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59" r:id="rId4"/>
    <p:sldId id="262" r:id="rId5"/>
    <p:sldId id="263" r:id="rId6"/>
    <p:sldId id="267" r:id="rId7"/>
    <p:sldId id="268" r:id="rId8"/>
    <p:sldId id="270" r:id="rId9"/>
    <p:sldId id="269"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03" autoAdjust="0"/>
    <p:restoredTop sz="73203" autoAdjust="0"/>
  </p:normalViewPr>
  <p:slideViewPr>
    <p:cSldViewPr>
      <p:cViewPr>
        <p:scale>
          <a:sx n="50" d="100"/>
          <a:sy n="50" d="100"/>
        </p:scale>
        <p:origin x="27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C1EED-82B0-4EEF-BA1E-86D8AAFA320A}"/>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873899-B11C-19DB-F63D-BCB584BA6BAA}"/>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D32D3335-9FD9-713E-32D6-8CA78DD3C8EE}"/>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a:extLst>
              <a:ext uri="{FF2B5EF4-FFF2-40B4-BE49-F238E27FC236}">
                <a16:creationId xmlns:a16="http://schemas.microsoft.com/office/drawing/2014/main" id="{8CDD91BE-7C74-2AF1-A7E9-C97128CB3ED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0DE74256-8AED-3813-C493-DF447ACBECE0}"/>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67569C57-C3E7-7B8E-E378-1F8C0548C64A}"/>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1218B02A-DAFA-2152-BB9F-2609ED766F6A}"/>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5104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64E6B-689F-226E-3E5B-676C50B570E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66BD0B-A294-0390-3A76-3CE4ED19C5C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65E21AF8-9752-056E-5F10-9554E8C6A17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a:extLst>
              <a:ext uri="{FF2B5EF4-FFF2-40B4-BE49-F238E27FC236}">
                <a16:creationId xmlns:a16="http://schemas.microsoft.com/office/drawing/2014/main" id="{C1FFE7DF-97C4-F140-3F0C-C99B39423FE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F70FBE44-A657-BD2A-C433-0BC0F630619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7D20673B-BD92-57C1-7793-98999ABAD1B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C0FC8852-F170-8589-3739-BAA9DFE23DB1}"/>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65381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2931F-85C4-3F8E-2BC4-512DBA5577E7}"/>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629435-E84C-E547-996F-AA8B50DE59B0}"/>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33BB711C-C251-7938-BB35-59B02CF1F070}"/>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04.03.2024</a:t>
            </a:fld>
            <a:endParaRPr lang="cs-CZ"/>
          </a:p>
        </p:txBody>
      </p:sp>
      <p:sp>
        <p:nvSpPr>
          <p:cNvPr id="4" name="Slide Image Placeholder 3">
            <a:extLst>
              <a:ext uri="{FF2B5EF4-FFF2-40B4-BE49-F238E27FC236}">
                <a16:creationId xmlns:a16="http://schemas.microsoft.com/office/drawing/2014/main" id="{B2508346-1499-C34F-9194-167433C0E82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295796CD-686B-3BDD-E094-D71F5D715D20}"/>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7B1457B5-DF88-06A0-2147-A4E4DA30616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8801A9B6-25C9-AC3B-E725-925ABD8A3B37}"/>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22584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jpe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68960"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21438" y="2826573"/>
            <a:ext cx="5537249" cy="3597908"/>
          </a:xfrm>
          <a:prstGeom prst="rect">
            <a:avLst/>
          </a:prstGeom>
        </p:spPr>
        <p:txBody>
          <a:bodyPr wrap="square" lIns="0" tIns="0" rIns="0" bIns="0" rtlCol="0" anchor="t">
            <a:spAutoFit/>
          </a:bodyPr>
          <a:lstStyle/>
          <a:p>
            <a:pPr algn="ctr">
              <a:lnSpc>
                <a:spcPct val="150000"/>
              </a:lnSpc>
            </a:pPr>
            <a:r>
              <a:rPr lang="en-US" sz="4000" b="1" i="0" dirty="0">
                <a:solidFill>
                  <a:srgbClr val="ECECEC"/>
                </a:solidFill>
                <a:effectLst/>
                <a:latin typeface="Söhne"/>
              </a:rPr>
              <a:t>UNLOCKING THE POWER OF SOCIAL BUZZ: A DATA-DRIVEN ANALYSIS OF TRENDS AND INSIGHTS</a:t>
            </a:r>
            <a:endParaRPr lang="en-US" sz="40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78774"/>
            <a:chOff x="0" y="-47625"/>
            <a:chExt cx="7569956" cy="117169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78774"/>
            <a:chOff x="0" y="-47625"/>
            <a:chExt cx="7569956" cy="1171699"/>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endParaRPr>
            </a:p>
          </p:txBody>
        </p:sp>
      </p:grpSp>
      <p:sp>
        <p:nvSpPr>
          <p:cNvPr id="17" name="TextBox 16">
            <a:extLst>
              <a:ext uri="{FF2B5EF4-FFF2-40B4-BE49-F238E27FC236}">
                <a16:creationId xmlns:a16="http://schemas.microsoft.com/office/drawing/2014/main" id="{586838E8-58A3-F3EB-18F3-E8179A984BF3}"/>
              </a:ext>
            </a:extLst>
          </p:cNvPr>
          <p:cNvSpPr txBox="1"/>
          <p:nvPr/>
        </p:nvSpPr>
        <p:spPr>
          <a:xfrm>
            <a:off x="11363491" y="2517966"/>
            <a:ext cx="6114149" cy="4893647"/>
          </a:xfrm>
          <a:prstGeom prst="rect">
            <a:avLst/>
          </a:prstGeom>
          <a:noFill/>
        </p:spPr>
        <p:txBody>
          <a:bodyPr wrap="square" rtlCol="0">
            <a:spAutoFit/>
          </a:bodyPr>
          <a:lstStyle/>
          <a:p>
            <a:r>
              <a:rPr lang="en-US" sz="2400" b="0" i="0" dirty="0">
                <a:effectLst/>
              </a:rPr>
              <a:t>Users Show A Preference For Emotionally Positive Content, Particularly Those Evoking Love, Adoration, And Cheerfulness. Additionally, The Animal Category Garners Significant Views, Indicating Its Popularity Among Users. Leveraging These Insights, Social Buzz Can Enhance User Experience By Prioritizing Photo Content, Strategically Timing Content Releases, Curating Emotionally Positive Content, And Expanding Animal-related Offerings. These Improvements Can Lead To Increased User Engagement, Satisfaction, And Retention On The Platform.</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rPr>
              <a:t>Project Recap</a:t>
            </a:r>
          </a:p>
        </p:txBody>
      </p:sp>
      <p:sp>
        <p:nvSpPr>
          <p:cNvPr id="34" name="TextBox 33">
            <a:extLst>
              <a:ext uri="{FF2B5EF4-FFF2-40B4-BE49-F238E27FC236}">
                <a16:creationId xmlns:a16="http://schemas.microsoft.com/office/drawing/2014/main" id="{3680E476-FF95-AA76-3232-45DCCA4794F4}"/>
              </a:ext>
            </a:extLst>
          </p:cNvPr>
          <p:cNvSpPr txBox="1"/>
          <p:nvPr/>
        </p:nvSpPr>
        <p:spPr>
          <a:xfrm>
            <a:off x="8508949" y="2601679"/>
            <a:ext cx="7708232" cy="4093428"/>
          </a:xfrm>
          <a:prstGeom prst="rect">
            <a:avLst/>
          </a:prstGeom>
          <a:noFill/>
        </p:spPr>
        <p:txBody>
          <a:bodyPr wrap="square" rtlCol="0">
            <a:spAutoFit/>
          </a:bodyPr>
          <a:lstStyle/>
          <a:p>
            <a:r>
              <a:rPr lang="en-US" sz="2000" b="1" i="0" dirty="0">
                <a:solidFill>
                  <a:schemeClr val="tx1">
                    <a:lumMod val="85000"/>
                    <a:lumOff val="15000"/>
                  </a:schemeClr>
                </a:solidFill>
                <a:effectLst/>
              </a:rPr>
              <a:t>Social Buzz, founded by two former engineers from a major social media conglomerate, prioritizes content by maintaining user anonymity and tracking reactions to content rather than individual users. With over 500 million monthly active users, Social Buzz has scaled rapidly and now requires external expertise to oversee their scaling process effectively. Their platform generates a massive amount of unstructured data, including over 100,000 daily pieces of content, necessitating sophisticated technology and a large technical staff to manage and maintain.</a:t>
            </a:r>
          </a:p>
          <a:p>
            <a:endParaRPr lang="en-US" sz="2000" b="1" dirty="0">
              <a:solidFill>
                <a:schemeClr val="tx1">
                  <a:lumMod val="85000"/>
                  <a:lumOff val="15000"/>
                </a:schemeClr>
              </a:solidFill>
            </a:endParaRPr>
          </a:p>
          <a:p>
            <a:endParaRPr lang="en-US" sz="2000" b="1" dirty="0">
              <a:solidFill>
                <a:schemeClr val="tx1">
                  <a:lumMod val="85000"/>
                  <a:lumOff val="15000"/>
                </a:schemeClr>
              </a:solidFill>
            </a:endParaRPr>
          </a:p>
          <a:p>
            <a:pPr marL="342900" indent="-342900">
              <a:buFont typeface="Arial" panose="020B0604020202020204" pitchFamily="34" charset="0"/>
              <a:buChar char="•"/>
            </a:pPr>
            <a:r>
              <a:rPr lang="en-US" sz="2000" b="1" i="0" dirty="0">
                <a:solidFill>
                  <a:schemeClr val="tx1">
                    <a:lumMod val="85000"/>
                    <a:lumOff val="15000"/>
                  </a:schemeClr>
                </a:solidFill>
                <a:effectLst/>
              </a:rPr>
              <a:t>Analyzing content categories to identify the top 5 categories with the highest aggregate popularity.</a:t>
            </a:r>
            <a:endParaRPr lang="en-IN" sz="2000" b="1"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06000" cy="104013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rPr>
              <a:t>Problem</a:t>
            </a:r>
          </a:p>
        </p:txBody>
      </p:sp>
      <p:sp>
        <p:nvSpPr>
          <p:cNvPr id="22" name="TextBox 21">
            <a:extLst>
              <a:ext uri="{FF2B5EF4-FFF2-40B4-BE49-F238E27FC236}">
                <a16:creationId xmlns:a16="http://schemas.microsoft.com/office/drawing/2014/main" id="{F206E1D7-67C3-B3FF-72F0-0E632AB396A3}"/>
              </a:ext>
            </a:extLst>
          </p:cNvPr>
          <p:cNvSpPr txBox="1"/>
          <p:nvPr/>
        </p:nvSpPr>
        <p:spPr>
          <a:xfrm>
            <a:off x="3754524" y="4500452"/>
            <a:ext cx="4980485" cy="2554545"/>
          </a:xfrm>
          <a:prstGeom prst="rect">
            <a:avLst/>
          </a:prstGeom>
          <a:noFill/>
        </p:spPr>
        <p:txBody>
          <a:bodyPr wrap="square" rtlCol="0">
            <a:spAutoFit/>
          </a:bodyPr>
          <a:lstStyle/>
          <a:p>
            <a:r>
              <a:rPr lang="en-US" sz="3200" b="0" i="0" dirty="0">
                <a:solidFill>
                  <a:schemeClr val="bg1"/>
                </a:solidFill>
                <a:effectLst/>
              </a:rPr>
              <a:t>Massive Amount Of Unstructured Data Generated By Over 100,000 Daily Pieces Of Content Is A Significant Challenge</a:t>
            </a:r>
            <a:endParaRPr lang="en-IN" sz="3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6480309"/>
            <a:ext cx="2972219" cy="881758"/>
          </a:xfrm>
          <a:prstGeom prst="rect">
            <a:avLst/>
          </a:prstGeom>
        </p:spPr>
      </p:pic>
      <p:sp>
        <p:nvSpPr>
          <p:cNvPr id="3" name="TextBox 3"/>
          <p:cNvSpPr txBox="1"/>
          <p:nvPr/>
        </p:nvSpPr>
        <p:spPr>
          <a:xfrm>
            <a:off x="1028700" y="860915"/>
            <a:ext cx="4636129" cy="1126462"/>
          </a:xfrm>
          <a:prstGeom prst="rect">
            <a:avLst/>
          </a:prstGeom>
        </p:spPr>
        <p:txBody>
          <a:bodyPr lIns="0" tIns="0" rIns="0" bIns="0" rtlCol="0" anchor="t">
            <a:spAutoFit/>
          </a:bodyPr>
          <a:lstStyle/>
          <a:p>
            <a:pPr>
              <a:lnSpc>
                <a:spcPts val="9600"/>
              </a:lnSpc>
            </a:pPr>
            <a:r>
              <a:rPr lang="en-US" sz="6000" spc="-80" dirty="0">
                <a:solidFill>
                  <a:srgbClr val="000000"/>
                </a:solidFill>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664829"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903" y="6480309"/>
            <a:ext cx="2972219" cy="881758"/>
          </a:xfrm>
          <a:prstGeom prst="rect">
            <a:avLst/>
          </a:prstGeom>
        </p:spPr>
      </p:pic>
      <p:pic>
        <p:nvPicPr>
          <p:cNvPr id="14" name="Picture 13">
            <a:extLst>
              <a:ext uri="{FF2B5EF4-FFF2-40B4-BE49-F238E27FC236}">
                <a16:creationId xmlns:a16="http://schemas.microsoft.com/office/drawing/2014/main" id="{BC63ED07-C2EC-4EB7-FBA5-E117116E7F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287081" y="6462914"/>
            <a:ext cx="2972219" cy="881758"/>
          </a:xfrm>
          <a:prstGeom prst="rect">
            <a:avLst/>
          </a:prstGeom>
        </p:spPr>
      </p:pic>
      <p:sp>
        <p:nvSpPr>
          <p:cNvPr id="15" name="TextBox 14">
            <a:extLst>
              <a:ext uri="{FF2B5EF4-FFF2-40B4-BE49-F238E27FC236}">
                <a16:creationId xmlns:a16="http://schemas.microsoft.com/office/drawing/2014/main" id="{B0D4E114-35ED-4BF9-F200-353D4F066639}"/>
              </a:ext>
            </a:extLst>
          </p:cNvPr>
          <p:cNvSpPr txBox="1"/>
          <p:nvPr/>
        </p:nvSpPr>
        <p:spPr>
          <a:xfrm>
            <a:off x="1257508" y="3541345"/>
            <a:ext cx="2514601" cy="1384995"/>
          </a:xfrm>
          <a:prstGeom prst="rect">
            <a:avLst/>
          </a:prstGeom>
          <a:noFill/>
        </p:spPr>
        <p:txBody>
          <a:bodyPr wrap="square" rtlCol="0">
            <a:spAutoFit/>
          </a:bodyPr>
          <a:lstStyle/>
          <a:p>
            <a:r>
              <a:rPr lang="en-US" sz="2800" dirty="0"/>
              <a:t>Animal Has The High Score Of Reaction</a:t>
            </a:r>
            <a:endParaRPr lang="en-IN" sz="2800" dirty="0"/>
          </a:p>
        </p:txBody>
      </p:sp>
      <p:sp>
        <p:nvSpPr>
          <p:cNvPr id="17" name="TextBox 16">
            <a:extLst>
              <a:ext uri="{FF2B5EF4-FFF2-40B4-BE49-F238E27FC236}">
                <a16:creationId xmlns:a16="http://schemas.microsoft.com/office/drawing/2014/main" id="{80C98F64-5C10-1C45-487D-1F8278C82835}"/>
              </a:ext>
            </a:extLst>
          </p:cNvPr>
          <p:cNvSpPr txBox="1"/>
          <p:nvPr/>
        </p:nvSpPr>
        <p:spPr>
          <a:xfrm>
            <a:off x="5893637" y="3541345"/>
            <a:ext cx="2514601" cy="1384995"/>
          </a:xfrm>
          <a:prstGeom prst="rect">
            <a:avLst/>
          </a:prstGeom>
          <a:noFill/>
        </p:spPr>
        <p:txBody>
          <a:bodyPr wrap="square" rtlCol="0">
            <a:spAutoFit/>
          </a:bodyPr>
          <a:lstStyle/>
          <a:p>
            <a:r>
              <a:rPr lang="en-US" sz="2800" dirty="0"/>
              <a:t>Month May Has The Highest Content Type</a:t>
            </a:r>
            <a:endParaRPr lang="en-IN" sz="2800" dirty="0"/>
          </a:p>
        </p:txBody>
      </p:sp>
      <p:sp>
        <p:nvSpPr>
          <p:cNvPr id="18" name="TextBox 17">
            <a:extLst>
              <a:ext uri="{FF2B5EF4-FFF2-40B4-BE49-F238E27FC236}">
                <a16:creationId xmlns:a16="http://schemas.microsoft.com/office/drawing/2014/main" id="{77BEF738-E6D5-9AD9-1307-DA0C3FA77950}"/>
              </a:ext>
            </a:extLst>
          </p:cNvPr>
          <p:cNvSpPr txBox="1"/>
          <p:nvPr/>
        </p:nvSpPr>
        <p:spPr>
          <a:xfrm>
            <a:off x="10529766" y="3541345"/>
            <a:ext cx="2225885" cy="1815882"/>
          </a:xfrm>
          <a:prstGeom prst="rect">
            <a:avLst/>
          </a:prstGeom>
          <a:noFill/>
        </p:spPr>
        <p:txBody>
          <a:bodyPr wrap="square" rtlCol="0">
            <a:spAutoFit/>
          </a:bodyPr>
          <a:lstStyle/>
          <a:p>
            <a:r>
              <a:rPr lang="en-US" sz="2800" dirty="0"/>
              <a:t>Picture Typed Content Are Most Widely Used</a:t>
            </a:r>
            <a:endParaRPr lang="en-IN" sz="2800" dirty="0"/>
          </a:p>
        </p:txBody>
      </p:sp>
      <p:sp>
        <p:nvSpPr>
          <p:cNvPr id="19" name="TextBox 18">
            <a:extLst>
              <a:ext uri="{FF2B5EF4-FFF2-40B4-BE49-F238E27FC236}">
                <a16:creationId xmlns:a16="http://schemas.microsoft.com/office/drawing/2014/main" id="{0BF300BF-2B61-1EBE-5BCA-382D62CD1205}"/>
              </a:ext>
            </a:extLst>
          </p:cNvPr>
          <p:cNvSpPr txBox="1"/>
          <p:nvPr/>
        </p:nvSpPr>
        <p:spPr>
          <a:xfrm>
            <a:off x="14719715" y="2895014"/>
            <a:ext cx="2480127" cy="2677656"/>
          </a:xfrm>
          <a:prstGeom prst="rect">
            <a:avLst/>
          </a:prstGeom>
          <a:noFill/>
        </p:spPr>
        <p:txBody>
          <a:bodyPr wrap="square" rtlCol="0">
            <a:spAutoFit/>
          </a:bodyPr>
          <a:lstStyle/>
          <a:p>
            <a:r>
              <a:rPr lang="en-US" sz="2800" dirty="0"/>
              <a:t>People Loved Positive And Cheerful Loveable Contest Thean Rest Of Those </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6" name="Picture 35">
            <a:extLst>
              <a:ext uri="{FF2B5EF4-FFF2-40B4-BE49-F238E27FC236}">
                <a16:creationId xmlns:a16="http://schemas.microsoft.com/office/drawing/2014/main" id="{24B5C061-89E7-E0BB-97F7-6677D4287F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30" y="1293783"/>
            <a:ext cx="12485428" cy="82102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4" name="Picture 33">
            <a:extLst>
              <a:ext uri="{FF2B5EF4-FFF2-40B4-BE49-F238E27FC236}">
                <a16:creationId xmlns:a16="http://schemas.microsoft.com/office/drawing/2014/main" id="{1C8D97A1-72C9-6432-FDA1-3D5F007F36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8256" y="873387"/>
            <a:ext cx="14177671" cy="8540226"/>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3B87B-34AC-057B-8E49-3C7398BA9E1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16529D5-792E-0027-E9AF-8560FFCFF0CD}"/>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F87C9A01-4D7A-F341-C0BC-03E44F1F152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48F67F8E-D215-6190-8B40-D2EB4F8E5BD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08B77D6C-FF85-1F11-AD26-B8DE61D1894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E37DF5B8-C371-BDD5-49AB-E087412EE6D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F8E66005-0E99-F6C8-4D74-84F3B0829FB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4D366999-2EB5-D92A-2E0D-4035C27E0BC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284EA9F6-4C4B-8499-1E33-8CCEA33BB40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33B02847-7E8C-2E57-1015-4A39782F40F8}"/>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2668F16A-2FDC-9646-A3A2-014AA64853E1}"/>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4E8C5656-4AE6-13E4-BD93-CBF78A4B47F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4206504A-0F58-A47C-9EDA-3DE708DF0C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851C84E1-EF8A-A391-62B4-731A8E3CA669}"/>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2E222623-4341-5838-B0A6-4C9403F70E3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3B6D751D-1589-439C-A850-B52C72F0B70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352B41A9-755D-8609-2630-6D14EAEF0D8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C27B722F-2AAF-BD1C-C1EA-B31C5E5DFC4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75348CAB-D1C0-95F7-5851-E9F1C057190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8418E6A3-404B-19A0-0F70-A1C8AAE7B56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1E85BC19-2C88-89DA-7291-91F771974B6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DCCAACA1-FFBE-AFBC-8C43-4BBF4C569783}"/>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81508583-5CA9-7FE4-D817-16D705F7BF84}"/>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A9D90E87-6F90-5896-88B4-C7CDA056D24A}"/>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C6096DA1-6659-1553-1438-19CE0AA4091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28632319-9188-F02E-0580-1422B53F6C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7F26E841-833A-AF8B-F87B-A678AD0F09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3810" y="1231450"/>
            <a:ext cx="12340781" cy="7092524"/>
          </a:xfrm>
          <a:prstGeom prst="rect">
            <a:avLst/>
          </a:prstGeom>
        </p:spPr>
      </p:pic>
    </p:spTree>
    <p:extLst>
      <p:ext uri="{BB962C8B-B14F-4D97-AF65-F5344CB8AC3E}">
        <p14:creationId xmlns:p14="http://schemas.microsoft.com/office/powerpoint/2010/main" val="60459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4D40E-02BC-383E-AE10-A24DC5D1068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B12ADB7-E25F-D48D-6A49-F9562ABF62C8}"/>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C6D025B1-BDE4-80A6-ECE9-2C6B0C322FA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5453F549-216F-ABE5-E7F6-B7790CD8667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BC496CDC-140A-3279-25C9-F6F204690D7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56639AC9-0E24-13B5-854C-90B1A5AE88A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DC3BFBF5-A4FE-990F-D827-8772762FCB5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70CE73B9-94A9-A160-5539-96B201BFC2F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B4B5A46F-8146-675D-89F4-2C2EE4AC9D9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DD4E1C36-CB6F-2B33-BA16-04EB2A78212C}"/>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C04492C4-BACD-9183-564F-9BF4E4E406B0}"/>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1A00CDA9-B9D0-74B2-A4B7-DFA55B814BF2}"/>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61861F8F-F53D-776C-70DE-7E1FB7A652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5E21625C-FD84-9968-D722-AAF717F80F67}"/>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C9251269-4387-0A00-BE19-67289FCCEE9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D2BA3057-0392-5EA6-DF6E-D867CD58673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3C0E3D6C-B5E9-BCC8-06CD-C58CDB60C25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F0F55FD3-1C72-0772-C13E-974D7867EB5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D5E595D8-C76A-DB06-4FA9-42558F89644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348C7462-C028-AE17-B651-D20362B2DBE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0CFE8C98-8F94-D326-1242-7449577431C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82FCB89E-48FA-DED6-64AC-56DE3E2A6B42}"/>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E76B8856-D6B5-E27E-1A69-5E389B797E46}"/>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3B3BD5AF-95F8-2CAC-9FFA-3D37A560D289}"/>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AD5F38ED-B10A-7399-3596-62AA0A318967}"/>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8092438B-9434-4307-BA31-7CBC1ED542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4CAAE6DB-5A1E-B415-A6F3-018DC48EA0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3217" y="1231450"/>
            <a:ext cx="13718233" cy="7065651"/>
          </a:xfrm>
          <a:prstGeom prst="rect">
            <a:avLst/>
          </a:prstGeom>
        </p:spPr>
      </p:pic>
    </p:spTree>
    <p:extLst>
      <p:ext uri="{BB962C8B-B14F-4D97-AF65-F5344CB8AC3E}">
        <p14:creationId xmlns:p14="http://schemas.microsoft.com/office/powerpoint/2010/main" val="376134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15978-E8A8-E914-9AD9-9D56AEAB6AD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7D9A2D0-F300-A002-2691-E60BB82FBF91}"/>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943DB623-CA4F-9753-D781-942125EEADC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EE1ED1EB-CDF4-6156-4C00-5A1266FAE1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EA073901-2DD8-3C2D-737A-739FEB2A9A7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5E46E86D-3F6F-D4DD-DBEC-734420C7E97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1C798E11-58C5-6FB9-AE01-D247CB7B8BC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78CBDA9E-FF38-F806-C507-B56205E0ED9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71264FE8-1908-6ED0-CBF3-A1F0EEF56D0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935E5DE9-65DF-E930-122F-552F93B76108}"/>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7A2DF342-73DF-F800-5CAD-0BF551AEE0C6}"/>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E7C57B31-C39A-0FDF-CBC3-E5C0BC539B8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B331DD90-CD5D-D9DA-F9E4-582963C7B8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7CBF94DC-3DBD-0F80-9BA1-74FC93321F32}"/>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50C06F48-0ED6-FAB4-BCFF-4ADD97D0AC4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C991AC37-A01C-A790-3C5E-A6A2E224540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AC47E900-AB83-FDF5-942C-91E86DD3068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93DA9C55-3A17-B7DC-D4C1-47D9F930A66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D8680127-3125-501D-0E54-87E10FC969C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250605DC-79D8-A0F6-7DD0-542C96A7B49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BA52A8A0-5998-D0A3-76FF-3EC55F56FD6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8AFE639F-5F75-2693-95F9-2689788818E4}"/>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8351D694-6916-FD5E-3F3E-29C34FB05562}"/>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E2099CE1-07C6-C1A8-59B0-2CC228EACBEF}"/>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FF68D4E2-4CA5-509A-35CE-BE868710E5D7}"/>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BD3AD904-6078-A2F4-A80E-AEB8D5E3C5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2" name="Picture 31">
            <a:extLst>
              <a:ext uri="{FF2B5EF4-FFF2-40B4-BE49-F238E27FC236}">
                <a16:creationId xmlns:a16="http://schemas.microsoft.com/office/drawing/2014/main" id="{E0448642-19DC-7DD3-C3C4-74A81D2A97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1406692"/>
            <a:ext cx="11040494" cy="6367827"/>
          </a:xfrm>
          <a:prstGeom prst="rect">
            <a:avLst/>
          </a:prstGeom>
        </p:spPr>
      </p:pic>
    </p:spTree>
    <p:extLst>
      <p:ext uri="{BB962C8B-B14F-4D97-AF65-F5344CB8AC3E}">
        <p14:creationId xmlns:p14="http://schemas.microsoft.com/office/powerpoint/2010/main" val="426299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279</Words>
  <Application>Microsoft Office PowerPoint</Application>
  <PresentationFormat>Custom</PresentationFormat>
  <Paragraphs>39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Graphik Regular</vt:lpstr>
      <vt:lpstr>Söhne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Naga prakash</cp:lastModifiedBy>
  <cp:revision>9</cp:revision>
  <dcterms:created xsi:type="dcterms:W3CDTF">2006-08-16T00:00:00Z</dcterms:created>
  <dcterms:modified xsi:type="dcterms:W3CDTF">2024-03-04T16:17:25Z</dcterms:modified>
  <dc:identifier>DAEhDyfaYKE</dc:identifier>
</cp:coreProperties>
</file>