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70" r:id="rId3"/>
    <p:sldId id="271" r:id="rId4"/>
    <p:sldId id="258" r:id="rId5"/>
    <p:sldId id="259" r:id="rId6"/>
    <p:sldId id="272" r:id="rId7"/>
    <p:sldId id="273" r:id="rId8"/>
    <p:sldId id="274" r:id="rId9"/>
    <p:sldId id="260" r:id="rId10"/>
    <p:sldId id="261" r:id="rId11"/>
    <p:sldId id="262" r:id="rId12"/>
    <p:sldId id="263" r:id="rId13"/>
    <p:sldId id="269" r:id="rId14"/>
    <p:sldId id="275" r:id="rId15"/>
    <p:sldId id="276" r:id="rId16"/>
    <p:sldId id="277" r:id="rId17"/>
    <p:sldId id="278" r:id="rId18"/>
    <p:sldId id="279" r:id="rId19"/>
    <p:sldId id="280" r:id="rId20"/>
    <p:sldId id="281"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505" autoAdjust="0"/>
    <p:restoredTop sz="94660"/>
  </p:normalViewPr>
  <p:slideViewPr>
    <p:cSldViewPr>
      <p:cViewPr varScale="1">
        <p:scale>
          <a:sx n="68" d="100"/>
          <a:sy n="68" d="100"/>
        </p:scale>
        <p:origin x="-14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4F9D2B-82F2-460E-B731-20F6D0633DEC}" type="datetimeFigureOut">
              <a:rPr lang="en-US" smtClean="0"/>
              <a:pPr/>
              <a:t>3/27/2020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BD3AF-6B51-4757-B224-64D46D7A8A0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3CB46-6252-490F-81C8-FA1EB7C054DC}" type="slidenum">
              <a:rPr lang="en-GB"/>
              <a:pPr/>
              <a:t>23</a:t>
            </a:fld>
            <a:endParaRPr lang="en-GB"/>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31575AF-E072-4C91-887B-82EC20F47E10}" type="datetimeFigureOut">
              <a:rPr lang="en-US" smtClean="0"/>
              <a:pPr/>
              <a:t>3/27/2020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E5B5764-00E1-464A-B566-FB984A2B4CE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1575AF-E072-4C91-887B-82EC20F47E10}" type="datetimeFigureOut">
              <a:rPr lang="en-US" smtClean="0"/>
              <a:pPr/>
              <a:t>3/27/2020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B5764-00E1-464A-B566-FB984A2B4CE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1575AF-E072-4C91-887B-82EC20F47E10}" type="datetimeFigureOut">
              <a:rPr lang="en-US" smtClean="0"/>
              <a:pPr/>
              <a:t>3/27/2020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B5764-00E1-464A-B566-FB984A2B4CE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31575AF-E072-4C91-887B-82EC20F47E10}" type="datetimeFigureOut">
              <a:rPr lang="en-US" smtClean="0"/>
              <a:pPr/>
              <a:t>3/27/2020</a:t>
            </a:fld>
            <a:endParaRPr lang="en-IN"/>
          </a:p>
        </p:txBody>
      </p:sp>
      <p:sp>
        <p:nvSpPr>
          <p:cNvPr id="9" name="Slide Number Placeholder 8"/>
          <p:cNvSpPr>
            <a:spLocks noGrp="1"/>
          </p:cNvSpPr>
          <p:nvPr>
            <p:ph type="sldNum" sz="quarter" idx="15"/>
          </p:nvPr>
        </p:nvSpPr>
        <p:spPr/>
        <p:txBody>
          <a:bodyPr rtlCol="0"/>
          <a:lstStyle/>
          <a:p>
            <a:fld id="{AE5B5764-00E1-464A-B566-FB984A2B4CE1}"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31575AF-E072-4C91-887B-82EC20F47E10}" type="datetimeFigureOut">
              <a:rPr lang="en-US" smtClean="0"/>
              <a:pPr/>
              <a:t>3/27/2020</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E5B5764-00E1-464A-B566-FB984A2B4CE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31575AF-E072-4C91-887B-82EC20F47E10}" type="datetimeFigureOut">
              <a:rPr lang="en-US" smtClean="0"/>
              <a:pPr/>
              <a:t>3/27/2020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5B5764-00E1-464A-B566-FB984A2B4CE1}"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31575AF-E072-4C91-887B-82EC20F47E10}" type="datetimeFigureOut">
              <a:rPr lang="en-US" smtClean="0"/>
              <a:pPr/>
              <a:t>3/27/2020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5B5764-00E1-464A-B566-FB984A2B4CE1}"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31575AF-E072-4C91-887B-82EC20F47E10}" type="datetimeFigureOut">
              <a:rPr lang="en-US" smtClean="0"/>
              <a:pPr/>
              <a:t>3/27/2020</a:t>
            </a:fld>
            <a:endParaRPr lang="en-IN"/>
          </a:p>
        </p:txBody>
      </p:sp>
      <p:sp>
        <p:nvSpPr>
          <p:cNvPr id="7" name="Slide Number Placeholder 6"/>
          <p:cNvSpPr>
            <a:spLocks noGrp="1"/>
          </p:cNvSpPr>
          <p:nvPr>
            <p:ph type="sldNum" sz="quarter" idx="11"/>
          </p:nvPr>
        </p:nvSpPr>
        <p:spPr/>
        <p:txBody>
          <a:bodyPr rtlCol="0"/>
          <a:lstStyle/>
          <a:p>
            <a:fld id="{AE5B5764-00E1-464A-B566-FB984A2B4CE1}"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575AF-E072-4C91-887B-82EC20F47E10}" type="datetimeFigureOut">
              <a:rPr lang="en-US" smtClean="0"/>
              <a:pPr/>
              <a:t>3/27/2020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5B5764-00E1-464A-B566-FB984A2B4CE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31575AF-E072-4C91-887B-82EC20F47E10}" type="datetimeFigureOut">
              <a:rPr lang="en-US" smtClean="0"/>
              <a:pPr/>
              <a:t>3/27/2020</a:t>
            </a:fld>
            <a:endParaRPr lang="en-IN"/>
          </a:p>
        </p:txBody>
      </p:sp>
      <p:sp>
        <p:nvSpPr>
          <p:cNvPr id="22" name="Slide Number Placeholder 21"/>
          <p:cNvSpPr>
            <a:spLocks noGrp="1"/>
          </p:cNvSpPr>
          <p:nvPr>
            <p:ph type="sldNum" sz="quarter" idx="15"/>
          </p:nvPr>
        </p:nvSpPr>
        <p:spPr/>
        <p:txBody>
          <a:bodyPr rtlCol="0"/>
          <a:lstStyle/>
          <a:p>
            <a:fld id="{AE5B5764-00E1-464A-B566-FB984A2B4CE1}"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31575AF-E072-4C91-887B-82EC20F47E10}" type="datetimeFigureOut">
              <a:rPr lang="en-US" smtClean="0"/>
              <a:pPr/>
              <a:t>3/27/2020</a:t>
            </a:fld>
            <a:endParaRPr lang="en-IN"/>
          </a:p>
        </p:txBody>
      </p:sp>
      <p:sp>
        <p:nvSpPr>
          <p:cNvPr id="18" name="Slide Number Placeholder 17"/>
          <p:cNvSpPr>
            <a:spLocks noGrp="1"/>
          </p:cNvSpPr>
          <p:nvPr>
            <p:ph type="sldNum" sz="quarter" idx="11"/>
          </p:nvPr>
        </p:nvSpPr>
        <p:spPr/>
        <p:txBody>
          <a:bodyPr rtlCol="0"/>
          <a:lstStyle/>
          <a:p>
            <a:fld id="{AE5B5764-00E1-464A-B566-FB984A2B4CE1}"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31575AF-E072-4C91-887B-82EC20F47E10}" type="datetimeFigureOut">
              <a:rPr lang="en-US" smtClean="0"/>
              <a:pPr/>
              <a:t>3/27/2020</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E5B5764-00E1-464A-B566-FB984A2B4CE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 UNIT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2984"/>
            <a:ext cx="8229600" cy="5181616"/>
          </a:xfrm>
        </p:spPr>
        <p:txBody>
          <a:bodyPr>
            <a:normAutofit fontScale="85000" lnSpcReduction="10000"/>
          </a:bodyPr>
          <a:lstStyle/>
          <a:p>
            <a:r>
              <a:rPr lang="en-IN" dirty="0" smtClean="0"/>
              <a:t>PRODUCTIVITY BARGAINING: A form of collective bargaining leading to a productivity agreement in which management offers a pay raise in exchange for alterations to employee working practices designed to increase productivity. Productivity bargaining has been described as "an agreement in which advantages of one kind or another, such as higher wages or increased leisure, are given to workers in return for agreement on their part to accept changes in working practices or in methods or in organization of work which will lead to more efficient working. </a:t>
            </a:r>
          </a:p>
          <a:p>
            <a:r>
              <a:rPr lang="en-IN" dirty="0" smtClean="0"/>
              <a:t>COMPOSITE BARGAINING: Workers believed that productivity bargaining agreements increased their workloads. Rationalization, introduction of new technology, tight productivity norms have added to this burden and made the life of a worker some what uneasy. As an answer to such problems, labour has come in favour of composite bargaining. In this method, labour bargains for wages as usual, but goes a step further demanding equity in matters relating to work norms, employment levels, manning standards and environmental hazards etc.</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214282" y="928670"/>
            <a:ext cx="8572560" cy="55007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457200" y="714375"/>
            <a:ext cx="8229600" cy="5610225"/>
          </a:xfrm>
        </p:spPr>
        <p:txBody>
          <a:bodyPr>
            <a:normAutofit/>
          </a:bodyPr>
          <a:lstStyle/>
          <a:p>
            <a:r>
              <a:rPr lang="en-IN" dirty="0" smtClean="0"/>
              <a:t>ADVANTAGE OF COLLECTIVE BARGAINING:- </a:t>
            </a:r>
          </a:p>
          <a:p>
            <a:pPr>
              <a:buNone/>
            </a:pPr>
            <a:r>
              <a:rPr lang="en-IN" dirty="0" smtClean="0"/>
              <a:t> 1) Provide security to workers</a:t>
            </a:r>
          </a:p>
          <a:p>
            <a:pPr>
              <a:buNone/>
            </a:pPr>
            <a:r>
              <a:rPr lang="en-IN" dirty="0" smtClean="0"/>
              <a:t>2) Prohibits the strikes</a:t>
            </a:r>
          </a:p>
          <a:p>
            <a:pPr>
              <a:buNone/>
            </a:pPr>
            <a:r>
              <a:rPr lang="en-IN" dirty="0" smtClean="0"/>
              <a:t>3) Give employee a voice</a:t>
            </a:r>
          </a:p>
          <a:p>
            <a:pPr>
              <a:buNone/>
            </a:pPr>
            <a:r>
              <a:rPr lang="en-IN" dirty="0" smtClean="0"/>
              <a:t>4) Reduced bias and favouritisms</a:t>
            </a:r>
          </a:p>
          <a:p>
            <a:r>
              <a:rPr lang="en-IN" dirty="0" smtClean="0"/>
              <a:t>DISADVANTAGE OF COLLECTIVE BARGAINING:- </a:t>
            </a:r>
          </a:p>
          <a:p>
            <a:pPr>
              <a:buNone/>
            </a:pPr>
            <a:r>
              <a:rPr lang="en-IN" dirty="0" smtClean="0"/>
              <a:t> 1) Not all people will agree </a:t>
            </a:r>
          </a:p>
          <a:p>
            <a:pPr>
              <a:buNone/>
            </a:pPr>
            <a:r>
              <a:rPr lang="en-IN" dirty="0" smtClean="0"/>
              <a:t>2)  loss of authority</a:t>
            </a:r>
          </a:p>
          <a:p>
            <a:pPr>
              <a:buNone/>
            </a:pPr>
            <a:r>
              <a:rPr lang="en-IN" dirty="0" smtClean="0"/>
              <a:t>3) Reduced management hand in business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IN" dirty="0"/>
          </a:p>
        </p:txBody>
      </p:sp>
      <p:sp>
        <p:nvSpPr>
          <p:cNvPr id="4" name="Content Placeholder 2"/>
          <p:cNvSpPr>
            <a:spLocks noGrp="1"/>
          </p:cNvSpPr>
          <p:nvPr>
            <p:ph sz="quarter" idx="1"/>
          </p:nvPr>
        </p:nvSpPr>
        <p:spPr>
          <a:xfrm>
            <a:off x="457200" y="1628800"/>
            <a:ext cx="8229600" cy="4752528"/>
          </a:xfrm>
        </p:spPr>
        <p:txBody>
          <a:bodyPr>
            <a:normAutofit fontScale="62500" lnSpcReduction="20000"/>
          </a:bodyPr>
          <a:lstStyle/>
          <a:p>
            <a:pPr marL="0" indent="0">
              <a:buNone/>
            </a:pPr>
            <a:r>
              <a:rPr lang="en-IN" dirty="0"/>
              <a:t>Please understand that effective negotiations and enforcement requires a systematic preparation of the base or ground for bargaining which involves the following three steps</a:t>
            </a:r>
            <a:endParaRPr lang="en-IN" dirty="0" smtClean="0"/>
          </a:p>
          <a:p>
            <a:pPr marL="0" indent="0">
              <a:buNone/>
            </a:pPr>
            <a:r>
              <a:rPr lang="en-IN" dirty="0" smtClean="0"/>
              <a:t>1</a:t>
            </a:r>
            <a:r>
              <a:rPr lang="en-IN" dirty="0"/>
              <a:t>.</a:t>
            </a:r>
            <a:r>
              <a:rPr lang="en-IN" sz="3600" b="1" dirty="0"/>
              <a:t> </a:t>
            </a:r>
            <a:r>
              <a:rPr lang="en-IN" sz="3600" b="1" u="sng" dirty="0"/>
              <a:t>Recognition of the Bargaining </a:t>
            </a:r>
            <a:r>
              <a:rPr lang="en-IN" sz="3600" b="1" u="sng" dirty="0" smtClean="0"/>
              <a:t>Agent : </a:t>
            </a:r>
            <a:r>
              <a:rPr lang="en-IN" dirty="0" smtClean="0"/>
              <a:t>The </a:t>
            </a:r>
            <a:r>
              <a:rPr lang="en-IN" dirty="0"/>
              <a:t>management should give recognition to the trade union for participating in the collective bargaining process. In case there is more than one union, selection could be done through verification of membership by a government agency giving representation to all the major unions through joint consultations. Thus, the bargaining agent of the workers should be properly identified before initiating any action.</a:t>
            </a:r>
            <a:r>
              <a:rPr lang="en-IN" dirty="0" smtClean="0"/>
              <a:t/>
            </a:r>
            <a:br>
              <a:rPr lang="en-IN" dirty="0" smtClean="0"/>
            </a:br>
            <a:r>
              <a:rPr lang="en-IN" dirty="0" smtClean="0"/>
              <a:t/>
            </a:r>
            <a:br>
              <a:rPr lang="en-IN" dirty="0" smtClean="0"/>
            </a:br>
            <a:r>
              <a:rPr lang="en-IN" dirty="0"/>
              <a:t>2.</a:t>
            </a:r>
            <a:r>
              <a:rPr lang="en-IN" u="sng" dirty="0"/>
              <a:t> </a:t>
            </a:r>
            <a:r>
              <a:rPr lang="en-IN" sz="3600" b="1" u="sng" dirty="0"/>
              <a:t>Deciding the Level of </a:t>
            </a:r>
            <a:r>
              <a:rPr lang="en-IN" sz="3600" b="1" u="sng" dirty="0" smtClean="0"/>
              <a:t>Bargaining : </a:t>
            </a:r>
            <a:r>
              <a:rPr lang="en-IN" dirty="0" smtClean="0"/>
              <a:t>Whether </a:t>
            </a:r>
            <a:r>
              <a:rPr lang="en-IN" dirty="0"/>
              <a:t>the dealings are confined to enterprise level, industry level, regional or national level should be decided as the contents, scope and enforcement agencies differ in each case.</a:t>
            </a:r>
            <a:r>
              <a:rPr lang="en-IN" dirty="0" smtClean="0"/>
              <a:t/>
            </a:r>
            <a:br>
              <a:rPr lang="en-IN" dirty="0" smtClean="0"/>
            </a:br>
            <a:r>
              <a:rPr lang="en-IN" dirty="0" smtClean="0"/>
              <a:t/>
            </a:r>
            <a:br>
              <a:rPr lang="en-IN" dirty="0" smtClean="0"/>
            </a:br>
            <a:r>
              <a:rPr lang="en-IN" dirty="0"/>
              <a:t>3. </a:t>
            </a:r>
            <a:r>
              <a:rPr lang="en-IN" sz="3600" b="1" u="sng" dirty="0"/>
              <a:t>Determining the Scope and Coverage of </a:t>
            </a:r>
            <a:r>
              <a:rPr lang="en-IN" sz="3600" b="1" u="sng" dirty="0" smtClean="0"/>
              <a:t>Bargaining</a:t>
            </a:r>
            <a:r>
              <a:rPr lang="en-IN" sz="3600" b="1" dirty="0" smtClean="0"/>
              <a:t> : </a:t>
            </a:r>
            <a:r>
              <a:rPr lang="en-IN" dirty="0"/>
              <a:t>It would be better to have a clear understanding of what are the issues to be covered under bargaining. Many a time, bargaining is restricted to wage and working conditions related issues but it would be advantageous for both the management and union to cover as many issues as possible to prevent further friction and disputes. Therefore, all the important and interrelated issues are to be taken for consideration.</a:t>
            </a:r>
          </a:p>
        </p:txBody>
      </p:sp>
    </p:spTree>
    <p:extLst>
      <p:ext uri="{BB962C8B-B14F-4D97-AF65-F5344CB8AC3E}">
        <p14:creationId xmlns:p14="http://schemas.microsoft.com/office/powerpoint/2010/main" xmlns="" val="399491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txBody>
          <a:bodyPr>
            <a:normAutofit fontScale="90000"/>
          </a:bodyPr>
          <a:lstStyle/>
          <a:p>
            <a:r>
              <a:rPr lang="en-US" sz="2800" dirty="0" smtClean="0"/>
              <a:t>Workers participation in management</a:t>
            </a:r>
            <a:endParaRPr lang="en-IN" sz="2800" dirty="0"/>
          </a:p>
        </p:txBody>
      </p:sp>
      <p:sp>
        <p:nvSpPr>
          <p:cNvPr id="3" name="Content Placeholder 2"/>
          <p:cNvSpPr>
            <a:spLocks noGrp="1"/>
          </p:cNvSpPr>
          <p:nvPr>
            <p:ph sz="quarter" idx="1"/>
          </p:nvPr>
        </p:nvSpPr>
        <p:spPr>
          <a:xfrm>
            <a:off x="457200" y="785794"/>
            <a:ext cx="7467600" cy="5688158"/>
          </a:xfrm>
        </p:spPr>
        <p:txBody>
          <a:bodyPr/>
          <a:lstStyle/>
          <a:p>
            <a:r>
              <a:rPr lang="en-IN" dirty="0" smtClean="0"/>
              <a:t>A system of communication and consultation, either formal or informal, by which employees of an organization are kept informed about the affairs of the undertaking and through which they express their opinion and contribute to the management decisions.</a:t>
            </a:r>
          </a:p>
          <a:p>
            <a:pPr>
              <a:buNone/>
            </a:pPr>
            <a:r>
              <a:rPr lang="en-IN" dirty="0" smtClean="0"/>
              <a:t> </a:t>
            </a:r>
            <a:r>
              <a:rPr lang="en-IN" b="1" dirty="0" smtClean="0"/>
              <a:t>Objectives</a:t>
            </a:r>
            <a:r>
              <a:rPr lang="en-IN" dirty="0" smtClean="0"/>
              <a:t>:</a:t>
            </a:r>
          </a:p>
          <a:p>
            <a:r>
              <a:rPr lang="en-IN" dirty="0" smtClean="0"/>
              <a:t> To elevate worker’s status in industry.</a:t>
            </a:r>
          </a:p>
          <a:p>
            <a:r>
              <a:rPr lang="en-IN" dirty="0" smtClean="0"/>
              <a:t> To promote democratic practice. </a:t>
            </a:r>
          </a:p>
          <a:p>
            <a:r>
              <a:rPr lang="en-IN" dirty="0" smtClean="0"/>
              <a:t>Increase productivity with joint efforts. </a:t>
            </a:r>
          </a:p>
          <a:p>
            <a:r>
              <a:rPr lang="en-IN" dirty="0" smtClean="0"/>
              <a:t>Promote cordial relations.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457200" y="285750"/>
            <a:ext cx="7467600" cy="6188075"/>
          </a:xfrm>
        </p:spPr>
        <p:txBody>
          <a:bodyPr>
            <a:normAutofit lnSpcReduction="10000"/>
          </a:bodyPr>
          <a:lstStyle/>
          <a:p>
            <a:r>
              <a:rPr lang="en-IN" dirty="0" smtClean="0"/>
              <a:t>IMPORTANCE OF WPM:</a:t>
            </a:r>
          </a:p>
          <a:p>
            <a:pPr>
              <a:buNone/>
            </a:pPr>
            <a:r>
              <a:rPr lang="en-IN" dirty="0" smtClean="0"/>
              <a:t>• Reduced industrial conflict </a:t>
            </a:r>
          </a:p>
          <a:p>
            <a:pPr>
              <a:buNone/>
            </a:pPr>
            <a:r>
              <a:rPr lang="en-IN" dirty="0" smtClean="0"/>
              <a:t>• Reduced misunderstandings </a:t>
            </a:r>
          </a:p>
          <a:p>
            <a:pPr>
              <a:buNone/>
            </a:pPr>
            <a:r>
              <a:rPr lang="en-IN" dirty="0" smtClean="0"/>
              <a:t>• Higher productivity </a:t>
            </a:r>
          </a:p>
          <a:p>
            <a:pPr>
              <a:buNone/>
            </a:pPr>
            <a:r>
              <a:rPr lang="en-IN" dirty="0" smtClean="0"/>
              <a:t>• Better communication</a:t>
            </a:r>
          </a:p>
          <a:p>
            <a:pPr>
              <a:buNone/>
            </a:pPr>
            <a:r>
              <a:rPr lang="en-IN" dirty="0" smtClean="0"/>
              <a:t>• Industrial democracy </a:t>
            </a:r>
          </a:p>
          <a:p>
            <a:pPr>
              <a:buNone/>
            </a:pPr>
            <a:r>
              <a:rPr lang="en-IN" dirty="0" smtClean="0"/>
              <a:t>• Less resistance to change</a:t>
            </a:r>
          </a:p>
          <a:p>
            <a:r>
              <a:rPr lang="en-IN" dirty="0" smtClean="0"/>
              <a:t>SUCCESS OF WPM:</a:t>
            </a:r>
          </a:p>
          <a:p>
            <a:pPr>
              <a:buNone/>
            </a:pPr>
            <a:r>
              <a:rPr lang="en-IN" dirty="0" smtClean="0"/>
              <a:t> • Strong, democratic and representative unionism</a:t>
            </a:r>
          </a:p>
          <a:p>
            <a:pPr>
              <a:buNone/>
            </a:pPr>
            <a:r>
              <a:rPr lang="en-IN" dirty="0" smtClean="0"/>
              <a:t>• Mutually agreed objectives</a:t>
            </a:r>
          </a:p>
          <a:p>
            <a:pPr>
              <a:buNone/>
            </a:pPr>
            <a:r>
              <a:rPr lang="en-IN" dirty="0" smtClean="0"/>
              <a:t> • Effective consultation of workers</a:t>
            </a:r>
          </a:p>
          <a:p>
            <a:pPr>
              <a:buNone/>
            </a:pPr>
            <a:r>
              <a:rPr lang="en-IN" dirty="0" smtClean="0"/>
              <a:t> • Faith and Legislative support</a:t>
            </a:r>
          </a:p>
          <a:p>
            <a:pPr>
              <a:buNone/>
            </a:pPr>
            <a:r>
              <a:rPr lang="en-IN" dirty="0" smtClean="0"/>
              <a:t> • Education and training </a:t>
            </a:r>
          </a:p>
          <a:p>
            <a:pPr>
              <a:buNone/>
            </a:pPr>
            <a:r>
              <a:rPr lang="en-IN" dirty="0" smtClean="0"/>
              <a:t>• Specific guidelines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2852"/>
            <a:ext cx="7467600" cy="6331100"/>
          </a:xfrm>
        </p:spPr>
        <p:txBody>
          <a:bodyPr>
            <a:normAutofit fontScale="85000" lnSpcReduction="20000"/>
          </a:bodyPr>
          <a:lstStyle/>
          <a:p>
            <a:r>
              <a:rPr lang="en-IN" b="1" dirty="0" smtClean="0"/>
              <a:t>Levels of WPM</a:t>
            </a:r>
            <a:r>
              <a:rPr lang="en-IN" dirty="0" smtClean="0"/>
              <a:t>:</a:t>
            </a:r>
          </a:p>
          <a:p>
            <a:r>
              <a:rPr lang="en-IN" dirty="0" smtClean="0"/>
              <a:t> </a:t>
            </a:r>
            <a:r>
              <a:rPr lang="en-IN" b="1" dirty="0" smtClean="0"/>
              <a:t>Information participation</a:t>
            </a:r>
            <a:r>
              <a:rPr lang="en-IN" dirty="0" smtClean="0"/>
              <a:t>: It ensures that employees are able to receive information and express their views pertaining to the matter of </a:t>
            </a:r>
            <a:r>
              <a:rPr lang="en-IN" b="1" dirty="0" smtClean="0"/>
              <a:t>general economic importance. </a:t>
            </a:r>
          </a:p>
          <a:p>
            <a:r>
              <a:rPr lang="en-IN" b="1" dirty="0" smtClean="0"/>
              <a:t>Consultative importance</a:t>
            </a:r>
            <a:r>
              <a:rPr lang="en-IN" dirty="0" smtClean="0"/>
              <a:t>: Here workers are consulted on the matters of employee welfare such as </a:t>
            </a:r>
            <a:r>
              <a:rPr lang="en-IN" b="1" dirty="0" smtClean="0"/>
              <a:t>work, safety and health.</a:t>
            </a:r>
            <a:r>
              <a:rPr lang="en-IN" dirty="0" smtClean="0"/>
              <a:t> However, final decision always rests with the top-level management, as employees’ views are only advisory in nature.</a:t>
            </a:r>
          </a:p>
          <a:p>
            <a:r>
              <a:rPr lang="en-IN" b="1" dirty="0" smtClean="0"/>
              <a:t>Associative participation</a:t>
            </a:r>
            <a:r>
              <a:rPr lang="en-IN" dirty="0" smtClean="0"/>
              <a:t>: It is an extension of consultative participation as management here is under </a:t>
            </a:r>
            <a:r>
              <a:rPr lang="en-IN" b="1" dirty="0" smtClean="0"/>
              <a:t>the moral obligation </a:t>
            </a:r>
            <a:r>
              <a:rPr lang="en-IN" dirty="0" smtClean="0"/>
              <a:t>to accept and implement the unanimous decisions of the employees. Under this method the managers and workers jointly take decisions.</a:t>
            </a:r>
          </a:p>
          <a:p>
            <a:r>
              <a:rPr lang="en-IN" b="1" dirty="0" smtClean="0"/>
              <a:t> Administrative participation</a:t>
            </a:r>
            <a:r>
              <a:rPr lang="en-IN" dirty="0" smtClean="0"/>
              <a:t>: It ensures greater share of workers’ participation in discharge of managerial functions. Here, decisions already taken by the management come to employees, preferably with alternatives for administration and employees have to </a:t>
            </a:r>
            <a:r>
              <a:rPr lang="en-IN" b="1" dirty="0" smtClean="0"/>
              <a:t>select the best </a:t>
            </a:r>
            <a:r>
              <a:rPr lang="en-IN" dirty="0" smtClean="0"/>
              <a:t>from those for implementation. </a:t>
            </a:r>
          </a:p>
          <a:p>
            <a:r>
              <a:rPr lang="en-IN" b="1" dirty="0" smtClean="0"/>
              <a:t>Decisive participation</a:t>
            </a:r>
            <a:r>
              <a:rPr lang="en-IN" dirty="0" smtClean="0"/>
              <a:t>: Highest level of participation where decisions are jointly taken on the matters relating to production, welfare etc.</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467600" cy="500066"/>
          </a:xfrm>
        </p:spPr>
        <p:txBody>
          <a:bodyPr>
            <a:normAutofit fontScale="90000"/>
          </a:bodyPr>
          <a:lstStyle/>
          <a:p>
            <a:r>
              <a:rPr lang="en-US" dirty="0" smtClean="0"/>
              <a:t>Forms of participation</a:t>
            </a:r>
            <a:endParaRPr lang="en-IN" dirty="0"/>
          </a:p>
        </p:txBody>
      </p:sp>
      <p:sp>
        <p:nvSpPr>
          <p:cNvPr id="3" name="Content Placeholder 2"/>
          <p:cNvSpPr>
            <a:spLocks noGrp="1"/>
          </p:cNvSpPr>
          <p:nvPr>
            <p:ph sz="quarter" idx="1"/>
          </p:nvPr>
        </p:nvSpPr>
        <p:spPr>
          <a:xfrm>
            <a:off x="457200" y="642918"/>
            <a:ext cx="7467600" cy="5831034"/>
          </a:xfrm>
        </p:spPr>
        <p:txBody>
          <a:bodyPr>
            <a:normAutofit fontScale="62500" lnSpcReduction="20000"/>
          </a:bodyPr>
          <a:lstStyle/>
          <a:p>
            <a:r>
              <a:rPr lang="en-IN" b="1" dirty="0" smtClean="0"/>
              <a:t>Suggestion schemes </a:t>
            </a:r>
            <a:r>
              <a:rPr lang="en-IN" dirty="0" smtClean="0"/>
              <a:t>: A suggestion box is installed and any worker can write his suggestions and drop them in the box. Periodically all the suggestions are scrutinized by the suggestion committee or suggestion screening committee.</a:t>
            </a:r>
          </a:p>
          <a:p>
            <a:r>
              <a:rPr lang="en-IN" b="1" dirty="0" smtClean="0"/>
              <a:t>Works committee</a:t>
            </a:r>
            <a:r>
              <a:rPr lang="en-IN" dirty="0" smtClean="0"/>
              <a:t>: Works committee deals with matters of day-to-day functioning at the shop floor level. Works committees are concerned with: </a:t>
            </a:r>
            <a:r>
              <a:rPr lang="en-IN" b="1" dirty="0" smtClean="0"/>
              <a:t>Conditions of work </a:t>
            </a:r>
            <a:r>
              <a:rPr lang="en-IN" dirty="0" smtClean="0"/>
              <a:t>such as ventilation, lighting and sanitation. </a:t>
            </a:r>
            <a:r>
              <a:rPr lang="en-IN" b="1" dirty="0" smtClean="0"/>
              <a:t>Amenities </a:t>
            </a:r>
            <a:r>
              <a:rPr lang="en-IN" dirty="0" smtClean="0"/>
              <a:t>such as drinking water, canteens, dining rooms, medical and health services. </a:t>
            </a:r>
            <a:r>
              <a:rPr lang="en-IN" b="1" dirty="0" smtClean="0"/>
              <a:t>Educational and recreational </a:t>
            </a:r>
            <a:r>
              <a:rPr lang="en-IN" dirty="0" smtClean="0"/>
              <a:t>activities. Safety measures, accident prevention mechanisms etc</a:t>
            </a:r>
          </a:p>
          <a:p>
            <a:r>
              <a:rPr lang="en-IN" b="1" dirty="0" smtClean="0"/>
              <a:t>Joint Management Councils</a:t>
            </a:r>
            <a:r>
              <a:rPr lang="en-IN" dirty="0" smtClean="0"/>
              <a:t>: Wages, bonus, personal problems of the workers are outside the scope of Joint management councils. The council is to take up issues related to accident prevention, management of canteens, water, meals, revision of work rules, absenteeism, indiscipline etc.</a:t>
            </a:r>
          </a:p>
          <a:p>
            <a:r>
              <a:rPr lang="en-IN" b="1" dirty="0" smtClean="0"/>
              <a:t>Work directors: </a:t>
            </a:r>
            <a:r>
              <a:rPr lang="en-IN" dirty="0" smtClean="0"/>
              <a:t>One or two representatives of workers are nominated or elected to the Board of Directors.</a:t>
            </a:r>
          </a:p>
          <a:p>
            <a:r>
              <a:rPr lang="en-IN" b="1" dirty="0" smtClean="0"/>
              <a:t>Co-partnership: </a:t>
            </a:r>
            <a:r>
              <a:rPr lang="en-IN" dirty="0" smtClean="0"/>
              <a:t>Co-partnership involves employees’ participation in the share capital of a company in which they are employed. By virtue of their being shareholders, they have the right to participate in the management of the company.</a:t>
            </a:r>
          </a:p>
          <a:p>
            <a:r>
              <a:rPr lang="en-IN" b="1" dirty="0" smtClean="0"/>
              <a:t>Joint Councils</a:t>
            </a:r>
            <a:r>
              <a:rPr lang="en-IN" dirty="0" smtClean="0"/>
              <a:t>: The joint councils are constituted for the whole unit, in every Industrial Unit employing 500 or more workers, there should be a Joint Council for the whole unit. Only such persons who are actually engaged in the unit shall be the members of Joint Council.</a:t>
            </a:r>
          </a:p>
          <a:p>
            <a:r>
              <a:rPr lang="en-IN" b="1" dirty="0" smtClean="0"/>
              <a:t>Shop councils: </a:t>
            </a:r>
            <a:r>
              <a:rPr lang="en-IN" dirty="0" smtClean="0"/>
              <a:t>Shop council represents each department or a shop in a unit. Each shop council consists of an equal number of representatives from both employer and employees</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MANAGEMENT  OR WORKS COMMITTEE</a:t>
            </a:r>
            <a:endParaRPr lang="en-US" dirty="0"/>
          </a:p>
        </p:txBody>
      </p:sp>
      <p:sp>
        <p:nvSpPr>
          <p:cNvPr id="3" name="Content Placeholder 2"/>
          <p:cNvSpPr>
            <a:spLocks noGrp="1"/>
          </p:cNvSpPr>
          <p:nvPr>
            <p:ph sz="quarter" idx="1"/>
          </p:nvPr>
        </p:nvSpPr>
        <p:spPr>
          <a:xfrm>
            <a:off x="457200" y="1428736"/>
            <a:ext cx="7467600" cy="5045216"/>
          </a:xfrm>
        </p:spPr>
        <p:txBody>
          <a:bodyPr>
            <a:normAutofit fontScale="92500" lnSpcReduction="10000"/>
          </a:bodyPr>
          <a:lstStyle/>
          <a:p>
            <a:r>
              <a:rPr lang="en-US" dirty="0" smtClean="0"/>
              <a:t>A committee composed of both employer and employees convened to discuss matters of common interest concerning a factory, plant, business policy, etc, not covered by regular trade union agreements. </a:t>
            </a:r>
          </a:p>
          <a:p>
            <a:r>
              <a:rPr lang="en-US" dirty="0" smtClean="0"/>
              <a:t>A body representing the workers of a plant, factory, etc, elected to negotiate with the management about working conditions, </a:t>
            </a:r>
            <a:r>
              <a:rPr lang="en-US" dirty="0" err="1" smtClean="0"/>
              <a:t>wages,etc</a:t>
            </a:r>
            <a:r>
              <a:rPr lang="en-US" dirty="0" smtClean="0"/>
              <a:t>.</a:t>
            </a:r>
          </a:p>
          <a:p>
            <a:r>
              <a:rPr lang="en-US" dirty="0" smtClean="0"/>
              <a:t>The works committee- set up under the INDUSTRIAL DISPUTE ACT,1947. </a:t>
            </a:r>
          </a:p>
          <a:p>
            <a:r>
              <a:rPr lang="en-US" dirty="0" smtClean="0"/>
              <a:t>Under this Act, every establishment employing 100 or more workers is required to constitute a works committee as a scheme of workers participation in management. </a:t>
            </a:r>
          </a:p>
          <a:p>
            <a:r>
              <a:rPr lang="en-US" dirty="0" smtClean="0"/>
              <a:t>It consists of equal number of representatives from the employer and the employees.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457200" y="357188"/>
            <a:ext cx="7467600" cy="6116637"/>
          </a:xfrm>
        </p:spPr>
        <p:txBody>
          <a:bodyPr/>
          <a:lstStyle/>
          <a:p>
            <a:r>
              <a:rPr lang="en-US" dirty="0" smtClean="0"/>
              <a:t>The main aim to establish works committee is to promote measures for maintaining harmonious relations in the work place and to sort out differences of opinion on work related issues. E.g. Work conditions and benefits. Such other objectives are: </a:t>
            </a:r>
          </a:p>
          <a:p>
            <a:r>
              <a:rPr lang="en-US" dirty="0" smtClean="0"/>
              <a:t>To negotiate on the matters of general interests. </a:t>
            </a:r>
          </a:p>
          <a:p>
            <a:r>
              <a:rPr lang="en-US" dirty="0" smtClean="0"/>
              <a:t>To maintain industrial peace.</a:t>
            </a:r>
          </a:p>
          <a:p>
            <a:r>
              <a:rPr lang="en-US" dirty="0" smtClean="0"/>
              <a:t>To share the workload </a:t>
            </a:r>
          </a:p>
          <a:p>
            <a:r>
              <a:rPr lang="en-US" dirty="0" smtClean="0"/>
              <a:t>To encourage workers to have a say </a:t>
            </a:r>
          </a:p>
          <a:p>
            <a:r>
              <a:rPr lang="en-US" dirty="0" smtClean="0"/>
              <a:t>To get ideas for the workplace and workers.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003232" cy="1080120"/>
          </a:xfrm>
        </p:spPr>
        <p:txBody>
          <a:bodyPr/>
          <a:lstStyle/>
          <a:p>
            <a:r>
              <a:rPr lang="en-US" dirty="0" smtClean="0"/>
              <a:t>Concept </a:t>
            </a:r>
            <a:endParaRPr lang="en-IN" dirty="0"/>
          </a:p>
        </p:txBody>
      </p:sp>
      <p:sp>
        <p:nvSpPr>
          <p:cNvPr id="3" name="Content Placeholder 2"/>
          <p:cNvSpPr>
            <a:spLocks noGrp="1"/>
          </p:cNvSpPr>
          <p:nvPr>
            <p:ph sz="quarter" idx="1"/>
          </p:nvPr>
        </p:nvSpPr>
        <p:spPr>
          <a:xfrm>
            <a:off x="467544" y="1628800"/>
            <a:ext cx="8229600" cy="5544616"/>
          </a:xfrm>
        </p:spPr>
        <p:txBody>
          <a:bodyPr>
            <a:normAutofit fontScale="55000" lnSpcReduction="20000"/>
          </a:bodyPr>
          <a:lstStyle/>
          <a:p>
            <a:r>
              <a:rPr lang="en-IN" sz="3800" dirty="0"/>
              <a:t>The term “collective bargaining” simply means negotiation. </a:t>
            </a:r>
            <a:endParaRPr lang="en-IN" sz="3800" dirty="0" smtClean="0"/>
          </a:p>
          <a:p>
            <a:r>
              <a:rPr lang="en-IN" sz="3800" dirty="0"/>
              <a:t>I</a:t>
            </a:r>
            <a:r>
              <a:rPr lang="en-IN" sz="3800" dirty="0" smtClean="0"/>
              <a:t>t </a:t>
            </a:r>
            <a:r>
              <a:rPr lang="en-IN" sz="3800" dirty="0"/>
              <a:t>provides an opportunity to the workers to achieve industrial democracy. </a:t>
            </a:r>
            <a:endParaRPr lang="en-IN" sz="3800" dirty="0" smtClean="0"/>
          </a:p>
          <a:p>
            <a:r>
              <a:rPr lang="en-IN" sz="3800" dirty="0" smtClean="0"/>
              <a:t>The </a:t>
            </a:r>
            <a:r>
              <a:rPr lang="en-IN" sz="3800" dirty="0"/>
              <a:t>right to bargain collectively with an employer enhances the human dignity, liberty and autonomy of workers by giving them the opportunity to influence the establishment of workplace rules and thereby gain some control over a major aspect of their lives, namely their work</a:t>
            </a:r>
            <a:r>
              <a:rPr lang="en-IN" sz="3800" dirty="0" smtClean="0"/>
              <a:t>.</a:t>
            </a:r>
          </a:p>
          <a:p>
            <a:r>
              <a:rPr lang="en-IN" sz="3800" dirty="0" smtClean="0"/>
              <a:t>Collective </a:t>
            </a:r>
            <a:r>
              <a:rPr lang="en-IN" sz="3800" dirty="0"/>
              <a:t>bargaining is not simply an instrument for pursuing external ends…rather </a:t>
            </a:r>
            <a:r>
              <a:rPr lang="en-IN" sz="3800" dirty="0" smtClean="0"/>
              <a:t>it </a:t>
            </a:r>
            <a:r>
              <a:rPr lang="en-IN" sz="3800" dirty="0"/>
              <a:t>is intrinsically valuable as an experience in self-government</a:t>
            </a:r>
            <a:r>
              <a:rPr lang="en-IN" sz="3800" dirty="0" smtClean="0"/>
              <a:t>.</a:t>
            </a:r>
          </a:p>
          <a:p>
            <a:r>
              <a:rPr lang="en-IN" sz="3800" dirty="0" smtClean="0"/>
              <a:t>Collective </a:t>
            </a:r>
            <a:r>
              <a:rPr lang="en-IN" sz="3800" dirty="0"/>
              <a:t>bargaining permits workers to achieve a form of workplace democracy and to ensure the rule of law in the workplace. Workers gain a voice to influence the establishment of rules that control a major aspect of their lives</a:t>
            </a:r>
            <a:r>
              <a:rPr lang="en-IN" dirty="0" smtClean="0"/>
              <a:t/>
            </a:r>
            <a:br>
              <a:rPr lang="en-IN" dirty="0" smtClean="0"/>
            </a:br>
            <a:r>
              <a:rPr lang="en-IN" dirty="0" smtClean="0"/>
              <a:t/>
            </a:r>
            <a:br>
              <a:rPr lang="en-IN" dirty="0" smtClean="0"/>
            </a:br>
            <a:endParaRPr lang="en-IN" dirty="0"/>
          </a:p>
        </p:txBody>
      </p:sp>
    </p:spTree>
    <p:extLst>
      <p:ext uri="{BB962C8B-B14F-4D97-AF65-F5344CB8AC3E}">
        <p14:creationId xmlns:p14="http://schemas.microsoft.com/office/powerpoint/2010/main" xmlns="" val="1487625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14290"/>
            <a:ext cx="7467600" cy="6259662"/>
          </a:xfrm>
        </p:spPr>
        <p:txBody>
          <a:bodyPr/>
          <a:lstStyle/>
          <a:p>
            <a:r>
              <a:rPr lang="en-IN" b="1" dirty="0" smtClean="0"/>
              <a:t>Structure:</a:t>
            </a:r>
          </a:p>
          <a:p>
            <a:r>
              <a:rPr lang="en-US" dirty="0" smtClean="0"/>
              <a:t>President: Employer Nominee </a:t>
            </a:r>
          </a:p>
          <a:p>
            <a:r>
              <a:rPr lang="en-US" dirty="0" smtClean="0"/>
              <a:t>Vice-president: Worker’s Representative Secretary </a:t>
            </a:r>
          </a:p>
          <a:p>
            <a:r>
              <a:rPr lang="en-US" dirty="0" smtClean="0"/>
              <a:t>Joint Secretary </a:t>
            </a:r>
          </a:p>
          <a:p>
            <a:r>
              <a:rPr lang="en-US" dirty="0" smtClean="0"/>
              <a:t>Tenure: 2 Years </a:t>
            </a:r>
          </a:p>
          <a:p>
            <a:r>
              <a:rPr lang="en-US" dirty="0" smtClean="0"/>
              <a:t>Total Strength: 20 </a:t>
            </a:r>
          </a:p>
          <a:p>
            <a:pPr>
              <a:buNone/>
            </a:pPr>
            <a:r>
              <a:rPr lang="en-US" dirty="0" smtClean="0"/>
              <a:t>Compulsory for every undertakings employing 100 or more workers.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457200" y="142875"/>
            <a:ext cx="7467600" cy="6330950"/>
          </a:xfrm>
        </p:spPr>
        <p:txBody>
          <a:bodyPr>
            <a:normAutofit lnSpcReduction="10000"/>
          </a:bodyPr>
          <a:lstStyle/>
          <a:p>
            <a:pPr>
              <a:buNone/>
            </a:pPr>
            <a:r>
              <a:rPr lang="en-US" b="1" dirty="0" smtClean="0"/>
              <a:t>Functions</a:t>
            </a:r>
            <a:r>
              <a:rPr lang="en-US" dirty="0" smtClean="0"/>
              <a:t>: Works committee deals with matters of day-to-day functioning at the shop floor level. Works committees are concerned with: </a:t>
            </a:r>
          </a:p>
          <a:p>
            <a:r>
              <a:rPr lang="en-US" dirty="0" smtClean="0"/>
              <a:t>a. Health: Ventilation, Lighting, Temperature and Sanitation facilities. </a:t>
            </a:r>
          </a:p>
          <a:p>
            <a:r>
              <a:rPr lang="en-US" dirty="0" smtClean="0"/>
              <a:t>b. Safety: Accident Prevention, Occupational diseases and Protective equipments. </a:t>
            </a:r>
          </a:p>
          <a:p>
            <a:r>
              <a:rPr lang="en-US" dirty="0" smtClean="0"/>
              <a:t>c. Welfare: Rest rooms, medical and health services, drinking water. </a:t>
            </a:r>
          </a:p>
          <a:p>
            <a:r>
              <a:rPr lang="en-US" dirty="0" smtClean="0"/>
              <a:t>d. Administration of welfare and fine funds. </a:t>
            </a:r>
          </a:p>
          <a:p>
            <a:r>
              <a:rPr lang="en-US" dirty="0" smtClean="0"/>
              <a:t>e. Educational and recreational activities. E.g. Health, Safety and Welfare committee.</a:t>
            </a:r>
          </a:p>
          <a:p>
            <a:r>
              <a:rPr lang="en-US" dirty="0" smtClean="0"/>
              <a:t>f. Adjustments of festivals and national holidays.</a:t>
            </a:r>
          </a:p>
          <a:p>
            <a:r>
              <a:rPr lang="en-US" dirty="0" smtClean="0"/>
              <a:t> g. Promotion of thrift and savings.</a:t>
            </a:r>
          </a:p>
          <a:p>
            <a:r>
              <a:rPr lang="en-US" dirty="0" smtClean="0"/>
              <a:t> h. To see that the decisions taken in the works committee are fully enforced.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TRIPARTISIAM</a:t>
            </a:r>
            <a:endParaRPr lang="en-IN" dirty="0"/>
          </a:p>
        </p:txBody>
      </p:sp>
      <p:sp>
        <p:nvSpPr>
          <p:cNvPr id="3" name="Content Placeholder 2"/>
          <p:cNvSpPr>
            <a:spLocks noGrp="1"/>
          </p:cNvSpPr>
          <p:nvPr>
            <p:ph idx="1"/>
          </p:nvPr>
        </p:nvSpPr>
        <p:spPr/>
        <p:txBody>
          <a:bodyPr>
            <a:normAutofit/>
          </a:bodyPr>
          <a:lstStyle/>
          <a:p>
            <a:r>
              <a:rPr lang="en-GB" dirty="0" smtClean="0"/>
              <a:t>The active interactions among the government, workers and employers as equal and independent social partners.</a:t>
            </a:r>
          </a:p>
          <a:p>
            <a:pPr>
              <a:spcBef>
                <a:spcPct val="80000"/>
              </a:spcBef>
            </a:pPr>
            <a:r>
              <a:rPr lang="en-GB" sz="3000" dirty="0" smtClean="0"/>
              <a:t>The </a:t>
            </a:r>
            <a:r>
              <a:rPr lang="en-GB" b="1" dirty="0" smtClean="0"/>
              <a:t>“</a:t>
            </a:r>
            <a:r>
              <a:rPr lang="en-GB" b="1" dirty="0" smtClean="0">
                <a:solidFill>
                  <a:srgbClr val="FF9900"/>
                </a:solidFill>
              </a:rPr>
              <a:t>Tripartite System</a:t>
            </a:r>
            <a:r>
              <a:rPr lang="en-GB" b="1" dirty="0" smtClean="0"/>
              <a:t>”</a:t>
            </a:r>
            <a:r>
              <a:rPr lang="en-GB" sz="3000" dirty="0" smtClean="0"/>
              <a:t> enables: </a:t>
            </a:r>
          </a:p>
          <a:p>
            <a:pPr lvl="1">
              <a:spcBef>
                <a:spcPct val="50000"/>
              </a:spcBef>
              <a:spcAft>
                <a:spcPct val="10000"/>
              </a:spcAft>
            </a:pPr>
            <a:r>
              <a:rPr lang="en-GB" sz="3000" dirty="0" smtClean="0"/>
              <a:t>The representatives of workers and employers to participate on an equal footing with those of governments in all discussions ,decision-makings and dispute settlement.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1981200" y="3124200"/>
            <a:ext cx="5334000" cy="2209800"/>
            <a:chOff x="1248" y="1968"/>
            <a:chExt cx="3360" cy="1392"/>
          </a:xfrm>
        </p:grpSpPr>
        <p:sp>
          <p:nvSpPr>
            <p:cNvPr id="12293" name="Oval 5"/>
            <p:cNvSpPr>
              <a:spLocks noChangeArrowheads="1"/>
            </p:cNvSpPr>
            <p:nvPr/>
          </p:nvSpPr>
          <p:spPr bwMode="auto">
            <a:xfrm>
              <a:off x="1248" y="1968"/>
              <a:ext cx="3360" cy="1392"/>
            </a:xfrm>
            <a:prstGeom prst="ellipse">
              <a:avLst/>
            </a:prstGeom>
            <a:solidFill>
              <a:srgbClr val="F2F2F2"/>
            </a:solidFill>
            <a:ln w="9525">
              <a:noFill/>
              <a:round/>
              <a:headEnd/>
              <a:tailEnd/>
            </a:ln>
            <a:effectLst/>
          </p:spPr>
          <p:txBody>
            <a:bodyPr wrap="none" anchor="ctr"/>
            <a:lstStyle/>
            <a:p>
              <a:endParaRPr lang="en-IN"/>
            </a:p>
          </p:txBody>
        </p:sp>
        <p:sp>
          <p:nvSpPr>
            <p:cNvPr id="12294" name="Text Box 6"/>
            <p:cNvSpPr txBox="1">
              <a:spLocks noChangeArrowheads="1"/>
            </p:cNvSpPr>
            <p:nvPr/>
          </p:nvSpPr>
          <p:spPr bwMode="auto">
            <a:xfrm>
              <a:off x="2400" y="2448"/>
              <a:ext cx="1008" cy="576"/>
            </a:xfrm>
            <a:prstGeom prst="rect">
              <a:avLst/>
            </a:prstGeom>
            <a:noFill/>
            <a:ln w="9525">
              <a:noFill/>
              <a:miter lim="800000"/>
              <a:headEnd/>
              <a:tailEnd/>
            </a:ln>
            <a:effectLst>
              <a:outerShdw dist="35921" dir="2700000" algn="ctr" rotWithShape="0">
                <a:schemeClr val="bg2"/>
              </a:outerShdw>
            </a:effectLst>
          </p:spPr>
          <p:txBody>
            <a:bodyPr>
              <a:spAutoFit/>
            </a:bodyPr>
            <a:lstStyle/>
            <a:p>
              <a:pPr algn="ctr">
                <a:spcBef>
                  <a:spcPct val="50000"/>
                </a:spcBef>
              </a:pPr>
              <a:r>
                <a:rPr lang="en-GB" sz="5400" b="1" i="1" dirty="0">
                  <a:solidFill>
                    <a:schemeClr val="accent1"/>
                  </a:solidFill>
                  <a:effectLst>
                    <a:outerShdw blurRad="38100" dist="38100" dir="2700000" algn="tl">
                      <a:srgbClr val="000000"/>
                    </a:outerShdw>
                  </a:effectLst>
                </a:rPr>
                <a:t>ILO</a:t>
              </a:r>
              <a:endParaRPr lang="en-GB" sz="5400" dirty="0">
                <a:solidFill>
                  <a:schemeClr val="accent1"/>
                </a:solidFill>
              </a:endParaRPr>
            </a:p>
          </p:txBody>
        </p:sp>
      </p:grpSp>
      <p:grpSp>
        <p:nvGrpSpPr>
          <p:cNvPr id="3" name="Group 33"/>
          <p:cNvGrpSpPr>
            <a:grpSpLocks/>
          </p:cNvGrpSpPr>
          <p:nvPr/>
        </p:nvGrpSpPr>
        <p:grpSpPr bwMode="auto">
          <a:xfrm>
            <a:off x="1239838" y="3770313"/>
            <a:ext cx="2173287" cy="2386012"/>
            <a:chOff x="781" y="2375"/>
            <a:chExt cx="1369" cy="1503"/>
          </a:xfrm>
        </p:grpSpPr>
        <p:sp>
          <p:nvSpPr>
            <p:cNvPr id="12311" name="Freeform 23"/>
            <p:cNvSpPr>
              <a:spLocks/>
            </p:cNvSpPr>
            <p:nvPr/>
          </p:nvSpPr>
          <p:spPr bwMode="auto">
            <a:xfrm>
              <a:off x="781" y="2771"/>
              <a:ext cx="1369" cy="1107"/>
            </a:xfrm>
            <a:custGeom>
              <a:avLst/>
              <a:gdLst/>
              <a:ahLst/>
              <a:cxnLst>
                <a:cxn ang="0">
                  <a:pos x="1298" y="787"/>
                </a:cxn>
                <a:cxn ang="0">
                  <a:pos x="1226" y="783"/>
                </a:cxn>
                <a:cxn ang="0">
                  <a:pos x="1155" y="778"/>
                </a:cxn>
                <a:cxn ang="0">
                  <a:pos x="1064" y="768"/>
                </a:cxn>
                <a:cxn ang="0">
                  <a:pos x="992" y="754"/>
                </a:cxn>
                <a:cxn ang="0">
                  <a:pos x="926" y="744"/>
                </a:cxn>
                <a:cxn ang="0">
                  <a:pos x="835" y="725"/>
                </a:cxn>
                <a:cxn ang="0">
                  <a:pos x="768" y="706"/>
                </a:cxn>
                <a:cxn ang="0">
                  <a:pos x="706" y="687"/>
                </a:cxn>
                <a:cxn ang="0">
                  <a:pos x="625" y="658"/>
                </a:cxn>
                <a:cxn ang="0">
                  <a:pos x="563" y="635"/>
                </a:cxn>
                <a:cxn ang="0">
                  <a:pos x="506" y="611"/>
                </a:cxn>
                <a:cxn ang="0">
                  <a:pos x="434" y="572"/>
                </a:cxn>
                <a:cxn ang="0">
                  <a:pos x="382" y="544"/>
                </a:cxn>
                <a:cxn ang="0">
                  <a:pos x="334" y="515"/>
                </a:cxn>
                <a:cxn ang="0">
                  <a:pos x="277" y="472"/>
                </a:cxn>
                <a:cxn ang="0">
                  <a:pos x="234" y="439"/>
                </a:cxn>
                <a:cxn ang="0">
                  <a:pos x="196" y="405"/>
                </a:cxn>
                <a:cxn ang="0">
                  <a:pos x="148" y="358"/>
                </a:cxn>
                <a:cxn ang="0">
                  <a:pos x="119" y="320"/>
                </a:cxn>
                <a:cxn ang="0">
                  <a:pos x="91" y="281"/>
                </a:cxn>
                <a:cxn ang="0">
                  <a:pos x="57" y="229"/>
                </a:cxn>
                <a:cxn ang="0">
                  <a:pos x="38" y="191"/>
                </a:cxn>
                <a:cxn ang="0">
                  <a:pos x="24" y="148"/>
                </a:cxn>
                <a:cxn ang="0">
                  <a:pos x="10" y="95"/>
                </a:cxn>
                <a:cxn ang="0">
                  <a:pos x="0" y="52"/>
                </a:cxn>
                <a:cxn ang="0">
                  <a:pos x="0" y="14"/>
                </a:cxn>
                <a:cxn ang="0">
                  <a:pos x="0" y="348"/>
                </a:cxn>
                <a:cxn ang="0">
                  <a:pos x="5" y="386"/>
                </a:cxn>
                <a:cxn ang="0">
                  <a:pos x="14" y="444"/>
                </a:cxn>
                <a:cxn ang="0">
                  <a:pos x="29" y="482"/>
                </a:cxn>
                <a:cxn ang="0">
                  <a:pos x="48" y="520"/>
                </a:cxn>
                <a:cxn ang="0">
                  <a:pos x="72" y="572"/>
                </a:cxn>
                <a:cxn ang="0">
                  <a:pos x="100" y="615"/>
                </a:cxn>
                <a:cxn ang="0">
                  <a:pos x="129" y="649"/>
                </a:cxn>
                <a:cxn ang="0">
                  <a:pos x="172" y="701"/>
                </a:cxn>
                <a:cxn ang="0">
                  <a:pos x="205" y="735"/>
                </a:cxn>
                <a:cxn ang="0">
                  <a:pos x="248" y="768"/>
                </a:cxn>
                <a:cxn ang="0">
                  <a:pos x="305" y="816"/>
                </a:cxn>
                <a:cxn ang="0">
                  <a:pos x="353" y="845"/>
                </a:cxn>
                <a:cxn ang="0">
                  <a:pos x="401" y="873"/>
                </a:cxn>
                <a:cxn ang="0">
                  <a:pos x="472" y="911"/>
                </a:cxn>
                <a:cxn ang="0">
                  <a:pos x="525" y="940"/>
                </a:cxn>
                <a:cxn ang="0">
                  <a:pos x="582" y="964"/>
                </a:cxn>
                <a:cxn ang="0">
                  <a:pos x="663" y="993"/>
                </a:cxn>
                <a:cxn ang="0">
                  <a:pos x="725" y="1012"/>
                </a:cxn>
                <a:cxn ang="0">
                  <a:pos x="792" y="1031"/>
                </a:cxn>
                <a:cxn ang="0">
                  <a:pos x="878" y="1055"/>
                </a:cxn>
                <a:cxn ang="0">
                  <a:pos x="945" y="1069"/>
                </a:cxn>
                <a:cxn ang="0">
                  <a:pos x="1016" y="1078"/>
                </a:cxn>
                <a:cxn ang="0">
                  <a:pos x="1107" y="1093"/>
                </a:cxn>
                <a:cxn ang="0">
                  <a:pos x="1178" y="1098"/>
                </a:cxn>
                <a:cxn ang="0">
                  <a:pos x="1250" y="1102"/>
                </a:cxn>
                <a:cxn ang="0">
                  <a:pos x="1345" y="1107"/>
                </a:cxn>
              </a:cxnLst>
              <a:rect l="0" t="0" r="r" b="b"/>
              <a:pathLst>
                <a:path w="1369" h="1107">
                  <a:moveTo>
                    <a:pt x="1369" y="787"/>
                  </a:moveTo>
                  <a:lnTo>
                    <a:pt x="1345" y="787"/>
                  </a:lnTo>
                  <a:lnTo>
                    <a:pt x="1345" y="787"/>
                  </a:lnTo>
                  <a:lnTo>
                    <a:pt x="1322" y="787"/>
                  </a:lnTo>
                  <a:lnTo>
                    <a:pt x="1298" y="787"/>
                  </a:lnTo>
                  <a:lnTo>
                    <a:pt x="1298" y="787"/>
                  </a:lnTo>
                  <a:lnTo>
                    <a:pt x="1274" y="783"/>
                  </a:lnTo>
                  <a:lnTo>
                    <a:pt x="1250" y="783"/>
                  </a:lnTo>
                  <a:lnTo>
                    <a:pt x="1250" y="783"/>
                  </a:lnTo>
                  <a:lnTo>
                    <a:pt x="1226" y="783"/>
                  </a:lnTo>
                  <a:lnTo>
                    <a:pt x="1202" y="783"/>
                  </a:lnTo>
                  <a:lnTo>
                    <a:pt x="1202" y="783"/>
                  </a:lnTo>
                  <a:lnTo>
                    <a:pt x="1178" y="778"/>
                  </a:lnTo>
                  <a:lnTo>
                    <a:pt x="1155" y="778"/>
                  </a:lnTo>
                  <a:lnTo>
                    <a:pt x="1155" y="778"/>
                  </a:lnTo>
                  <a:lnTo>
                    <a:pt x="1131" y="773"/>
                  </a:lnTo>
                  <a:lnTo>
                    <a:pt x="1107" y="773"/>
                  </a:lnTo>
                  <a:lnTo>
                    <a:pt x="1107" y="773"/>
                  </a:lnTo>
                  <a:lnTo>
                    <a:pt x="1083" y="768"/>
                  </a:lnTo>
                  <a:lnTo>
                    <a:pt x="1064" y="768"/>
                  </a:lnTo>
                  <a:lnTo>
                    <a:pt x="1064" y="768"/>
                  </a:lnTo>
                  <a:lnTo>
                    <a:pt x="1040" y="763"/>
                  </a:lnTo>
                  <a:lnTo>
                    <a:pt x="1016" y="759"/>
                  </a:lnTo>
                  <a:lnTo>
                    <a:pt x="1016" y="759"/>
                  </a:lnTo>
                  <a:lnTo>
                    <a:pt x="992" y="754"/>
                  </a:lnTo>
                  <a:lnTo>
                    <a:pt x="969" y="754"/>
                  </a:lnTo>
                  <a:lnTo>
                    <a:pt x="969" y="754"/>
                  </a:lnTo>
                  <a:lnTo>
                    <a:pt x="945" y="749"/>
                  </a:lnTo>
                  <a:lnTo>
                    <a:pt x="926" y="744"/>
                  </a:lnTo>
                  <a:lnTo>
                    <a:pt x="926" y="744"/>
                  </a:lnTo>
                  <a:lnTo>
                    <a:pt x="902" y="740"/>
                  </a:lnTo>
                  <a:lnTo>
                    <a:pt x="878" y="735"/>
                  </a:lnTo>
                  <a:lnTo>
                    <a:pt x="878" y="735"/>
                  </a:lnTo>
                  <a:lnTo>
                    <a:pt x="859" y="730"/>
                  </a:lnTo>
                  <a:lnTo>
                    <a:pt x="835" y="725"/>
                  </a:lnTo>
                  <a:lnTo>
                    <a:pt x="835" y="725"/>
                  </a:lnTo>
                  <a:lnTo>
                    <a:pt x="811" y="716"/>
                  </a:lnTo>
                  <a:lnTo>
                    <a:pt x="792" y="711"/>
                  </a:lnTo>
                  <a:lnTo>
                    <a:pt x="792" y="711"/>
                  </a:lnTo>
                  <a:lnTo>
                    <a:pt x="768" y="706"/>
                  </a:lnTo>
                  <a:lnTo>
                    <a:pt x="749" y="701"/>
                  </a:lnTo>
                  <a:lnTo>
                    <a:pt x="749" y="701"/>
                  </a:lnTo>
                  <a:lnTo>
                    <a:pt x="725" y="692"/>
                  </a:lnTo>
                  <a:lnTo>
                    <a:pt x="706" y="687"/>
                  </a:lnTo>
                  <a:lnTo>
                    <a:pt x="706" y="687"/>
                  </a:lnTo>
                  <a:lnTo>
                    <a:pt x="682" y="682"/>
                  </a:lnTo>
                  <a:lnTo>
                    <a:pt x="663" y="673"/>
                  </a:lnTo>
                  <a:lnTo>
                    <a:pt x="663" y="673"/>
                  </a:lnTo>
                  <a:lnTo>
                    <a:pt x="644" y="668"/>
                  </a:lnTo>
                  <a:lnTo>
                    <a:pt x="625" y="658"/>
                  </a:lnTo>
                  <a:lnTo>
                    <a:pt x="625" y="658"/>
                  </a:lnTo>
                  <a:lnTo>
                    <a:pt x="601" y="654"/>
                  </a:lnTo>
                  <a:lnTo>
                    <a:pt x="582" y="644"/>
                  </a:lnTo>
                  <a:lnTo>
                    <a:pt x="582" y="644"/>
                  </a:lnTo>
                  <a:lnTo>
                    <a:pt x="563" y="635"/>
                  </a:lnTo>
                  <a:lnTo>
                    <a:pt x="544" y="630"/>
                  </a:lnTo>
                  <a:lnTo>
                    <a:pt x="544" y="630"/>
                  </a:lnTo>
                  <a:lnTo>
                    <a:pt x="525" y="620"/>
                  </a:lnTo>
                  <a:lnTo>
                    <a:pt x="506" y="611"/>
                  </a:lnTo>
                  <a:lnTo>
                    <a:pt x="506" y="611"/>
                  </a:lnTo>
                  <a:lnTo>
                    <a:pt x="487" y="601"/>
                  </a:lnTo>
                  <a:lnTo>
                    <a:pt x="472" y="592"/>
                  </a:lnTo>
                  <a:lnTo>
                    <a:pt x="472" y="592"/>
                  </a:lnTo>
                  <a:lnTo>
                    <a:pt x="453" y="582"/>
                  </a:lnTo>
                  <a:lnTo>
                    <a:pt x="434" y="572"/>
                  </a:lnTo>
                  <a:lnTo>
                    <a:pt x="434" y="572"/>
                  </a:lnTo>
                  <a:lnTo>
                    <a:pt x="420" y="563"/>
                  </a:lnTo>
                  <a:lnTo>
                    <a:pt x="401" y="553"/>
                  </a:lnTo>
                  <a:lnTo>
                    <a:pt x="401" y="553"/>
                  </a:lnTo>
                  <a:lnTo>
                    <a:pt x="382" y="544"/>
                  </a:lnTo>
                  <a:lnTo>
                    <a:pt x="367" y="534"/>
                  </a:lnTo>
                  <a:lnTo>
                    <a:pt x="367" y="534"/>
                  </a:lnTo>
                  <a:lnTo>
                    <a:pt x="353" y="525"/>
                  </a:lnTo>
                  <a:lnTo>
                    <a:pt x="334" y="515"/>
                  </a:lnTo>
                  <a:lnTo>
                    <a:pt x="334" y="515"/>
                  </a:lnTo>
                  <a:lnTo>
                    <a:pt x="320" y="506"/>
                  </a:lnTo>
                  <a:lnTo>
                    <a:pt x="305" y="496"/>
                  </a:lnTo>
                  <a:lnTo>
                    <a:pt x="305" y="496"/>
                  </a:lnTo>
                  <a:lnTo>
                    <a:pt x="291" y="482"/>
                  </a:lnTo>
                  <a:lnTo>
                    <a:pt x="277" y="472"/>
                  </a:lnTo>
                  <a:lnTo>
                    <a:pt x="277" y="472"/>
                  </a:lnTo>
                  <a:lnTo>
                    <a:pt x="263" y="463"/>
                  </a:lnTo>
                  <a:lnTo>
                    <a:pt x="248" y="448"/>
                  </a:lnTo>
                  <a:lnTo>
                    <a:pt x="248" y="448"/>
                  </a:lnTo>
                  <a:lnTo>
                    <a:pt x="234" y="439"/>
                  </a:lnTo>
                  <a:lnTo>
                    <a:pt x="220" y="429"/>
                  </a:lnTo>
                  <a:lnTo>
                    <a:pt x="220" y="429"/>
                  </a:lnTo>
                  <a:lnTo>
                    <a:pt x="205" y="415"/>
                  </a:lnTo>
                  <a:lnTo>
                    <a:pt x="196" y="405"/>
                  </a:lnTo>
                  <a:lnTo>
                    <a:pt x="196" y="405"/>
                  </a:lnTo>
                  <a:lnTo>
                    <a:pt x="181" y="391"/>
                  </a:lnTo>
                  <a:lnTo>
                    <a:pt x="172" y="382"/>
                  </a:lnTo>
                  <a:lnTo>
                    <a:pt x="172" y="382"/>
                  </a:lnTo>
                  <a:lnTo>
                    <a:pt x="158" y="367"/>
                  </a:lnTo>
                  <a:lnTo>
                    <a:pt x="148" y="358"/>
                  </a:lnTo>
                  <a:lnTo>
                    <a:pt x="148" y="358"/>
                  </a:lnTo>
                  <a:lnTo>
                    <a:pt x="138" y="343"/>
                  </a:lnTo>
                  <a:lnTo>
                    <a:pt x="129" y="329"/>
                  </a:lnTo>
                  <a:lnTo>
                    <a:pt x="129" y="329"/>
                  </a:lnTo>
                  <a:lnTo>
                    <a:pt x="119" y="320"/>
                  </a:lnTo>
                  <a:lnTo>
                    <a:pt x="110" y="305"/>
                  </a:lnTo>
                  <a:lnTo>
                    <a:pt x="110" y="305"/>
                  </a:lnTo>
                  <a:lnTo>
                    <a:pt x="100" y="296"/>
                  </a:lnTo>
                  <a:lnTo>
                    <a:pt x="91" y="281"/>
                  </a:lnTo>
                  <a:lnTo>
                    <a:pt x="91" y="281"/>
                  </a:lnTo>
                  <a:lnTo>
                    <a:pt x="81" y="267"/>
                  </a:lnTo>
                  <a:lnTo>
                    <a:pt x="72" y="253"/>
                  </a:lnTo>
                  <a:lnTo>
                    <a:pt x="72" y="253"/>
                  </a:lnTo>
                  <a:lnTo>
                    <a:pt x="67" y="243"/>
                  </a:lnTo>
                  <a:lnTo>
                    <a:pt x="57" y="229"/>
                  </a:lnTo>
                  <a:lnTo>
                    <a:pt x="57" y="229"/>
                  </a:lnTo>
                  <a:lnTo>
                    <a:pt x="53" y="214"/>
                  </a:lnTo>
                  <a:lnTo>
                    <a:pt x="48" y="200"/>
                  </a:lnTo>
                  <a:lnTo>
                    <a:pt x="48" y="200"/>
                  </a:lnTo>
                  <a:lnTo>
                    <a:pt x="38" y="191"/>
                  </a:lnTo>
                  <a:lnTo>
                    <a:pt x="34" y="176"/>
                  </a:lnTo>
                  <a:lnTo>
                    <a:pt x="34" y="176"/>
                  </a:lnTo>
                  <a:lnTo>
                    <a:pt x="29" y="162"/>
                  </a:lnTo>
                  <a:lnTo>
                    <a:pt x="24" y="148"/>
                  </a:lnTo>
                  <a:lnTo>
                    <a:pt x="24" y="148"/>
                  </a:lnTo>
                  <a:lnTo>
                    <a:pt x="19" y="133"/>
                  </a:lnTo>
                  <a:lnTo>
                    <a:pt x="14" y="124"/>
                  </a:lnTo>
                  <a:lnTo>
                    <a:pt x="14" y="124"/>
                  </a:lnTo>
                  <a:lnTo>
                    <a:pt x="14" y="109"/>
                  </a:lnTo>
                  <a:lnTo>
                    <a:pt x="10" y="95"/>
                  </a:lnTo>
                  <a:lnTo>
                    <a:pt x="10" y="95"/>
                  </a:lnTo>
                  <a:lnTo>
                    <a:pt x="5" y="81"/>
                  </a:lnTo>
                  <a:lnTo>
                    <a:pt x="5" y="67"/>
                  </a:lnTo>
                  <a:lnTo>
                    <a:pt x="5" y="67"/>
                  </a:lnTo>
                  <a:lnTo>
                    <a:pt x="0" y="52"/>
                  </a:lnTo>
                  <a:lnTo>
                    <a:pt x="0" y="38"/>
                  </a:lnTo>
                  <a:lnTo>
                    <a:pt x="0" y="38"/>
                  </a:lnTo>
                  <a:lnTo>
                    <a:pt x="0" y="28"/>
                  </a:lnTo>
                  <a:lnTo>
                    <a:pt x="0" y="14"/>
                  </a:lnTo>
                  <a:lnTo>
                    <a:pt x="0" y="14"/>
                  </a:lnTo>
                  <a:lnTo>
                    <a:pt x="0" y="0"/>
                  </a:lnTo>
                  <a:lnTo>
                    <a:pt x="0" y="320"/>
                  </a:lnTo>
                  <a:lnTo>
                    <a:pt x="0" y="334"/>
                  </a:lnTo>
                  <a:lnTo>
                    <a:pt x="0" y="334"/>
                  </a:lnTo>
                  <a:lnTo>
                    <a:pt x="0" y="348"/>
                  </a:lnTo>
                  <a:lnTo>
                    <a:pt x="0" y="358"/>
                  </a:lnTo>
                  <a:lnTo>
                    <a:pt x="0" y="358"/>
                  </a:lnTo>
                  <a:lnTo>
                    <a:pt x="0" y="372"/>
                  </a:lnTo>
                  <a:lnTo>
                    <a:pt x="5" y="386"/>
                  </a:lnTo>
                  <a:lnTo>
                    <a:pt x="5" y="386"/>
                  </a:lnTo>
                  <a:lnTo>
                    <a:pt x="5" y="401"/>
                  </a:lnTo>
                  <a:lnTo>
                    <a:pt x="10" y="415"/>
                  </a:lnTo>
                  <a:lnTo>
                    <a:pt x="10" y="415"/>
                  </a:lnTo>
                  <a:lnTo>
                    <a:pt x="14" y="429"/>
                  </a:lnTo>
                  <a:lnTo>
                    <a:pt x="14" y="444"/>
                  </a:lnTo>
                  <a:lnTo>
                    <a:pt x="14" y="444"/>
                  </a:lnTo>
                  <a:lnTo>
                    <a:pt x="19" y="453"/>
                  </a:lnTo>
                  <a:lnTo>
                    <a:pt x="24" y="467"/>
                  </a:lnTo>
                  <a:lnTo>
                    <a:pt x="24" y="467"/>
                  </a:lnTo>
                  <a:lnTo>
                    <a:pt x="29" y="482"/>
                  </a:lnTo>
                  <a:lnTo>
                    <a:pt x="34" y="496"/>
                  </a:lnTo>
                  <a:lnTo>
                    <a:pt x="34" y="496"/>
                  </a:lnTo>
                  <a:lnTo>
                    <a:pt x="38" y="510"/>
                  </a:lnTo>
                  <a:lnTo>
                    <a:pt x="48" y="520"/>
                  </a:lnTo>
                  <a:lnTo>
                    <a:pt x="48" y="520"/>
                  </a:lnTo>
                  <a:lnTo>
                    <a:pt x="53" y="534"/>
                  </a:lnTo>
                  <a:lnTo>
                    <a:pt x="57" y="549"/>
                  </a:lnTo>
                  <a:lnTo>
                    <a:pt x="57" y="549"/>
                  </a:lnTo>
                  <a:lnTo>
                    <a:pt x="67" y="563"/>
                  </a:lnTo>
                  <a:lnTo>
                    <a:pt x="72" y="572"/>
                  </a:lnTo>
                  <a:lnTo>
                    <a:pt x="72" y="572"/>
                  </a:lnTo>
                  <a:lnTo>
                    <a:pt x="81" y="587"/>
                  </a:lnTo>
                  <a:lnTo>
                    <a:pt x="91" y="601"/>
                  </a:lnTo>
                  <a:lnTo>
                    <a:pt x="91" y="601"/>
                  </a:lnTo>
                  <a:lnTo>
                    <a:pt x="100" y="615"/>
                  </a:lnTo>
                  <a:lnTo>
                    <a:pt x="110" y="625"/>
                  </a:lnTo>
                  <a:lnTo>
                    <a:pt x="110" y="625"/>
                  </a:lnTo>
                  <a:lnTo>
                    <a:pt x="119" y="639"/>
                  </a:lnTo>
                  <a:lnTo>
                    <a:pt x="129" y="649"/>
                  </a:lnTo>
                  <a:lnTo>
                    <a:pt x="129" y="649"/>
                  </a:lnTo>
                  <a:lnTo>
                    <a:pt x="138" y="663"/>
                  </a:lnTo>
                  <a:lnTo>
                    <a:pt x="148" y="678"/>
                  </a:lnTo>
                  <a:lnTo>
                    <a:pt x="148" y="678"/>
                  </a:lnTo>
                  <a:lnTo>
                    <a:pt x="158" y="687"/>
                  </a:lnTo>
                  <a:lnTo>
                    <a:pt x="172" y="701"/>
                  </a:lnTo>
                  <a:lnTo>
                    <a:pt x="172" y="701"/>
                  </a:lnTo>
                  <a:lnTo>
                    <a:pt x="181" y="711"/>
                  </a:lnTo>
                  <a:lnTo>
                    <a:pt x="196" y="725"/>
                  </a:lnTo>
                  <a:lnTo>
                    <a:pt x="196" y="725"/>
                  </a:lnTo>
                  <a:lnTo>
                    <a:pt x="205" y="735"/>
                  </a:lnTo>
                  <a:lnTo>
                    <a:pt x="220" y="749"/>
                  </a:lnTo>
                  <a:lnTo>
                    <a:pt x="220" y="749"/>
                  </a:lnTo>
                  <a:lnTo>
                    <a:pt x="234" y="759"/>
                  </a:lnTo>
                  <a:lnTo>
                    <a:pt x="248" y="768"/>
                  </a:lnTo>
                  <a:lnTo>
                    <a:pt x="248" y="768"/>
                  </a:lnTo>
                  <a:lnTo>
                    <a:pt x="263" y="783"/>
                  </a:lnTo>
                  <a:lnTo>
                    <a:pt x="277" y="792"/>
                  </a:lnTo>
                  <a:lnTo>
                    <a:pt x="277" y="792"/>
                  </a:lnTo>
                  <a:lnTo>
                    <a:pt x="291" y="802"/>
                  </a:lnTo>
                  <a:lnTo>
                    <a:pt x="305" y="816"/>
                  </a:lnTo>
                  <a:lnTo>
                    <a:pt x="305" y="816"/>
                  </a:lnTo>
                  <a:lnTo>
                    <a:pt x="320" y="825"/>
                  </a:lnTo>
                  <a:lnTo>
                    <a:pt x="334" y="835"/>
                  </a:lnTo>
                  <a:lnTo>
                    <a:pt x="334" y="835"/>
                  </a:lnTo>
                  <a:lnTo>
                    <a:pt x="353" y="845"/>
                  </a:lnTo>
                  <a:lnTo>
                    <a:pt x="367" y="854"/>
                  </a:lnTo>
                  <a:lnTo>
                    <a:pt x="367" y="854"/>
                  </a:lnTo>
                  <a:lnTo>
                    <a:pt x="382" y="864"/>
                  </a:lnTo>
                  <a:lnTo>
                    <a:pt x="401" y="873"/>
                  </a:lnTo>
                  <a:lnTo>
                    <a:pt x="401" y="873"/>
                  </a:lnTo>
                  <a:lnTo>
                    <a:pt x="420" y="883"/>
                  </a:lnTo>
                  <a:lnTo>
                    <a:pt x="434" y="892"/>
                  </a:lnTo>
                  <a:lnTo>
                    <a:pt x="434" y="892"/>
                  </a:lnTo>
                  <a:lnTo>
                    <a:pt x="453" y="902"/>
                  </a:lnTo>
                  <a:lnTo>
                    <a:pt x="472" y="911"/>
                  </a:lnTo>
                  <a:lnTo>
                    <a:pt x="472" y="911"/>
                  </a:lnTo>
                  <a:lnTo>
                    <a:pt x="487" y="921"/>
                  </a:lnTo>
                  <a:lnTo>
                    <a:pt x="506" y="930"/>
                  </a:lnTo>
                  <a:lnTo>
                    <a:pt x="506" y="930"/>
                  </a:lnTo>
                  <a:lnTo>
                    <a:pt x="525" y="940"/>
                  </a:lnTo>
                  <a:lnTo>
                    <a:pt x="544" y="950"/>
                  </a:lnTo>
                  <a:lnTo>
                    <a:pt x="544" y="950"/>
                  </a:lnTo>
                  <a:lnTo>
                    <a:pt x="563" y="954"/>
                  </a:lnTo>
                  <a:lnTo>
                    <a:pt x="582" y="964"/>
                  </a:lnTo>
                  <a:lnTo>
                    <a:pt x="582" y="964"/>
                  </a:lnTo>
                  <a:lnTo>
                    <a:pt x="601" y="973"/>
                  </a:lnTo>
                  <a:lnTo>
                    <a:pt x="625" y="978"/>
                  </a:lnTo>
                  <a:lnTo>
                    <a:pt x="625" y="978"/>
                  </a:lnTo>
                  <a:lnTo>
                    <a:pt x="644" y="988"/>
                  </a:lnTo>
                  <a:lnTo>
                    <a:pt x="663" y="993"/>
                  </a:lnTo>
                  <a:lnTo>
                    <a:pt x="663" y="993"/>
                  </a:lnTo>
                  <a:lnTo>
                    <a:pt x="682" y="1002"/>
                  </a:lnTo>
                  <a:lnTo>
                    <a:pt x="706" y="1007"/>
                  </a:lnTo>
                  <a:lnTo>
                    <a:pt x="706" y="1007"/>
                  </a:lnTo>
                  <a:lnTo>
                    <a:pt x="725" y="1012"/>
                  </a:lnTo>
                  <a:lnTo>
                    <a:pt x="749" y="1021"/>
                  </a:lnTo>
                  <a:lnTo>
                    <a:pt x="749" y="1021"/>
                  </a:lnTo>
                  <a:lnTo>
                    <a:pt x="768" y="1026"/>
                  </a:lnTo>
                  <a:lnTo>
                    <a:pt x="792" y="1031"/>
                  </a:lnTo>
                  <a:lnTo>
                    <a:pt x="792" y="1031"/>
                  </a:lnTo>
                  <a:lnTo>
                    <a:pt x="811" y="1036"/>
                  </a:lnTo>
                  <a:lnTo>
                    <a:pt x="835" y="1045"/>
                  </a:lnTo>
                  <a:lnTo>
                    <a:pt x="835" y="1045"/>
                  </a:lnTo>
                  <a:lnTo>
                    <a:pt x="859" y="1050"/>
                  </a:lnTo>
                  <a:lnTo>
                    <a:pt x="878" y="1055"/>
                  </a:lnTo>
                  <a:lnTo>
                    <a:pt x="878" y="1055"/>
                  </a:lnTo>
                  <a:lnTo>
                    <a:pt x="902" y="1059"/>
                  </a:lnTo>
                  <a:lnTo>
                    <a:pt x="926" y="1064"/>
                  </a:lnTo>
                  <a:lnTo>
                    <a:pt x="926" y="1064"/>
                  </a:lnTo>
                  <a:lnTo>
                    <a:pt x="945" y="1069"/>
                  </a:lnTo>
                  <a:lnTo>
                    <a:pt x="969" y="1074"/>
                  </a:lnTo>
                  <a:lnTo>
                    <a:pt x="969" y="1074"/>
                  </a:lnTo>
                  <a:lnTo>
                    <a:pt x="992" y="1074"/>
                  </a:lnTo>
                  <a:lnTo>
                    <a:pt x="1016" y="1078"/>
                  </a:lnTo>
                  <a:lnTo>
                    <a:pt x="1016" y="1078"/>
                  </a:lnTo>
                  <a:lnTo>
                    <a:pt x="1040" y="1083"/>
                  </a:lnTo>
                  <a:lnTo>
                    <a:pt x="1064" y="1088"/>
                  </a:lnTo>
                  <a:lnTo>
                    <a:pt x="1064" y="1088"/>
                  </a:lnTo>
                  <a:lnTo>
                    <a:pt x="1083" y="1088"/>
                  </a:lnTo>
                  <a:lnTo>
                    <a:pt x="1107" y="1093"/>
                  </a:lnTo>
                  <a:lnTo>
                    <a:pt x="1107" y="1093"/>
                  </a:lnTo>
                  <a:lnTo>
                    <a:pt x="1131" y="1093"/>
                  </a:lnTo>
                  <a:lnTo>
                    <a:pt x="1155" y="1098"/>
                  </a:lnTo>
                  <a:lnTo>
                    <a:pt x="1155" y="1098"/>
                  </a:lnTo>
                  <a:lnTo>
                    <a:pt x="1178" y="1098"/>
                  </a:lnTo>
                  <a:lnTo>
                    <a:pt x="1202" y="1102"/>
                  </a:lnTo>
                  <a:lnTo>
                    <a:pt x="1202" y="1102"/>
                  </a:lnTo>
                  <a:lnTo>
                    <a:pt x="1226" y="1102"/>
                  </a:lnTo>
                  <a:lnTo>
                    <a:pt x="1250" y="1102"/>
                  </a:lnTo>
                  <a:lnTo>
                    <a:pt x="1250" y="1102"/>
                  </a:lnTo>
                  <a:lnTo>
                    <a:pt x="1274" y="1102"/>
                  </a:lnTo>
                  <a:lnTo>
                    <a:pt x="1298" y="1107"/>
                  </a:lnTo>
                  <a:lnTo>
                    <a:pt x="1298" y="1107"/>
                  </a:lnTo>
                  <a:lnTo>
                    <a:pt x="1322" y="1107"/>
                  </a:lnTo>
                  <a:lnTo>
                    <a:pt x="1345" y="1107"/>
                  </a:lnTo>
                  <a:lnTo>
                    <a:pt x="1345" y="1107"/>
                  </a:lnTo>
                  <a:lnTo>
                    <a:pt x="1369" y="1107"/>
                  </a:lnTo>
                  <a:lnTo>
                    <a:pt x="1369" y="787"/>
                  </a:lnTo>
                  <a:close/>
                </a:path>
              </a:pathLst>
            </a:custGeom>
            <a:solidFill>
              <a:srgbClr val="808066"/>
            </a:solidFill>
            <a:ln w="7938">
              <a:solidFill>
                <a:srgbClr val="000000"/>
              </a:solidFill>
              <a:prstDash val="solid"/>
              <a:round/>
              <a:headEnd/>
              <a:tailEnd/>
            </a:ln>
          </p:spPr>
          <p:txBody>
            <a:bodyPr/>
            <a:lstStyle/>
            <a:p>
              <a:endParaRPr lang="en-IN"/>
            </a:p>
          </p:txBody>
        </p:sp>
        <p:grpSp>
          <p:nvGrpSpPr>
            <p:cNvPr id="4" name="Group 29"/>
            <p:cNvGrpSpPr>
              <a:grpSpLocks/>
            </p:cNvGrpSpPr>
            <p:nvPr/>
          </p:nvGrpSpPr>
          <p:grpSpPr bwMode="auto">
            <a:xfrm>
              <a:off x="781" y="2375"/>
              <a:ext cx="1369" cy="1183"/>
              <a:chOff x="781" y="2375"/>
              <a:chExt cx="1369" cy="1183"/>
            </a:xfrm>
          </p:grpSpPr>
          <p:sp>
            <p:nvSpPr>
              <p:cNvPr id="12312" name="Freeform 24"/>
              <p:cNvSpPr>
                <a:spLocks/>
              </p:cNvSpPr>
              <p:nvPr/>
            </p:nvSpPr>
            <p:spPr bwMode="auto">
              <a:xfrm>
                <a:off x="781" y="2375"/>
                <a:ext cx="1369" cy="1183"/>
              </a:xfrm>
              <a:custGeom>
                <a:avLst/>
                <a:gdLst/>
                <a:ahLst/>
                <a:cxnLst>
                  <a:cxn ang="0">
                    <a:pos x="1345" y="1183"/>
                  </a:cxn>
                  <a:cxn ang="0">
                    <a:pos x="1298" y="1183"/>
                  </a:cxn>
                  <a:cxn ang="0">
                    <a:pos x="1250" y="1179"/>
                  </a:cxn>
                  <a:cxn ang="0">
                    <a:pos x="1202" y="1179"/>
                  </a:cxn>
                  <a:cxn ang="0">
                    <a:pos x="1155" y="1174"/>
                  </a:cxn>
                  <a:cxn ang="0">
                    <a:pos x="1107" y="1169"/>
                  </a:cxn>
                  <a:cxn ang="0">
                    <a:pos x="1064" y="1164"/>
                  </a:cxn>
                  <a:cxn ang="0">
                    <a:pos x="1016" y="1155"/>
                  </a:cxn>
                  <a:cxn ang="0">
                    <a:pos x="969" y="1150"/>
                  </a:cxn>
                  <a:cxn ang="0">
                    <a:pos x="926" y="1140"/>
                  </a:cxn>
                  <a:cxn ang="0">
                    <a:pos x="878" y="1131"/>
                  </a:cxn>
                  <a:cxn ang="0">
                    <a:pos x="835" y="1121"/>
                  </a:cxn>
                  <a:cxn ang="0">
                    <a:pos x="792" y="1107"/>
                  </a:cxn>
                  <a:cxn ang="0">
                    <a:pos x="749" y="1097"/>
                  </a:cxn>
                  <a:cxn ang="0">
                    <a:pos x="706" y="1083"/>
                  </a:cxn>
                  <a:cxn ang="0">
                    <a:pos x="663" y="1069"/>
                  </a:cxn>
                  <a:cxn ang="0">
                    <a:pos x="625" y="1054"/>
                  </a:cxn>
                  <a:cxn ang="0">
                    <a:pos x="582" y="1040"/>
                  </a:cxn>
                  <a:cxn ang="0">
                    <a:pos x="544" y="1026"/>
                  </a:cxn>
                  <a:cxn ang="0">
                    <a:pos x="506" y="1007"/>
                  </a:cxn>
                  <a:cxn ang="0">
                    <a:pos x="472" y="988"/>
                  </a:cxn>
                  <a:cxn ang="0">
                    <a:pos x="434" y="968"/>
                  </a:cxn>
                  <a:cxn ang="0">
                    <a:pos x="401" y="949"/>
                  </a:cxn>
                  <a:cxn ang="0">
                    <a:pos x="367" y="930"/>
                  </a:cxn>
                  <a:cxn ang="0">
                    <a:pos x="334" y="911"/>
                  </a:cxn>
                  <a:cxn ang="0">
                    <a:pos x="305" y="892"/>
                  </a:cxn>
                  <a:cxn ang="0">
                    <a:pos x="277" y="868"/>
                  </a:cxn>
                  <a:cxn ang="0">
                    <a:pos x="248" y="844"/>
                  </a:cxn>
                  <a:cxn ang="0">
                    <a:pos x="220" y="825"/>
                  </a:cxn>
                  <a:cxn ang="0">
                    <a:pos x="196" y="801"/>
                  </a:cxn>
                  <a:cxn ang="0">
                    <a:pos x="172" y="778"/>
                  </a:cxn>
                  <a:cxn ang="0">
                    <a:pos x="148" y="754"/>
                  </a:cxn>
                  <a:cxn ang="0">
                    <a:pos x="129" y="725"/>
                  </a:cxn>
                  <a:cxn ang="0">
                    <a:pos x="110" y="701"/>
                  </a:cxn>
                  <a:cxn ang="0">
                    <a:pos x="91" y="677"/>
                  </a:cxn>
                  <a:cxn ang="0">
                    <a:pos x="72" y="649"/>
                  </a:cxn>
                  <a:cxn ang="0">
                    <a:pos x="57" y="625"/>
                  </a:cxn>
                  <a:cxn ang="0">
                    <a:pos x="48" y="596"/>
                  </a:cxn>
                  <a:cxn ang="0">
                    <a:pos x="34" y="572"/>
                  </a:cxn>
                  <a:cxn ang="0">
                    <a:pos x="24" y="544"/>
                  </a:cxn>
                  <a:cxn ang="0">
                    <a:pos x="14" y="520"/>
                  </a:cxn>
                  <a:cxn ang="0">
                    <a:pos x="10" y="491"/>
                  </a:cxn>
                  <a:cxn ang="0">
                    <a:pos x="5" y="463"/>
                  </a:cxn>
                  <a:cxn ang="0">
                    <a:pos x="0" y="434"/>
                  </a:cxn>
                  <a:cxn ang="0">
                    <a:pos x="0" y="410"/>
                  </a:cxn>
                  <a:cxn ang="0">
                    <a:pos x="0" y="381"/>
                  </a:cxn>
                  <a:cxn ang="0">
                    <a:pos x="0" y="353"/>
                  </a:cxn>
                  <a:cxn ang="0">
                    <a:pos x="5" y="324"/>
                  </a:cxn>
                  <a:cxn ang="0">
                    <a:pos x="10" y="300"/>
                  </a:cxn>
                  <a:cxn ang="0">
                    <a:pos x="14" y="272"/>
                  </a:cxn>
                  <a:cxn ang="0">
                    <a:pos x="24" y="243"/>
                  </a:cxn>
                  <a:cxn ang="0">
                    <a:pos x="34" y="219"/>
                  </a:cxn>
                  <a:cxn ang="0">
                    <a:pos x="48" y="190"/>
                  </a:cxn>
                  <a:cxn ang="0">
                    <a:pos x="57" y="167"/>
                  </a:cxn>
                  <a:cxn ang="0">
                    <a:pos x="72" y="138"/>
                  </a:cxn>
                  <a:cxn ang="0">
                    <a:pos x="91" y="114"/>
                  </a:cxn>
                  <a:cxn ang="0">
                    <a:pos x="110" y="85"/>
                  </a:cxn>
                  <a:cxn ang="0">
                    <a:pos x="129" y="62"/>
                  </a:cxn>
                  <a:cxn ang="0">
                    <a:pos x="148" y="38"/>
                  </a:cxn>
                  <a:cxn ang="0">
                    <a:pos x="172" y="14"/>
                  </a:cxn>
                  <a:cxn ang="0">
                    <a:pos x="1369" y="1183"/>
                  </a:cxn>
                </a:cxnLst>
                <a:rect l="0" t="0" r="r" b="b"/>
                <a:pathLst>
                  <a:path w="1369" h="1183">
                    <a:moveTo>
                      <a:pt x="1369" y="1183"/>
                    </a:moveTo>
                    <a:lnTo>
                      <a:pt x="1345" y="1183"/>
                    </a:lnTo>
                    <a:lnTo>
                      <a:pt x="1345" y="1183"/>
                    </a:lnTo>
                    <a:lnTo>
                      <a:pt x="1322" y="1183"/>
                    </a:lnTo>
                    <a:lnTo>
                      <a:pt x="1298" y="1183"/>
                    </a:lnTo>
                    <a:lnTo>
                      <a:pt x="1298" y="1183"/>
                    </a:lnTo>
                    <a:lnTo>
                      <a:pt x="1274" y="1179"/>
                    </a:lnTo>
                    <a:lnTo>
                      <a:pt x="1250" y="1179"/>
                    </a:lnTo>
                    <a:lnTo>
                      <a:pt x="1250" y="1179"/>
                    </a:lnTo>
                    <a:lnTo>
                      <a:pt x="1226" y="1179"/>
                    </a:lnTo>
                    <a:lnTo>
                      <a:pt x="1202" y="1179"/>
                    </a:lnTo>
                    <a:lnTo>
                      <a:pt x="1202" y="1179"/>
                    </a:lnTo>
                    <a:lnTo>
                      <a:pt x="1178" y="1174"/>
                    </a:lnTo>
                    <a:lnTo>
                      <a:pt x="1155" y="1174"/>
                    </a:lnTo>
                    <a:lnTo>
                      <a:pt x="1155" y="1174"/>
                    </a:lnTo>
                    <a:lnTo>
                      <a:pt x="1131" y="1169"/>
                    </a:lnTo>
                    <a:lnTo>
                      <a:pt x="1107" y="1169"/>
                    </a:lnTo>
                    <a:lnTo>
                      <a:pt x="1107" y="1169"/>
                    </a:lnTo>
                    <a:lnTo>
                      <a:pt x="1083" y="1164"/>
                    </a:lnTo>
                    <a:lnTo>
                      <a:pt x="1064" y="1164"/>
                    </a:lnTo>
                    <a:lnTo>
                      <a:pt x="1064" y="1164"/>
                    </a:lnTo>
                    <a:lnTo>
                      <a:pt x="1040" y="1159"/>
                    </a:lnTo>
                    <a:lnTo>
                      <a:pt x="1016" y="1155"/>
                    </a:lnTo>
                    <a:lnTo>
                      <a:pt x="1016" y="1155"/>
                    </a:lnTo>
                    <a:lnTo>
                      <a:pt x="992" y="1150"/>
                    </a:lnTo>
                    <a:lnTo>
                      <a:pt x="969" y="1150"/>
                    </a:lnTo>
                    <a:lnTo>
                      <a:pt x="969" y="1150"/>
                    </a:lnTo>
                    <a:lnTo>
                      <a:pt x="945" y="1145"/>
                    </a:lnTo>
                    <a:lnTo>
                      <a:pt x="926" y="1140"/>
                    </a:lnTo>
                    <a:lnTo>
                      <a:pt x="926" y="1140"/>
                    </a:lnTo>
                    <a:lnTo>
                      <a:pt x="902" y="1136"/>
                    </a:lnTo>
                    <a:lnTo>
                      <a:pt x="878" y="1131"/>
                    </a:lnTo>
                    <a:lnTo>
                      <a:pt x="878" y="1131"/>
                    </a:lnTo>
                    <a:lnTo>
                      <a:pt x="859" y="1126"/>
                    </a:lnTo>
                    <a:lnTo>
                      <a:pt x="835" y="1121"/>
                    </a:lnTo>
                    <a:lnTo>
                      <a:pt x="835" y="1121"/>
                    </a:lnTo>
                    <a:lnTo>
                      <a:pt x="811" y="1112"/>
                    </a:lnTo>
                    <a:lnTo>
                      <a:pt x="792" y="1107"/>
                    </a:lnTo>
                    <a:lnTo>
                      <a:pt x="792" y="1107"/>
                    </a:lnTo>
                    <a:lnTo>
                      <a:pt x="768" y="1102"/>
                    </a:lnTo>
                    <a:lnTo>
                      <a:pt x="749" y="1097"/>
                    </a:lnTo>
                    <a:lnTo>
                      <a:pt x="749" y="1097"/>
                    </a:lnTo>
                    <a:lnTo>
                      <a:pt x="725" y="1088"/>
                    </a:lnTo>
                    <a:lnTo>
                      <a:pt x="706" y="1083"/>
                    </a:lnTo>
                    <a:lnTo>
                      <a:pt x="706" y="1083"/>
                    </a:lnTo>
                    <a:lnTo>
                      <a:pt x="682" y="1078"/>
                    </a:lnTo>
                    <a:lnTo>
                      <a:pt x="663" y="1069"/>
                    </a:lnTo>
                    <a:lnTo>
                      <a:pt x="663" y="1069"/>
                    </a:lnTo>
                    <a:lnTo>
                      <a:pt x="644" y="1064"/>
                    </a:lnTo>
                    <a:lnTo>
                      <a:pt x="625" y="1054"/>
                    </a:lnTo>
                    <a:lnTo>
                      <a:pt x="625" y="1054"/>
                    </a:lnTo>
                    <a:lnTo>
                      <a:pt x="601" y="1050"/>
                    </a:lnTo>
                    <a:lnTo>
                      <a:pt x="582" y="1040"/>
                    </a:lnTo>
                    <a:lnTo>
                      <a:pt x="582" y="1040"/>
                    </a:lnTo>
                    <a:lnTo>
                      <a:pt x="563" y="1031"/>
                    </a:lnTo>
                    <a:lnTo>
                      <a:pt x="544" y="1026"/>
                    </a:lnTo>
                    <a:lnTo>
                      <a:pt x="544" y="1026"/>
                    </a:lnTo>
                    <a:lnTo>
                      <a:pt x="525" y="1016"/>
                    </a:lnTo>
                    <a:lnTo>
                      <a:pt x="506" y="1007"/>
                    </a:lnTo>
                    <a:lnTo>
                      <a:pt x="506" y="1007"/>
                    </a:lnTo>
                    <a:lnTo>
                      <a:pt x="487" y="997"/>
                    </a:lnTo>
                    <a:lnTo>
                      <a:pt x="472" y="988"/>
                    </a:lnTo>
                    <a:lnTo>
                      <a:pt x="472" y="988"/>
                    </a:lnTo>
                    <a:lnTo>
                      <a:pt x="453" y="978"/>
                    </a:lnTo>
                    <a:lnTo>
                      <a:pt x="434" y="968"/>
                    </a:lnTo>
                    <a:lnTo>
                      <a:pt x="434" y="968"/>
                    </a:lnTo>
                    <a:lnTo>
                      <a:pt x="420" y="959"/>
                    </a:lnTo>
                    <a:lnTo>
                      <a:pt x="401" y="949"/>
                    </a:lnTo>
                    <a:lnTo>
                      <a:pt x="401" y="949"/>
                    </a:lnTo>
                    <a:lnTo>
                      <a:pt x="382" y="940"/>
                    </a:lnTo>
                    <a:lnTo>
                      <a:pt x="367" y="930"/>
                    </a:lnTo>
                    <a:lnTo>
                      <a:pt x="367" y="930"/>
                    </a:lnTo>
                    <a:lnTo>
                      <a:pt x="353" y="921"/>
                    </a:lnTo>
                    <a:lnTo>
                      <a:pt x="334" y="911"/>
                    </a:lnTo>
                    <a:lnTo>
                      <a:pt x="334" y="911"/>
                    </a:lnTo>
                    <a:lnTo>
                      <a:pt x="320" y="902"/>
                    </a:lnTo>
                    <a:lnTo>
                      <a:pt x="305" y="892"/>
                    </a:lnTo>
                    <a:lnTo>
                      <a:pt x="305" y="892"/>
                    </a:lnTo>
                    <a:lnTo>
                      <a:pt x="291" y="878"/>
                    </a:lnTo>
                    <a:lnTo>
                      <a:pt x="277" y="868"/>
                    </a:lnTo>
                    <a:lnTo>
                      <a:pt x="277" y="868"/>
                    </a:lnTo>
                    <a:lnTo>
                      <a:pt x="263" y="859"/>
                    </a:lnTo>
                    <a:lnTo>
                      <a:pt x="248" y="844"/>
                    </a:lnTo>
                    <a:lnTo>
                      <a:pt x="248" y="844"/>
                    </a:lnTo>
                    <a:lnTo>
                      <a:pt x="234" y="835"/>
                    </a:lnTo>
                    <a:lnTo>
                      <a:pt x="220" y="825"/>
                    </a:lnTo>
                    <a:lnTo>
                      <a:pt x="220" y="825"/>
                    </a:lnTo>
                    <a:lnTo>
                      <a:pt x="205" y="811"/>
                    </a:lnTo>
                    <a:lnTo>
                      <a:pt x="196" y="801"/>
                    </a:lnTo>
                    <a:lnTo>
                      <a:pt x="196" y="801"/>
                    </a:lnTo>
                    <a:lnTo>
                      <a:pt x="181" y="787"/>
                    </a:lnTo>
                    <a:lnTo>
                      <a:pt x="172" y="778"/>
                    </a:lnTo>
                    <a:lnTo>
                      <a:pt x="172" y="778"/>
                    </a:lnTo>
                    <a:lnTo>
                      <a:pt x="158" y="763"/>
                    </a:lnTo>
                    <a:lnTo>
                      <a:pt x="148" y="754"/>
                    </a:lnTo>
                    <a:lnTo>
                      <a:pt x="148" y="754"/>
                    </a:lnTo>
                    <a:lnTo>
                      <a:pt x="138" y="739"/>
                    </a:lnTo>
                    <a:lnTo>
                      <a:pt x="129" y="725"/>
                    </a:lnTo>
                    <a:lnTo>
                      <a:pt x="129" y="725"/>
                    </a:lnTo>
                    <a:lnTo>
                      <a:pt x="119" y="716"/>
                    </a:lnTo>
                    <a:lnTo>
                      <a:pt x="110" y="701"/>
                    </a:lnTo>
                    <a:lnTo>
                      <a:pt x="110" y="701"/>
                    </a:lnTo>
                    <a:lnTo>
                      <a:pt x="100" y="692"/>
                    </a:lnTo>
                    <a:lnTo>
                      <a:pt x="91" y="677"/>
                    </a:lnTo>
                    <a:lnTo>
                      <a:pt x="91" y="677"/>
                    </a:lnTo>
                    <a:lnTo>
                      <a:pt x="81" y="663"/>
                    </a:lnTo>
                    <a:lnTo>
                      <a:pt x="72" y="649"/>
                    </a:lnTo>
                    <a:lnTo>
                      <a:pt x="72" y="649"/>
                    </a:lnTo>
                    <a:lnTo>
                      <a:pt x="67" y="639"/>
                    </a:lnTo>
                    <a:lnTo>
                      <a:pt x="57" y="625"/>
                    </a:lnTo>
                    <a:lnTo>
                      <a:pt x="57" y="625"/>
                    </a:lnTo>
                    <a:lnTo>
                      <a:pt x="53" y="610"/>
                    </a:lnTo>
                    <a:lnTo>
                      <a:pt x="48" y="596"/>
                    </a:lnTo>
                    <a:lnTo>
                      <a:pt x="48" y="596"/>
                    </a:lnTo>
                    <a:lnTo>
                      <a:pt x="38" y="587"/>
                    </a:lnTo>
                    <a:lnTo>
                      <a:pt x="34" y="572"/>
                    </a:lnTo>
                    <a:lnTo>
                      <a:pt x="34" y="572"/>
                    </a:lnTo>
                    <a:lnTo>
                      <a:pt x="29" y="558"/>
                    </a:lnTo>
                    <a:lnTo>
                      <a:pt x="24" y="544"/>
                    </a:lnTo>
                    <a:lnTo>
                      <a:pt x="24" y="544"/>
                    </a:lnTo>
                    <a:lnTo>
                      <a:pt x="19" y="529"/>
                    </a:lnTo>
                    <a:lnTo>
                      <a:pt x="14" y="520"/>
                    </a:lnTo>
                    <a:lnTo>
                      <a:pt x="14" y="520"/>
                    </a:lnTo>
                    <a:lnTo>
                      <a:pt x="14" y="505"/>
                    </a:lnTo>
                    <a:lnTo>
                      <a:pt x="10" y="491"/>
                    </a:lnTo>
                    <a:lnTo>
                      <a:pt x="10" y="491"/>
                    </a:lnTo>
                    <a:lnTo>
                      <a:pt x="5" y="477"/>
                    </a:lnTo>
                    <a:lnTo>
                      <a:pt x="5" y="463"/>
                    </a:lnTo>
                    <a:lnTo>
                      <a:pt x="5" y="463"/>
                    </a:lnTo>
                    <a:lnTo>
                      <a:pt x="0" y="448"/>
                    </a:lnTo>
                    <a:lnTo>
                      <a:pt x="0" y="434"/>
                    </a:lnTo>
                    <a:lnTo>
                      <a:pt x="0" y="434"/>
                    </a:lnTo>
                    <a:lnTo>
                      <a:pt x="0" y="424"/>
                    </a:lnTo>
                    <a:lnTo>
                      <a:pt x="0" y="410"/>
                    </a:lnTo>
                    <a:lnTo>
                      <a:pt x="0" y="410"/>
                    </a:lnTo>
                    <a:lnTo>
                      <a:pt x="0" y="396"/>
                    </a:lnTo>
                    <a:lnTo>
                      <a:pt x="0" y="381"/>
                    </a:lnTo>
                    <a:lnTo>
                      <a:pt x="0" y="381"/>
                    </a:lnTo>
                    <a:lnTo>
                      <a:pt x="0" y="367"/>
                    </a:lnTo>
                    <a:lnTo>
                      <a:pt x="0" y="353"/>
                    </a:lnTo>
                    <a:lnTo>
                      <a:pt x="0" y="353"/>
                    </a:lnTo>
                    <a:lnTo>
                      <a:pt x="0" y="338"/>
                    </a:lnTo>
                    <a:lnTo>
                      <a:pt x="5" y="324"/>
                    </a:lnTo>
                    <a:lnTo>
                      <a:pt x="5" y="324"/>
                    </a:lnTo>
                    <a:lnTo>
                      <a:pt x="5" y="315"/>
                    </a:lnTo>
                    <a:lnTo>
                      <a:pt x="10" y="300"/>
                    </a:lnTo>
                    <a:lnTo>
                      <a:pt x="10" y="300"/>
                    </a:lnTo>
                    <a:lnTo>
                      <a:pt x="14" y="286"/>
                    </a:lnTo>
                    <a:lnTo>
                      <a:pt x="14" y="272"/>
                    </a:lnTo>
                    <a:lnTo>
                      <a:pt x="14" y="272"/>
                    </a:lnTo>
                    <a:lnTo>
                      <a:pt x="19" y="257"/>
                    </a:lnTo>
                    <a:lnTo>
                      <a:pt x="24" y="243"/>
                    </a:lnTo>
                    <a:lnTo>
                      <a:pt x="24" y="243"/>
                    </a:lnTo>
                    <a:lnTo>
                      <a:pt x="29" y="229"/>
                    </a:lnTo>
                    <a:lnTo>
                      <a:pt x="34" y="219"/>
                    </a:lnTo>
                    <a:lnTo>
                      <a:pt x="34" y="219"/>
                    </a:lnTo>
                    <a:lnTo>
                      <a:pt x="38" y="205"/>
                    </a:lnTo>
                    <a:lnTo>
                      <a:pt x="48" y="190"/>
                    </a:lnTo>
                    <a:lnTo>
                      <a:pt x="48" y="190"/>
                    </a:lnTo>
                    <a:lnTo>
                      <a:pt x="53" y="176"/>
                    </a:lnTo>
                    <a:lnTo>
                      <a:pt x="57" y="167"/>
                    </a:lnTo>
                    <a:lnTo>
                      <a:pt x="57" y="167"/>
                    </a:lnTo>
                    <a:lnTo>
                      <a:pt x="67" y="152"/>
                    </a:lnTo>
                    <a:lnTo>
                      <a:pt x="72" y="138"/>
                    </a:lnTo>
                    <a:lnTo>
                      <a:pt x="72" y="138"/>
                    </a:lnTo>
                    <a:lnTo>
                      <a:pt x="81" y="124"/>
                    </a:lnTo>
                    <a:lnTo>
                      <a:pt x="91" y="114"/>
                    </a:lnTo>
                    <a:lnTo>
                      <a:pt x="91" y="114"/>
                    </a:lnTo>
                    <a:lnTo>
                      <a:pt x="100" y="100"/>
                    </a:lnTo>
                    <a:lnTo>
                      <a:pt x="110" y="85"/>
                    </a:lnTo>
                    <a:lnTo>
                      <a:pt x="110" y="85"/>
                    </a:lnTo>
                    <a:lnTo>
                      <a:pt x="119" y="76"/>
                    </a:lnTo>
                    <a:lnTo>
                      <a:pt x="129" y="62"/>
                    </a:lnTo>
                    <a:lnTo>
                      <a:pt x="129" y="62"/>
                    </a:lnTo>
                    <a:lnTo>
                      <a:pt x="138" y="47"/>
                    </a:lnTo>
                    <a:lnTo>
                      <a:pt x="148" y="38"/>
                    </a:lnTo>
                    <a:lnTo>
                      <a:pt x="148" y="38"/>
                    </a:lnTo>
                    <a:lnTo>
                      <a:pt x="158" y="23"/>
                    </a:lnTo>
                    <a:lnTo>
                      <a:pt x="172" y="14"/>
                    </a:lnTo>
                    <a:lnTo>
                      <a:pt x="172" y="14"/>
                    </a:lnTo>
                    <a:lnTo>
                      <a:pt x="181" y="0"/>
                    </a:lnTo>
                    <a:lnTo>
                      <a:pt x="1369" y="396"/>
                    </a:lnTo>
                    <a:lnTo>
                      <a:pt x="1369" y="1183"/>
                    </a:lnTo>
                    <a:close/>
                  </a:path>
                </a:pathLst>
              </a:custGeom>
              <a:solidFill>
                <a:srgbClr val="FFFFCC"/>
              </a:solidFill>
              <a:ln w="7938">
                <a:solidFill>
                  <a:srgbClr val="000000"/>
                </a:solidFill>
                <a:prstDash val="solid"/>
                <a:round/>
                <a:headEnd/>
                <a:tailEnd/>
              </a:ln>
            </p:spPr>
            <p:txBody>
              <a:bodyPr/>
              <a:lstStyle/>
              <a:p>
                <a:endParaRPr lang="en-IN"/>
              </a:p>
            </p:txBody>
          </p:sp>
          <p:sp>
            <p:nvSpPr>
              <p:cNvPr id="12313" name="Rectangle 25"/>
              <p:cNvSpPr>
                <a:spLocks noChangeArrowheads="1"/>
              </p:cNvSpPr>
              <p:nvPr/>
            </p:nvSpPr>
            <p:spPr bwMode="auto">
              <a:xfrm>
                <a:off x="1158" y="3019"/>
                <a:ext cx="744" cy="181"/>
              </a:xfrm>
              <a:prstGeom prst="rect">
                <a:avLst/>
              </a:prstGeom>
              <a:noFill/>
              <a:ln w="9525">
                <a:noFill/>
                <a:miter lim="800000"/>
                <a:headEnd/>
                <a:tailEnd/>
              </a:ln>
            </p:spPr>
            <p:txBody>
              <a:bodyPr wrap="none" lIns="0" tIns="0" rIns="0" bIns="0">
                <a:spAutoFit/>
              </a:bodyPr>
              <a:lstStyle/>
              <a:p>
                <a:r>
                  <a:rPr lang="en-GB" sz="1600" b="1">
                    <a:solidFill>
                      <a:srgbClr val="000000"/>
                    </a:solidFill>
                    <a:latin typeface="Arial" charset="0"/>
                  </a:rPr>
                  <a:t>Employers</a:t>
                </a:r>
                <a:endParaRPr lang="en-GB"/>
              </a:p>
            </p:txBody>
          </p:sp>
        </p:grpSp>
      </p:grpSp>
      <p:grpSp>
        <p:nvGrpSpPr>
          <p:cNvPr id="5" name="Group 32"/>
          <p:cNvGrpSpPr>
            <a:grpSpLocks/>
          </p:cNvGrpSpPr>
          <p:nvPr/>
        </p:nvGrpSpPr>
        <p:grpSpPr bwMode="auto">
          <a:xfrm>
            <a:off x="5768975" y="3762375"/>
            <a:ext cx="2181225" cy="2386013"/>
            <a:chOff x="3634" y="2370"/>
            <a:chExt cx="1374" cy="1503"/>
          </a:xfrm>
        </p:grpSpPr>
        <p:sp>
          <p:nvSpPr>
            <p:cNvPr id="12309" name="Freeform 21"/>
            <p:cNvSpPr>
              <a:spLocks/>
            </p:cNvSpPr>
            <p:nvPr/>
          </p:nvSpPr>
          <p:spPr bwMode="auto">
            <a:xfrm>
              <a:off x="3634" y="2766"/>
              <a:ext cx="1374" cy="1107"/>
            </a:xfrm>
            <a:custGeom>
              <a:avLst/>
              <a:gdLst/>
              <a:ahLst/>
              <a:cxnLst>
                <a:cxn ang="0">
                  <a:pos x="1369" y="38"/>
                </a:cxn>
                <a:cxn ang="0">
                  <a:pos x="1364" y="81"/>
                </a:cxn>
                <a:cxn ang="0">
                  <a:pos x="1355" y="124"/>
                </a:cxn>
                <a:cxn ang="0">
                  <a:pos x="1336" y="177"/>
                </a:cxn>
                <a:cxn ang="0">
                  <a:pos x="1321" y="215"/>
                </a:cxn>
                <a:cxn ang="0">
                  <a:pos x="1297" y="253"/>
                </a:cxn>
                <a:cxn ang="0">
                  <a:pos x="1264" y="305"/>
                </a:cxn>
                <a:cxn ang="0">
                  <a:pos x="1235" y="344"/>
                </a:cxn>
                <a:cxn ang="0">
                  <a:pos x="1202" y="382"/>
                </a:cxn>
                <a:cxn ang="0">
                  <a:pos x="1150" y="430"/>
                </a:cxn>
                <a:cxn ang="0">
                  <a:pos x="1111" y="463"/>
                </a:cxn>
                <a:cxn ang="0">
                  <a:pos x="1068" y="496"/>
                </a:cxn>
                <a:cxn ang="0">
                  <a:pos x="1006" y="535"/>
                </a:cxn>
                <a:cxn ang="0">
                  <a:pos x="954" y="563"/>
                </a:cxn>
                <a:cxn ang="0">
                  <a:pos x="902" y="592"/>
                </a:cxn>
                <a:cxn ang="0">
                  <a:pos x="825" y="630"/>
                </a:cxn>
                <a:cxn ang="0">
                  <a:pos x="768" y="654"/>
                </a:cxn>
                <a:cxn ang="0">
                  <a:pos x="706" y="673"/>
                </a:cxn>
                <a:cxn ang="0">
                  <a:pos x="625" y="702"/>
                </a:cxn>
                <a:cxn ang="0">
                  <a:pos x="558" y="716"/>
                </a:cxn>
                <a:cxn ang="0">
                  <a:pos x="491" y="735"/>
                </a:cxn>
                <a:cxn ang="0">
                  <a:pos x="401" y="754"/>
                </a:cxn>
                <a:cxn ang="0">
                  <a:pos x="334" y="764"/>
                </a:cxn>
                <a:cxn ang="0">
                  <a:pos x="262" y="773"/>
                </a:cxn>
                <a:cxn ang="0">
                  <a:pos x="167" y="783"/>
                </a:cxn>
                <a:cxn ang="0">
                  <a:pos x="95" y="783"/>
                </a:cxn>
                <a:cxn ang="0">
                  <a:pos x="24" y="788"/>
                </a:cxn>
                <a:cxn ang="0">
                  <a:pos x="48" y="1107"/>
                </a:cxn>
                <a:cxn ang="0">
                  <a:pos x="119" y="1103"/>
                </a:cxn>
                <a:cxn ang="0">
                  <a:pos x="215" y="1098"/>
                </a:cxn>
                <a:cxn ang="0">
                  <a:pos x="286" y="1088"/>
                </a:cxn>
                <a:cxn ang="0">
                  <a:pos x="358" y="1079"/>
                </a:cxn>
                <a:cxn ang="0">
                  <a:pos x="448" y="1064"/>
                </a:cxn>
                <a:cxn ang="0">
                  <a:pos x="515" y="1050"/>
                </a:cxn>
                <a:cxn ang="0">
                  <a:pos x="582" y="1031"/>
                </a:cxn>
                <a:cxn ang="0">
                  <a:pos x="668" y="1007"/>
                </a:cxn>
                <a:cxn ang="0">
                  <a:pos x="730" y="988"/>
                </a:cxn>
                <a:cxn ang="0">
                  <a:pos x="787" y="964"/>
                </a:cxn>
                <a:cxn ang="0">
                  <a:pos x="863" y="931"/>
                </a:cxn>
                <a:cxn ang="0">
                  <a:pos x="921" y="902"/>
                </a:cxn>
                <a:cxn ang="0">
                  <a:pos x="973" y="873"/>
                </a:cxn>
                <a:cxn ang="0">
                  <a:pos x="1035" y="835"/>
                </a:cxn>
                <a:cxn ang="0">
                  <a:pos x="1083" y="802"/>
                </a:cxn>
                <a:cxn ang="0">
                  <a:pos x="1126" y="768"/>
                </a:cxn>
                <a:cxn ang="0">
                  <a:pos x="1178" y="725"/>
                </a:cxn>
                <a:cxn ang="0">
                  <a:pos x="1212" y="687"/>
                </a:cxn>
                <a:cxn ang="0">
                  <a:pos x="1245" y="649"/>
                </a:cxn>
                <a:cxn ang="0">
                  <a:pos x="1283" y="601"/>
                </a:cxn>
                <a:cxn ang="0">
                  <a:pos x="1307" y="563"/>
                </a:cxn>
                <a:cxn ang="0">
                  <a:pos x="1326" y="520"/>
                </a:cxn>
                <a:cxn ang="0">
                  <a:pos x="1345" y="468"/>
                </a:cxn>
                <a:cxn ang="0">
                  <a:pos x="1359" y="430"/>
                </a:cxn>
                <a:cxn ang="0">
                  <a:pos x="1369" y="387"/>
                </a:cxn>
                <a:cxn ang="0">
                  <a:pos x="1374" y="334"/>
                </a:cxn>
              </a:cxnLst>
              <a:rect l="0" t="0" r="r" b="b"/>
              <a:pathLst>
                <a:path w="1374" h="1107">
                  <a:moveTo>
                    <a:pt x="1374" y="0"/>
                  </a:moveTo>
                  <a:lnTo>
                    <a:pt x="1374" y="14"/>
                  </a:lnTo>
                  <a:lnTo>
                    <a:pt x="1374" y="14"/>
                  </a:lnTo>
                  <a:lnTo>
                    <a:pt x="1374" y="29"/>
                  </a:lnTo>
                  <a:lnTo>
                    <a:pt x="1369" y="38"/>
                  </a:lnTo>
                  <a:lnTo>
                    <a:pt x="1369" y="38"/>
                  </a:lnTo>
                  <a:lnTo>
                    <a:pt x="1369" y="52"/>
                  </a:lnTo>
                  <a:lnTo>
                    <a:pt x="1369" y="67"/>
                  </a:lnTo>
                  <a:lnTo>
                    <a:pt x="1369" y="67"/>
                  </a:lnTo>
                  <a:lnTo>
                    <a:pt x="1364" y="81"/>
                  </a:lnTo>
                  <a:lnTo>
                    <a:pt x="1364" y="95"/>
                  </a:lnTo>
                  <a:lnTo>
                    <a:pt x="1364" y="95"/>
                  </a:lnTo>
                  <a:lnTo>
                    <a:pt x="1359" y="110"/>
                  </a:lnTo>
                  <a:lnTo>
                    <a:pt x="1355" y="124"/>
                  </a:lnTo>
                  <a:lnTo>
                    <a:pt x="1355" y="124"/>
                  </a:lnTo>
                  <a:lnTo>
                    <a:pt x="1350" y="134"/>
                  </a:lnTo>
                  <a:lnTo>
                    <a:pt x="1345" y="148"/>
                  </a:lnTo>
                  <a:lnTo>
                    <a:pt x="1345" y="148"/>
                  </a:lnTo>
                  <a:lnTo>
                    <a:pt x="1340" y="162"/>
                  </a:lnTo>
                  <a:lnTo>
                    <a:pt x="1336" y="177"/>
                  </a:lnTo>
                  <a:lnTo>
                    <a:pt x="1336" y="177"/>
                  </a:lnTo>
                  <a:lnTo>
                    <a:pt x="1331" y="191"/>
                  </a:lnTo>
                  <a:lnTo>
                    <a:pt x="1326" y="200"/>
                  </a:lnTo>
                  <a:lnTo>
                    <a:pt x="1326" y="200"/>
                  </a:lnTo>
                  <a:lnTo>
                    <a:pt x="1321" y="215"/>
                  </a:lnTo>
                  <a:lnTo>
                    <a:pt x="1312" y="229"/>
                  </a:lnTo>
                  <a:lnTo>
                    <a:pt x="1312" y="229"/>
                  </a:lnTo>
                  <a:lnTo>
                    <a:pt x="1307" y="243"/>
                  </a:lnTo>
                  <a:lnTo>
                    <a:pt x="1297" y="253"/>
                  </a:lnTo>
                  <a:lnTo>
                    <a:pt x="1297" y="253"/>
                  </a:lnTo>
                  <a:lnTo>
                    <a:pt x="1288" y="267"/>
                  </a:lnTo>
                  <a:lnTo>
                    <a:pt x="1283" y="282"/>
                  </a:lnTo>
                  <a:lnTo>
                    <a:pt x="1283" y="282"/>
                  </a:lnTo>
                  <a:lnTo>
                    <a:pt x="1274" y="296"/>
                  </a:lnTo>
                  <a:lnTo>
                    <a:pt x="1264" y="305"/>
                  </a:lnTo>
                  <a:lnTo>
                    <a:pt x="1264" y="305"/>
                  </a:lnTo>
                  <a:lnTo>
                    <a:pt x="1255" y="320"/>
                  </a:lnTo>
                  <a:lnTo>
                    <a:pt x="1245" y="329"/>
                  </a:lnTo>
                  <a:lnTo>
                    <a:pt x="1245" y="329"/>
                  </a:lnTo>
                  <a:lnTo>
                    <a:pt x="1235" y="344"/>
                  </a:lnTo>
                  <a:lnTo>
                    <a:pt x="1221" y="358"/>
                  </a:lnTo>
                  <a:lnTo>
                    <a:pt x="1221" y="358"/>
                  </a:lnTo>
                  <a:lnTo>
                    <a:pt x="1212" y="367"/>
                  </a:lnTo>
                  <a:lnTo>
                    <a:pt x="1202" y="382"/>
                  </a:lnTo>
                  <a:lnTo>
                    <a:pt x="1202" y="382"/>
                  </a:lnTo>
                  <a:lnTo>
                    <a:pt x="1188" y="391"/>
                  </a:lnTo>
                  <a:lnTo>
                    <a:pt x="1178" y="406"/>
                  </a:lnTo>
                  <a:lnTo>
                    <a:pt x="1178" y="406"/>
                  </a:lnTo>
                  <a:lnTo>
                    <a:pt x="1164" y="415"/>
                  </a:lnTo>
                  <a:lnTo>
                    <a:pt x="1150" y="430"/>
                  </a:lnTo>
                  <a:lnTo>
                    <a:pt x="1150" y="430"/>
                  </a:lnTo>
                  <a:lnTo>
                    <a:pt x="1140" y="439"/>
                  </a:lnTo>
                  <a:lnTo>
                    <a:pt x="1126" y="449"/>
                  </a:lnTo>
                  <a:lnTo>
                    <a:pt x="1126" y="449"/>
                  </a:lnTo>
                  <a:lnTo>
                    <a:pt x="1111" y="463"/>
                  </a:lnTo>
                  <a:lnTo>
                    <a:pt x="1097" y="472"/>
                  </a:lnTo>
                  <a:lnTo>
                    <a:pt x="1097" y="472"/>
                  </a:lnTo>
                  <a:lnTo>
                    <a:pt x="1083" y="482"/>
                  </a:lnTo>
                  <a:lnTo>
                    <a:pt x="1068" y="496"/>
                  </a:lnTo>
                  <a:lnTo>
                    <a:pt x="1068" y="496"/>
                  </a:lnTo>
                  <a:lnTo>
                    <a:pt x="1049" y="506"/>
                  </a:lnTo>
                  <a:lnTo>
                    <a:pt x="1035" y="515"/>
                  </a:lnTo>
                  <a:lnTo>
                    <a:pt x="1035" y="515"/>
                  </a:lnTo>
                  <a:lnTo>
                    <a:pt x="1021" y="525"/>
                  </a:lnTo>
                  <a:lnTo>
                    <a:pt x="1006" y="535"/>
                  </a:lnTo>
                  <a:lnTo>
                    <a:pt x="1006" y="535"/>
                  </a:lnTo>
                  <a:lnTo>
                    <a:pt x="987" y="544"/>
                  </a:lnTo>
                  <a:lnTo>
                    <a:pt x="973" y="554"/>
                  </a:lnTo>
                  <a:lnTo>
                    <a:pt x="973" y="554"/>
                  </a:lnTo>
                  <a:lnTo>
                    <a:pt x="954" y="563"/>
                  </a:lnTo>
                  <a:lnTo>
                    <a:pt x="935" y="573"/>
                  </a:lnTo>
                  <a:lnTo>
                    <a:pt x="935" y="573"/>
                  </a:lnTo>
                  <a:lnTo>
                    <a:pt x="921" y="582"/>
                  </a:lnTo>
                  <a:lnTo>
                    <a:pt x="902" y="592"/>
                  </a:lnTo>
                  <a:lnTo>
                    <a:pt x="902" y="592"/>
                  </a:lnTo>
                  <a:lnTo>
                    <a:pt x="882" y="601"/>
                  </a:lnTo>
                  <a:lnTo>
                    <a:pt x="863" y="611"/>
                  </a:lnTo>
                  <a:lnTo>
                    <a:pt x="863" y="611"/>
                  </a:lnTo>
                  <a:lnTo>
                    <a:pt x="844" y="620"/>
                  </a:lnTo>
                  <a:lnTo>
                    <a:pt x="825" y="630"/>
                  </a:lnTo>
                  <a:lnTo>
                    <a:pt x="825" y="630"/>
                  </a:lnTo>
                  <a:lnTo>
                    <a:pt x="806" y="635"/>
                  </a:lnTo>
                  <a:lnTo>
                    <a:pt x="787" y="644"/>
                  </a:lnTo>
                  <a:lnTo>
                    <a:pt x="787" y="644"/>
                  </a:lnTo>
                  <a:lnTo>
                    <a:pt x="768" y="654"/>
                  </a:lnTo>
                  <a:lnTo>
                    <a:pt x="749" y="659"/>
                  </a:lnTo>
                  <a:lnTo>
                    <a:pt x="749" y="659"/>
                  </a:lnTo>
                  <a:lnTo>
                    <a:pt x="730" y="668"/>
                  </a:lnTo>
                  <a:lnTo>
                    <a:pt x="706" y="673"/>
                  </a:lnTo>
                  <a:lnTo>
                    <a:pt x="706" y="673"/>
                  </a:lnTo>
                  <a:lnTo>
                    <a:pt x="687" y="683"/>
                  </a:lnTo>
                  <a:lnTo>
                    <a:pt x="668" y="687"/>
                  </a:lnTo>
                  <a:lnTo>
                    <a:pt x="668" y="687"/>
                  </a:lnTo>
                  <a:lnTo>
                    <a:pt x="644" y="692"/>
                  </a:lnTo>
                  <a:lnTo>
                    <a:pt x="625" y="702"/>
                  </a:lnTo>
                  <a:lnTo>
                    <a:pt x="625" y="702"/>
                  </a:lnTo>
                  <a:lnTo>
                    <a:pt x="601" y="706"/>
                  </a:lnTo>
                  <a:lnTo>
                    <a:pt x="582" y="711"/>
                  </a:lnTo>
                  <a:lnTo>
                    <a:pt x="582" y="711"/>
                  </a:lnTo>
                  <a:lnTo>
                    <a:pt x="558" y="716"/>
                  </a:lnTo>
                  <a:lnTo>
                    <a:pt x="539" y="725"/>
                  </a:lnTo>
                  <a:lnTo>
                    <a:pt x="539" y="725"/>
                  </a:lnTo>
                  <a:lnTo>
                    <a:pt x="515" y="730"/>
                  </a:lnTo>
                  <a:lnTo>
                    <a:pt x="491" y="735"/>
                  </a:lnTo>
                  <a:lnTo>
                    <a:pt x="491" y="735"/>
                  </a:lnTo>
                  <a:lnTo>
                    <a:pt x="472" y="740"/>
                  </a:lnTo>
                  <a:lnTo>
                    <a:pt x="448" y="745"/>
                  </a:lnTo>
                  <a:lnTo>
                    <a:pt x="448" y="745"/>
                  </a:lnTo>
                  <a:lnTo>
                    <a:pt x="424" y="749"/>
                  </a:lnTo>
                  <a:lnTo>
                    <a:pt x="401" y="754"/>
                  </a:lnTo>
                  <a:lnTo>
                    <a:pt x="401" y="754"/>
                  </a:lnTo>
                  <a:lnTo>
                    <a:pt x="377" y="754"/>
                  </a:lnTo>
                  <a:lnTo>
                    <a:pt x="358" y="759"/>
                  </a:lnTo>
                  <a:lnTo>
                    <a:pt x="358" y="759"/>
                  </a:lnTo>
                  <a:lnTo>
                    <a:pt x="334" y="764"/>
                  </a:lnTo>
                  <a:lnTo>
                    <a:pt x="310" y="768"/>
                  </a:lnTo>
                  <a:lnTo>
                    <a:pt x="310" y="768"/>
                  </a:lnTo>
                  <a:lnTo>
                    <a:pt x="286" y="768"/>
                  </a:lnTo>
                  <a:lnTo>
                    <a:pt x="262" y="773"/>
                  </a:lnTo>
                  <a:lnTo>
                    <a:pt x="262" y="773"/>
                  </a:lnTo>
                  <a:lnTo>
                    <a:pt x="238" y="773"/>
                  </a:lnTo>
                  <a:lnTo>
                    <a:pt x="215" y="778"/>
                  </a:lnTo>
                  <a:lnTo>
                    <a:pt x="215" y="778"/>
                  </a:lnTo>
                  <a:lnTo>
                    <a:pt x="191" y="778"/>
                  </a:lnTo>
                  <a:lnTo>
                    <a:pt x="167" y="783"/>
                  </a:lnTo>
                  <a:lnTo>
                    <a:pt x="167" y="783"/>
                  </a:lnTo>
                  <a:lnTo>
                    <a:pt x="143" y="783"/>
                  </a:lnTo>
                  <a:lnTo>
                    <a:pt x="119" y="783"/>
                  </a:lnTo>
                  <a:lnTo>
                    <a:pt x="119" y="783"/>
                  </a:lnTo>
                  <a:lnTo>
                    <a:pt x="95" y="783"/>
                  </a:lnTo>
                  <a:lnTo>
                    <a:pt x="71" y="788"/>
                  </a:lnTo>
                  <a:lnTo>
                    <a:pt x="71" y="788"/>
                  </a:lnTo>
                  <a:lnTo>
                    <a:pt x="48" y="788"/>
                  </a:lnTo>
                  <a:lnTo>
                    <a:pt x="24" y="788"/>
                  </a:lnTo>
                  <a:lnTo>
                    <a:pt x="24" y="788"/>
                  </a:lnTo>
                  <a:lnTo>
                    <a:pt x="0" y="788"/>
                  </a:lnTo>
                  <a:lnTo>
                    <a:pt x="0" y="1107"/>
                  </a:lnTo>
                  <a:lnTo>
                    <a:pt x="24" y="1107"/>
                  </a:lnTo>
                  <a:lnTo>
                    <a:pt x="24" y="1107"/>
                  </a:lnTo>
                  <a:lnTo>
                    <a:pt x="48" y="1107"/>
                  </a:lnTo>
                  <a:lnTo>
                    <a:pt x="71" y="1107"/>
                  </a:lnTo>
                  <a:lnTo>
                    <a:pt x="71" y="1107"/>
                  </a:lnTo>
                  <a:lnTo>
                    <a:pt x="95" y="1103"/>
                  </a:lnTo>
                  <a:lnTo>
                    <a:pt x="119" y="1103"/>
                  </a:lnTo>
                  <a:lnTo>
                    <a:pt x="119" y="1103"/>
                  </a:lnTo>
                  <a:lnTo>
                    <a:pt x="143" y="1103"/>
                  </a:lnTo>
                  <a:lnTo>
                    <a:pt x="167" y="1103"/>
                  </a:lnTo>
                  <a:lnTo>
                    <a:pt x="167" y="1103"/>
                  </a:lnTo>
                  <a:lnTo>
                    <a:pt x="191" y="1098"/>
                  </a:lnTo>
                  <a:lnTo>
                    <a:pt x="215" y="1098"/>
                  </a:lnTo>
                  <a:lnTo>
                    <a:pt x="215" y="1098"/>
                  </a:lnTo>
                  <a:lnTo>
                    <a:pt x="238" y="1093"/>
                  </a:lnTo>
                  <a:lnTo>
                    <a:pt x="262" y="1093"/>
                  </a:lnTo>
                  <a:lnTo>
                    <a:pt x="262" y="1093"/>
                  </a:lnTo>
                  <a:lnTo>
                    <a:pt x="286" y="1088"/>
                  </a:lnTo>
                  <a:lnTo>
                    <a:pt x="310" y="1088"/>
                  </a:lnTo>
                  <a:lnTo>
                    <a:pt x="310" y="1088"/>
                  </a:lnTo>
                  <a:lnTo>
                    <a:pt x="334" y="1083"/>
                  </a:lnTo>
                  <a:lnTo>
                    <a:pt x="358" y="1079"/>
                  </a:lnTo>
                  <a:lnTo>
                    <a:pt x="358" y="1079"/>
                  </a:lnTo>
                  <a:lnTo>
                    <a:pt x="377" y="1074"/>
                  </a:lnTo>
                  <a:lnTo>
                    <a:pt x="401" y="1074"/>
                  </a:lnTo>
                  <a:lnTo>
                    <a:pt x="401" y="1074"/>
                  </a:lnTo>
                  <a:lnTo>
                    <a:pt x="424" y="1069"/>
                  </a:lnTo>
                  <a:lnTo>
                    <a:pt x="448" y="1064"/>
                  </a:lnTo>
                  <a:lnTo>
                    <a:pt x="448" y="1064"/>
                  </a:lnTo>
                  <a:lnTo>
                    <a:pt x="472" y="1060"/>
                  </a:lnTo>
                  <a:lnTo>
                    <a:pt x="491" y="1055"/>
                  </a:lnTo>
                  <a:lnTo>
                    <a:pt x="491" y="1055"/>
                  </a:lnTo>
                  <a:lnTo>
                    <a:pt x="515" y="1050"/>
                  </a:lnTo>
                  <a:lnTo>
                    <a:pt x="539" y="1045"/>
                  </a:lnTo>
                  <a:lnTo>
                    <a:pt x="539" y="1045"/>
                  </a:lnTo>
                  <a:lnTo>
                    <a:pt x="558" y="1036"/>
                  </a:lnTo>
                  <a:lnTo>
                    <a:pt x="582" y="1031"/>
                  </a:lnTo>
                  <a:lnTo>
                    <a:pt x="582" y="1031"/>
                  </a:lnTo>
                  <a:lnTo>
                    <a:pt x="601" y="1026"/>
                  </a:lnTo>
                  <a:lnTo>
                    <a:pt x="625" y="1021"/>
                  </a:lnTo>
                  <a:lnTo>
                    <a:pt x="625" y="1021"/>
                  </a:lnTo>
                  <a:lnTo>
                    <a:pt x="644" y="1012"/>
                  </a:lnTo>
                  <a:lnTo>
                    <a:pt x="668" y="1007"/>
                  </a:lnTo>
                  <a:lnTo>
                    <a:pt x="668" y="1007"/>
                  </a:lnTo>
                  <a:lnTo>
                    <a:pt x="687" y="1002"/>
                  </a:lnTo>
                  <a:lnTo>
                    <a:pt x="706" y="993"/>
                  </a:lnTo>
                  <a:lnTo>
                    <a:pt x="706" y="993"/>
                  </a:lnTo>
                  <a:lnTo>
                    <a:pt x="730" y="988"/>
                  </a:lnTo>
                  <a:lnTo>
                    <a:pt x="749" y="978"/>
                  </a:lnTo>
                  <a:lnTo>
                    <a:pt x="749" y="978"/>
                  </a:lnTo>
                  <a:lnTo>
                    <a:pt x="768" y="974"/>
                  </a:lnTo>
                  <a:lnTo>
                    <a:pt x="787" y="964"/>
                  </a:lnTo>
                  <a:lnTo>
                    <a:pt x="787" y="964"/>
                  </a:lnTo>
                  <a:lnTo>
                    <a:pt x="806" y="955"/>
                  </a:lnTo>
                  <a:lnTo>
                    <a:pt x="825" y="950"/>
                  </a:lnTo>
                  <a:lnTo>
                    <a:pt x="825" y="950"/>
                  </a:lnTo>
                  <a:lnTo>
                    <a:pt x="844" y="940"/>
                  </a:lnTo>
                  <a:lnTo>
                    <a:pt x="863" y="931"/>
                  </a:lnTo>
                  <a:lnTo>
                    <a:pt x="863" y="931"/>
                  </a:lnTo>
                  <a:lnTo>
                    <a:pt x="882" y="921"/>
                  </a:lnTo>
                  <a:lnTo>
                    <a:pt x="902" y="912"/>
                  </a:lnTo>
                  <a:lnTo>
                    <a:pt x="902" y="912"/>
                  </a:lnTo>
                  <a:lnTo>
                    <a:pt x="921" y="902"/>
                  </a:lnTo>
                  <a:lnTo>
                    <a:pt x="935" y="893"/>
                  </a:lnTo>
                  <a:lnTo>
                    <a:pt x="935" y="893"/>
                  </a:lnTo>
                  <a:lnTo>
                    <a:pt x="954" y="883"/>
                  </a:lnTo>
                  <a:lnTo>
                    <a:pt x="973" y="873"/>
                  </a:lnTo>
                  <a:lnTo>
                    <a:pt x="973" y="873"/>
                  </a:lnTo>
                  <a:lnTo>
                    <a:pt x="987" y="864"/>
                  </a:lnTo>
                  <a:lnTo>
                    <a:pt x="1006" y="854"/>
                  </a:lnTo>
                  <a:lnTo>
                    <a:pt x="1006" y="854"/>
                  </a:lnTo>
                  <a:lnTo>
                    <a:pt x="1021" y="845"/>
                  </a:lnTo>
                  <a:lnTo>
                    <a:pt x="1035" y="835"/>
                  </a:lnTo>
                  <a:lnTo>
                    <a:pt x="1035" y="835"/>
                  </a:lnTo>
                  <a:lnTo>
                    <a:pt x="1049" y="826"/>
                  </a:lnTo>
                  <a:lnTo>
                    <a:pt x="1068" y="816"/>
                  </a:lnTo>
                  <a:lnTo>
                    <a:pt x="1068" y="816"/>
                  </a:lnTo>
                  <a:lnTo>
                    <a:pt x="1083" y="802"/>
                  </a:lnTo>
                  <a:lnTo>
                    <a:pt x="1097" y="792"/>
                  </a:lnTo>
                  <a:lnTo>
                    <a:pt x="1097" y="792"/>
                  </a:lnTo>
                  <a:lnTo>
                    <a:pt x="1111" y="783"/>
                  </a:lnTo>
                  <a:lnTo>
                    <a:pt x="1126" y="768"/>
                  </a:lnTo>
                  <a:lnTo>
                    <a:pt x="1126" y="768"/>
                  </a:lnTo>
                  <a:lnTo>
                    <a:pt x="1140" y="759"/>
                  </a:lnTo>
                  <a:lnTo>
                    <a:pt x="1150" y="749"/>
                  </a:lnTo>
                  <a:lnTo>
                    <a:pt x="1150" y="749"/>
                  </a:lnTo>
                  <a:lnTo>
                    <a:pt x="1164" y="735"/>
                  </a:lnTo>
                  <a:lnTo>
                    <a:pt x="1178" y="725"/>
                  </a:lnTo>
                  <a:lnTo>
                    <a:pt x="1178" y="725"/>
                  </a:lnTo>
                  <a:lnTo>
                    <a:pt x="1188" y="711"/>
                  </a:lnTo>
                  <a:lnTo>
                    <a:pt x="1202" y="702"/>
                  </a:lnTo>
                  <a:lnTo>
                    <a:pt x="1202" y="702"/>
                  </a:lnTo>
                  <a:lnTo>
                    <a:pt x="1212" y="687"/>
                  </a:lnTo>
                  <a:lnTo>
                    <a:pt x="1221" y="678"/>
                  </a:lnTo>
                  <a:lnTo>
                    <a:pt x="1221" y="678"/>
                  </a:lnTo>
                  <a:lnTo>
                    <a:pt x="1235" y="663"/>
                  </a:lnTo>
                  <a:lnTo>
                    <a:pt x="1245" y="649"/>
                  </a:lnTo>
                  <a:lnTo>
                    <a:pt x="1245" y="649"/>
                  </a:lnTo>
                  <a:lnTo>
                    <a:pt x="1255" y="640"/>
                  </a:lnTo>
                  <a:lnTo>
                    <a:pt x="1264" y="625"/>
                  </a:lnTo>
                  <a:lnTo>
                    <a:pt x="1264" y="625"/>
                  </a:lnTo>
                  <a:lnTo>
                    <a:pt x="1274" y="616"/>
                  </a:lnTo>
                  <a:lnTo>
                    <a:pt x="1283" y="601"/>
                  </a:lnTo>
                  <a:lnTo>
                    <a:pt x="1283" y="601"/>
                  </a:lnTo>
                  <a:lnTo>
                    <a:pt x="1288" y="587"/>
                  </a:lnTo>
                  <a:lnTo>
                    <a:pt x="1297" y="573"/>
                  </a:lnTo>
                  <a:lnTo>
                    <a:pt x="1297" y="573"/>
                  </a:lnTo>
                  <a:lnTo>
                    <a:pt x="1307" y="563"/>
                  </a:lnTo>
                  <a:lnTo>
                    <a:pt x="1312" y="549"/>
                  </a:lnTo>
                  <a:lnTo>
                    <a:pt x="1312" y="549"/>
                  </a:lnTo>
                  <a:lnTo>
                    <a:pt x="1321" y="535"/>
                  </a:lnTo>
                  <a:lnTo>
                    <a:pt x="1326" y="520"/>
                  </a:lnTo>
                  <a:lnTo>
                    <a:pt x="1326" y="520"/>
                  </a:lnTo>
                  <a:lnTo>
                    <a:pt x="1331" y="511"/>
                  </a:lnTo>
                  <a:lnTo>
                    <a:pt x="1336" y="496"/>
                  </a:lnTo>
                  <a:lnTo>
                    <a:pt x="1336" y="496"/>
                  </a:lnTo>
                  <a:lnTo>
                    <a:pt x="1340" y="482"/>
                  </a:lnTo>
                  <a:lnTo>
                    <a:pt x="1345" y="468"/>
                  </a:lnTo>
                  <a:lnTo>
                    <a:pt x="1345" y="468"/>
                  </a:lnTo>
                  <a:lnTo>
                    <a:pt x="1350" y="453"/>
                  </a:lnTo>
                  <a:lnTo>
                    <a:pt x="1355" y="444"/>
                  </a:lnTo>
                  <a:lnTo>
                    <a:pt x="1355" y="444"/>
                  </a:lnTo>
                  <a:lnTo>
                    <a:pt x="1359" y="430"/>
                  </a:lnTo>
                  <a:lnTo>
                    <a:pt x="1364" y="415"/>
                  </a:lnTo>
                  <a:lnTo>
                    <a:pt x="1364" y="415"/>
                  </a:lnTo>
                  <a:lnTo>
                    <a:pt x="1364" y="401"/>
                  </a:lnTo>
                  <a:lnTo>
                    <a:pt x="1369" y="387"/>
                  </a:lnTo>
                  <a:lnTo>
                    <a:pt x="1369" y="387"/>
                  </a:lnTo>
                  <a:lnTo>
                    <a:pt x="1369" y="372"/>
                  </a:lnTo>
                  <a:lnTo>
                    <a:pt x="1369" y="358"/>
                  </a:lnTo>
                  <a:lnTo>
                    <a:pt x="1369" y="358"/>
                  </a:lnTo>
                  <a:lnTo>
                    <a:pt x="1374" y="348"/>
                  </a:lnTo>
                  <a:lnTo>
                    <a:pt x="1374" y="334"/>
                  </a:lnTo>
                  <a:lnTo>
                    <a:pt x="1374" y="334"/>
                  </a:lnTo>
                  <a:lnTo>
                    <a:pt x="1374" y="320"/>
                  </a:lnTo>
                  <a:lnTo>
                    <a:pt x="1374" y="0"/>
                  </a:lnTo>
                  <a:close/>
                </a:path>
              </a:pathLst>
            </a:custGeom>
            <a:solidFill>
              <a:srgbClr val="806600"/>
            </a:solidFill>
            <a:ln w="7938">
              <a:solidFill>
                <a:srgbClr val="000000"/>
              </a:solidFill>
              <a:prstDash val="solid"/>
              <a:round/>
              <a:headEnd/>
              <a:tailEnd/>
            </a:ln>
          </p:spPr>
          <p:txBody>
            <a:bodyPr/>
            <a:lstStyle/>
            <a:p>
              <a:endParaRPr lang="en-IN"/>
            </a:p>
          </p:txBody>
        </p:sp>
        <p:grpSp>
          <p:nvGrpSpPr>
            <p:cNvPr id="6" name="Group 30"/>
            <p:cNvGrpSpPr>
              <a:grpSpLocks/>
            </p:cNvGrpSpPr>
            <p:nvPr/>
          </p:nvGrpSpPr>
          <p:grpSpPr bwMode="auto">
            <a:xfrm>
              <a:off x="3634" y="2370"/>
              <a:ext cx="1374" cy="1184"/>
              <a:chOff x="3634" y="2370"/>
              <a:chExt cx="1374" cy="1184"/>
            </a:xfrm>
          </p:grpSpPr>
          <p:sp>
            <p:nvSpPr>
              <p:cNvPr id="12310" name="Freeform 22"/>
              <p:cNvSpPr>
                <a:spLocks/>
              </p:cNvSpPr>
              <p:nvPr/>
            </p:nvSpPr>
            <p:spPr bwMode="auto">
              <a:xfrm>
                <a:off x="3634" y="2370"/>
                <a:ext cx="1374" cy="1184"/>
              </a:xfrm>
              <a:custGeom>
                <a:avLst/>
                <a:gdLst/>
                <a:ahLst/>
                <a:cxnLst>
                  <a:cxn ang="0">
                    <a:pos x="1202" y="14"/>
                  </a:cxn>
                  <a:cxn ang="0">
                    <a:pos x="1221" y="38"/>
                  </a:cxn>
                  <a:cxn ang="0">
                    <a:pos x="1245" y="62"/>
                  </a:cxn>
                  <a:cxn ang="0">
                    <a:pos x="1264" y="86"/>
                  </a:cxn>
                  <a:cxn ang="0">
                    <a:pos x="1283" y="114"/>
                  </a:cxn>
                  <a:cxn ang="0">
                    <a:pos x="1297" y="138"/>
                  </a:cxn>
                  <a:cxn ang="0">
                    <a:pos x="1312" y="167"/>
                  </a:cxn>
                  <a:cxn ang="0">
                    <a:pos x="1326" y="191"/>
                  </a:cxn>
                  <a:cxn ang="0">
                    <a:pos x="1336" y="219"/>
                  </a:cxn>
                  <a:cxn ang="0">
                    <a:pos x="1345" y="243"/>
                  </a:cxn>
                  <a:cxn ang="0">
                    <a:pos x="1355" y="272"/>
                  </a:cxn>
                  <a:cxn ang="0">
                    <a:pos x="1364" y="300"/>
                  </a:cxn>
                  <a:cxn ang="0">
                    <a:pos x="1369" y="324"/>
                  </a:cxn>
                  <a:cxn ang="0">
                    <a:pos x="1369" y="353"/>
                  </a:cxn>
                  <a:cxn ang="0">
                    <a:pos x="1374" y="382"/>
                  </a:cxn>
                  <a:cxn ang="0">
                    <a:pos x="1374" y="410"/>
                  </a:cxn>
                  <a:cxn ang="0">
                    <a:pos x="1369" y="434"/>
                  </a:cxn>
                  <a:cxn ang="0">
                    <a:pos x="1369" y="463"/>
                  </a:cxn>
                  <a:cxn ang="0">
                    <a:pos x="1364" y="491"/>
                  </a:cxn>
                  <a:cxn ang="0">
                    <a:pos x="1355" y="520"/>
                  </a:cxn>
                  <a:cxn ang="0">
                    <a:pos x="1345" y="544"/>
                  </a:cxn>
                  <a:cxn ang="0">
                    <a:pos x="1336" y="573"/>
                  </a:cxn>
                  <a:cxn ang="0">
                    <a:pos x="1326" y="596"/>
                  </a:cxn>
                  <a:cxn ang="0">
                    <a:pos x="1312" y="625"/>
                  </a:cxn>
                  <a:cxn ang="0">
                    <a:pos x="1297" y="649"/>
                  </a:cxn>
                  <a:cxn ang="0">
                    <a:pos x="1283" y="678"/>
                  </a:cxn>
                  <a:cxn ang="0">
                    <a:pos x="1264" y="701"/>
                  </a:cxn>
                  <a:cxn ang="0">
                    <a:pos x="1245" y="725"/>
                  </a:cxn>
                  <a:cxn ang="0">
                    <a:pos x="1221" y="754"/>
                  </a:cxn>
                  <a:cxn ang="0">
                    <a:pos x="1202" y="778"/>
                  </a:cxn>
                  <a:cxn ang="0">
                    <a:pos x="1178" y="802"/>
                  </a:cxn>
                  <a:cxn ang="0">
                    <a:pos x="1150" y="826"/>
                  </a:cxn>
                  <a:cxn ang="0">
                    <a:pos x="1126" y="845"/>
                  </a:cxn>
                  <a:cxn ang="0">
                    <a:pos x="1097" y="868"/>
                  </a:cxn>
                  <a:cxn ang="0">
                    <a:pos x="1068" y="892"/>
                  </a:cxn>
                  <a:cxn ang="0">
                    <a:pos x="1035" y="911"/>
                  </a:cxn>
                  <a:cxn ang="0">
                    <a:pos x="1006" y="931"/>
                  </a:cxn>
                  <a:cxn ang="0">
                    <a:pos x="973" y="950"/>
                  </a:cxn>
                  <a:cxn ang="0">
                    <a:pos x="935" y="969"/>
                  </a:cxn>
                  <a:cxn ang="0">
                    <a:pos x="902" y="988"/>
                  </a:cxn>
                  <a:cxn ang="0">
                    <a:pos x="863" y="1007"/>
                  </a:cxn>
                  <a:cxn ang="0">
                    <a:pos x="825" y="1026"/>
                  </a:cxn>
                  <a:cxn ang="0">
                    <a:pos x="787" y="1040"/>
                  </a:cxn>
                  <a:cxn ang="0">
                    <a:pos x="749" y="1055"/>
                  </a:cxn>
                  <a:cxn ang="0">
                    <a:pos x="706" y="1069"/>
                  </a:cxn>
                  <a:cxn ang="0">
                    <a:pos x="668" y="1083"/>
                  </a:cxn>
                  <a:cxn ang="0">
                    <a:pos x="625" y="1098"/>
                  </a:cxn>
                  <a:cxn ang="0">
                    <a:pos x="582" y="1107"/>
                  </a:cxn>
                  <a:cxn ang="0">
                    <a:pos x="539" y="1121"/>
                  </a:cxn>
                  <a:cxn ang="0">
                    <a:pos x="491" y="1131"/>
                  </a:cxn>
                  <a:cxn ang="0">
                    <a:pos x="448" y="1141"/>
                  </a:cxn>
                  <a:cxn ang="0">
                    <a:pos x="401" y="1150"/>
                  </a:cxn>
                  <a:cxn ang="0">
                    <a:pos x="358" y="1155"/>
                  </a:cxn>
                  <a:cxn ang="0">
                    <a:pos x="310" y="1164"/>
                  </a:cxn>
                  <a:cxn ang="0">
                    <a:pos x="262" y="1169"/>
                  </a:cxn>
                  <a:cxn ang="0">
                    <a:pos x="215" y="1174"/>
                  </a:cxn>
                  <a:cxn ang="0">
                    <a:pos x="167" y="1179"/>
                  </a:cxn>
                  <a:cxn ang="0">
                    <a:pos x="119" y="1179"/>
                  </a:cxn>
                  <a:cxn ang="0">
                    <a:pos x="71" y="1184"/>
                  </a:cxn>
                  <a:cxn ang="0">
                    <a:pos x="24" y="1184"/>
                  </a:cxn>
                  <a:cxn ang="0">
                    <a:pos x="1188" y="0"/>
                  </a:cxn>
                </a:cxnLst>
                <a:rect l="0" t="0" r="r" b="b"/>
                <a:pathLst>
                  <a:path w="1374" h="1184">
                    <a:moveTo>
                      <a:pt x="1188" y="0"/>
                    </a:moveTo>
                    <a:lnTo>
                      <a:pt x="1202" y="14"/>
                    </a:lnTo>
                    <a:lnTo>
                      <a:pt x="1202" y="14"/>
                    </a:lnTo>
                    <a:lnTo>
                      <a:pt x="1212" y="24"/>
                    </a:lnTo>
                    <a:lnTo>
                      <a:pt x="1221" y="38"/>
                    </a:lnTo>
                    <a:lnTo>
                      <a:pt x="1221" y="38"/>
                    </a:lnTo>
                    <a:lnTo>
                      <a:pt x="1235" y="47"/>
                    </a:lnTo>
                    <a:lnTo>
                      <a:pt x="1245" y="62"/>
                    </a:lnTo>
                    <a:lnTo>
                      <a:pt x="1245" y="62"/>
                    </a:lnTo>
                    <a:lnTo>
                      <a:pt x="1255" y="76"/>
                    </a:lnTo>
                    <a:lnTo>
                      <a:pt x="1264" y="86"/>
                    </a:lnTo>
                    <a:lnTo>
                      <a:pt x="1264" y="86"/>
                    </a:lnTo>
                    <a:lnTo>
                      <a:pt x="1274" y="100"/>
                    </a:lnTo>
                    <a:lnTo>
                      <a:pt x="1283" y="114"/>
                    </a:lnTo>
                    <a:lnTo>
                      <a:pt x="1283" y="114"/>
                    </a:lnTo>
                    <a:lnTo>
                      <a:pt x="1288" y="124"/>
                    </a:lnTo>
                    <a:lnTo>
                      <a:pt x="1297" y="138"/>
                    </a:lnTo>
                    <a:lnTo>
                      <a:pt x="1297" y="138"/>
                    </a:lnTo>
                    <a:lnTo>
                      <a:pt x="1307" y="152"/>
                    </a:lnTo>
                    <a:lnTo>
                      <a:pt x="1312" y="167"/>
                    </a:lnTo>
                    <a:lnTo>
                      <a:pt x="1312" y="167"/>
                    </a:lnTo>
                    <a:lnTo>
                      <a:pt x="1321" y="176"/>
                    </a:lnTo>
                    <a:lnTo>
                      <a:pt x="1326" y="191"/>
                    </a:lnTo>
                    <a:lnTo>
                      <a:pt x="1326" y="191"/>
                    </a:lnTo>
                    <a:lnTo>
                      <a:pt x="1331" y="205"/>
                    </a:lnTo>
                    <a:lnTo>
                      <a:pt x="1336" y="219"/>
                    </a:lnTo>
                    <a:lnTo>
                      <a:pt x="1336" y="219"/>
                    </a:lnTo>
                    <a:lnTo>
                      <a:pt x="1340" y="229"/>
                    </a:lnTo>
                    <a:lnTo>
                      <a:pt x="1345" y="243"/>
                    </a:lnTo>
                    <a:lnTo>
                      <a:pt x="1345" y="243"/>
                    </a:lnTo>
                    <a:lnTo>
                      <a:pt x="1350" y="257"/>
                    </a:lnTo>
                    <a:lnTo>
                      <a:pt x="1355" y="272"/>
                    </a:lnTo>
                    <a:lnTo>
                      <a:pt x="1355" y="272"/>
                    </a:lnTo>
                    <a:lnTo>
                      <a:pt x="1359" y="286"/>
                    </a:lnTo>
                    <a:lnTo>
                      <a:pt x="1364" y="300"/>
                    </a:lnTo>
                    <a:lnTo>
                      <a:pt x="1364" y="300"/>
                    </a:lnTo>
                    <a:lnTo>
                      <a:pt x="1364" y="315"/>
                    </a:lnTo>
                    <a:lnTo>
                      <a:pt x="1369" y="324"/>
                    </a:lnTo>
                    <a:lnTo>
                      <a:pt x="1369" y="324"/>
                    </a:lnTo>
                    <a:lnTo>
                      <a:pt x="1369" y="339"/>
                    </a:lnTo>
                    <a:lnTo>
                      <a:pt x="1369" y="353"/>
                    </a:lnTo>
                    <a:lnTo>
                      <a:pt x="1369" y="353"/>
                    </a:lnTo>
                    <a:lnTo>
                      <a:pt x="1374" y="367"/>
                    </a:lnTo>
                    <a:lnTo>
                      <a:pt x="1374" y="382"/>
                    </a:lnTo>
                    <a:lnTo>
                      <a:pt x="1374" y="382"/>
                    </a:lnTo>
                    <a:lnTo>
                      <a:pt x="1374" y="396"/>
                    </a:lnTo>
                    <a:lnTo>
                      <a:pt x="1374" y="410"/>
                    </a:lnTo>
                    <a:lnTo>
                      <a:pt x="1374" y="410"/>
                    </a:lnTo>
                    <a:lnTo>
                      <a:pt x="1374" y="425"/>
                    </a:lnTo>
                    <a:lnTo>
                      <a:pt x="1369" y="434"/>
                    </a:lnTo>
                    <a:lnTo>
                      <a:pt x="1369" y="434"/>
                    </a:lnTo>
                    <a:lnTo>
                      <a:pt x="1369" y="448"/>
                    </a:lnTo>
                    <a:lnTo>
                      <a:pt x="1369" y="463"/>
                    </a:lnTo>
                    <a:lnTo>
                      <a:pt x="1369" y="463"/>
                    </a:lnTo>
                    <a:lnTo>
                      <a:pt x="1364" y="477"/>
                    </a:lnTo>
                    <a:lnTo>
                      <a:pt x="1364" y="491"/>
                    </a:lnTo>
                    <a:lnTo>
                      <a:pt x="1364" y="491"/>
                    </a:lnTo>
                    <a:lnTo>
                      <a:pt x="1359" y="506"/>
                    </a:lnTo>
                    <a:lnTo>
                      <a:pt x="1355" y="520"/>
                    </a:lnTo>
                    <a:lnTo>
                      <a:pt x="1355" y="520"/>
                    </a:lnTo>
                    <a:lnTo>
                      <a:pt x="1350" y="530"/>
                    </a:lnTo>
                    <a:lnTo>
                      <a:pt x="1345" y="544"/>
                    </a:lnTo>
                    <a:lnTo>
                      <a:pt x="1345" y="544"/>
                    </a:lnTo>
                    <a:lnTo>
                      <a:pt x="1340" y="558"/>
                    </a:lnTo>
                    <a:lnTo>
                      <a:pt x="1336" y="573"/>
                    </a:lnTo>
                    <a:lnTo>
                      <a:pt x="1336" y="573"/>
                    </a:lnTo>
                    <a:lnTo>
                      <a:pt x="1331" y="587"/>
                    </a:lnTo>
                    <a:lnTo>
                      <a:pt x="1326" y="596"/>
                    </a:lnTo>
                    <a:lnTo>
                      <a:pt x="1326" y="596"/>
                    </a:lnTo>
                    <a:lnTo>
                      <a:pt x="1321" y="611"/>
                    </a:lnTo>
                    <a:lnTo>
                      <a:pt x="1312" y="625"/>
                    </a:lnTo>
                    <a:lnTo>
                      <a:pt x="1312" y="625"/>
                    </a:lnTo>
                    <a:lnTo>
                      <a:pt x="1307" y="639"/>
                    </a:lnTo>
                    <a:lnTo>
                      <a:pt x="1297" y="649"/>
                    </a:lnTo>
                    <a:lnTo>
                      <a:pt x="1297" y="649"/>
                    </a:lnTo>
                    <a:lnTo>
                      <a:pt x="1288" y="663"/>
                    </a:lnTo>
                    <a:lnTo>
                      <a:pt x="1283" y="678"/>
                    </a:lnTo>
                    <a:lnTo>
                      <a:pt x="1283" y="678"/>
                    </a:lnTo>
                    <a:lnTo>
                      <a:pt x="1274" y="692"/>
                    </a:lnTo>
                    <a:lnTo>
                      <a:pt x="1264" y="701"/>
                    </a:lnTo>
                    <a:lnTo>
                      <a:pt x="1264" y="701"/>
                    </a:lnTo>
                    <a:lnTo>
                      <a:pt x="1255" y="716"/>
                    </a:lnTo>
                    <a:lnTo>
                      <a:pt x="1245" y="725"/>
                    </a:lnTo>
                    <a:lnTo>
                      <a:pt x="1245" y="725"/>
                    </a:lnTo>
                    <a:lnTo>
                      <a:pt x="1235" y="740"/>
                    </a:lnTo>
                    <a:lnTo>
                      <a:pt x="1221" y="754"/>
                    </a:lnTo>
                    <a:lnTo>
                      <a:pt x="1221" y="754"/>
                    </a:lnTo>
                    <a:lnTo>
                      <a:pt x="1212" y="763"/>
                    </a:lnTo>
                    <a:lnTo>
                      <a:pt x="1202" y="778"/>
                    </a:lnTo>
                    <a:lnTo>
                      <a:pt x="1202" y="778"/>
                    </a:lnTo>
                    <a:lnTo>
                      <a:pt x="1188" y="787"/>
                    </a:lnTo>
                    <a:lnTo>
                      <a:pt x="1178" y="802"/>
                    </a:lnTo>
                    <a:lnTo>
                      <a:pt x="1178" y="802"/>
                    </a:lnTo>
                    <a:lnTo>
                      <a:pt x="1164" y="811"/>
                    </a:lnTo>
                    <a:lnTo>
                      <a:pt x="1150" y="826"/>
                    </a:lnTo>
                    <a:lnTo>
                      <a:pt x="1150" y="826"/>
                    </a:lnTo>
                    <a:lnTo>
                      <a:pt x="1140" y="835"/>
                    </a:lnTo>
                    <a:lnTo>
                      <a:pt x="1126" y="845"/>
                    </a:lnTo>
                    <a:lnTo>
                      <a:pt x="1126" y="845"/>
                    </a:lnTo>
                    <a:lnTo>
                      <a:pt x="1111" y="859"/>
                    </a:lnTo>
                    <a:lnTo>
                      <a:pt x="1097" y="868"/>
                    </a:lnTo>
                    <a:lnTo>
                      <a:pt x="1097" y="868"/>
                    </a:lnTo>
                    <a:lnTo>
                      <a:pt x="1083" y="878"/>
                    </a:lnTo>
                    <a:lnTo>
                      <a:pt x="1068" y="892"/>
                    </a:lnTo>
                    <a:lnTo>
                      <a:pt x="1068" y="892"/>
                    </a:lnTo>
                    <a:lnTo>
                      <a:pt x="1049" y="902"/>
                    </a:lnTo>
                    <a:lnTo>
                      <a:pt x="1035" y="911"/>
                    </a:lnTo>
                    <a:lnTo>
                      <a:pt x="1035" y="911"/>
                    </a:lnTo>
                    <a:lnTo>
                      <a:pt x="1021" y="921"/>
                    </a:lnTo>
                    <a:lnTo>
                      <a:pt x="1006" y="931"/>
                    </a:lnTo>
                    <a:lnTo>
                      <a:pt x="1006" y="931"/>
                    </a:lnTo>
                    <a:lnTo>
                      <a:pt x="987" y="940"/>
                    </a:lnTo>
                    <a:lnTo>
                      <a:pt x="973" y="950"/>
                    </a:lnTo>
                    <a:lnTo>
                      <a:pt x="973" y="950"/>
                    </a:lnTo>
                    <a:lnTo>
                      <a:pt x="954" y="959"/>
                    </a:lnTo>
                    <a:lnTo>
                      <a:pt x="935" y="969"/>
                    </a:lnTo>
                    <a:lnTo>
                      <a:pt x="935" y="969"/>
                    </a:lnTo>
                    <a:lnTo>
                      <a:pt x="921" y="978"/>
                    </a:lnTo>
                    <a:lnTo>
                      <a:pt x="902" y="988"/>
                    </a:lnTo>
                    <a:lnTo>
                      <a:pt x="902" y="988"/>
                    </a:lnTo>
                    <a:lnTo>
                      <a:pt x="882" y="997"/>
                    </a:lnTo>
                    <a:lnTo>
                      <a:pt x="863" y="1007"/>
                    </a:lnTo>
                    <a:lnTo>
                      <a:pt x="863" y="1007"/>
                    </a:lnTo>
                    <a:lnTo>
                      <a:pt x="844" y="1016"/>
                    </a:lnTo>
                    <a:lnTo>
                      <a:pt x="825" y="1026"/>
                    </a:lnTo>
                    <a:lnTo>
                      <a:pt x="825" y="1026"/>
                    </a:lnTo>
                    <a:lnTo>
                      <a:pt x="806" y="1031"/>
                    </a:lnTo>
                    <a:lnTo>
                      <a:pt x="787" y="1040"/>
                    </a:lnTo>
                    <a:lnTo>
                      <a:pt x="787" y="1040"/>
                    </a:lnTo>
                    <a:lnTo>
                      <a:pt x="768" y="1050"/>
                    </a:lnTo>
                    <a:lnTo>
                      <a:pt x="749" y="1055"/>
                    </a:lnTo>
                    <a:lnTo>
                      <a:pt x="749" y="1055"/>
                    </a:lnTo>
                    <a:lnTo>
                      <a:pt x="730" y="1064"/>
                    </a:lnTo>
                    <a:lnTo>
                      <a:pt x="706" y="1069"/>
                    </a:lnTo>
                    <a:lnTo>
                      <a:pt x="706" y="1069"/>
                    </a:lnTo>
                    <a:lnTo>
                      <a:pt x="687" y="1079"/>
                    </a:lnTo>
                    <a:lnTo>
                      <a:pt x="668" y="1083"/>
                    </a:lnTo>
                    <a:lnTo>
                      <a:pt x="668" y="1083"/>
                    </a:lnTo>
                    <a:lnTo>
                      <a:pt x="644" y="1088"/>
                    </a:lnTo>
                    <a:lnTo>
                      <a:pt x="625" y="1098"/>
                    </a:lnTo>
                    <a:lnTo>
                      <a:pt x="625" y="1098"/>
                    </a:lnTo>
                    <a:lnTo>
                      <a:pt x="601" y="1102"/>
                    </a:lnTo>
                    <a:lnTo>
                      <a:pt x="582" y="1107"/>
                    </a:lnTo>
                    <a:lnTo>
                      <a:pt x="582" y="1107"/>
                    </a:lnTo>
                    <a:lnTo>
                      <a:pt x="558" y="1112"/>
                    </a:lnTo>
                    <a:lnTo>
                      <a:pt x="539" y="1121"/>
                    </a:lnTo>
                    <a:lnTo>
                      <a:pt x="539" y="1121"/>
                    </a:lnTo>
                    <a:lnTo>
                      <a:pt x="515" y="1126"/>
                    </a:lnTo>
                    <a:lnTo>
                      <a:pt x="491" y="1131"/>
                    </a:lnTo>
                    <a:lnTo>
                      <a:pt x="491" y="1131"/>
                    </a:lnTo>
                    <a:lnTo>
                      <a:pt x="472" y="1136"/>
                    </a:lnTo>
                    <a:lnTo>
                      <a:pt x="448" y="1141"/>
                    </a:lnTo>
                    <a:lnTo>
                      <a:pt x="448" y="1141"/>
                    </a:lnTo>
                    <a:lnTo>
                      <a:pt x="424" y="1145"/>
                    </a:lnTo>
                    <a:lnTo>
                      <a:pt x="401" y="1150"/>
                    </a:lnTo>
                    <a:lnTo>
                      <a:pt x="401" y="1150"/>
                    </a:lnTo>
                    <a:lnTo>
                      <a:pt x="377" y="1150"/>
                    </a:lnTo>
                    <a:lnTo>
                      <a:pt x="358" y="1155"/>
                    </a:lnTo>
                    <a:lnTo>
                      <a:pt x="358" y="1155"/>
                    </a:lnTo>
                    <a:lnTo>
                      <a:pt x="334" y="1160"/>
                    </a:lnTo>
                    <a:lnTo>
                      <a:pt x="310" y="1164"/>
                    </a:lnTo>
                    <a:lnTo>
                      <a:pt x="310" y="1164"/>
                    </a:lnTo>
                    <a:lnTo>
                      <a:pt x="286" y="1164"/>
                    </a:lnTo>
                    <a:lnTo>
                      <a:pt x="262" y="1169"/>
                    </a:lnTo>
                    <a:lnTo>
                      <a:pt x="262" y="1169"/>
                    </a:lnTo>
                    <a:lnTo>
                      <a:pt x="238" y="1169"/>
                    </a:lnTo>
                    <a:lnTo>
                      <a:pt x="215" y="1174"/>
                    </a:lnTo>
                    <a:lnTo>
                      <a:pt x="215" y="1174"/>
                    </a:lnTo>
                    <a:lnTo>
                      <a:pt x="191" y="1174"/>
                    </a:lnTo>
                    <a:lnTo>
                      <a:pt x="167" y="1179"/>
                    </a:lnTo>
                    <a:lnTo>
                      <a:pt x="167" y="1179"/>
                    </a:lnTo>
                    <a:lnTo>
                      <a:pt x="143" y="1179"/>
                    </a:lnTo>
                    <a:lnTo>
                      <a:pt x="119" y="1179"/>
                    </a:lnTo>
                    <a:lnTo>
                      <a:pt x="119" y="1179"/>
                    </a:lnTo>
                    <a:lnTo>
                      <a:pt x="95" y="1179"/>
                    </a:lnTo>
                    <a:lnTo>
                      <a:pt x="71" y="1184"/>
                    </a:lnTo>
                    <a:lnTo>
                      <a:pt x="71" y="1184"/>
                    </a:lnTo>
                    <a:lnTo>
                      <a:pt x="48" y="1184"/>
                    </a:lnTo>
                    <a:lnTo>
                      <a:pt x="24" y="1184"/>
                    </a:lnTo>
                    <a:lnTo>
                      <a:pt x="24" y="1184"/>
                    </a:lnTo>
                    <a:lnTo>
                      <a:pt x="0" y="1184"/>
                    </a:lnTo>
                    <a:lnTo>
                      <a:pt x="0" y="396"/>
                    </a:lnTo>
                    <a:lnTo>
                      <a:pt x="1188" y="0"/>
                    </a:lnTo>
                    <a:close/>
                  </a:path>
                </a:pathLst>
              </a:custGeom>
              <a:solidFill>
                <a:srgbClr val="FFCC00"/>
              </a:solidFill>
              <a:ln w="7938">
                <a:solidFill>
                  <a:srgbClr val="000000"/>
                </a:solidFill>
                <a:prstDash val="solid"/>
                <a:round/>
                <a:headEnd/>
                <a:tailEnd/>
              </a:ln>
            </p:spPr>
            <p:txBody>
              <a:bodyPr/>
              <a:lstStyle/>
              <a:p>
                <a:endParaRPr lang="en-IN"/>
              </a:p>
            </p:txBody>
          </p:sp>
          <p:sp>
            <p:nvSpPr>
              <p:cNvPr id="12314" name="Rectangle 26"/>
              <p:cNvSpPr>
                <a:spLocks noChangeArrowheads="1"/>
              </p:cNvSpPr>
              <p:nvPr/>
            </p:nvSpPr>
            <p:spPr bwMode="auto">
              <a:xfrm>
                <a:off x="4058" y="2995"/>
                <a:ext cx="601" cy="181"/>
              </a:xfrm>
              <a:prstGeom prst="rect">
                <a:avLst/>
              </a:prstGeom>
              <a:noFill/>
              <a:ln w="9525">
                <a:noFill/>
                <a:miter lim="800000"/>
                <a:headEnd/>
                <a:tailEnd/>
              </a:ln>
            </p:spPr>
            <p:txBody>
              <a:bodyPr wrap="none" lIns="0" tIns="0" rIns="0" bIns="0">
                <a:spAutoFit/>
              </a:bodyPr>
              <a:lstStyle/>
              <a:p>
                <a:r>
                  <a:rPr lang="en-GB" sz="1600" b="1">
                    <a:solidFill>
                      <a:srgbClr val="000000"/>
                    </a:solidFill>
                    <a:latin typeface="Arial" charset="0"/>
                  </a:rPr>
                  <a:t>Workers</a:t>
                </a:r>
                <a:endParaRPr lang="en-GB"/>
              </a:p>
            </p:txBody>
          </p:sp>
        </p:grpSp>
      </p:grpSp>
      <p:grpSp>
        <p:nvGrpSpPr>
          <p:cNvPr id="7" name="Group 31"/>
          <p:cNvGrpSpPr>
            <a:grpSpLocks/>
          </p:cNvGrpSpPr>
          <p:nvPr/>
        </p:nvGrpSpPr>
        <p:grpSpPr bwMode="auto">
          <a:xfrm>
            <a:off x="2716213" y="2155825"/>
            <a:ext cx="3771900" cy="1757363"/>
            <a:chOff x="1711" y="1358"/>
            <a:chExt cx="2376" cy="1107"/>
          </a:xfrm>
        </p:grpSpPr>
        <p:sp>
          <p:nvSpPr>
            <p:cNvPr id="12306" name="Freeform 18"/>
            <p:cNvSpPr>
              <a:spLocks/>
            </p:cNvSpPr>
            <p:nvPr/>
          </p:nvSpPr>
          <p:spPr bwMode="auto">
            <a:xfrm>
              <a:off x="1711" y="1754"/>
              <a:ext cx="1188" cy="711"/>
            </a:xfrm>
            <a:custGeom>
              <a:avLst/>
              <a:gdLst/>
              <a:ahLst/>
              <a:cxnLst>
                <a:cxn ang="0">
                  <a:pos x="1188" y="391"/>
                </a:cxn>
                <a:cxn ang="0">
                  <a:pos x="0" y="0"/>
                </a:cxn>
                <a:cxn ang="0">
                  <a:pos x="0" y="320"/>
                </a:cxn>
                <a:cxn ang="0">
                  <a:pos x="1188" y="711"/>
                </a:cxn>
                <a:cxn ang="0">
                  <a:pos x="1188" y="391"/>
                </a:cxn>
              </a:cxnLst>
              <a:rect l="0" t="0" r="r" b="b"/>
              <a:pathLst>
                <a:path w="1188" h="711">
                  <a:moveTo>
                    <a:pt x="1188" y="391"/>
                  </a:moveTo>
                  <a:lnTo>
                    <a:pt x="0" y="0"/>
                  </a:lnTo>
                  <a:lnTo>
                    <a:pt x="0" y="320"/>
                  </a:lnTo>
                  <a:lnTo>
                    <a:pt x="1188" y="711"/>
                  </a:lnTo>
                  <a:lnTo>
                    <a:pt x="1188" y="391"/>
                  </a:lnTo>
                  <a:close/>
                </a:path>
              </a:pathLst>
            </a:custGeom>
            <a:solidFill>
              <a:srgbClr val="4D4D80"/>
            </a:solidFill>
            <a:ln w="7938">
              <a:solidFill>
                <a:srgbClr val="000000"/>
              </a:solidFill>
              <a:prstDash val="solid"/>
              <a:round/>
              <a:headEnd/>
              <a:tailEnd/>
            </a:ln>
          </p:spPr>
          <p:txBody>
            <a:bodyPr/>
            <a:lstStyle/>
            <a:p>
              <a:endParaRPr lang="en-IN"/>
            </a:p>
          </p:txBody>
        </p:sp>
        <p:sp>
          <p:nvSpPr>
            <p:cNvPr id="12307" name="Freeform 19"/>
            <p:cNvSpPr>
              <a:spLocks/>
            </p:cNvSpPr>
            <p:nvPr/>
          </p:nvSpPr>
          <p:spPr bwMode="auto">
            <a:xfrm>
              <a:off x="2899" y="1754"/>
              <a:ext cx="1188" cy="711"/>
            </a:xfrm>
            <a:custGeom>
              <a:avLst/>
              <a:gdLst/>
              <a:ahLst/>
              <a:cxnLst>
                <a:cxn ang="0">
                  <a:pos x="0" y="391"/>
                </a:cxn>
                <a:cxn ang="0">
                  <a:pos x="1188" y="0"/>
                </a:cxn>
                <a:cxn ang="0">
                  <a:pos x="1188" y="320"/>
                </a:cxn>
                <a:cxn ang="0">
                  <a:pos x="0" y="711"/>
                </a:cxn>
                <a:cxn ang="0">
                  <a:pos x="0" y="391"/>
                </a:cxn>
              </a:cxnLst>
              <a:rect l="0" t="0" r="r" b="b"/>
              <a:pathLst>
                <a:path w="1188" h="711">
                  <a:moveTo>
                    <a:pt x="0" y="391"/>
                  </a:moveTo>
                  <a:lnTo>
                    <a:pt x="1188" y="0"/>
                  </a:lnTo>
                  <a:lnTo>
                    <a:pt x="1188" y="320"/>
                  </a:lnTo>
                  <a:lnTo>
                    <a:pt x="0" y="711"/>
                  </a:lnTo>
                  <a:lnTo>
                    <a:pt x="0" y="391"/>
                  </a:lnTo>
                  <a:close/>
                </a:path>
              </a:pathLst>
            </a:custGeom>
            <a:solidFill>
              <a:srgbClr val="4D4D80"/>
            </a:solidFill>
            <a:ln w="7938">
              <a:solidFill>
                <a:srgbClr val="000000"/>
              </a:solidFill>
              <a:prstDash val="solid"/>
              <a:round/>
              <a:headEnd/>
              <a:tailEnd/>
            </a:ln>
          </p:spPr>
          <p:txBody>
            <a:bodyPr/>
            <a:lstStyle/>
            <a:p>
              <a:endParaRPr lang="en-IN"/>
            </a:p>
          </p:txBody>
        </p:sp>
        <p:grpSp>
          <p:nvGrpSpPr>
            <p:cNvPr id="8" name="Group 28"/>
            <p:cNvGrpSpPr>
              <a:grpSpLocks/>
            </p:cNvGrpSpPr>
            <p:nvPr/>
          </p:nvGrpSpPr>
          <p:grpSpPr bwMode="auto">
            <a:xfrm>
              <a:off x="1711" y="1358"/>
              <a:ext cx="2376" cy="787"/>
              <a:chOff x="1711" y="1358"/>
              <a:chExt cx="2376" cy="787"/>
            </a:xfrm>
          </p:grpSpPr>
          <p:sp>
            <p:nvSpPr>
              <p:cNvPr id="12308" name="Freeform 20"/>
              <p:cNvSpPr>
                <a:spLocks/>
              </p:cNvSpPr>
              <p:nvPr/>
            </p:nvSpPr>
            <p:spPr bwMode="auto">
              <a:xfrm>
                <a:off x="1711" y="1358"/>
                <a:ext cx="2376" cy="787"/>
              </a:xfrm>
              <a:custGeom>
                <a:avLst/>
                <a:gdLst/>
                <a:ahLst/>
                <a:cxnLst>
                  <a:cxn ang="0">
                    <a:pos x="15" y="382"/>
                  </a:cxn>
                  <a:cxn ang="0">
                    <a:pos x="39" y="358"/>
                  </a:cxn>
                  <a:cxn ang="0">
                    <a:pos x="67" y="334"/>
                  </a:cxn>
                  <a:cxn ang="0">
                    <a:pos x="96" y="310"/>
                  </a:cxn>
                  <a:cxn ang="0">
                    <a:pos x="124" y="291"/>
                  </a:cxn>
                  <a:cxn ang="0">
                    <a:pos x="153" y="272"/>
                  </a:cxn>
                  <a:cxn ang="0">
                    <a:pos x="186" y="248"/>
                  </a:cxn>
                  <a:cxn ang="0">
                    <a:pos x="220" y="229"/>
                  </a:cxn>
                  <a:cxn ang="0">
                    <a:pos x="253" y="210"/>
                  </a:cxn>
                  <a:cxn ang="0">
                    <a:pos x="291" y="191"/>
                  </a:cxn>
                  <a:cxn ang="0">
                    <a:pos x="325" y="176"/>
                  </a:cxn>
                  <a:cxn ang="0">
                    <a:pos x="363" y="157"/>
                  </a:cxn>
                  <a:cxn ang="0">
                    <a:pos x="401" y="143"/>
                  </a:cxn>
                  <a:cxn ang="0">
                    <a:pos x="444" y="124"/>
                  </a:cxn>
                  <a:cxn ang="0">
                    <a:pos x="482" y="110"/>
                  </a:cxn>
                  <a:cxn ang="0">
                    <a:pos x="525" y="95"/>
                  </a:cxn>
                  <a:cxn ang="0">
                    <a:pos x="568" y="86"/>
                  </a:cxn>
                  <a:cxn ang="0">
                    <a:pos x="611" y="71"/>
                  </a:cxn>
                  <a:cxn ang="0">
                    <a:pos x="654" y="62"/>
                  </a:cxn>
                  <a:cxn ang="0">
                    <a:pos x="697" y="52"/>
                  </a:cxn>
                  <a:cxn ang="0">
                    <a:pos x="745" y="43"/>
                  </a:cxn>
                  <a:cxn ang="0">
                    <a:pos x="788" y="33"/>
                  </a:cxn>
                  <a:cxn ang="0">
                    <a:pos x="835" y="24"/>
                  </a:cxn>
                  <a:cxn ang="0">
                    <a:pos x="883" y="19"/>
                  </a:cxn>
                  <a:cxn ang="0">
                    <a:pos x="926" y="14"/>
                  </a:cxn>
                  <a:cxn ang="0">
                    <a:pos x="974" y="9"/>
                  </a:cxn>
                  <a:cxn ang="0">
                    <a:pos x="1021" y="5"/>
                  </a:cxn>
                  <a:cxn ang="0">
                    <a:pos x="1069" y="0"/>
                  </a:cxn>
                  <a:cxn ang="0">
                    <a:pos x="1117" y="0"/>
                  </a:cxn>
                  <a:cxn ang="0">
                    <a:pos x="1164" y="0"/>
                  </a:cxn>
                  <a:cxn ang="0">
                    <a:pos x="1212" y="0"/>
                  </a:cxn>
                  <a:cxn ang="0">
                    <a:pos x="1260" y="0"/>
                  </a:cxn>
                  <a:cxn ang="0">
                    <a:pos x="1307" y="0"/>
                  </a:cxn>
                  <a:cxn ang="0">
                    <a:pos x="1355" y="5"/>
                  </a:cxn>
                  <a:cxn ang="0">
                    <a:pos x="1403" y="9"/>
                  </a:cxn>
                  <a:cxn ang="0">
                    <a:pos x="1451" y="14"/>
                  </a:cxn>
                  <a:cxn ang="0">
                    <a:pos x="1498" y="19"/>
                  </a:cxn>
                  <a:cxn ang="0">
                    <a:pos x="1546" y="24"/>
                  </a:cxn>
                  <a:cxn ang="0">
                    <a:pos x="1589" y="33"/>
                  </a:cxn>
                  <a:cxn ang="0">
                    <a:pos x="1637" y="43"/>
                  </a:cxn>
                  <a:cxn ang="0">
                    <a:pos x="1680" y="52"/>
                  </a:cxn>
                  <a:cxn ang="0">
                    <a:pos x="1727" y="62"/>
                  </a:cxn>
                  <a:cxn ang="0">
                    <a:pos x="1770" y="71"/>
                  </a:cxn>
                  <a:cxn ang="0">
                    <a:pos x="1813" y="86"/>
                  </a:cxn>
                  <a:cxn ang="0">
                    <a:pos x="1856" y="95"/>
                  </a:cxn>
                  <a:cxn ang="0">
                    <a:pos x="1894" y="110"/>
                  </a:cxn>
                  <a:cxn ang="0">
                    <a:pos x="1937" y="124"/>
                  </a:cxn>
                  <a:cxn ang="0">
                    <a:pos x="1975" y="143"/>
                  </a:cxn>
                  <a:cxn ang="0">
                    <a:pos x="2014" y="157"/>
                  </a:cxn>
                  <a:cxn ang="0">
                    <a:pos x="2052" y="176"/>
                  </a:cxn>
                  <a:cxn ang="0">
                    <a:pos x="2090" y="191"/>
                  </a:cxn>
                  <a:cxn ang="0">
                    <a:pos x="2123" y="210"/>
                  </a:cxn>
                  <a:cxn ang="0">
                    <a:pos x="2161" y="229"/>
                  </a:cxn>
                  <a:cxn ang="0">
                    <a:pos x="2195" y="248"/>
                  </a:cxn>
                  <a:cxn ang="0">
                    <a:pos x="2223" y="272"/>
                  </a:cxn>
                  <a:cxn ang="0">
                    <a:pos x="2257" y="291"/>
                  </a:cxn>
                  <a:cxn ang="0">
                    <a:pos x="2285" y="310"/>
                  </a:cxn>
                  <a:cxn ang="0">
                    <a:pos x="2314" y="334"/>
                  </a:cxn>
                  <a:cxn ang="0">
                    <a:pos x="2338" y="358"/>
                  </a:cxn>
                  <a:cxn ang="0">
                    <a:pos x="2367" y="382"/>
                  </a:cxn>
                  <a:cxn ang="0">
                    <a:pos x="0" y="391"/>
                  </a:cxn>
                </a:cxnLst>
                <a:rect l="0" t="0" r="r" b="b"/>
                <a:pathLst>
                  <a:path w="2376" h="787">
                    <a:moveTo>
                      <a:pt x="0" y="391"/>
                    </a:moveTo>
                    <a:lnTo>
                      <a:pt x="15" y="382"/>
                    </a:lnTo>
                    <a:lnTo>
                      <a:pt x="15" y="382"/>
                    </a:lnTo>
                    <a:lnTo>
                      <a:pt x="24" y="367"/>
                    </a:lnTo>
                    <a:lnTo>
                      <a:pt x="39" y="358"/>
                    </a:lnTo>
                    <a:lnTo>
                      <a:pt x="39" y="358"/>
                    </a:lnTo>
                    <a:lnTo>
                      <a:pt x="53" y="343"/>
                    </a:lnTo>
                    <a:lnTo>
                      <a:pt x="67" y="334"/>
                    </a:lnTo>
                    <a:lnTo>
                      <a:pt x="67" y="334"/>
                    </a:lnTo>
                    <a:lnTo>
                      <a:pt x="81" y="324"/>
                    </a:lnTo>
                    <a:lnTo>
                      <a:pt x="96" y="310"/>
                    </a:lnTo>
                    <a:lnTo>
                      <a:pt x="96" y="310"/>
                    </a:lnTo>
                    <a:lnTo>
                      <a:pt x="110" y="301"/>
                    </a:lnTo>
                    <a:lnTo>
                      <a:pt x="124" y="291"/>
                    </a:lnTo>
                    <a:lnTo>
                      <a:pt x="124" y="291"/>
                    </a:lnTo>
                    <a:lnTo>
                      <a:pt x="139" y="281"/>
                    </a:lnTo>
                    <a:lnTo>
                      <a:pt x="153" y="272"/>
                    </a:lnTo>
                    <a:lnTo>
                      <a:pt x="153" y="272"/>
                    </a:lnTo>
                    <a:lnTo>
                      <a:pt x="172" y="258"/>
                    </a:lnTo>
                    <a:lnTo>
                      <a:pt x="186" y="248"/>
                    </a:lnTo>
                    <a:lnTo>
                      <a:pt x="186" y="248"/>
                    </a:lnTo>
                    <a:lnTo>
                      <a:pt x="201" y="238"/>
                    </a:lnTo>
                    <a:lnTo>
                      <a:pt x="220" y="229"/>
                    </a:lnTo>
                    <a:lnTo>
                      <a:pt x="220" y="229"/>
                    </a:lnTo>
                    <a:lnTo>
                      <a:pt x="239" y="219"/>
                    </a:lnTo>
                    <a:lnTo>
                      <a:pt x="253" y="210"/>
                    </a:lnTo>
                    <a:lnTo>
                      <a:pt x="253" y="210"/>
                    </a:lnTo>
                    <a:lnTo>
                      <a:pt x="272" y="200"/>
                    </a:lnTo>
                    <a:lnTo>
                      <a:pt x="291" y="191"/>
                    </a:lnTo>
                    <a:lnTo>
                      <a:pt x="291" y="191"/>
                    </a:lnTo>
                    <a:lnTo>
                      <a:pt x="306" y="181"/>
                    </a:lnTo>
                    <a:lnTo>
                      <a:pt x="325" y="176"/>
                    </a:lnTo>
                    <a:lnTo>
                      <a:pt x="325" y="176"/>
                    </a:lnTo>
                    <a:lnTo>
                      <a:pt x="344" y="167"/>
                    </a:lnTo>
                    <a:lnTo>
                      <a:pt x="363" y="157"/>
                    </a:lnTo>
                    <a:lnTo>
                      <a:pt x="363" y="157"/>
                    </a:lnTo>
                    <a:lnTo>
                      <a:pt x="382" y="148"/>
                    </a:lnTo>
                    <a:lnTo>
                      <a:pt x="401" y="143"/>
                    </a:lnTo>
                    <a:lnTo>
                      <a:pt x="401" y="143"/>
                    </a:lnTo>
                    <a:lnTo>
                      <a:pt x="420" y="133"/>
                    </a:lnTo>
                    <a:lnTo>
                      <a:pt x="444" y="124"/>
                    </a:lnTo>
                    <a:lnTo>
                      <a:pt x="444" y="124"/>
                    </a:lnTo>
                    <a:lnTo>
                      <a:pt x="463" y="119"/>
                    </a:lnTo>
                    <a:lnTo>
                      <a:pt x="482" y="110"/>
                    </a:lnTo>
                    <a:lnTo>
                      <a:pt x="482" y="110"/>
                    </a:lnTo>
                    <a:lnTo>
                      <a:pt x="501" y="105"/>
                    </a:lnTo>
                    <a:lnTo>
                      <a:pt x="525" y="95"/>
                    </a:lnTo>
                    <a:lnTo>
                      <a:pt x="525" y="95"/>
                    </a:lnTo>
                    <a:lnTo>
                      <a:pt x="544" y="90"/>
                    </a:lnTo>
                    <a:lnTo>
                      <a:pt x="568" y="86"/>
                    </a:lnTo>
                    <a:lnTo>
                      <a:pt x="568" y="86"/>
                    </a:lnTo>
                    <a:lnTo>
                      <a:pt x="587" y="76"/>
                    </a:lnTo>
                    <a:lnTo>
                      <a:pt x="611" y="71"/>
                    </a:lnTo>
                    <a:lnTo>
                      <a:pt x="611" y="71"/>
                    </a:lnTo>
                    <a:lnTo>
                      <a:pt x="630" y="67"/>
                    </a:lnTo>
                    <a:lnTo>
                      <a:pt x="654" y="62"/>
                    </a:lnTo>
                    <a:lnTo>
                      <a:pt x="654" y="62"/>
                    </a:lnTo>
                    <a:lnTo>
                      <a:pt x="678" y="57"/>
                    </a:lnTo>
                    <a:lnTo>
                      <a:pt x="697" y="52"/>
                    </a:lnTo>
                    <a:lnTo>
                      <a:pt x="697" y="52"/>
                    </a:lnTo>
                    <a:lnTo>
                      <a:pt x="721" y="48"/>
                    </a:lnTo>
                    <a:lnTo>
                      <a:pt x="745" y="43"/>
                    </a:lnTo>
                    <a:lnTo>
                      <a:pt x="745" y="43"/>
                    </a:lnTo>
                    <a:lnTo>
                      <a:pt x="764" y="38"/>
                    </a:lnTo>
                    <a:lnTo>
                      <a:pt x="788" y="33"/>
                    </a:lnTo>
                    <a:lnTo>
                      <a:pt x="788" y="33"/>
                    </a:lnTo>
                    <a:lnTo>
                      <a:pt x="811" y="28"/>
                    </a:lnTo>
                    <a:lnTo>
                      <a:pt x="835" y="24"/>
                    </a:lnTo>
                    <a:lnTo>
                      <a:pt x="835" y="24"/>
                    </a:lnTo>
                    <a:lnTo>
                      <a:pt x="859" y="24"/>
                    </a:lnTo>
                    <a:lnTo>
                      <a:pt x="883" y="19"/>
                    </a:lnTo>
                    <a:lnTo>
                      <a:pt x="883" y="19"/>
                    </a:lnTo>
                    <a:lnTo>
                      <a:pt x="902" y="14"/>
                    </a:lnTo>
                    <a:lnTo>
                      <a:pt x="926" y="14"/>
                    </a:lnTo>
                    <a:lnTo>
                      <a:pt x="926" y="14"/>
                    </a:lnTo>
                    <a:lnTo>
                      <a:pt x="950" y="9"/>
                    </a:lnTo>
                    <a:lnTo>
                      <a:pt x="974" y="9"/>
                    </a:lnTo>
                    <a:lnTo>
                      <a:pt x="974" y="9"/>
                    </a:lnTo>
                    <a:lnTo>
                      <a:pt x="997" y="5"/>
                    </a:lnTo>
                    <a:lnTo>
                      <a:pt x="1021" y="5"/>
                    </a:lnTo>
                    <a:lnTo>
                      <a:pt x="1021" y="5"/>
                    </a:lnTo>
                    <a:lnTo>
                      <a:pt x="1045" y="5"/>
                    </a:lnTo>
                    <a:lnTo>
                      <a:pt x="1069" y="0"/>
                    </a:lnTo>
                    <a:lnTo>
                      <a:pt x="1069" y="0"/>
                    </a:lnTo>
                    <a:lnTo>
                      <a:pt x="1093" y="0"/>
                    </a:lnTo>
                    <a:lnTo>
                      <a:pt x="1117" y="0"/>
                    </a:lnTo>
                    <a:lnTo>
                      <a:pt x="1117" y="0"/>
                    </a:lnTo>
                    <a:lnTo>
                      <a:pt x="1141" y="0"/>
                    </a:lnTo>
                    <a:lnTo>
                      <a:pt x="1164" y="0"/>
                    </a:lnTo>
                    <a:lnTo>
                      <a:pt x="1164" y="0"/>
                    </a:lnTo>
                    <a:lnTo>
                      <a:pt x="1188" y="0"/>
                    </a:lnTo>
                    <a:lnTo>
                      <a:pt x="1212" y="0"/>
                    </a:lnTo>
                    <a:lnTo>
                      <a:pt x="1212" y="0"/>
                    </a:lnTo>
                    <a:lnTo>
                      <a:pt x="1236" y="0"/>
                    </a:lnTo>
                    <a:lnTo>
                      <a:pt x="1260" y="0"/>
                    </a:lnTo>
                    <a:lnTo>
                      <a:pt x="1260" y="0"/>
                    </a:lnTo>
                    <a:lnTo>
                      <a:pt x="1284" y="0"/>
                    </a:lnTo>
                    <a:lnTo>
                      <a:pt x="1307" y="0"/>
                    </a:lnTo>
                    <a:lnTo>
                      <a:pt x="1307" y="0"/>
                    </a:lnTo>
                    <a:lnTo>
                      <a:pt x="1331" y="5"/>
                    </a:lnTo>
                    <a:lnTo>
                      <a:pt x="1355" y="5"/>
                    </a:lnTo>
                    <a:lnTo>
                      <a:pt x="1355" y="5"/>
                    </a:lnTo>
                    <a:lnTo>
                      <a:pt x="1379" y="5"/>
                    </a:lnTo>
                    <a:lnTo>
                      <a:pt x="1403" y="9"/>
                    </a:lnTo>
                    <a:lnTo>
                      <a:pt x="1403" y="9"/>
                    </a:lnTo>
                    <a:lnTo>
                      <a:pt x="1427" y="9"/>
                    </a:lnTo>
                    <a:lnTo>
                      <a:pt x="1451" y="14"/>
                    </a:lnTo>
                    <a:lnTo>
                      <a:pt x="1451" y="14"/>
                    </a:lnTo>
                    <a:lnTo>
                      <a:pt x="1474" y="14"/>
                    </a:lnTo>
                    <a:lnTo>
                      <a:pt x="1498" y="19"/>
                    </a:lnTo>
                    <a:lnTo>
                      <a:pt x="1498" y="19"/>
                    </a:lnTo>
                    <a:lnTo>
                      <a:pt x="1522" y="24"/>
                    </a:lnTo>
                    <a:lnTo>
                      <a:pt x="1546" y="24"/>
                    </a:lnTo>
                    <a:lnTo>
                      <a:pt x="1546" y="24"/>
                    </a:lnTo>
                    <a:lnTo>
                      <a:pt x="1565" y="28"/>
                    </a:lnTo>
                    <a:lnTo>
                      <a:pt x="1589" y="33"/>
                    </a:lnTo>
                    <a:lnTo>
                      <a:pt x="1589" y="33"/>
                    </a:lnTo>
                    <a:lnTo>
                      <a:pt x="1613" y="38"/>
                    </a:lnTo>
                    <a:lnTo>
                      <a:pt x="1637" y="43"/>
                    </a:lnTo>
                    <a:lnTo>
                      <a:pt x="1637" y="43"/>
                    </a:lnTo>
                    <a:lnTo>
                      <a:pt x="1661" y="48"/>
                    </a:lnTo>
                    <a:lnTo>
                      <a:pt x="1680" y="52"/>
                    </a:lnTo>
                    <a:lnTo>
                      <a:pt x="1680" y="52"/>
                    </a:lnTo>
                    <a:lnTo>
                      <a:pt x="1703" y="57"/>
                    </a:lnTo>
                    <a:lnTo>
                      <a:pt x="1727" y="62"/>
                    </a:lnTo>
                    <a:lnTo>
                      <a:pt x="1727" y="62"/>
                    </a:lnTo>
                    <a:lnTo>
                      <a:pt x="1746" y="67"/>
                    </a:lnTo>
                    <a:lnTo>
                      <a:pt x="1770" y="71"/>
                    </a:lnTo>
                    <a:lnTo>
                      <a:pt x="1770" y="71"/>
                    </a:lnTo>
                    <a:lnTo>
                      <a:pt x="1789" y="76"/>
                    </a:lnTo>
                    <a:lnTo>
                      <a:pt x="1813" y="86"/>
                    </a:lnTo>
                    <a:lnTo>
                      <a:pt x="1813" y="86"/>
                    </a:lnTo>
                    <a:lnTo>
                      <a:pt x="1832" y="90"/>
                    </a:lnTo>
                    <a:lnTo>
                      <a:pt x="1856" y="95"/>
                    </a:lnTo>
                    <a:lnTo>
                      <a:pt x="1856" y="95"/>
                    </a:lnTo>
                    <a:lnTo>
                      <a:pt x="1875" y="105"/>
                    </a:lnTo>
                    <a:lnTo>
                      <a:pt x="1894" y="110"/>
                    </a:lnTo>
                    <a:lnTo>
                      <a:pt x="1894" y="110"/>
                    </a:lnTo>
                    <a:lnTo>
                      <a:pt x="1918" y="119"/>
                    </a:lnTo>
                    <a:lnTo>
                      <a:pt x="1937" y="124"/>
                    </a:lnTo>
                    <a:lnTo>
                      <a:pt x="1937" y="124"/>
                    </a:lnTo>
                    <a:lnTo>
                      <a:pt x="1956" y="133"/>
                    </a:lnTo>
                    <a:lnTo>
                      <a:pt x="1975" y="143"/>
                    </a:lnTo>
                    <a:lnTo>
                      <a:pt x="1975" y="143"/>
                    </a:lnTo>
                    <a:lnTo>
                      <a:pt x="1994" y="148"/>
                    </a:lnTo>
                    <a:lnTo>
                      <a:pt x="2014" y="157"/>
                    </a:lnTo>
                    <a:lnTo>
                      <a:pt x="2014" y="157"/>
                    </a:lnTo>
                    <a:lnTo>
                      <a:pt x="2033" y="167"/>
                    </a:lnTo>
                    <a:lnTo>
                      <a:pt x="2052" y="176"/>
                    </a:lnTo>
                    <a:lnTo>
                      <a:pt x="2052" y="176"/>
                    </a:lnTo>
                    <a:lnTo>
                      <a:pt x="2071" y="181"/>
                    </a:lnTo>
                    <a:lnTo>
                      <a:pt x="2090" y="191"/>
                    </a:lnTo>
                    <a:lnTo>
                      <a:pt x="2090" y="191"/>
                    </a:lnTo>
                    <a:lnTo>
                      <a:pt x="2109" y="200"/>
                    </a:lnTo>
                    <a:lnTo>
                      <a:pt x="2123" y="210"/>
                    </a:lnTo>
                    <a:lnTo>
                      <a:pt x="2123" y="210"/>
                    </a:lnTo>
                    <a:lnTo>
                      <a:pt x="2142" y="219"/>
                    </a:lnTo>
                    <a:lnTo>
                      <a:pt x="2161" y="229"/>
                    </a:lnTo>
                    <a:lnTo>
                      <a:pt x="2161" y="229"/>
                    </a:lnTo>
                    <a:lnTo>
                      <a:pt x="2176" y="238"/>
                    </a:lnTo>
                    <a:lnTo>
                      <a:pt x="2195" y="248"/>
                    </a:lnTo>
                    <a:lnTo>
                      <a:pt x="2195" y="248"/>
                    </a:lnTo>
                    <a:lnTo>
                      <a:pt x="2209" y="258"/>
                    </a:lnTo>
                    <a:lnTo>
                      <a:pt x="2223" y="272"/>
                    </a:lnTo>
                    <a:lnTo>
                      <a:pt x="2223" y="272"/>
                    </a:lnTo>
                    <a:lnTo>
                      <a:pt x="2238" y="281"/>
                    </a:lnTo>
                    <a:lnTo>
                      <a:pt x="2257" y="291"/>
                    </a:lnTo>
                    <a:lnTo>
                      <a:pt x="2257" y="291"/>
                    </a:lnTo>
                    <a:lnTo>
                      <a:pt x="2271" y="301"/>
                    </a:lnTo>
                    <a:lnTo>
                      <a:pt x="2285" y="310"/>
                    </a:lnTo>
                    <a:lnTo>
                      <a:pt x="2285" y="310"/>
                    </a:lnTo>
                    <a:lnTo>
                      <a:pt x="2300" y="324"/>
                    </a:lnTo>
                    <a:lnTo>
                      <a:pt x="2314" y="334"/>
                    </a:lnTo>
                    <a:lnTo>
                      <a:pt x="2314" y="334"/>
                    </a:lnTo>
                    <a:lnTo>
                      <a:pt x="2328" y="343"/>
                    </a:lnTo>
                    <a:lnTo>
                      <a:pt x="2338" y="358"/>
                    </a:lnTo>
                    <a:lnTo>
                      <a:pt x="2338" y="358"/>
                    </a:lnTo>
                    <a:lnTo>
                      <a:pt x="2352" y="367"/>
                    </a:lnTo>
                    <a:lnTo>
                      <a:pt x="2367" y="382"/>
                    </a:lnTo>
                    <a:lnTo>
                      <a:pt x="2367" y="382"/>
                    </a:lnTo>
                    <a:lnTo>
                      <a:pt x="2376" y="391"/>
                    </a:lnTo>
                    <a:lnTo>
                      <a:pt x="1188" y="787"/>
                    </a:lnTo>
                    <a:lnTo>
                      <a:pt x="0" y="391"/>
                    </a:lnTo>
                    <a:close/>
                  </a:path>
                </a:pathLst>
              </a:custGeom>
              <a:solidFill>
                <a:srgbClr val="9999FF"/>
              </a:solidFill>
              <a:ln w="7938">
                <a:solidFill>
                  <a:srgbClr val="000000"/>
                </a:solidFill>
                <a:prstDash val="solid"/>
                <a:round/>
                <a:headEnd/>
                <a:tailEnd/>
              </a:ln>
            </p:spPr>
            <p:txBody>
              <a:bodyPr/>
              <a:lstStyle/>
              <a:p>
                <a:endParaRPr lang="en-IN"/>
              </a:p>
            </p:txBody>
          </p:sp>
          <p:sp>
            <p:nvSpPr>
              <p:cNvPr id="12315" name="Rectangle 27"/>
              <p:cNvSpPr>
                <a:spLocks noChangeArrowheads="1"/>
              </p:cNvSpPr>
              <p:nvPr/>
            </p:nvSpPr>
            <p:spPr bwMode="auto">
              <a:xfrm>
                <a:off x="2475" y="1520"/>
                <a:ext cx="921" cy="181"/>
              </a:xfrm>
              <a:prstGeom prst="rect">
                <a:avLst/>
              </a:prstGeom>
              <a:noFill/>
              <a:ln w="9525">
                <a:noFill/>
                <a:miter lim="800000"/>
                <a:headEnd/>
                <a:tailEnd/>
              </a:ln>
            </p:spPr>
            <p:txBody>
              <a:bodyPr wrap="none" lIns="0" tIns="0" rIns="0" bIns="0">
                <a:spAutoFit/>
              </a:bodyPr>
              <a:lstStyle/>
              <a:p>
                <a:r>
                  <a:rPr lang="en-GB" sz="1600" b="1">
                    <a:solidFill>
                      <a:srgbClr val="000000"/>
                    </a:solidFill>
                    <a:latin typeface="Arial" charset="0"/>
                  </a:rPr>
                  <a:t>Governments</a:t>
                </a:r>
                <a:endParaRPr lang="en-GB"/>
              </a:p>
            </p:txBody>
          </p:sp>
        </p:grpSp>
      </p:grpSp>
      <p:sp>
        <p:nvSpPr>
          <p:cNvPr id="12290" name="Rectangle 2"/>
          <p:cNvSpPr>
            <a:spLocks noGrp="1" noChangeArrowheads="1"/>
          </p:cNvSpPr>
          <p:nvPr>
            <p:ph type="title"/>
          </p:nvPr>
        </p:nvSpPr>
        <p:spPr>
          <a:xfrm>
            <a:off x="0" y="228600"/>
            <a:ext cx="9144000" cy="1143000"/>
          </a:xfrm>
        </p:spPr>
        <p:txBody>
          <a:bodyPr/>
          <a:lstStyle/>
          <a:p>
            <a:r>
              <a:rPr lang="en-GB" dirty="0" err="1"/>
              <a:t>Tripartism</a:t>
            </a:r>
            <a:r>
              <a:rPr lang="en-GB" dirty="0"/>
              <a:t>: Structure of ILO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smtClean="0"/>
          </a:p>
          <a:p>
            <a:r>
              <a:rPr lang="en-US" dirty="0" smtClean="0"/>
              <a:t>Tripartite forums evolve norms or standards in the form of guidelines. There are a number of tripartite bodies which operate at the Central and State levels. </a:t>
            </a:r>
          </a:p>
          <a:p>
            <a:r>
              <a:rPr lang="en-US" dirty="0" smtClean="0">
                <a:latin typeface="+mj-lt"/>
                <a:cs typeface="Arial" pitchFamily="34" charset="0"/>
              </a:rPr>
              <a:t>Industrial relations in India have been shaped largely by principles and policies evolved through tripartite consultative machinery at the industry and national levels.</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libri" pitchFamily="34" charset="0"/>
                <a:cs typeface="Calibri" pitchFamily="34" charset="0"/>
              </a:rPr>
              <a:t>The purpose of the tripartite body </a:t>
            </a:r>
            <a:br>
              <a:rPr lang="en-US" b="1" dirty="0" smtClean="0">
                <a:latin typeface="Calibri" pitchFamily="34" charset="0"/>
                <a:cs typeface="Calibri" pitchFamily="34" charset="0"/>
              </a:rPr>
            </a:br>
            <a:endParaRPr lang="en-IN" dirty="0"/>
          </a:p>
        </p:txBody>
      </p:sp>
      <p:sp>
        <p:nvSpPr>
          <p:cNvPr id="3" name="Content Placeholder 2"/>
          <p:cNvSpPr>
            <a:spLocks noGrp="1"/>
          </p:cNvSpPr>
          <p:nvPr>
            <p:ph idx="1"/>
          </p:nvPr>
        </p:nvSpPr>
        <p:spPr/>
        <p:txBody>
          <a:bodyPr>
            <a:normAutofit/>
          </a:bodyPr>
          <a:lstStyle/>
          <a:p>
            <a:pPr marL="822960" lvl="1" indent="-457200">
              <a:buFont typeface="Wingdings" pitchFamily="2" charset="2"/>
              <a:buChar char="Ø"/>
            </a:pPr>
            <a:r>
              <a:rPr lang="en-US" dirty="0" smtClean="0">
                <a:latin typeface="Arial" pitchFamily="34" charset="0"/>
                <a:cs typeface="Arial" pitchFamily="34" charset="0"/>
              </a:rPr>
              <a:t>Bring the aggravated parties together for mutual settlement of differences, and encourage a spirit of cooperation and goodwill.</a:t>
            </a:r>
          </a:p>
          <a:p>
            <a:pPr marL="822960" lvl="1" indent="-457200">
              <a:buFont typeface="Wingdings" pitchFamily="2" charset="2"/>
              <a:buChar char="Ø"/>
            </a:pPr>
            <a:r>
              <a:rPr lang="en-US" dirty="0" smtClean="0">
                <a:latin typeface="Arial" pitchFamily="34" charset="0"/>
                <a:cs typeface="Arial" pitchFamily="34" charset="0"/>
              </a:rPr>
              <a:t>Promote uniformity in labor laws and legislation.</a:t>
            </a:r>
          </a:p>
          <a:p>
            <a:pPr marL="822960" lvl="1" indent="-457200">
              <a:buFont typeface="Wingdings" pitchFamily="2" charset="2"/>
              <a:buChar char="Ø"/>
            </a:pPr>
            <a:r>
              <a:rPr lang="en-US" dirty="0" smtClean="0">
                <a:latin typeface="Arial" pitchFamily="34" charset="0"/>
                <a:cs typeface="Arial" pitchFamily="34" charset="0"/>
              </a:rPr>
              <a:t>Discuss all matters of All India importance as between employers and employees.</a:t>
            </a:r>
          </a:p>
          <a:p>
            <a:pPr marL="822960" lvl="1" indent="-457200">
              <a:buFont typeface="Wingdings" pitchFamily="2" charset="2"/>
              <a:buChar char="Ø"/>
            </a:pPr>
            <a:r>
              <a:rPr lang="en-US" dirty="0" smtClean="0">
                <a:latin typeface="Arial" pitchFamily="34" charset="0"/>
                <a:cs typeface="Arial" pitchFamily="34" charset="0"/>
              </a:rPr>
              <a:t>Determine a plan for settlement for all disputes.</a:t>
            </a:r>
            <a:br>
              <a:rPr lang="en-US" dirty="0" smtClean="0">
                <a:latin typeface="Arial" pitchFamily="34" charset="0"/>
                <a:cs typeface="Arial" pitchFamily="34" charset="0"/>
              </a:rPr>
            </a:br>
            <a:endParaRPr lang="en-US"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Evolution of Tripartite Bodies</a:t>
            </a:r>
            <a:endParaRPr lang="en-IN" dirty="0"/>
          </a:p>
        </p:txBody>
      </p:sp>
      <p:sp>
        <p:nvSpPr>
          <p:cNvPr id="3" name="Content Placeholder 2"/>
          <p:cNvSpPr>
            <a:spLocks noGrp="1"/>
          </p:cNvSpPr>
          <p:nvPr>
            <p:ph idx="1"/>
          </p:nvPr>
        </p:nvSpPr>
        <p:spPr/>
        <p:txBody>
          <a:bodyPr>
            <a:normAutofit fontScale="92500"/>
          </a:bodyPr>
          <a:lstStyle/>
          <a:p>
            <a:r>
              <a:rPr lang="en-US" dirty="0" smtClean="0"/>
              <a:t>The Whitley Commission, in 1931,recommended a body be set up to look into the needs for consultation on  labour matters. It envisaged a statutory organization which should ensure adequate representation of the various interests involved : employers, labour and government. They recommended that labour members should be elected by registered trade unions and employers’ representatives should be elected by their association. They should meet regularly.</a:t>
            </a:r>
          </a:p>
          <a:p>
            <a:r>
              <a:rPr lang="en-US" dirty="0" smtClean="0"/>
              <a:t>It was only after the 4</a:t>
            </a:r>
            <a:r>
              <a:rPr lang="en-US" baseline="30000" dirty="0" smtClean="0"/>
              <a:t>th</a:t>
            </a:r>
            <a:r>
              <a:rPr lang="en-US" dirty="0" smtClean="0"/>
              <a:t> Labour Conference held in 1942 that  permanent tripartite collaboration machinery was set up – Indian Labour Conference (ILC) and Standing Labour Committee (SLC)</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00"/>
                </a:solidFill>
                <a:latin typeface="Arial" pitchFamily="34" charset="0"/>
                <a:ea typeface="Times New Roman" pitchFamily="18" charset="0"/>
                <a:cs typeface="Arial" pitchFamily="34" charset="0"/>
              </a:rPr>
              <a:t>Indian Labour Conference (ILC) and Standing Labour Committee (SLC)</a:t>
            </a:r>
            <a:endParaRPr lang="en-IN" sz="3200" dirty="0"/>
          </a:p>
        </p:txBody>
      </p:sp>
      <p:sp>
        <p:nvSpPr>
          <p:cNvPr id="3" name="Content Placeholder 2"/>
          <p:cNvSpPr>
            <a:spLocks noGrp="1"/>
          </p:cNvSpPr>
          <p:nvPr>
            <p:ph idx="1"/>
          </p:nvPr>
        </p:nvSpPr>
        <p:spPr/>
        <p:txBody>
          <a:bodyPr>
            <a:normAutofit fontScale="85000" lnSpcReduction="20000"/>
          </a:bodyPr>
          <a:lstStyle/>
          <a:p>
            <a:pPr marL="0" indent="0" eaLnBrk="0" fontAlgn="base" hangingPunct="0">
              <a:spcBef>
                <a:spcPct val="0"/>
              </a:spcBef>
              <a:spcAft>
                <a:spcPct val="0"/>
              </a:spcAft>
              <a:buClrTx/>
              <a:buSzTx/>
              <a:buFont typeface="Wingdings" pitchFamily="2" charset="2"/>
              <a:buChar char="Ø"/>
            </a:pPr>
            <a:r>
              <a:rPr lang="en-US" dirty="0" smtClean="0">
                <a:solidFill>
                  <a:srgbClr val="000000"/>
                </a:solidFill>
                <a:latin typeface="Arial" pitchFamily="34" charset="0"/>
                <a:ea typeface="Times New Roman" pitchFamily="18" charset="0"/>
                <a:cs typeface="Arial" pitchFamily="34" charset="0"/>
              </a:rPr>
              <a:t>Indian Labour Conference (ILC) and Standing Labour Committee (SLC) are both important constituents of tripartite bodies and play a vital role in shaping the IR system of the country. </a:t>
            </a:r>
          </a:p>
          <a:p>
            <a:pPr marL="0" indent="0" eaLnBrk="0" fontAlgn="base" hangingPunct="0">
              <a:spcBef>
                <a:spcPct val="0"/>
              </a:spcBef>
              <a:spcAft>
                <a:spcPct val="0"/>
              </a:spcAft>
              <a:buClrTx/>
              <a:buSzTx/>
              <a:buFont typeface="Wingdings" pitchFamily="2" charset="2"/>
              <a:buChar char="Ø"/>
            </a:pPr>
            <a:r>
              <a:rPr lang="en-US" dirty="0" smtClean="0">
                <a:solidFill>
                  <a:srgbClr val="000000"/>
                </a:solidFill>
                <a:latin typeface="Arial" pitchFamily="34" charset="0"/>
                <a:ea typeface="Times New Roman" pitchFamily="18" charset="0"/>
                <a:cs typeface="Arial" pitchFamily="34" charset="0"/>
              </a:rPr>
              <a:t>They have been constituted to suggest ways and means to prevent disputes. </a:t>
            </a:r>
          </a:p>
          <a:p>
            <a:pPr marL="0" indent="0" eaLnBrk="0" fontAlgn="base" hangingPunct="0">
              <a:spcBef>
                <a:spcPct val="0"/>
              </a:spcBef>
              <a:spcAft>
                <a:spcPct val="0"/>
              </a:spcAft>
              <a:buClrTx/>
              <a:buSzTx/>
              <a:buFont typeface="Wingdings" pitchFamily="2" charset="2"/>
              <a:buChar char="Ø"/>
            </a:pPr>
            <a:r>
              <a:rPr lang="en-US" dirty="0" smtClean="0">
                <a:solidFill>
                  <a:srgbClr val="000000"/>
                </a:solidFill>
                <a:latin typeface="Arial" pitchFamily="34" charset="0"/>
                <a:ea typeface="Times New Roman" pitchFamily="18" charset="0"/>
                <a:cs typeface="Arial" pitchFamily="34" charset="0"/>
              </a:rPr>
              <a:t>The representatives of the workers and employers are nominated to these bodies by the Central Government in consultation with the All-India organizations of workers and employers. </a:t>
            </a:r>
          </a:p>
          <a:p>
            <a:pPr marL="0" lvl="0" indent="0" eaLnBrk="0" fontAlgn="base" hangingPunct="0">
              <a:spcBef>
                <a:spcPct val="0"/>
              </a:spcBef>
              <a:spcAft>
                <a:spcPct val="0"/>
              </a:spcAft>
              <a:buClrTx/>
              <a:buSzTx/>
              <a:buFont typeface="Wingdings" pitchFamily="2" charset="2"/>
              <a:buChar char="Ø"/>
            </a:pPr>
            <a:endParaRPr lang="en-US" dirty="0" smtClean="0">
              <a:latin typeface="Arial" pitchFamily="34" charset="0"/>
              <a:cs typeface="Arial" pitchFamily="34" charset="0"/>
            </a:endParaRPr>
          </a:p>
          <a:p>
            <a:pPr marL="0" lvl="0" indent="0" eaLnBrk="0" fontAlgn="base" hangingPunct="0">
              <a:spcBef>
                <a:spcPct val="0"/>
              </a:spcBef>
              <a:spcAft>
                <a:spcPct val="0"/>
              </a:spcAft>
              <a:buClrTx/>
              <a:buSzTx/>
              <a:buFont typeface="Wingdings" pitchFamily="2" charset="2"/>
              <a:buChar char="Ø"/>
            </a:pPr>
            <a:r>
              <a:rPr lang="en-US" dirty="0" smtClean="0">
                <a:solidFill>
                  <a:srgbClr val="000000"/>
                </a:solidFill>
                <a:latin typeface="Arial" pitchFamily="34" charset="0"/>
                <a:ea typeface="Times New Roman" pitchFamily="18" charset="0"/>
                <a:cs typeface="Arial" pitchFamily="34" charset="0"/>
              </a:rPr>
              <a:t>The Labour Ministry settles the agenda for ILC/SLC meetings after taking into consideration the suggestions sent to it by member organizations. </a:t>
            </a:r>
          </a:p>
          <a:p>
            <a:pPr marL="0" lvl="0" indent="0" eaLnBrk="0" fontAlgn="base" hangingPunct="0">
              <a:spcBef>
                <a:spcPct val="0"/>
              </a:spcBef>
              <a:spcAft>
                <a:spcPct val="0"/>
              </a:spcAft>
              <a:buClrTx/>
              <a:buSzTx/>
              <a:buFont typeface="Wingdings" pitchFamily="2" charset="2"/>
              <a:buChar char="Ø"/>
            </a:pPr>
            <a:r>
              <a:rPr lang="en-US" dirty="0" smtClean="0">
                <a:solidFill>
                  <a:srgbClr val="000000"/>
                </a:solidFill>
                <a:latin typeface="Arial" pitchFamily="34" charset="0"/>
                <a:ea typeface="Times New Roman" pitchFamily="18" charset="0"/>
                <a:cs typeface="Arial" pitchFamily="34" charset="0"/>
              </a:rPr>
              <a:t>These two bodies work with minimum procedural rules to facilitate free and fuller discussions among the members.</a:t>
            </a:r>
          </a:p>
          <a:p>
            <a:pPr marL="0" lvl="0" indent="0" eaLnBrk="0" fontAlgn="base" hangingPunct="0">
              <a:spcBef>
                <a:spcPct val="0"/>
              </a:spcBef>
              <a:spcAft>
                <a:spcPct val="0"/>
              </a:spcAft>
              <a:buClrTx/>
              <a:buSzTx/>
              <a:buFont typeface="Wingdings" pitchFamily="2" charset="2"/>
              <a:buChar char="Ø"/>
            </a:pPr>
            <a:r>
              <a:rPr lang="en-US" dirty="0" smtClean="0">
                <a:solidFill>
                  <a:srgbClr val="000000"/>
                </a:solidFill>
                <a:latin typeface="Arial" pitchFamily="34" charset="0"/>
                <a:ea typeface="Times New Roman" pitchFamily="18" charset="0"/>
                <a:cs typeface="Arial" pitchFamily="34" charset="0"/>
              </a:rPr>
              <a:t> The ILC meets once a year, whereas the SLC meets as and when necessary. </a:t>
            </a:r>
          </a:p>
          <a:p>
            <a:pPr marL="0" lvl="0" indent="0" eaLnBrk="0" fontAlgn="base" hangingPunct="0">
              <a:spcBef>
                <a:spcPct val="0"/>
              </a:spcBef>
              <a:spcAft>
                <a:spcPct val="0"/>
              </a:spcAft>
              <a:buClrTx/>
              <a:buSzTx/>
              <a:buFont typeface="Wingdings" pitchFamily="2" charset="2"/>
              <a:buChar char="Ø"/>
            </a:pPr>
            <a:endParaRPr lang="en-US" dirty="0" smtClean="0">
              <a:solidFill>
                <a:srgbClr val="000000"/>
              </a:solidFill>
              <a:latin typeface="Arial" pitchFamily="34" charset="0"/>
              <a:ea typeface="Times New Roman" pitchFamily="18" charset="0"/>
              <a:cs typeface="Arial" pitchFamily="34" charset="0"/>
            </a:endParaRPr>
          </a:p>
          <a:p>
            <a:pPr>
              <a:buFont typeface="Wingdings" pitchFamily="2" charset="2"/>
              <a:buChar char="Ø"/>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ILC and SLC</a:t>
            </a:r>
            <a:endParaRPr lang="en-IN" dirty="0"/>
          </a:p>
        </p:txBody>
      </p:sp>
      <p:sp>
        <p:nvSpPr>
          <p:cNvPr id="3" name="Content Placeholder 2"/>
          <p:cNvSpPr>
            <a:spLocks noGrp="1"/>
          </p:cNvSpPr>
          <p:nvPr>
            <p:ph idx="1"/>
          </p:nvPr>
        </p:nvSpPr>
        <p:spPr/>
        <p:txBody>
          <a:bodyPr>
            <a:normAutofit/>
          </a:bodyPr>
          <a:lstStyle/>
          <a:p>
            <a:r>
              <a:rPr lang="en-US" b="1" dirty="0" smtClean="0">
                <a:latin typeface="Arial" pitchFamily="34" charset="0"/>
                <a:cs typeface="Arial" pitchFamily="34" charset="0"/>
              </a:rPr>
              <a:t>The function of ILC </a:t>
            </a:r>
            <a:r>
              <a:rPr lang="en-US" dirty="0" smtClean="0">
                <a:latin typeface="Arial" pitchFamily="34" charset="0"/>
                <a:cs typeface="Arial" pitchFamily="34" charset="0"/>
              </a:rPr>
              <a:t>is to “ advise the Government of India on any matter referred to it for advice, taking into account suggestions made by the provincial government, the states and representative of the organizations of workers and employers”</a:t>
            </a:r>
          </a:p>
          <a:p>
            <a:pPr lvl="0"/>
            <a:r>
              <a:rPr lang="en-US" b="1" dirty="0" smtClean="0">
                <a:latin typeface="Arial" pitchFamily="34" charset="0"/>
                <a:cs typeface="Arial" pitchFamily="34" charset="0"/>
              </a:rPr>
              <a:t>The function of SLC </a:t>
            </a:r>
            <a:r>
              <a:rPr lang="en-US" dirty="0" smtClean="0">
                <a:latin typeface="Arial" pitchFamily="34" charset="0"/>
                <a:cs typeface="Arial" pitchFamily="34" charset="0"/>
              </a:rPr>
              <a:t>is to “ consider  and examine such questions as may be referred to it by </a:t>
            </a:r>
            <a:r>
              <a:rPr lang="en-US" dirty="0" smtClean="0">
                <a:solidFill>
                  <a:srgbClr val="000000"/>
                </a:solidFill>
                <a:latin typeface="Arial" pitchFamily="34" charset="0"/>
                <a:ea typeface="Times New Roman" pitchFamily="18" charset="0"/>
                <a:cs typeface="Arial" pitchFamily="34" charset="0"/>
              </a:rPr>
              <a:t>the Central Government and to render advice, taking into account the suggestions made by various governments, workers and employers”.</a:t>
            </a:r>
            <a:r>
              <a:rPr lang="en-US" dirty="0" smtClean="0">
                <a:latin typeface="Arial" pitchFamily="34" charset="0"/>
                <a:cs typeface="Arial" pitchFamily="34" charset="0"/>
              </a:rPr>
              <a:t> </a:t>
            </a:r>
          </a:p>
          <a:p>
            <a:pPr marL="0" lvl="0" indent="0" eaLnBrk="0" fontAlgn="base" hangingPunct="0">
              <a:spcBef>
                <a:spcPct val="0"/>
              </a:spcBef>
              <a:spcAft>
                <a:spcPct val="0"/>
              </a:spcAft>
              <a:buClrTx/>
              <a:buSzTx/>
              <a:buNone/>
            </a:pPr>
            <a:endParaRPr lang="en-US" dirty="0" smtClean="0">
              <a:latin typeface="Arial" pitchFamily="34" charset="0"/>
              <a:cs typeface="Arial" pitchFamily="34" charset="0"/>
            </a:endParaRP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0000"/>
                </a:solidFill>
                <a:latin typeface="Arial" pitchFamily="34" charset="0"/>
                <a:ea typeface="Times New Roman" pitchFamily="18" charset="0"/>
                <a:cs typeface="Arial" pitchFamily="34" charset="0"/>
              </a:rPr>
              <a:t>The objectives of ILC are</a:t>
            </a:r>
            <a:r>
              <a:rPr lang="en-US" dirty="0" smtClean="0">
                <a:solidFill>
                  <a:srgbClr val="000000"/>
                </a:solidFill>
                <a:latin typeface="Arial" pitchFamily="34" charset="0"/>
                <a:ea typeface="Times New Roman" pitchFamily="18" charset="0"/>
                <a:cs typeface="Arial" pitchFamily="34" charset="0"/>
              </a:rPr>
              <a:t>: </a:t>
            </a:r>
            <a:br>
              <a:rPr lang="en-US" dirty="0" smtClean="0">
                <a:solidFill>
                  <a:srgbClr val="000000"/>
                </a:solidFill>
                <a:latin typeface="Arial" pitchFamily="34" charset="0"/>
                <a:ea typeface="Times New Roman" pitchFamily="18" charset="0"/>
                <a:cs typeface="Arial" pitchFamily="34" charset="0"/>
              </a:rPr>
            </a:br>
            <a:endParaRPr lang="en-IN" dirty="0"/>
          </a:p>
        </p:txBody>
      </p:sp>
      <p:sp>
        <p:nvSpPr>
          <p:cNvPr id="3" name="Content Placeholder 2"/>
          <p:cNvSpPr>
            <a:spLocks noGrp="1"/>
          </p:cNvSpPr>
          <p:nvPr>
            <p:ph idx="1"/>
          </p:nvPr>
        </p:nvSpPr>
        <p:spPr/>
        <p:txBody>
          <a:bodyPr>
            <a:normAutofit/>
          </a:bodyPr>
          <a:lstStyle/>
          <a:p>
            <a:r>
              <a:rPr lang="en-US" dirty="0" smtClean="0"/>
              <a:t>Setting up of bipartite works committees, joint consultative and production committees.</a:t>
            </a:r>
          </a:p>
          <a:p>
            <a:pPr lvl="0"/>
            <a:r>
              <a:rPr lang="en-US" dirty="0" smtClean="0"/>
              <a:t>Adoption by employers and unions of a voluntary code of discipline;</a:t>
            </a:r>
          </a:p>
          <a:p>
            <a:pPr lvl="0"/>
            <a:r>
              <a:rPr lang="en-US" dirty="0" smtClean="0"/>
              <a:t>Following proper grievance and disciplinary procedures;</a:t>
            </a:r>
          </a:p>
          <a:p>
            <a:pPr lvl="0"/>
            <a:r>
              <a:rPr lang="en-US" dirty="0" smtClean="0"/>
              <a:t>Deciding norms for fixing need based wages;</a:t>
            </a:r>
          </a:p>
          <a:p>
            <a:pPr lvl="0"/>
            <a:r>
              <a:rPr lang="en-US" dirty="0" smtClean="0"/>
              <a:t>Rationalizing and revising wage structures of important industries through non-statutory wage boards; and</a:t>
            </a:r>
          </a:p>
          <a:p>
            <a:r>
              <a:rPr lang="en-US" dirty="0" smtClean="0"/>
              <a:t>Encouraging voluntary arbitration for the settlement of industrial disputes.</a:t>
            </a:r>
            <a:endParaRPr lang="en-US" dirty="0" smtClean="0">
              <a:latin typeface="Arial" pitchFamily="34" charset="0"/>
              <a:cs typeface="Arial" pitchFamily="34"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IN" dirty="0"/>
          </a:p>
        </p:txBody>
      </p:sp>
      <p:sp>
        <p:nvSpPr>
          <p:cNvPr id="4" name="Content Placeholder 3"/>
          <p:cNvSpPr>
            <a:spLocks noGrp="1"/>
          </p:cNvSpPr>
          <p:nvPr>
            <p:ph sz="quarter" idx="1"/>
          </p:nvPr>
        </p:nvSpPr>
        <p:spPr>
          <a:xfrm>
            <a:off x="457200" y="1772816"/>
            <a:ext cx="8229600" cy="4353347"/>
          </a:xfrm>
        </p:spPr>
        <p:txBody>
          <a:bodyPr>
            <a:normAutofit fontScale="85000" lnSpcReduction="20000"/>
          </a:bodyPr>
          <a:lstStyle/>
          <a:p>
            <a:r>
              <a:rPr lang="en-IN" dirty="0"/>
              <a:t>“</a:t>
            </a:r>
            <a:r>
              <a:rPr lang="en-IN" sz="2600" dirty="0"/>
              <a:t>Collective bargaining is the term used to describe a situation in which the essential conditions of employment are determined by bargaining process undertaken by representatives of a group of workers on the one hand and of one or more employers on the other</a:t>
            </a:r>
            <a:r>
              <a:rPr lang="en-IN" sz="2600" dirty="0" smtClean="0"/>
              <a:t>.”</a:t>
            </a:r>
          </a:p>
          <a:p>
            <a:pPr marL="0" indent="0">
              <a:buNone/>
            </a:pPr>
            <a:endParaRPr lang="en-IN" sz="2600" dirty="0" smtClean="0"/>
          </a:p>
          <a:p>
            <a:r>
              <a:rPr lang="en-IN" sz="2600" dirty="0"/>
              <a:t>Collective bargaining is a voluntary process under which the representatives of both employers and labour enter into an agreement. We also note that the process does not stop as soon as a bargain is reached at between the employer and the trade union. It is a continuous process because the contract is only the beginning of collective bargaining. Bargaining requires an efficient and permanent arrangement for negotiations. No temporary or one-time arrangements can make the bargaining process successful.</a:t>
            </a:r>
          </a:p>
        </p:txBody>
      </p:sp>
    </p:spTree>
    <p:extLst>
      <p:ext uri="{BB962C8B-B14F-4D97-AF65-F5344CB8AC3E}">
        <p14:creationId xmlns:p14="http://schemas.microsoft.com/office/powerpoint/2010/main" xmlns="" val="2351651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Labour advisory boards</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 International Labour Organization (ILO) is a specialized agency of the United Nations system which seeks the promotion of social justice and internationally recognized human and labour </a:t>
            </a:r>
            <a:r>
              <a:rPr lang="en-IN" dirty="0" smtClean="0"/>
              <a:t>rights.</a:t>
            </a:r>
          </a:p>
          <a:p>
            <a:r>
              <a:rPr lang="en-IN" dirty="0"/>
              <a:t>The International Labour Organization (ILO) was founded, along with the League of Nations, by the Treaty of Versailles on 11 April 1919</a:t>
            </a:r>
            <a:r>
              <a:rPr lang="en-IN" dirty="0" smtClean="0"/>
              <a:t>.</a:t>
            </a:r>
          </a:p>
          <a:p>
            <a:r>
              <a:rPr lang="en-IN" dirty="0"/>
              <a:t> In 1946, the ILO became the first specialized agency associated with the newly formed United Nations, following the dissolution of the League of Nations . </a:t>
            </a:r>
            <a:r>
              <a:rPr lang="en-IN"/>
              <a:t>On its 50th anniversary in 1969, the ILO was awarded the Nobel Peace Prize .</a:t>
            </a:r>
            <a:endParaRPr lang="en-IN" dirty="0" smtClean="0"/>
          </a:p>
          <a:p>
            <a:r>
              <a:rPr lang="en-IN" dirty="0"/>
              <a:t>The ILO formulates international labour </a:t>
            </a:r>
            <a:r>
              <a:rPr lang="en-IN" dirty="0" smtClean="0"/>
              <a:t>standards. </a:t>
            </a:r>
            <a:r>
              <a:rPr lang="en-IN" dirty="0"/>
              <a:t>These standards take the form of Conventions and Recommendations, which set minimum standards in the field of fundamental labour </a:t>
            </a:r>
            <a:r>
              <a:rPr lang="en-IN" dirty="0" smtClean="0"/>
              <a:t>rights.</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International Labour </a:t>
            </a:r>
            <a:r>
              <a:rPr lang="en-US" b="1" cap="all" dirty="0" err="1"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Organisation</a:t>
            </a:r>
            <a:endParaRPr lang="en-IN" dirty="0"/>
          </a:p>
        </p:txBody>
      </p:sp>
      <p:sp>
        <p:nvSpPr>
          <p:cNvPr id="3" name="Content Placeholder 2"/>
          <p:cNvSpPr>
            <a:spLocks noGrp="1"/>
          </p:cNvSpPr>
          <p:nvPr>
            <p:ph idx="1"/>
          </p:nvPr>
        </p:nvSpPr>
        <p:spPr/>
        <p:txBody>
          <a:bodyPr>
            <a:normAutofit/>
          </a:bodyPr>
          <a:lstStyle/>
          <a:p>
            <a:pPr>
              <a:buNone/>
            </a:pPr>
            <a:r>
              <a:rPr lang="en-IN" dirty="0"/>
              <a:t>The ILO provides technical assistance, mainly in the following </a:t>
            </a:r>
            <a:r>
              <a:rPr lang="en-IN" dirty="0" smtClean="0"/>
              <a:t>fields:</a:t>
            </a:r>
          </a:p>
          <a:p>
            <a:r>
              <a:rPr lang="en-IN" dirty="0" smtClean="0"/>
              <a:t>vocational </a:t>
            </a:r>
            <a:r>
              <a:rPr lang="en-IN" dirty="0"/>
              <a:t>training and vocational rehabilitation; </a:t>
            </a:r>
            <a:endParaRPr lang="en-IN" dirty="0" smtClean="0"/>
          </a:p>
          <a:p>
            <a:r>
              <a:rPr lang="en-IN" dirty="0" smtClean="0"/>
              <a:t>employment </a:t>
            </a:r>
            <a:r>
              <a:rPr lang="en-IN" dirty="0"/>
              <a:t>policy; </a:t>
            </a:r>
            <a:endParaRPr lang="en-IN" dirty="0" smtClean="0"/>
          </a:p>
          <a:p>
            <a:r>
              <a:rPr lang="en-IN" dirty="0" smtClean="0"/>
              <a:t> </a:t>
            </a:r>
            <a:r>
              <a:rPr lang="en-IN" dirty="0"/>
              <a:t>labour administration; </a:t>
            </a:r>
            <a:endParaRPr lang="en-IN" dirty="0" smtClean="0"/>
          </a:p>
          <a:p>
            <a:r>
              <a:rPr lang="en-IN" dirty="0" smtClean="0"/>
              <a:t> </a:t>
            </a:r>
            <a:r>
              <a:rPr lang="en-IN" dirty="0"/>
              <a:t>labour law and industrial relations; </a:t>
            </a:r>
            <a:endParaRPr lang="en-IN" dirty="0" smtClean="0"/>
          </a:p>
          <a:p>
            <a:r>
              <a:rPr lang="en-IN" dirty="0" smtClean="0"/>
              <a:t> </a:t>
            </a:r>
            <a:r>
              <a:rPr lang="en-IN" dirty="0"/>
              <a:t>conditions of work; </a:t>
            </a:r>
            <a:endParaRPr lang="en-IN" dirty="0" smtClean="0"/>
          </a:p>
          <a:p>
            <a:r>
              <a:rPr lang="en-IN" dirty="0" smtClean="0"/>
              <a:t> </a:t>
            </a:r>
            <a:r>
              <a:rPr lang="en-IN" dirty="0"/>
              <a:t>management development</a:t>
            </a:r>
            <a:r>
              <a:rPr lang="en-IN" dirty="0" smtClean="0"/>
              <a:t>;</a:t>
            </a:r>
          </a:p>
          <a:p>
            <a:r>
              <a:rPr lang="en-IN" dirty="0" smtClean="0"/>
              <a:t>social </a:t>
            </a:r>
            <a:r>
              <a:rPr lang="en-IN" dirty="0"/>
              <a:t>security; </a:t>
            </a:r>
            <a:endParaRPr lang="en-IN" dirty="0" smtClean="0"/>
          </a:p>
          <a:p>
            <a:r>
              <a:rPr lang="en-IN" dirty="0" smtClean="0"/>
              <a:t> </a:t>
            </a:r>
            <a:r>
              <a:rPr lang="en-IN" dirty="0"/>
              <a:t>labour statistics, and occupational safety &amp; health.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BS\Desktop\Introduction to the ILO_files\introduction-to-the-ilo-12-728.jpg"/>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a:effectLst>
            <a:outerShdw blurRad="50800" dist="38100" dir="10800000" algn="r" rotWithShape="0">
              <a:prstClr val="black">
                <a:alpha val="40000"/>
              </a:prstClr>
            </a:outerShdw>
          </a:effectLst>
        </p:spPr>
        <p:txBody>
          <a:bodyPr/>
          <a:lstStyle/>
          <a:p>
            <a:r>
              <a:rPr lang="en-IN" b="1" dirty="0" smtClean="0">
                <a:solidFill>
                  <a:srgbClr val="00B0F0"/>
                </a:solidFill>
              </a:rPr>
              <a:t>International Labour Conference</a:t>
            </a:r>
            <a:endParaRPr lang="en-IN" b="1" dirty="0">
              <a:solidFill>
                <a:srgbClr val="00B0F0"/>
              </a:solidFill>
            </a:endParaRPr>
          </a:p>
        </p:txBody>
      </p:sp>
      <p:sp>
        <p:nvSpPr>
          <p:cNvPr id="3" name="Content Placeholder 2"/>
          <p:cNvSpPr>
            <a:spLocks noGrp="1"/>
          </p:cNvSpPr>
          <p:nvPr>
            <p:ph idx="1"/>
          </p:nvPr>
        </p:nvSpPr>
        <p:spPr/>
        <p:txBody>
          <a:bodyPr>
            <a:normAutofit fontScale="92500" lnSpcReduction="10000"/>
          </a:bodyPr>
          <a:lstStyle/>
          <a:p>
            <a:r>
              <a:rPr lang="en-IN" dirty="0" smtClean="0"/>
              <a:t>The ILC meets in June every year, in Geneva, and is the highest authority of the ILO.</a:t>
            </a:r>
          </a:p>
          <a:p>
            <a:r>
              <a:rPr lang="en-IN" dirty="0" smtClean="0"/>
              <a:t> It sets minimum international labour standards and defines the broad policies of the Organization. </a:t>
            </a:r>
          </a:p>
          <a:p>
            <a:r>
              <a:rPr lang="en-IN" dirty="0" smtClean="0"/>
              <a:t>Every two years, the Conference adopts the ILO’s biennial work programme and budget, which is financed by member States .</a:t>
            </a:r>
          </a:p>
          <a:p>
            <a:r>
              <a:rPr lang="en-IN" dirty="0" smtClean="0"/>
              <a:t>The ILC also provides an international forum for the discussion of world labour and social problems. </a:t>
            </a:r>
          </a:p>
          <a:p>
            <a:r>
              <a:rPr lang="en-IN" dirty="0" smtClean="0"/>
              <a:t>The ILC elects the Governing Body of the ILO. </a:t>
            </a:r>
          </a:p>
          <a:p>
            <a:r>
              <a:rPr lang="en-IN" dirty="0" smtClean="0"/>
              <a:t>International Labour Conference Each member State has four representatives (One Employer representative, Two Government representatives, One Worker representative)</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71480"/>
          </a:xfrm>
          <a:effectLst>
            <a:outerShdw blurRad="50800" dist="38100" dir="8100000" algn="tr" rotWithShape="0">
              <a:prstClr val="black">
                <a:alpha val="40000"/>
              </a:prstClr>
            </a:outerShdw>
          </a:effectLst>
        </p:spPr>
        <p:txBody>
          <a:bodyPr/>
          <a:lstStyle/>
          <a:p>
            <a:r>
              <a:rPr lang="en-IN" b="1" dirty="0" smtClean="0">
                <a:solidFill>
                  <a:srgbClr val="00B0F0"/>
                </a:solidFill>
              </a:rPr>
              <a:t>Governing Body</a:t>
            </a:r>
            <a:endParaRPr lang="en-IN" b="1" dirty="0">
              <a:solidFill>
                <a:srgbClr val="00B0F0"/>
              </a:solidFill>
            </a:endParaRPr>
          </a:p>
        </p:txBody>
      </p:sp>
      <p:sp>
        <p:nvSpPr>
          <p:cNvPr id="3" name="Content Placeholder 2"/>
          <p:cNvSpPr>
            <a:spLocks noGrp="1"/>
          </p:cNvSpPr>
          <p:nvPr>
            <p:ph idx="1"/>
          </p:nvPr>
        </p:nvSpPr>
        <p:spPr>
          <a:xfrm>
            <a:off x="457200" y="500042"/>
            <a:ext cx="8229600" cy="6357958"/>
          </a:xfrm>
        </p:spPr>
        <p:txBody>
          <a:bodyPr>
            <a:noAutofit/>
          </a:bodyPr>
          <a:lstStyle/>
          <a:p>
            <a:r>
              <a:rPr lang="en-IN" sz="2000" dirty="0" smtClean="0"/>
              <a:t>The Governing Body is the executive council of the ILO which establishes the strategic objectives and policies.</a:t>
            </a:r>
          </a:p>
          <a:p>
            <a:r>
              <a:rPr lang="en-IN" sz="2000" dirty="0" smtClean="0"/>
              <a:t> The Governing Body meets three times a year in Geneva and makes decisions on ILO policy and establishes the programme and budget, which it subsequently submits to the Conference for adoption. </a:t>
            </a:r>
          </a:p>
          <a:p>
            <a:r>
              <a:rPr lang="en-IN" sz="2000" dirty="0" smtClean="0"/>
              <a:t>The Governing Body also elects the Director-General for a five-year renewable term. The ten States of chief industrial importance have permanent seats on the Governing Body, while the other members are elected at the Conference every three years from representatives of the other member countries, taking into account geographical distribution. </a:t>
            </a:r>
          </a:p>
          <a:p>
            <a:r>
              <a:rPr lang="en-IN" sz="2000" dirty="0" smtClean="0"/>
              <a:t>Employers and workers elect their own representatives independently of one another. Governing Body includes (14 Employer representatives 28 Government representatives 14 Worker representatives).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COLLECTIVE BARGAINING</a:t>
            </a:r>
            <a:endParaRPr lang="en-IN" dirty="0"/>
          </a:p>
        </p:txBody>
      </p:sp>
      <p:sp>
        <p:nvSpPr>
          <p:cNvPr id="3" name="Content Placeholder 2"/>
          <p:cNvSpPr>
            <a:spLocks noGrp="1"/>
          </p:cNvSpPr>
          <p:nvPr>
            <p:ph sz="quarter" idx="1"/>
          </p:nvPr>
        </p:nvSpPr>
        <p:spPr/>
        <p:txBody>
          <a:bodyPr>
            <a:normAutofit/>
          </a:bodyPr>
          <a:lstStyle/>
          <a:p>
            <a:r>
              <a:rPr lang="en-IN" sz="2400" dirty="0" smtClean="0">
                <a:latin typeface="Constantia" pitchFamily="18" charset="0"/>
                <a:cs typeface="Times New Roman" pitchFamily="18" charset="0"/>
              </a:rPr>
              <a:t>It is an agreement between a single employer or an association of employers on the one hand and a labour union on the other, which regulates the terms and conditions of employment”.</a:t>
            </a:r>
          </a:p>
          <a:p>
            <a:r>
              <a:rPr lang="en-IN" sz="2400" dirty="0" smtClean="0">
                <a:latin typeface="Constantia" pitchFamily="18" charset="0"/>
                <a:cs typeface="Times New Roman" pitchFamily="18" charset="0"/>
              </a:rPr>
              <a:t>collective bargaining is a process of discussion and negotiation between two parties, one or both of whom is a group of persons acting in contest…. more specifically it is the procedure by which an employer or employers and a group of employees agree upon the conditions of work”  </a:t>
            </a:r>
            <a:r>
              <a:rPr lang="en-IN" dirty="0" smtClean="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457200" y="571500"/>
            <a:ext cx="8229600" cy="5753100"/>
          </a:xfrm>
        </p:spPr>
        <p:txBody>
          <a:bodyPr>
            <a:normAutofit fontScale="92500" lnSpcReduction="10000"/>
          </a:bodyPr>
          <a:lstStyle/>
          <a:p>
            <a:r>
              <a:rPr lang="en-IN" dirty="0" smtClean="0"/>
              <a:t>OBJECTIVES:- </a:t>
            </a:r>
          </a:p>
          <a:p>
            <a:r>
              <a:rPr lang="en-IN" sz="2800" dirty="0" smtClean="0"/>
              <a:t>1. To provide an opportunity to the workers to voice.</a:t>
            </a:r>
          </a:p>
          <a:p>
            <a:r>
              <a:rPr lang="en-IN" sz="2800" dirty="0" smtClean="0"/>
              <a:t> 2. To reaching a solution that is acceptable. </a:t>
            </a:r>
          </a:p>
          <a:p>
            <a:r>
              <a:rPr lang="en-IN" sz="2800" dirty="0" smtClean="0"/>
              <a:t>3. To maintain cordial relation. </a:t>
            </a:r>
          </a:p>
          <a:p>
            <a:r>
              <a:rPr lang="en-IN" sz="2800" dirty="0" smtClean="0"/>
              <a:t>4. To promote democracy. To prevent unilateral action to employees. </a:t>
            </a:r>
          </a:p>
          <a:p>
            <a:r>
              <a:rPr lang="en-IN" sz="2800" dirty="0" smtClean="0"/>
              <a:t>5. To preventing strike and enhance the productivity. </a:t>
            </a:r>
          </a:p>
          <a:p>
            <a:r>
              <a:rPr lang="en-IN" sz="2800" dirty="0" smtClean="0"/>
              <a:t>6. To Resolving and prevent all conflicts and disputes in a mutually agreeable manner.</a:t>
            </a:r>
          </a:p>
          <a:p>
            <a:r>
              <a:rPr lang="en-IN" sz="2800" dirty="0" smtClean="0"/>
              <a:t> 7. To develop a conducting atmosphere .</a:t>
            </a:r>
          </a:p>
          <a:p>
            <a:r>
              <a:rPr lang="en-IN" sz="2800" dirty="0" smtClean="0"/>
              <a:t> 8. To provide stable and peaceful organization (hospital).</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Aims and Objectives</a:t>
            </a:r>
          </a:p>
        </p:txBody>
      </p:sp>
      <p:sp>
        <p:nvSpPr>
          <p:cNvPr id="3" name="Content Placeholder 2"/>
          <p:cNvSpPr>
            <a:spLocks noGrp="1"/>
          </p:cNvSpPr>
          <p:nvPr>
            <p:ph sz="quarter" idx="1"/>
          </p:nvPr>
        </p:nvSpPr>
        <p:spPr>
          <a:xfrm>
            <a:off x="1043608" y="2060848"/>
            <a:ext cx="7344816" cy="4065315"/>
          </a:xfrm>
        </p:spPr>
        <p:txBody>
          <a:bodyPr/>
          <a:lstStyle/>
          <a:p>
            <a:pPr marL="0" indent="0">
              <a:buNone/>
            </a:pPr>
            <a:r>
              <a:rPr lang="en-IN" dirty="0" smtClean="0"/>
              <a:t/>
            </a:r>
            <a:br>
              <a:rPr lang="en-IN" dirty="0" smtClean="0"/>
            </a:br>
            <a:r>
              <a:rPr lang="en-IN" b="1" dirty="0"/>
              <a:t>1. Balances the Legitimate Expectations </a:t>
            </a:r>
            <a:br>
              <a:rPr lang="en-IN" b="1" dirty="0"/>
            </a:br>
            <a:r>
              <a:rPr lang="en-IN" b="1" dirty="0"/>
              <a:t>2. Maintain Equality </a:t>
            </a:r>
            <a:endParaRPr lang="en-IN" b="1" dirty="0" smtClean="0"/>
          </a:p>
          <a:p>
            <a:pPr marL="0" indent="0">
              <a:buNone/>
            </a:pPr>
            <a:r>
              <a:rPr lang="en-IN" b="1" dirty="0"/>
              <a:t>3. Promote Industrial Democracy </a:t>
            </a:r>
            <a:endParaRPr lang="en-IN" b="1" dirty="0" smtClean="0"/>
          </a:p>
          <a:p>
            <a:pPr marL="0" indent="0">
              <a:buNone/>
            </a:pPr>
            <a:r>
              <a:rPr lang="en-IN" b="1" dirty="0"/>
              <a:t>4. Rule-making Function</a:t>
            </a:r>
          </a:p>
        </p:txBody>
      </p:sp>
    </p:spTree>
    <p:extLst>
      <p:ext uri="{BB962C8B-B14F-4D97-AF65-F5344CB8AC3E}">
        <p14:creationId xmlns:p14="http://schemas.microsoft.com/office/powerpoint/2010/main" xmlns="" val="29276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a:t>
            </a:r>
            <a:endParaRPr lang="en-IN" dirty="0"/>
          </a:p>
        </p:txBody>
      </p:sp>
      <p:sp>
        <p:nvSpPr>
          <p:cNvPr id="3" name="Content Placeholder 2"/>
          <p:cNvSpPr>
            <a:spLocks noGrp="1"/>
          </p:cNvSpPr>
          <p:nvPr>
            <p:ph sz="quarter" idx="1"/>
          </p:nvPr>
        </p:nvSpPr>
        <p:spPr>
          <a:xfrm>
            <a:off x="539552" y="2204864"/>
            <a:ext cx="8229600" cy="2985195"/>
          </a:xfrm>
        </p:spPr>
        <p:txBody>
          <a:bodyPr>
            <a:normAutofit fontScale="92500" lnSpcReduction="20000"/>
          </a:bodyPr>
          <a:lstStyle/>
          <a:p>
            <a:r>
              <a:rPr lang="en-IN" dirty="0" smtClean="0"/>
              <a:t>It </a:t>
            </a:r>
            <a:r>
              <a:rPr lang="en-IN" dirty="0"/>
              <a:t>is a </a:t>
            </a:r>
            <a:r>
              <a:rPr lang="en-IN" b="1" dirty="0"/>
              <a:t>collective</a:t>
            </a:r>
            <a:r>
              <a:rPr lang="en-IN" dirty="0"/>
              <a:t> </a:t>
            </a:r>
            <a:r>
              <a:rPr lang="en-IN" dirty="0" smtClean="0"/>
              <a:t>process :The </a:t>
            </a:r>
            <a:r>
              <a:rPr lang="en-IN" dirty="0"/>
              <a:t>representatives of both workers and management participate in </a:t>
            </a:r>
            <a:r>
              <a:rPr lang="en-IN" dirty="0" smtClean="0"/>
              <a:t>bargaining.</a:t>
            </a:r>
          </a:p>
          <a:p>
            <a:r>
              <a:rPr lang="en-IN" dirty="0" smtClean="0"/>
              <a:t>It </a:t>
            </a:r>
            <a:r>
              <a:rPr lang="en-IN" dirty="0"/>
              <a:t>is a </a:t>
            </a:r>
            <a:r>
              <a:rPr lang="en-IN" b="1" dirty="0"/>
              <a:t>continuous</a:t>
            </a:r>
            <a:r>
              <a:rPr lang="en-IN" dirty="0"/>
              <a:t> </a:t>
            </a:r>
            <a:r>
              <a:rPr lang="en-IN" dirty="0" smtClean="0"/>
              <a:t>process: </a:t>
            </a:r>
            <a:r>
              <a:rPr lang="en-IN" dirty="0"/>
              <a:t>It establishes regular and stable relationship between the parties involved. It involves not only the negotiation of the contract, but also the administration of the </a:t>
            </a:r>
            <a:r>
              <a:rPr lang="en-IN" dirty="0" smtClean="0"/>
              <a:t>contract.</a:t>
            </a:r>
          </a:p>
          <a:p>
            <a:r>
              <a:rPr lang="en-IN" dirty="0" smtClean="0"/>
              <a:t>It </a:t>
            </a:r>
            <a:r>
              <a:rPr lang="en-IN" dirty="0"/>
              <a:t>is a </a:t>
            </a:r>
            <a:r>
              <a:rPr lang="en-IN" b="1" dirty="0"/>
              <a:t>flexible </a:t>
            </a:r>
            <a:r>
              <a:rPr lang="en-IN" dirty="0"/>
              <a:t>and</a:t>
            </a:r>
            <a:r>
              <a:rPr lang="en-IN" b="1" dirty="0"/>
              <a:t> dynamic </a:t>
            </a:r>
            <a:r>
              <a:rPr lang="en-IN" dirty="0" smtClean="0"/>
              <a:t>process: The </a:t>
            </a:r>
            <a:r>
              <a:rPr lang="en-IN" dirty="0"/>
              <a:t>parties have to adopt a flexible attitude through the process of </a:t>
            </a:r>
            <a:r>
              <a:rPr lang="en-IN" dirty="0" smtClean="0"/>
              <a:t>bargaining.</a:t>
            </a:r>
          </a:p>
          <a:p>
            <a:r>
              <a:rPr lang="en-IN" dirty="0" smtClean="0"/>
              <a:t>It </a:t>
            </a:r>
            <a:r>
              <a:rPr lang="en-IN" dirty="0"/>
              <a:t>is a method of partnership of workers in management.</a:t>
            </a:r>
          </a:p>
        </p:txBody>
      </p:sp>
    </p:spTree>
    <p:extLst>
      <p:ext uri="{BB962C8B-B14F-4D97-AF65-F5344CB8AC3E}">
        <p14:creationId xmlns:p14="http://schemas.microsoft.com/office/powerpoint/2010/main" xmlns="" val="211005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571480"/>
            <a:ext cx="8229600" cy="571504"/>
          </a:xfrm>
        </p:spPr>
        <p:txBody>
          <a:bodyPr>
            <a:noAutofit/>
          </a:bodyPr>
          <a:lstStyle/>
          <a:p>
            <a:r>
              <a:rPr lang="en-IN" sz="3600" b="1" dirty="0" smtClean="0"/>
              <a:t>Subject-matter of Collective Bargaining</a:t>
            </a:r>
            <a:endParaRPr lang="en-IN" sz="3600" dirty="0"/>
          </a:p>
        </p:txBody>
      </p:sp>
      <p:sp>
        <p:nvSpPr>
          <p:cNvPr id="3" name="Content Placeholder 2"/>
          <p:cNvSpPr>
            <a:spLocks noGrp="1"/>
          </p:cNvSpPr>
          <p:nvPr>
            <p:ph sz="quarter" idx="1"/>
          </p:nvPr>
        </p:nvSpPr>
        <p:spPr>
          <a:xfrm>
            <a:off x="457200" y="785794"/>
            <a:ext cx="8229600" cy="5357850"/>
          </a:xfrm>
        </p:spPr>
        <p:txBody>
          <a:bodyPr>
            <a:noAutofit/>
          </a:bodyPr>
          <a:lstStyle/>
          <a:p>
            <a:pPr marL="0" indent="0">
              <a:buNone/>
            </a:pPr>
            <a:r>
              <a:rPr lang="en-IN" sz="1600" dirty="0" smtClean="0"/>
              <a:t/>
            </a:r>
            <a:br>
              <a:rPr lang="en-IN" sz="1600" dirty="0" smtClean="0"/>
            </a:br>
            <a:r>
              <a:rPr lang="en-IN" sz="1600" dirty="0"/>
              <a:t>Collective bargaining has two pronged concerns:</a:t>
            </a:r>
            <a:r>
              <a:rPr lang="en-IN" sz="1600" dirty="0" smtClean="0"/>
              <a:t/>
            </a:r>
            <a:br>
              <a:rPr lang="en-IN" sz="1600" dirty="0" smtClean="0"/>
            </a:br>
            <a:r>
              <a:rPr lang="en-IN" sz="1600" dirty="0"/>
              <a:t>(1) Chalking out a broad contract of employment relationship between employers and workers, and</a:t>
            </a:r>
            <a:r>
              <a:rPr lang="en-IN" sz="1600" dirty="0" smtClean="0"/>
              <a:t/>
            </a:r>
            <a:br>
              <a:rPr lang="en-IN" sz="1600" dirty="0" smtClean="0"/>
            </a:br>
            <a:r>
              <a:rPr lang="en-IN" sz="1600" dirty="0" smtClean="0"/>
              <a:t/>
            </a:r>
            <a:br>
              <a:rPr lang="en-IN" sz="1600" dirty="0" smtClean="0"/>
            </a:br>
            <a:r>
              <a:rPr lang="en-IN" sz="1600" dirty="0"/>
              <a:t>(2) The administration of the contract. In fact, it has been recognised as a method of determining the wage rates and other terms and conditions of employment and of regulating the relations between the management and organised labour.</a:t>
            </a:r>
            <a:r>
              <a:rPr lang="en-IN" sz="1600" dirty="0" smtClean="0"/>
              <a:t/>
            </a:r>
            <a:br>
              <a:rPr lang="en-IN" sz="1600" dirty="0" smtClean="0"/>
            </a:br>
            <a:r>
              <a:rPr lang="en-IN" sz="1600" dirty="0" smtClean="0"/>
              <a:t/>
            </a:r>
            <a:br>
              <a:rPr lang="en-IN" sz="1600" dirty="0" smtClean="0"/>
            </a:br>
            <a:r>
              <a:rPr lang="en-IN" sz="1600" dirty="0"/>
              <a:t>Collective bargaining includes provisions with respect to hiring, lay-offs, promotions, transfers, work scheduling, work assignment, wages, welfare programmes, retirement benefits, discipline, etc. The Indian Institute of Personnel Management suggested the following subject matter of collective bargaining:</a:t>
            </a:r>
            <a:r>
              <a:rPr lang="en-IN" sz="1600" dirty="0" smtClean="0"/>
              <a:t/>
            </a:r>
            <a:br>
              <a:rPr lang="en-IN" sz="1600" dirty="0" smtClean="0"/>
            </a:br>
            <a:r>
              <a:rPr lang="en-IN" sz="1600" dirty="0" smtClean="0"/>
              <a:t/>
            </a:r>
            <a:br>
              <a:rPr lang="en-IN" sz="1600" dirty="0" smtClean="0"/>
            </a:br>
            <a:r>
              <a:rPr lang="en-IN" sz="1600" dirty="0"/>
              <a:t># Purpose of agreement, its scope, and the definition of important terms;</a:t>
            </a:r>
            <a:r>
              <a:rPr lang="en-IN" sz="1600" dirty="0" smtClean="0"/>
              <a:t/>
            </a:r>
            <a:br>
              <a:rPr lang="en-IN" sz="1600" dirty="0" smtClean="0"/>
            </a:br>
            <a:r>
              <a:rPr lang="en-IN" sz="1600" dirty="0"/>
              <a:t># Rights and responsibilities of the management and of the trade union;</a:t>
            </a:r>
            <a:r>
              <a:rPr lang="en-IN" sz="1600" dirty="0" smtClean="0"/>
              <a:t/>
            </a:r>
            <a:br>
              <a:rPr lang="en-IN" sz="1600" dirty="0" smtClean="0"/>
            </a:br>
            <a:r>
              <a:rPr lang="en-IN" sz="1600" dirty="0"/>
              <a:t># Wages, bonus, production norms, leave, retirement benefits, and terms and conditions of service;</a:t>
            </a:r>
            <a:r>
              <a:rPr lang="en-IN" sz="1600" dirty="0" smtClean="0"/>
              <a:t/>
            </a:r>
            <a:br>
              <a:rPr lang="en-IN" sz="1600" dirty="0" smtClean="0"/>
            </a:br>
            <a:r>
              <a:rPr lang="en-IN" sz="1600" dirty="0"/>
              <a:t># Grievance </a:t>
            </a:r>
            <a:r>
              <a:rPr lang="en-IN" sz="1600" dirty="0" err="1"/>
              <a:t>redressal</a:t>
            </a:r>
            <a:r>
              <a:rPr lang="en-IN" sz="1600" dirty="0"/>
              <a:t> procedure;</a:t>
            </a:r>
            <a:r>
              <a:rPr lang="en-IN" sz="1600" dirty="0" smtClean="0"/>
              <a:t/>
            </a:r>
            <a:br>
              <a:rPr lang="en-IN" sz="1600" dirty="0" smtClean="0"/>
            </a:br>
            <a:r>
              <a:rPr lang="en-IN" sz="1600" dirty="0"/>
              <a:t># Methods and machinery for the settlement of possible future disputes;</a:t>
            </a:r>
            <a:r>
              <a:rPr lang="en-IN" sz="1600" dirty="0" smtClean="0"/>
              <a:t/>
            </a:r>
            <a:br>
              <a:rPr lang="en-IN" sz="1600" dirty="0" smtClean="0"/>
            </a:br>
            <a:r>
              <a:rPr lang="en-IN" sz="1600" dirty="0"/>
              <a:t># Termination clause.</a:t>
            </a:r>
          </a:p>
        </p:txBody>
      </p:sp>
    </p:spTree>
    <p:extLst>
      <p:ext uri="{BB962C8B-B14F-4D97-AF65-F5344CB8AC3E}">
        <p14:creationId xmlns:p14="http://schemas.microsoft.com/office/powerpoint/2010/main" xmlns="" val="2777531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928694"/>
          </a:xfrm>
        </p:spPr>
        <p:txBody>
          <a:bodyPr>
            <a:normAutofit/>
          </a:bodyPr>
          <a:lstStyle/>
          <a:p>
            <a:r>
              <a:rPr lang="en-US" dirty="0" smtClean="0"/>
              <a:t>Types of Bargaining</a:t>
            </a:r>
            <a:endParaRPr lang="en-IN" dirty="0"/>
          </a:p>
        </p:txBody>
      </p:sp>
      <p:sp>
        <p:nvSpPr>
          <p:cNvPr id="3" name="Content Placeholder 2"/>
          <p:cNvSpPr>
            <a:spLocks noGrp="1"/>
          </p:cNvSpPr>
          <p:nvPr>
            <p:ph sz="quarter" idx="1"/>
          </p:nvPr>
        </p:nvSpPr>
        <p:spPr>
          <a:xfrm>
            <a:off x="457200" y="1571612"/>
            <a:ext cx="8229600" cy="4752988"/>
          </a:xfrm>
        </p:spPr>
        <p:txBody>
          <a:bodyPr>
            <a:normAutofit fontScale="92500" lnSpcReduction="20000"/>
          </a:bodyPr>
          <a:lstStyle/>
          <a:p>
            <a:r>
              <a:rPr lang="en-IN" dirty="0" smtClean="0"/>
              <a:t>CONJUNCTIVE OR DISTRIBUTIVE BARGAINING: Conjunctive bargaining is the most common type of bargaining &amp; involves zero-sum negotiations, in other words, one side wins and the other loses. Both parties try to maximize their respective gains. They try to settle economic issues such as wages, benefits, bonus, etc. For Example, Unions negotiate for maximum wages &amp; the management wants to yield as little as possible – while getting things done through workers. </a:t>
            </a:r>
          </a:p>
          <a:p>
            <a:r>
              <a:rPr lang="en-IN" dirty="0" smtClean="0"/>
              <a:t>COOPERATIVE /INTEGRATIVE BARGAINING: Integrative bargaining is similar to problem solving sessions in which both sides are trying to reach a mutually beneficial alternative, i.e. a win-win situation. Both the employer &amp; the union try to resolve the conflict to the benefit of both parties. Both sides share information about their interests and concerns and they create a list of possible solutions to best meet everyone's needs. </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503</TotalTime>
  <Words>2674</Words>
  <Application>Microsoft Office PowerPoint</Application>
  <PresentationFormat>On-screen Show (4:3)</PresentationFormat>
  <Paragraphs>180</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Oriel</vt:lpstr>
      <vt:lpstr>V UNIT</vt:lpstr>
      <vt:lpstr>Concept </vt:lpstr>
      <vt:lpstr>Definition</vt:lpstr>
      <vt:lpstr>COLLECTIVE BARGAINING</vt:lpstr>
      <vt:lpstr>Slide 5</vt:lpstr>
      <vt:lpstr>Aims and Objectives</vt:lpstr>
      <vt:lpstr>Main Features</vt:lpstr>
      <vt:lpstr>Subject-matter of Collective Bargaining</vt:lpstr>
      <vt:lpstr>Types of Bargaining</vt:lpstr>
      <vt:lpstr>Slide 10</vt:lpstr>
      <vt:lpstr>Slide 11</vt:lpstr>
      <vt:lpstr>Slide 12</vt:lpstr>
      <vt:lpstr>Pre-requisites</vt:lpstr>
      <vt:lpstr>Workers participation in management</vt:lpstr>
      <vt:lpstr>Slide 15</vt:lpstr>
      <vt:lpstr>Slide 16</vt:lpstr>
      <vt:lpstr>Forms of participation</vt:lpstr>
      <vt:lpstr>MANAGEMENT  OR WORKS COMMITTEE</vt:lpstr>
      <vt:lpstr>Slide 19</vt:lpstr>
      <vt:lpstr>Slide 20</vt:lpstr>
      <vt:lpstr>Slide 21</vt:lpstr>
      <vt:lpstr>TRIPARTISIAM</vt:lpstr>
      <vt:lpstr>Tripartism: Structure of ILO</vt:lpstr>
      <vt:lpstr>Slide 24</vt:lpstr>
      <vt:lpstr>The purpose of the tripartite body  </vt:lpstr>
      <vt:lpstr>Evolution of Tripartite Bodies</vt:lpstr>
      <vt:lpstr>Indian Labour Conference (ILC) and Standing Labour Committee (SLC)</vt:lpstr>
      <vt:lpstr>ILC and SLC</vt:lpstr>
      <vt:lpstr>The objectives of ILC are:  </vt:lpstr>
      <vt:lpstr>Labour advisory boards</vt:lpstr>
      <vt:lpstr>International Labour Organisation</vt:lpstr>
      <vt:lpstr>Slide 32</vt:lpstr>
      <vt:lpstr>International Labour Conference</vt:lpstr>
      <vt:lpstr>Governing Body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 UNIT</dc:title>
  <dc:creator>Administrator</dc:creator>
  <cp:lastModifiedBy>LENOVO</cp:lastModifiedBy>
  <cp:revision>33</cp:revision>
  <dcterms:created xsi:type="dcterms:W3CDTF">2019-12-12T04:01:19Z</dcterms:created>
  <dcterms:modified xsi:type="dcterms:W3CDTF">2020-03-27T05:20:58Z</dcterms:modified>
</cp:coreProperties>
</file>