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445" r:id="rId2"/>
    <p:sldId id="446" r:id="rId3"/>
    <p:sldId id="447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17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6BBB4-A82C-4584-8C87-0D32B542E795}">
          <p14:sldIdLst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217"/>
    <a:srgbClr val="FFFF99"/>
    <a:srgbClr val="FF6600"/>
    <a:srgbClr val="C86664"/>
    <a:srgbClr val="33CC33"/>
    <a:srgbClr val="003300"/>
    <a:srgbClr val="FF0066"/>
    <a:srgbClr val="008000"/>
    <a:srgbClr val="F94D1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1398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C800F24-0F94-4DBE-B2E1-DA5166060B9E}" type="datetimeFigureOut">
              <a:rPr lang="en-US"/>
              <a:pPr/>
              <a:t>11/25/2019</a:t>
            </a:fld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065F10BB-A3E9-4FE6-9B3C-C47D2920AF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4846300" y="6212905"/>
            <a:ext cx="2499402" cy="2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1067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1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2950237"/>
            <a:ext cx="11160125" cy="9575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7500"/>
              </a:lnSpc>
              <a:defRPr sz="64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3" y="5703555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5392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1503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69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4718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90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544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329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8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178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6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117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0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369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522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4570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6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0805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6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297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6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77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3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9614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5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099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29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3" y="1218353"/>
            <a:ext cx="4850174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0" dirty="0" smtClean="0">
                <a:solidFill>
                  <a:schemeClr val="bg1"/>
                </a:solidFill>
              </a:rPr>
              <a:t>Thank You</a:t>
            </a:r>
            <a:endParaRPr lang="en-GB" sz="8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933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933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933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0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DE8BE-2EC0-4691-9EF6-A6615C0C701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16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1" y="1112839"/>
            <a:ext cx="5681133" cy="4960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12839"/>
            <a:ext cx="5681133" cy="4960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49EB4B-BB27-4FA2-B04D-B4C59AE4DF1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4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4817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7"/>
            <a:ext cx="11570208" cy="960107"/>
          </a:xfrm>
        </p:spPr>
        <p:txBody>
          <a:bodyPr/>
          <a:lstStyle>
            <a:lvl1pPr marL="0" indent="0">
              <a:buNone/>
              <a:defRPr sz="3200" b="1" baseline="0"/>
            </a:lvl1pPr>
            <a:lvl2pPr marL="0" indent="0">
              <a:buNone/>
              <a:defRPr sz="24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339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2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8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0759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8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0150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3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5797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2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183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7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563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1" y="6418879"/>
            <a:ext cx="2758769" cy="16421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1067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1067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1067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1067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5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5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91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Lucida Sans Unicode" pitchFamily="34" charset="0"/>
        <a:buChar char="▶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02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9725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63003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867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828754" indent="-359991" algn="l" defTabSz="1219170" rtl="0" eaLnBrk="1" latinLnBrk="0" hangingPunct="1"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»"/>
        <a:defRPr sz="1867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pos="182">
          <p15:clr>
            <a:srgbClr val="F26B43"/>
          </p15:clr>
        </p15:guide>
        <p15:guide id="3" pos="5654">
          <p15:clr>
            <a:srgbClr val="F26B43"/>
          </p15:clr>
        </p15:guide>
        <p15:guide id="4" orient="horz" pos="28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242098" y="2866729"/>
            <a:ext cx="11949901" cy="643253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4400" dirty="0" smtClean="0"/>
              <a:t>DevOps Tools - Version </a:t>
            </a:r>
            <a:r>
              <a:rPr lang="en-US" altLang="en-US" sz="4400" dirty="0"/>
              <a:t>Control with Git</a:t>
            </a:r>
          </a:p>
        </p:txBody>
      </p:sp>
    </p:spTree>
    <p:extLst>
      <p:ext uri="{BB962C8B-B14F-4D97-AF65-F5344CB8AC3E}">
        <p14:creationId xmlns:p14="http://schemas.microsoft.com/office/powerpoint/2010/main" val="31628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Creating our first repository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1619885" y="14935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Establish our first repository: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mkdir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-test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cd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-test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init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What do we have here?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status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take a quick look around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.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directory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Add a file, make some changes, and run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6944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>
                <a:latin typeface="+mn-lt"/>
              </a:rPr>
              <a:t>Using our first repository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4681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commit a file into the repo: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add test.py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commit -m "My very first commit"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status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add a file we don't want to actually save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add </a:t>
            </a:r>
            <a:r>
              <a:rPr lang="en-US" altLang="en-US" sz="1800" dirty="0" err="1"/>
              <a:t>test.pyc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commit -m "Something I didn't want to commit"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rm</a:t>
            </a:r>
            <a:r>
              <a:rPr lang="en-US" altLang="en-US" sz="1800" dirty="0"/>
              <a:t> </a:t>
            </a:r>
            <a:r>
              <a:rPr lang="en-US" altLang="en-US" sz="1800" dirty="0" err="1"/>
              <a:t>test.pyc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commit -m "Removing derivable data"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 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And stay out: .</a:t>
            </a:r>
            <a:r>
              <a:rPr lang="en-US" altLang="en-US" sz="1800" dirty="0" err="1"/>
              <a:t>gitignore</a:t>
            </a:r>
            <a:r>
              <a:rPr lang="en-US" altLang="en-US" sz="1800" dirty="0"/>
              <a:t> file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52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>
                <a:latin typeface="+mn-lt"/>
              </a:rPr>
              <a:t>Looking deeper at the repository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749742" y="1484949"/>
            <a:ext cx="8695373" cy="4932045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What did we just do (at a glance)?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hist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And what about in detail?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log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diff test.py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But why </a:t>
            </a:r>
            <a:r>
              <a:rPr lang="en-US" altLang="en-US" sz="1800" i="1" dirty="0"/>
              <a:t>add</a:t>
            </a:r>
            <a:r>
              <a:rPr lang="en-US" altLang="en-US" sz="1800" dirty="0"/>
              <a:t> and then </a:t>
            </a:r>
            <a:r>
              <a:rPr lang="en-US" altLang="en-US" sz="1800" i="1" dirty="0"/>
              <a:t>commit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Staging area -- Where we set up a commit between file changes on the system and the commit to the repo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Quick thing about some fancy tools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 err="1"/>
              <a:t>Gitk</a:t>
            </a:r>
            <a:r>
              <a:rPr lang="en-US" altLang="en-US" sz="1800" dirty="0"/>
              <a:t> -- The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GUI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 err="1"/>
              <a:t>tig</a:t>
            </a:r>
            <a:r>
              <a:rPr lang="en-US" altLang="en-US" sz="1800" dirty="0"/>
              <a:t> -- The </a:t>
            </a:r>
            <a:r>
              <a:rPr lang="en-US" altLang="en-US" sz="1800" dirty="0" err="1"/>
              <a:t>ncurses</a:t>
            </a:r>
            <a:r>
              <a:rPr lang="en-US" altLang="en-US" sz="1800" dirty="0"/>
              <a:t> (in-terminal) frontend for </a:t>
            </a:r>
            <a:r>
              <a:rPr lang="en-US" altLang="en-US" sz="1800" dirty="0" err="1"/>
              <a:t>git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65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dirty="0">
                <a:latin typeface="+mn-lt"/>
              </a:rPr>
              <a:t>Sharing -- Using a remote origin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749742" y="1523049"/>
            <a:ext cx="8695373" cy="4932045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say our friend has set up a repository somewhere: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clone  “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Path”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Make changes and commit like normal, then: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push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If they make any changes, we can get them: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pull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We can also tell an active repo where the remote origin is: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remote add origin path</a:t>
            </a:r>
          </a:p>
        </p:txBody>
      </p:sp>
    </p:spTree>
    <p:extLst>
      <p:ext uri="{BB962C8B-B14F-4D97-AF65-F5344CB8AC3E}">
        <p14:creationId xmlns:p14="http://schemas.microsoft.com/office/powerpoint/2010/main" val="3273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dirty="0">
                <a:latin typeface="+mn-lt"/>
              </a:rPr>
              <a:t>Best practices for code collaboration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5697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When to commit?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Source of major arguments (big changes vs small change)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Never put broken code on the master branch (test first!)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Try not to break things (don't do two weeks worth of work in one commit)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Always use a clear, concise commit message</a:t>
            </a:r>
            <a:endParaRPr lang="en-US" altLang="en-US" sz="1800" dirty="0" smtClean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1800" dirty="0"/>
              <a:t>Put more details in lines below, but always make the first line short</a:t>
            </a:r>
            <a:endParaRPr lang="en-US" altLang="en-US" sz="1800" dirty="0" smtClean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altLang="en-US" sz="1800" dirty="0"/>
              <a:t>Describe the </a:t>
            </a:r>
            <a:r>
              <a:rPr lang="en-US" altLang="en-US" sz="1800" i="1" dirty="0"/>
              <a:t>why</a:t>
            </a:r>
            <a:r>
              <a:rPr lang="en-US" altLang="en-US" sz="1800" dirty="0"/>
              <a:t>; the what is clear in the change log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When making giant changes, consider branches (we'll talk about these in a few slides)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Oh, and make sure your name and email are right</a:t>
            </a:r>
          </a:p>
        </p:txBody>
      </p:sp>
    </p:spTree>
    <p:extLst>
      <p:ext uri="{BB962C8B-B14F-4D97-AF65-F5344CB8AC3E}">
        <p14:creationId xmlns:p14="http://schemas.microsoft.com/office/powerpoint/2010/main" val="4039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dirty="0">
                <a:latin typeface="+mn-lt"/>
              </a:rPr>
              <a:t>Resolving commit conflicts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749742" y="1459549"/>
            <a:ext cx="8695373" cy="4932045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My friend and I both made changes. What happens when I try to: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push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i="1" dirty="0"/>
              <a:t>Usually</a:t>
            </a:r>
            <a:r>
              <a:rPr lang="en-US" altLang="en-US" sz="1800" dirty="0"/>
              <a:t>: automatic merging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Manual merging might be needed though--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will tell you to edit, and then commit.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Getting the original version of a file: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checkout -- test.py # "--" means local repo head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A quick look at the stash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stash      # Put my staging area on the stack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stash pop  # Pop it back off (after resolving)</a:t>
            </a:r>
          </a:p>
        </p:txBody>
      </p:sp>
    </p:spTree>
    <p:extLst>
      <p:ext uri="{BB962C8B-B14F-4D97-AF65-F5344CB8AC3E}">
        <p14:creationId xmlns:p14="http://schemas.microsoft.com/office/powerpoint/2010/main" val="7304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dirty="0">
                <a:latin typeface="+mn-lt"/>
              </a:rPr>
              <a:t>Advanced Versioning: Branches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523049"/>
            <a:ext cx="8695373" cy="4932045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So what is a branch?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Exactly what it sounds like!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By default, everything is on the </a:t>
            </a:r>
            <a:r>
              <a:rPr lang="en-US" altLang="en-US" sz="1800" i="1" dirty="0"/>
              <a:t>﻿master</a:t>
            </a:r>
            <a:r>
              <a:rPr lang="en-US" altLang="en-US" sz="1800" dirty="0"/>
              <a:t> branch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We can make changes on another branch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Simple usage of branches: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checkout -b testing # Make a new branch "testing"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make some changes and commit them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checkout master # Switch to "master" branch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merge testing # Merge the "testing" branch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talk about use cases--versions, experimental branches,  major change branches, </a:t>
            </a:r>
            <a:r>
              <a:rPr lang="en-US" altLang="en-US" sz="1800" dirty="0" err="1"/>
              <a:t>etc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070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4" y="274320"/>
            <a:ext cx="9683115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dirty="0">
                <a:latin typeface="+mn-lt"/>
              </a:rPr>
              <a:t>Advanced Versioning: Reverting changes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1835785" y="15443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Revert ALL THE THINGS we changed: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checkout -f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 err="1"/>
              <a:t>Ut</a:t>
            </a:r>
            <a:r>
              <a:rPr lang="en-US" altLang="en-US" sz="1800" dirty="0"/>
              <a:t> oh, we already </a:t>
            </a:r>
            <a:r>
              <a:rPr lang="en-US" altLang="en-US" sz="1800" dirty="0" err="1"/>
              <a:t>commited</a:t>
            </a:r>
            <a:r>
              <a:rPr lang="en-US" altLang="en-US" sz="1800" dirty="0"/>
              <a:t> it: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revert HEAD # Revert last commit (HEAD)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We can also use both of these commands to specify a revision (by it's SHA hash tag, visible in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log)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Revert is a</a:t>
            </a:r>
            <a:r>
              <a:rPr lang="en-US" altLang="en-US" sz="1800" i="1" dirty="0"/>
              <a:t> </a:t>
            </a:r>
            <a:r>
              <a:rPr lang="en-US" altLang="en-US" sz="1800" dirty="0"/>
              <a:t>very complex and nuanced command. Look stuff up as you need it </a:t>
            </a:r>
          </a:p>
        </p:txBody>
      </p:sp>
    </p:spTree>
    <p:extLst>
      <p:ext uri="{BB962C8B-B14F-4D97-AF65-F5344CB8AC3E}">
        <p14:creationId xmlns:p14="http://schemas.microsoft.com/office/powerpoint/2010/main" val="41596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r>
              <a:rPr lang="en-US" altLang="en-US" dirty="0">
                <a:latin typeface="+mn-lt"/>
              </a:rPr>
              <a:t>Tools for Organizing your Repository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4046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take a (very brief) look at a (very) powerful tool: rebase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rebase -</a:t>
            </a:r>
            <a:r>
              <a:rPr lang="en-US" altLang="en-US" sz="1800" dirty="0" err="1"/>
              <a:t>i</a:t>
            </a:r>
            <a:r>
              <a:rPr lang="en-US" altLang="en-US" sz="1800" dirty="0"/>
              <a:t> HEAD~4 # Rebase last four commits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pick bdffc87 [some tag] Some commit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pick fed0f4c [game API] Another commit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pick 5df5842 [docs] [minor] Second! commit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pick 104c3c8 [data representation] First commit!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Basic operations: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pick -- Use this commit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reword -- Change the commit message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squash -- Make this commit part of the above commit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DON'T rebase on a repo which has been pushed remotely!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33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Agenda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1556385" y="14300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What is Version Control? (and why use it?)</a:t>
            </a:r>
            <a:endParaRPr lang="en-US" altLang="en-US" sz="1800" dirty="0" smtClean="0"/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What is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? (And why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?)</a:t>
            </a:r>
            <a:endParaRPr lang="en-US" altLang="en-US" sz="1800" dirty="0" smtClean="0"/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How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Works (in theory)</a:t>
            </a:r>
            <a:endParaRPr lang="en-US" altLang="en-US" sz="1800" dirty="0" smtClean="0"/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Setting up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 </a:t>
            </a:r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The basics of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(Just make it work!)</a:t>
            </a:r>
            <a:endParaRPr lang="en-US" altLang="en-US" sz="1800" dirty="0" smtClean="0"/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Working together (without killing each other)</a:t>
            </a:r>
            <a:endParaRPr lang="en-US" altLang="en-US" sz="1800" dirty="0" smtClean="0"/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Branching and merging and tagging </a:t>
            </a:r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Repairing our screw-ups</a:t>
            </a:r>
            <a:endParaRPr lang="en-US" altLang="en-US" sz="1800" dirty="0" smtClean="0"/>
          </a:p>
          <a:p>
            <a:pPr marL="388620" lvl="1" indent="-28575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Advanced features of </a:t>
            </a:r>
            <a:r>
              <a:rPr lang="en-US" altLang="en-US" sz="1800" dirty="0" err="1"/>
              <a:t>Git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756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Getting Started with Version Control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645920"/>
            <a:ext cx="8698230" cy="49377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000" dirty="0"/>
              <a:t>What is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8510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Getting Started with Version Control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523048"/>
            <a:ext cx="8695373" cy="5427822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Version Control - A system for managing changes made to documents and other computer files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What kinds of files can we use it with?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Source code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Documentation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Short stories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Binary files (music and pictures)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What should we use it for?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Text files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Projects that have lots of revisions (changes)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Collaborating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861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VCS Systems and their Operation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6459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Lots of different choices available: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CVS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SVN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 err="1"/>
              <a:t>Git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And more!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Most follow a repository model (though differ in how the repositories work)</a:t>
            </a:r>
          </a:p>
        </p:txBody>
      </p:sp>
    </p:spTree>
    <p:extLst>
      <p:ext uri="{BB962C8B-B14F-4D97-AF65-F5344CB8AC3E}">
        <p14:creationId xmlns:p14="http://schemas.microsoft.com/office/powerpoint/2010/main" val="35194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744029" y="272893"/>
            <a:ext cx="8695373" cy="820103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So why </a:t>
            </a:r>
            <a:r>
              <a:rPr lang="en-US" altLang="en-US" dirty="0" err="1"/>
              <a:t>Git</a:t>
            </a:r>
            <a:r>
              <a:rPr lang="en-US" altLang="en-US" dirty="0"/>
              <a:t> (and still, why VCS)?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1744029" y="15316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Our goals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Share code (or something else) easily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Keep track of any changes we make (and undo them with ease)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Maintain multiple versions of the same project/code base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Clearly communicate what changes have been made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 err="1"/>
              <a:t>Git</a:t>
            </a:r>
            <a:r>
              <a:rPr lang="en-US" altLang="en-US" sz="1800" dirty="0"/>
              <a:t> is not like SVN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 err="1"/>
              <a:t>Git</a:t>
            </a:r>
            <a:r>
              <a:rPr lang="en-US" altLang="en-US" sz="1800" dirty="0"/>
              <a:t> is </a:t>
            </a:r>
            <a:r>
              <a:rPr lang="en-US" altLang="en-US" sz="1800" i="1" dirty="0"/>
              <a:t>distributed </a:t>
            </a:r>
            <a:endParaRPr lang="en-US" altLang="en-US" sz="1800" dirty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 err="1"/>
              <a:t>Git</a:t>
            </a:r>
            <a:r>
              <a:rPr lang="en-US" altLang="en-US" sz="1800" dirty="0"/>
              <a:t> is </a:t>
            </a:r>
            <a:r>
              <a:rPr lang="en-US" altLang="en-US" sz="1800" i="1" dirty="0"/>
              <a:t>powerful</a:t>
            </a:r>
            <a:r>
              <a:rPr lang="en-US" altLang="en-US" sz="1800" dirty="0"/>
              <a:t> (even more than SVN)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30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sz="2400" dirty="0">
                <a:solidFill>
                  <a:schemeClr val="tx2"/>
                </a:solidFill>
                <a:latin typeface="+mj-lt"/>
              </a:rPr>
              <a:t>What is a DVCS?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518285" y="1290320"/>
            <a:ext cx="451485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+mn-lt"/>
              </a:rPr>
              <a:t>Centralized VCS</a:t>
            </a:r>
            <a:endParaRPr lang="en-US" altLang="en-US" sz="1800" dirty="0" smtClean="0">
              <a:latin typeface="+mn-lt"/>
            </a:endParaRPr>
          </a:p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>
              <a:latin typeface="+mn-lt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One central repository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Must be capable of connecting to repo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Need to solve issues with group members making different changes on the same files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341745" y="1290320"/>
            <a:ext cx="451485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+mn-lt"/>
              </a:rPr>
              <a:t>Distributed VCS</a:t>
            </a:r>
            <a:endParaRPr lang="en-US" altLang="en-US" sz="1800" dirty="0" smtClean="0">
              <a:latin typeface="+mn-lt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>
              <a:latin typeface="+mn-lt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Everyone has a working repo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Faster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Connectionless</a:t>
            </a: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>
                <a:latin typeface="+mn-lt"/>
              </a:rPr>
              <a:t>Still need to resolve issues, but it's not an argument against DVCS﻿</a:t>
            </a:r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761740"/>
            <a:ext cx="3291840" cy="204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727450"/>
            <a:ext cx="3634740" cy="207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2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How </a:t>
            </a:r>
            <a:r>
              <a:rPr lang="en-US" altLang="en-US" dirty="0" err="1"/>
              <a:t>Git</a:t>
            </a:r>
            <a:r>
              <a:rPr lang="en-US" altLang="en-US" dirty="0"/>
              <a:t> stores data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1744029" y="1637349"/>
            <a:ext cx="8695373" cy="4932045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Let's quickly talk about what goes into a </a:t>
            </a:r>
            <a:r>
              <a:rPr lang="en-US" altLang="en-US" sz="1800" i="1" dirty="0"/>
              <a:t>repository </a:t>
            </a:r>
            <a:r>
              <a:rPr lang="en-US" altLang="en-US" sz="1800" dirty="0"/>
              <a:t>(and what a repo is)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Commit - A snapshot of the trees and blobs at a point in time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It's easier to think of things in terms of </a:t>
            </a:r>
            <a:r>
              <a:rPr lang="en-US" altLang="en-US" sz="1800" i="1" dirty="0"/>
              <a:t>changes in files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i="1" dirty="0"/>
              <a:t>    </a:t>
            </a:r>
            <a:r>
              <a:rPr lang="en-US" altLang="en-US" sz="1800" dirty="0"/>
              <a:t>(but that's not really how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does it--we'll ignore that for now)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i="1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 err="1"/>
              <a:t>Git</a:t>
            </a:r>
            <a:r>
              <a:rPr lang="en-US" altLang="en-US" sz="1800" dirty="0"/>
              <a:t> (and other </a:t>
            </a:r>
            <a:r>
              <a:rPr lang="en-US" altLang="en-US" sz="1800" dirty="0" err="1"/>
              <a:t>VCSes</a:t>
            </a:r>
            <a:r>
              <a:rPr lang="en-US" altLang="en-US" sz="1800" dirty="0"/>
              <a:t>) get their power from working on files where changes can be easily seen (i.e. not binary files)</a:t>
            </a:r>
          </a:p>
        </p:txBody>
      </p:sp>
    </p:spTree>
    <p:extLst>
      <p:ext uri="{BB962C8B-B14F-4D97-AF65-F5344CB8AC3E}">
        <p14:creationId xmlns:p14="http://schemas.microsoft.com/office/powerpoint/2010/main" val="13997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1" hangingPunct="1">
              <a:lnSpc>
                <a:spcPct val="95000"/>
              </a:lnSpc>
            </a:pPr>
            <a:r>
              <a:rPr lang="en-US" altLang="en-US" dirty="0"/>
              <a:t>Let's Get Started (Setting up </a:t>
            </a:r>
            <a:r>
              <a:rPr lang="en-US" altLang="en-US" dirty="0" err="1"/>
              <a:t>Git</a:t>
            </a:r>
            <a:r>
              <a:rPr lang="en-US" altLang="en-US" dirty="0"/>
              <a:t>)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1746885" y="1645920"/>
            <a:ext cx="8698230" cy="4937760"/>
          </a:xfr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Install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for your platform of choice (git-scm.org)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Graphical installer for Windows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DMGs for Mac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Your favorite Linux package manager</a:t>
            </a:r>
            <a:endParaRPr lang="en-US" altLang="en-US" sz="1800" dirty="0" smtClean="0"/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Char char="•"/>
            </a:pPr>
            <a:r>
              <a:rPr lang="en-US" altLang="en-US" sz="1800" dirty="0"/>
              <a:t>Or compile from source!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And let's get set up: (green = command, blue = variable)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  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config</a:t>
            </a:r>
            <a:r>
              <a:rPr lang="en-US" altLang="en-US" sz="1800" dirty="0"/>
              <a:t> --global user.name “</a:t>
            </a:r>
            <a:r>
              <a:rPr lang="en-US" altLang="en-US" sz="1800" dirty="0" err="1"/>
              <a:t>Meena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Shanmuganathan</a:t>
            </a:r>
            <a:r>
              <a:rPr lang="en-US" altLang="en-US" sz="1800" dirty="0"/>
              <a:t>"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dirty="0"/>
              <a:t>    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config</a:t>
            </a:r>
            <a:r>
              <a:rPr lang="en-US" altLang="en-US" sz="1800" dirty="0"/>
              <a:t> --global </a:t>
            </a:r>
            <a:r>
              <a:rPr lang="en-US" altLang="en-US" sz="1800" dirty="0" err="1"/>
              <a:t>user.email</a:t>
            </a:r>
            <a:r>
              <a:rPr lang="en-US" altLang="en-US" sz="1800" dirty="0"/>
              <a:t> “Meena_S@Syntelinc.com"</a:t>
            </a:r>
            <a:endParaRPr lang="en-US" altLang="en-US" sz="1800" dirty="0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0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13330</TotalTime>
  <Words>393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Lucida Sans Unicode</vt:lpstr>
      <vt:lpstr>Stag Sans Light</vt:lpstr>
      <vt:lpstr>Verdana</vt:lpstr>
      <vt:lpstr>Wingdings</vt:lpstr>
      <vt:lpstr>1_Atos v4.0</vt:lpstr>
      <vt:lpstr>DevOps Tools - Version Control with Git</vt:lpstr>
      <vt:lpstr>Agenda</vt:lpstr>
      <vt:lpstr>Getting Started with Version Control</vt:lpstr>
      <vt:lpstr>Getting Started with Version Control</vt:lpstr>
      <vt:lpstr>VCS Systems and their Operation</vt:lpstr>
      <vt:lpstr>So why Git (and still, why VCS)?</vt:lpstr>
      <vt:lpstr>What is a DVCS?</vt:lpstr>
      <vt:lpstr>How Git stores data</vt:lpstr>
      <vt:lpstr>Let's Get Started (Setting up Git)</vt:lpstr>
      <vt:lpstr>Creating our first repository</vt:lpstr>
      <vt:lpstr>Using our first repository</vt:lpstr>
      <vt:lpstr>Looking deeper at the repository</vt:lpstr>
      <vt:lpstr>Sharing -- Using a remote origin</vt:lpstr>
      <vt:lpstr>Best practices for code collaboration</vt:lpstr>
      <vt:lpstr>Resolving commit conflicts</vt:lpstr>
      <vt:lpstr>Advanced Versioning: Branches</vt:lpstr>
      <vt:lpstr>Advanced Versioning: Reverting changes</vt:lpstr>
      <vt:lpstr>Tools for Organizing your Repository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Overview</dc:title>
  <dc:creator>Yusuf Rangwala</dc:creator>
  <cp:lastModifiedBy>Chinchole, Pradeep</cp:lastModifiedBy>
  <cp:revision>911</cp:revision>
  <dcterms:created xsi:type="dcterms:W3CDTF">2010-11-19T11:28:57Z</dcterms:created>
  <dcterms:modified xsi:type="dcterms:W3CDTF">2019-11-25T03:12:37Z</dcterms:modified>
</cp:coreProperties>
</file>