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445" r:id="rId2"/>
    <p:sldId id="418" r:id="rId3"/>
    <p:sldId id="425" r:id="rId4"/>
    <p:sldId id="431" r:id="rId5"/>
    <p:sldId id="432" r:id="rId6"/>
    <p:sldId id="426" r:id="rId7"/>
    <p:sldId id="433" r:id="rId8"/>
    <p:sldId id="434" r:id="rId9"/>
    <p:sldId id="441" r:id="rId10"/>
    <p:sldId id="427" r:id="rId11"/>
    <p:sldId id="428" r:id="rId12"/>
    <p:sldId id="430" r:id="rId13"/>
    <p:sldId id="429" r:id="rId14"/>
    <p:sldId id="437" r:id="rId15"/>
    <p:sldId id="436" r:id="rId16"/>
    <p:sldId id="442" r:id="rId17"/>
    <p:sldId id="438" r:id="rId18"/>
    <p:sldId id="439" r:id="rId19"/>
    <p:sldId id="440" r:id="rId20"/>
    <p:sldId id="443" r:id="rId21"/>
    <p:sldId id="444" r:id="rId22"/>
    <p:sldId id="41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6BBB4-A82C-4584-8C87-0D32B542E795}">
          <p14:sldIdLst>
            <p14:sldId id="445"/>
            <p14:sldId id="418"/>
            <p14:sldId id="425"/>
            <p14:sldId id="431"/>
            <p14:sldId id="432"/>
            <p14:sldId id="426"/>
            <p14:sldId id="433"/>
            <p14:sldId id="434"/>
            <p14:sldId id="441"/>
            <p14:sldId id="427"/>
            <p14:sldId id="428"/>
            <p14:sldId id="430"/>
            <p14:sldId id="429"/>
            <p14:sldId id="437"/>
            <p14:sldId id="436"/>
            <p14:sldId id="442"/>
            <p14:sldId id="438"/>
            <p14:sldId id="439"/>
            <p14:sldId id="440"/>
            <p14:sldId id="443"/>
            <p14:sldId id="444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217"/>
    <a:srgbClr val="FFFF99"/>
    <a:srgbClr val="FF6600"/>
    <a:srgbClr val="C86664"/>
    <a:srgbClr val="33CC33"/>
    <a:srgbClr val="003300"/>
    <a:srgbClr val="FF0066"/>
    <a:srgbClr val="008000"/>
    <a:srgbClr val="F94D1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1398" autoAdjust="0"/>
  </p:normalViewPr>
  <p:slideViewPr>
    <p:cSldViewPr snapToGrid="0">
      <p:cViewPr varScale="1">
        <p:scale>
          <a:sx n="73" d="100"/>
          <a:sy n="73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C800F24-0F94-4DBE-B2E1-DA5166060B9E}" type="datetimeFigureOut">
              <a:rPr lang="en-US"/>
              <a:pPr/>
              <a:t>11/25/2019</a:t>
            </a:fld>
            <a:endParaRPr lang="en-US" dirty="0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065F10BB-A3E9-4FE6-9B3C-C47D2920AF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11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10BB-A3E9-4FE6-9B3C-C47D2920AFF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5130833" y="6212904"/>
            <a:ext cx="19303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2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3069929"/>
            <a:ext cx="11160125" cy="71814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1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4" y="5703556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9771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703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1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75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042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6072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7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595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692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9"/>
            <a:ext cx="12248651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2573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7"/>
            <a:ext cx="12248651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5866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1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4099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112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8"/>
            <a:ext cx="11570208" cy="960107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5665" y="1454401"/>
            <a:ext cx="11570208" cy="453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895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7"/>
            <a:ext cx="12272555" cy="27315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892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7"/>
            <a:ext cx="12272555" cy="26993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6609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7"/>
            <a:ext cx="12272555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869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4"/>
            <a:ext cx="12272555" cy="27356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48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6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101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704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6" y="1218353"/>
            <a:ext cx="363599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Thank You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1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1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BNFS_Template3_title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5467" y="2232026"/>
            <a:ext cx="7378700" cy="2378075"/>
          </a:xfrm>
          <a:ln algn="ctr"/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33951" y="4897439"/>
            <a:ext cx="6982883" cy="930275"/>
          </a:xfrm>
          <a:ln algn="ctr"/>
        </p:spPr>
        <p:txBody>
          <a:bodyPr anchor="b"/>
          <a:lstStyle>
            <a:lvl1pPr marL="0" indent="0" algn="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380817" y="6270625"/>
            <a:ext cx="4536016" cy="457200"/>
          </a:xfrm>
          <a:prstGeom prst="rect">
            <a:avLst/>
          </a:prstGeom>
          <a:noFill/>
          <a:ln w="12700" algn="ctr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B2B2B2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811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DE8BE-2EC0-4691-9EF6-A6615C0C701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8"/>
            <a:ext cx="11570208" cy="960107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515419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665" y="1454401"/>
            <a:ext cx="11570208" cy="453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8"/>
            <a:ext cx="11570208" cy="960107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000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3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9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407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9"/>
            <a:ext cx="12256619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11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4"/>
            <a:ext cx="12240683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26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3"/>
            <a:ext cx="12240683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253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804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373660" y="6439430"/>
            <a:ext cx="207909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800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8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8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1"/>
            <a:ext cx="11566984" cy="45378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85666" y="164637"/>
            <a:ext cx="11566985" cy="756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</a:t>
            </a:r>
            <a:r>
              <a:rPr lang="nl-NL" dirty="0" smtClean="0"/>
              <a:t>header</a:t>
            </a:r>
            <a:br>
              <a:rPr lang="nl-NL" dirty="0" smtClean="0"/>
            </a:br>
            <a:endParaRPr lang="nl-NL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6"/>
            <a:ext cx="1936392" cy="337855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Lucida Sans Unicode" pitchFamily="34" charset="0"/>
        <a:buChar char="▶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864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2296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9728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243" userDrawn="1">
          <p15:clr>
            <a:srgbClr val="F26B43"/>
          </p15:clr>
        </p15:guide>
        <p15:guide id="3" pos="7539" userDrawn="1">
          <p15:clr>
            <a:srgbClr val="F26B43"/>
          </p15:clr>
        </p15:guide>
        <p15:guide id="4" orient="horz" pos="28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Tools -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7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Module Projects (Aggregator)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2608" y="1338719"/>
            <a:ext cx="10833100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Maven supports building multiple projects. A multi module project (aggregator) is defined by a parent POM referencing one or more projects. This aggregator can contain also the build configuration or include another parent POM to get this configuration.</a:t>
            </a:r>
          </a:p>
          <a:p>
            <a:r>
              <a:rPr lang="en-US" sz="1050" dirty="0">
                <a:latin typeface="+mn-lt"/>
              </a:rPr>
              <a:t>&lt;project&gt;</a:t>
            </a:r>
          </a:p>
          <a:p>
            <a:r>
              <a:rPr lang="en-US" sz="1050" dirty="0">
                <a:latin typeface="+mn-lt"/>
              </a:rPr>
              <a:t>    &lt;</a:t>
            </a:r>
            <a:r>
              <a:rPr lang="en-US" sz="1050" dirty="0" err="1">
                <a:latin typeface="+mn-lt"/>
              </a:rPr>
              <a:t>modelVersion</a:t>
            </a:r>
            <a:r>
              <a:rPr lang="en-US" sz="1050" dirty="0">
                <a:latin typeface="+mn-lt"/>
              </a:rPr>
              <a:t>&gt;4.0.0&lt;/</a:t>
            </a:r>
            <a:r>
              <a:rPr lang="en-US" sz="1050" dirty="0" err="1">
                <a:latin typeface="+mn-lt"/>
              </a:rPr>
              <a:t>modelVersion</a:t>
            </a:r>
            <a:r>
              <a:rPr lang="en-US" sz="1050" dirty="0">
                <a:latin typeface="+mn-lt"/>
              </a:rPr>
              <a:t>&gt;</a:t>
            </a:r>
          </a:p>
          <a:p>
            <a:r>
              <a:rPr lang="en-US" sz="1050" dirty="0">
                <a:latin typeface="+mn-lt"/>
              </a:rPr>
              <a:t>    &lt;</a:t>
            </a:r>
            <a:r>
              <a:rPr lang="en-US" sz="1050" dirty="0" err="1">
                <a:latin typeface="+mn-lt"/>
              </a:rPr>
              <a:t>groupId</a:t>
            </a:r>
            <a:r>
              <a:rPr lang="en-US" sz="1050" dirty="0">
                <a:latin typeface="+mn-lt"/>
              </a:rPr>
              <a:t>&gt;</a:t>
            </a:r>
            <a:r>
              <a:rPr lang="en-US" sz="1050" dirty="0" err="1">
                <a:latin typeface="+mn-lt"/>
              </a:rPr>
              <a:t>com.vogella.tychoexample</a:t>
            </a:r>
            <a:r>
              <a:rPr lang="en-US" sz="1050" dirty="0">
                <a:latin typeface="+mn-lt"/>
              </a:rPr>
              <a:t>&lt;/</a:t>
            </a:r>
            <a:r>
              <a:rPr lang="en-US" sz="1050" dirty="0" err="1">
                <a:latin typeface="+mn-lt"/>
              </a:rPr>
              <a:t>groupId</a:t>
            </a:r>
            <a:r>
              <a:rPr lang="en-US" sz="1050" dirty="0">
                <a:latin typeface="+mn-lt"/>
              </a:rPr>
              <a:t>&gt;</a:t>
            </a:r>
          </a:p>
          <a:p>
            <a:r>
              <a:rPr lang="en-US" sz="1050" dirty="0">
                <a:latin typeface="+mn-lt"/>
              </a:rPr>
              <a:t>    &lt;</a:t>
            </a:r>
            <a:r>
              <a:rPr lang="en-US" sz="1050" dirty="0" err="1">
                <a:latin typeface="+mn-lt"/>
              </a:rPr>
              <a:t>artifactId</a:t>
            </a:r>
            <a:r>
              <a:rPr lang="en-US" sz="1050" dirty="0">
                <a:latin typeface="+mn-lt"/>
              </a:rPr>
              <a:t>&gt;</a:t>
            </a:r>
            <a:r>
              <a:rPr lang="en-US" sz="1050" dirty="0" err="1">
                <a:latin typeface="+mn-lt"/>
              </a:rPr>
              <a:t>com.vogella.tycho.aggregator</a:t>
            </a:r>
            <a:r>
              <a:rPr lang="en-US" sz="1050" dirty="0">
                <a:latin typeface="+mn-lt"/>
              </a:rPr>
              <a:t>&lt;/</a:t>
            </a:r>
            <a:r>
              <a:rPr lang="en-US" sz="1050" dirty="0" err="1">
                <a:latin typeface="+mn-lt"/>
              </a:rPr>
              <a:t>artifactId</a:t>
            </a:r>
            <a:r>
              <a:rPr lang="en-US" sz="1050" dirty="0">
                <a:latin typeface="+mn-lt"/>
              </a:rPr>
              <a:t>&gt;</a:t>
            </a:r>
          </a:p>
          <a:p>
            <a:r>
              <a:rPr lang="en-US" sz="1050" dirty="0">
                <a:latin typeface="+mn-lt"/>
              </a:rPr>
              <a:t>    &lt;version&gt;1.0.0-SNAPSHOT&lt;/version&gt;</a:t>
            </a:r>
          </a:p>
          <a:p>
            <a:r>
              <a:rPr lang="en-US" sz="1050" dirty="0">
                <a:latin typeface="+mn-lt"/>
              </a:rPr>
              <a:t>    &lt;packaging&gt;</a:t>
            </a:r>
            <a:r>
              <a:rPr lang="en-US" sz="1050" dirty="0" err="1">
                <a:latin typeface="+mn-lt"/>
              </a:rPr>
              <a:t>pom</a:t>
            </a:r>
            <a:r>
              <a:rPr lang="en-US" sz="1050" dirty="0">
                <a:latin typeface="+mn-lt"/>
              </a:rPr>
              <a:t>&lt;/packaging&gt;</a:t>
            </a:r>
          </a:p>
          <a:p>
            <a:endParaRPr lang="en-US" sz="1050" dirty="0">
              <a:latin typeface="+mn-lt"/>
            </a:endParaRPr>
          </a:p>
          <a:p>
            <a:r>
              <a:rPr lang="en-US" sz="1050" dirty="0">
                <a:latin typeface="+mn-lt"/>
              </a:rPr>
              <a:t>    &lt;parent&gt;</a:t>
            </a:r>
          </a:p>
          <a:p>
            <a:r>
              <a:rPr lang="en-US" sz="1050" dirty="0">
                <a:latin typeface="+mn-lt"/>
              </a:rPr>
              <a:t>        &lt;</a:t>
            </a:r>
            <a:r>
              <a:rPr lang="en-US" sz="1050" dirty="0" err="1">
                <a:latin typeface="+mn-lt"/>
              </a:rPr>
              <a:t>groupId</a:t>
            </a:r>
            <a:r>
              <a:rPr lang="en-US" sz="1050" dirty="0">
                <a:latin typeface="+mn-lt"/>
              </a:rPr>
              <a:t>&gt;</a:t>
            </a:r>
            <a:r>
              <a:rPr lang="en-US" sz="1050" dirty="0" err="1">
                <a:latin typeface="+mn-lt"/>
              </a:rPr>
              <a:t>com.vogella.tychoexample</a:t>
            </a:r>
            <a:r>
              <a:rPr lang="en-US" sz="1050" dirty="0">
                <a:latin typeface="+mn-lt"/>
              </a:rPr>
              <a:t>&lt;/</a:t>
            </a:r>
            <a:r>
              <a:rPr lang="en-US" sz="1050" dirty="0" err="1">
                <a:latin typeface="+mn-lt"/>
              </a:rPr>
              <a:t>groupId</a:t>
            </a:r>
            <a:r>
              <a:rPr lang="en-US" sz="1050" dirty="0">
                <a:latin typeface="+mn-lt"/>
              </a:rPr>
              <a:t>&gt;</a:t>
            </a:r>
          </a:p>
          <a:p>
            <a:r>
              <a:rPr lang="en-US" sz="1050" dirty="0">
                <a:latin typeface="+mn-lt"/>
              </a:rPr>
              <a:t>        &lt;</a:t>
            </a:r>
            <a:r>
              <a:rPr lang="en-US" sz="1050" dirty="0" err="1">
                <a:latin typeface="+mn-lt"/>
              </a:rPr>
              <a:t>artifactId</a:t>
            </a:r>
            <a:r>
              <a:rPr lang="en-US" sz="1050" dirty="0">
                <a:latin typeface="+mn-lt"/>
              </a:rPr>
              <a:t>&gt;</a:t>
            </a:r>
            <a:r>
              <a:rPr lang="en-US" sz="1050" dirty="0" err="1">
                <a:latin typeface="+mn-lt"/>
              </a:rPr>
              <a:t>com.vogella.tycho.parent</a:t>
            </a:r>
            <a:r>
              <a:rPr lang="en-US" sz="1050" dirty="0">
                <a:latin typeface="+mn-lt"/>
              </a:rPr>
              <a:t>&lt;/</a:t>
            </a:r>
            <a:r>
              <a:rPr lang="en-US" sz="1050" dirty="0" err="1">
                <a:latin typeface="+mn-lt"/>
              </a:rPr>
              <a:t>artifactId</a:t>
            </a:r>
            <a:r>
              <a:rPr lang="en-US" sz="1050" dirty="0">
                <a:latin typeface="+mn-lt"/>
              </a:rPr>
              <a:t>&gt;</a:t>
            </a:r>
          </a:p>
          <a:p>
            <a:r>
              <a:rPr lang="en-US" sz="1050" dirty="0">
                <a:latin typeface="+mn-lt"/>
              </a:rPr>
              <a:t>        &lt;version&gt;1.0.0-SNAPSHOT&lt;/version&gt;</a:t>
            </a:r>
          </a:p>
          <a:p>
            <a:r>
              <a:rPr lang="en-US" sz="1050" dirty="0">
                <a:latin typeface="+mn-lt"/>
              </a:rPr>
              <a:t>        &lt;</a:t>
            </a:r>
            <a:r>
              <a:rPr lang="en-US" sz="1050" dirty="0" err="1">
                <a:latin typeface="+mn-lt"/>
              </a:rPr>
              <a:t>relativePath</a:t>
            </a:r>
            <a:r>
              <a:rPr lang="en-US" sz="1050" dirty="0">
                <a:latin typeface="+mn-lt"/>
              </a:rPr>
              <a:t>&gt;../</a:t>
            </a:r>
            <a:r>
              <a:rPr lang="en-US" sz="1050" dirty="0" err="1">
                <a:latin typeface="+mn-lt"/>
              </a:rPr>
              <a:t>com.vogella.tycho.parent</a:t>
            </a:r>
            <a:r>
              <a:rPr lang="en-US" sz="1050" dirty="0">
                <a:latin typeface="+mn-lt"/>
              </a:rPr>
              <a:t>&lt;/</a:t>
            </a:r>
            <a:r>
              <a:rPr lang="en-US" sz="1050" dirty="0" err="1">
                <a:latin typeface="+mn-lt"/>
              </a:rPr>
              <a:t>relativePath</a:t>
            </a:r>
            <a:r>
              <a:rPr lang="en-US" sz="1050" dirty="0">
                <a:latin typeface="+mn-lt"/>
              </a:rPr>
              <a:t>&gt;</a:t>
            </a:r>
          </a:p>
          <a:p>
            <a:r>
              <a:rPr lang="en-US" sz="1050" dirty="0">
                <a:latin typeface="+mn-lt"/>
              </a:rPr>
              <a:t>    &lt;/parent&gt;</a:t>
            </a:r>
          </a:p>
          <a:p>
            <a:endParaRPr lang="en-US" sz="1050" dirty="0">
              <a:latin typeface="+mn-lt"/>
            </a:endParaRPr>
          </a:p>
          <a:p>
            <a:r>
              <a:rPr lang="en-US" sz="1050" dirty="0">
                <a:latin typeface="+mn-lt"/>
              </a:rPr>
              <a:t>    &lt;modules&gt;</a:t>
            </a:r>
          </a:p>
          <a:p>
            <a:r>
              <a:rPr lang="en-US" sz="1050" dirty="0">
                <a:latin typeface="+mn-lt"/>
              </a:rPr>
              <a:t>        &lt;module&gt;../</a:t>
            </a:r>
            <a:r>
              <a:rPr lang="en-US" sz="1050" dirty="0" err="1">
                <a:latin typeface="+mn-lt"/>
              </a:rPr>
              <a:t>com.vogella.build.targetdefinition</a:t>
            </a:r>
            <a:r>
              <a:rPr lang="en-US" sz="1050" dirty="0">
                <a:latin typeface="+mn-lt"/>
              </a:rPr>
              <a:t>&lt;/module&gt;</a:t>
            </a:r>
          </a:p>
          <a:p>
            <a:r>
              <a:rPr lang="en-US" sz="1050" dirty="0">
                <a:latin typeface="+mn-lt"/>
              </a:rPr>
              <a:t>        &lt;module&gt;../com.vogella.tycho.plugin1&lt;/module&gt;</a:t>
            </a:r>
          </a:p>
          <a:p>
            <a:r>
              <a:rPr lang="en-US" sz="1050" dirty="0">
                <a:latin typeface="+mn-lt"/>
              </a:rPr>
              <a:t>        &lt;module&gt;../com.vogella.tycho.plugin2&lt;/module&gt;</a:t>
            </a:r>
          </a:p>
          <a:p>
            <a:r>
              <a:rPr lang="en-US" sz="1050" dirty="0">
                <a:latin typeface="+mn-lt"/>
              </a:rPr>
              <a:t>        &lt;module&gt;../</a:t>
            </a:r>
            <a:r>
              <a:rPr lang="en-US" sz="1050" dirty="0" err="1">
                <a:latin typeface="+mn-lt"/>
              </a:rPr>
              <a:t>com.vogella.tycho.rcp</a:t>
            </a:r>
            <a:r>
              <a:rPr lang="en-US" sz="1050" dirty="0">
                <a:latin typeface="+mn-lt"/>
              </a:rPr>
              <a:t>&lt;/module&gt;</a:t>
            </a:r>
          </a:p>
          <a:p>
            <a:r>
              <a:rPr lang="en-US" sz="1050" dirty="0">
                <a:latin typeface="+mn-lt"/>
              </a:rPr>
              <a:t>        &lt;module&gt;../</a:t>
            </a:r>
            <a:r>
              <a:rPr lang="en-US" sz="1050" dirty="0" err="1">
                <a:latin typeface="+mn-lt"/>
              </a:rPr>
              <a:t>com.vogella.tycho.product</a:t>
            </a:r>
            <a:r>
              <a:rPr lang="en-US" sz="1050" dirty="0">
                <a:latin typeface="+mn-lt"/>
              </a:rPr>
              <a:t>&lt;/module&gt;</a:t>
            </a:r>
          </a:p>
          <a:p>
            <a:r>
              <a:rPr lang="en-US" sz="1050" dirty="0">
                <a:latin typeface="+mn-lt"/>
              </a:rPr>
              <a:t>        &lt;module&gt;../</a:t>
            </a:r>
            <a:r>
              <a:rPr lang="en-US" sz="1050" dirty="0" err="1">
                <a:latin typeface="+mn-lt"/>
              </a:rPr>
              <a:t>com.vogella.tycho.feature</a:t>
            </a:r>
            <a:r>
              <a:rPr lang="en-US" sz="1050" dirty="0">
                <a:latin typeface="+mn-lt"/>
              </a:rPr>
              <a:t>&lt;/module&gt;</a:t>
            </a:r>
          </a:p>
          <a:p>
            <a:r>
              <a:rPr lang="en-US" sz="1050" dirty="0">
                <a:latin typeface="+mn-lt"/>
              </a:rPr>
              <a:t>        &lt;module&gt;../</a:t>
            </a:r>
            <a:r>
              <a:rPr lang="en-US" sz="1050" dirty="0" err="1">
                <a:latin typeface="+mn-lt"/>
              </a:rPr>
              <a:t>com.vogella.tycho.update</a:t>
            </a:r>
            <a:r>
              <a:rPr lang="en-US" sz="1050" dirty="0">
                <a:latin typeface="+mn-lt"/>
              </a:rPr>
              <a:t>&lt;/module&gt;</a:t>
            </a:r>
          </a:p>
          <a:p>
            <a:r>
              <a:rPr lang="en-US" sz="1050" dirty="0">
                <a:latin typeface="+mn-lt"/>
              </a:rPr>
              <a:t>        &lt;module&gt;../</a:t>
            </a:r>
            <a:r>
              <a:rPr lang="en-US" sz="1050" dirty="0" err="1">
                <a:latin typeface="+mn-lt"/>
              </a:rPr>
              <a:t>com.vogella.tycho.unittests</a:t>
            </a:r>
            <a:r>
              <a:rPr lang="en-US" sz="1050" dirty="0">
                <a:latin typeface="+mn-lt"/>
              </a:rPr>
              <a:t>&lt;/module&gt;</a:t>
            </a:r>
          </a:p>
          <a:p>
            <a:r>
              <a:rPr lang="en-US" sz="1050" dirty="0">
                <a:latin typeface="+mn-lt"/>
              </a:rPr>
              <a:t>    &lt;/modules&gt;</a:t>
            </a:r>
          </a:p>
          <a:p>
            <a:r>
              <a:rPr lang="en-US" sz="1050" dirty="0">
                <a:latin typeface="+mn-lt"/>
              </a:rPr>
              <a:t>&lt;/project&gt;</a:t>
            </a:r>
          </a:p>
          <a:p>
            <a:endParaRPr lang="en-US" sz="1050" dirty="0">
              <a:latin typeface="+mn-lt"/>
            </a:endParaRPr>
          </a:p>
          <a:p>
            <a:r>
              <a:rPr lang="en-US" sz="1050" dirty="0">
                <a:latin typeface="+mn-lt"/>
              </a:rPr>
              <a:t>The packaging type of such a POM is </a:t>
            </a:r>
            <a:r>
              <a:rPr lang="en-US" sz="1050" dirty="0" err="1">
                <a:latin typeface="+mn-lt"/>
              </a:rPr>
              <a:t>pom</a:t>
            </a:r>
            <a:r>
              <a:rPr lang="en-US" sz="1050" dirty="0">
                <a:latin typeface="+mn-lt"/>
              </a:rPr>
              <a:t>, as such a project will not result in any build output.</a:t>
            </a: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  <a:p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5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profiles </a:t>
            </a:r>
            <a:r>
              <a:rPr lang="en-US" dirty="0" smtClean="0"/>
              <a:t>in </a:t>
            </a:r>
            <a:r>
              <a:rPr lang="en-US" dirty="0"/>
              <a:t>Maven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664" y="1300618"/>
            <a:ext cx="8605837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>
                <a:latin typeface="+mn-lt"/>
              </a:rPr>
              <a:t>Using Profiles</a:t>
            </a:r>
          </a:p>
          <a:p>
            <a:r>
              <a:rPr lang="en-US" sz="1300" dirty="0">
                <a:latin typeface="+mn-lt"/>
              </a:rPr>
              <a:t>Maven supports the usage of profiles to define different configurations. If you start Maven, you can instruct it to use a certain profile. For this you specify the -P parameter followed directly (without whitespace) by the profile, 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e.g. -Pproduction</a:t>
            </a:r>
            <a:r>
              <a:rPr lang="en-US" sz="1300" dirty="0">
                <a:latin typeface="+mn-lt"/>
              </a:rPr>
              <a:t>.</a:t>
            </a:r>
          </a:p>
          <a:p>
            <a:endParaRPr lang="en-US" sz="1300" dirty="0">
              <a:latin typeface="+mn-lt"/>
            </a:endParaRPr>
          </a:p>
          <a:p>
            <a:r>
              <a:rPr lang="en-US" sz="1300" dirty="0">
                <a:latin typeface="+mn-lt"/>
              </a:rPr>
              <a:t>&lt;profiles&gt;</a:t>
            </a:r>
          </a:p>
          <a:p>
            <a:r>
              <a:rPr lang="en-US" sz="1300" dirty="0">
                <a:latin typeface="+mn-lt"/>
              </a:rPr>
              <a:t> &lt;profile&gt;</a:t>
            </a:r>
          </a:p>
          <a:p>
            <a:r>
              <a:rPr lang="en-US" sz="1300" dirty="0">
                <a:solidFill>
                  <a:srgbClr val="FF0000"/>
                </a:solidFill>
                <a:latin typeface="+mn-lt"/>
              </a:rPr>
              <a:t>  &lt;id&gt;dev&lt;/id&gt;</a:t>
            </a:r>
          </a:p>
          <a:p>
            <a:r>
              <a:rPr lang="en-US" sz="1300" dirty="0">
                <a:latin typeface="+mn-lt"/>
              </a:rPr>
              <a:t>   &lt;activation&gt;</a:t>
            </a:r>
          </a:p>
          <a:p>
            <a:r>
              <a:rPr lang="en-US" sz="1300" dirty="0">
                <a:latin typeface="+mn-lt"/>
              </a:rPr>
              <a:t>           &lt;</a:t>
            </a:r>
            <a:r>
              <a:rPr lang="en-US" sz="1300" dirty="0" err="1">
                <a:latin typeface="+mn-lt"/>
              </a:rPr>
              <a:t>activeByDefault</a:t>
            </a:r>
            <a:r>
              <a:rPr lang="en-US" sz="1300" dirty="0">
                <a:latin typeface="+mn-lt"/>
              </a:rPr>
              <a:t>&gt;true&lt;/</a:t>
            </a:r>
            <a:r>
              <a:rPr lang="en-US" sz="1300" dirty="0" err="1">
                <a:latin typeface="+mn-lt"/>
              </a:rPr>
              <a:t>activeByDefault</a:t>
            </a:r>
            <a:r>
              <a:rPr lang="en-US" sz="1300" dirty="0"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      &lt;/activation&gt;</a:t>
            </a:r>
          </a:p>
          <a:p>
            <a:r>
              <a:rPr lang="en-US" sz="1300" dirty="0">
                <a:latin typeface="+mn-lt"/>
              </a:rPr>
              <a:t>  &lt;properties&gt;</a:t>
            </a:r>
          </a:p>
          <a:p>
            <a:r>
              <a:rPr lang="en-US" sz="1300" dirty="0">
                <a:solidFill>
                  <a:srgbClr val="FF0000"/>
                </a:solidFill>
                <a:latin typeface="+mn-lt"/>
              </a:rPr>
              <a:t>    &lt;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db.location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URL_to_dev_system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db.location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  &lt;</a:t>
            </a:r>
            <a:r>
              <a:rPr lang="en-US" sz="1300" dirty="0" err="1">
                <a:latin typeface="+mn-lt"/>
              </a:rPr>
              <a:t>logo.image</a:t>
            </a:r>
            <a:r>
              <a:rPr lang="en-US" sz="1300" dirty="0">
                <a:latin typeface="+mn-lt"/>
              </a:rPr>
              <a:t>&gt;companylogo.png&lt;/</a:t>
            </a:r>
            <a:r>
              <a:rPr lang="en-US" sz="1300" dirty="0" err="1">
                <a:latin typeface="+mn-lt"/>
              </a:rPr>
              <a:t>logo.image</a:t>
            </a:r>
            <a:r>
              <a:rPr lang="en-US" sz="1300" dirty="0"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&lt;/properties&gt;</a:t>
            </a:r>
          </a:p>
          <a:p>
            <a:r>
              <a:rPr lang="en-US" sz="1300" dirty="0">
                <a:latin typeface="+mn-lt"/>
              </a:rPr>
              <a:t> &lt;/profile&gt;</a:t>
            </a:r>
          </a:p>
          <a:p>
            <a:r>
              <a:rPr lang="en-US" sz="1300" dirty="0">
                <a:latin typeface="+mn-lt"/>
              </a:rPr>
              <a:t>  &lt;profile&gt;</a:t>
            </a:r>
          </a:p>
          <a:p>
            <a:r>
              <a:rPr lang="en-US" sz="1300" dirty="0">
                <a:solidFill>
                  <a:srgbClr val="FF0000"/>
                </a:solidFill>
                <a:latin typeface="+mn-lt"/>
              </a:rPr>
              <a:t>    &lt;id&gt;production&lt;/id&gt;</a:t>
            </a:r>
          </a:p>
          <a:p>
            <a:r>
              <a:rPr lang="en-US" sz="1300" dirty="0">
                <a:latin typeface="+mn-lt"/>
              </a:rPr>
              <a:t>        &lt;properties&gt;</a:t>
            </a:r>
          </a:p>
          <a:p>
            <a:r>
              <a:rPr lang="en-US" sz="1300" dirty="0">
                <a:solidFill>
                  <a:srgbClr val="FF0000"/>
                </a:solidFill>
                <a:latin typeface="+mn-lt"/>
              </a:rPr>
              <a:t>            &lt;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db.location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URL_to_prod_system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db.location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          &lt;</a:t>
            </a:r>
            <a:r>
              <a:rPr lang="en-US" sz="1300" dirty="0" err="1">
                <a:latin typeface="+mn-lt"/>
              </a:rPr>
              <a:t>logo.image</a:t>
            </a:r>
            <a:r>
              <a:rPr lang="en-US" sz="1300" dirty="0">
                <a:latin typeface="+mn-lt"/>
              </a:rPr>
              <a:t>&gt;companylogo2.png&lt;/</a:t>
            </a:r>
            <a:r>
              <a:rPr lang="en-US" sz="1300" dirty="0" err="1">
                <a:latin typeface="+mn-lt"/>
              </a:rPr>
              <a:t>logo.image</a:t>
            </a:r>
            <a:r>
              <a:rPr lang="en-US" sz="1300" dirty="0"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      &lt;/properties&gt;</a:t>
            </a:r>
          </a:p>
          <a:p>
            <a:r>
              <a:rPr lang="en-US" sz="1300" dirty="0">
                <a:latin typeface="+mn-lt"/>
              </a:rPr>
              <a:t>    &lt;/profile&gt;</a:t>
            </a:r>
          </a:p>
          <a:p>
            <a:r>
              <a:rPr lang="en-US" sz="1300" dirty="0">
                <a:latin typeface="+mn-lt"/>
              </a:rPr>
              <a:t> &lt;/profiles&gt;</a:t>
            </a: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19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properties </a:t>
            </a:r>
            <a:r>
              <a:rPr lang="en-US" dirty="0"/>
              <a:t>in Maven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2138" y="1339737"/>
            <a:ext cx="86058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+mn-lt"/>
              </a:rPr>
              <a:t>Using Properties</a:t>
            </a:r>
          </a:p>
          <a:p>
            <a:r>
              <a:rPr lang="en-US" sz="1400" dirty="0">
                <a:latin typeface="+mn-lt"/>
              </a:rPr>
              <a:t>You can specify properties in your build files. You can override them via the command line with the -D parameter followed directly (without whitespace) by its value.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&lt;properties&gt;</a:t>
            </a:r>
          </a:p>
          <a:p>
            <a:r>
              <a:rPr lang="en-US" sz="1400" dirty="0">
                <a:latin typeface="+mn-lt"/>
              </a:rPr>
              <a:t>&lt;</a:t>
            </a:r>
            <a:r>
              <a:rPr lang="en-US" sz="1400" dirty="0" err="1">
                <a:latin typeface="+mn-lt"/>
              </a:rPr>
              <a:t>skipTests</a:t>
            </a:r>
            <a:r>
              <a:rPr lang="en-US" sz="1400" dirty="0">
                <a:latin typeface="+mn-lt"/>
              </a:rPr>
              <a:t>&gt;true&lt;/</a:t>
            </a:r>
            <a:r>
              <a:rPr lang="en-US" sz="1400" dirty="0" err="1">
                <a:latin typeface="+mn-lt"/>
              </a:rPr>
              <a:t>skipTests</a:t>
            </a:r>
            <a:r>
              <a:rPr lang="en-US" sz="1400" dirty="0">
                <a:latin typeface="+mn-lt"/>
              </a:rPr>
              <a:t>&gt;</a:t>
            </a:r>
          </a:p>
          <a:p>
            <a:r>
              <a:rPr lang="en-US" sz="1400" dirty="0">
                <a:latin typeface="+mn-lt"/>
              </a:rPr>
              <a:t>&lt;</a:t>
            </a:r>
            <a:r>
              <a:rPr lang="en-US" sz="1400" dirty="0" err="1">
                <a:latin typeface="+mn-lt"/>
              </a:rPr>
              <a:t>maven.build.timestamp.format</a:t>
            </a:r>
            <a:r>
              <a:rPr lang="en-US" sz="1400" dirty="0">
                <a:latin typeface="+mn-lt"/>
              </a:rPr>
              <a:t>&gt;</a:t>
            </a:r>
            <a:r>
              <a:rPr lang="en-US" sz="1400" dirty="0" err="1">
                <a:latin typeface="+mn-lt"/>
              </a:rPr>
              <a:t>yyyyMMdd-HHmm</a:t>
            </a:r>
            <a:r>
              <a:rPr lang="en-US" sz="1400" dirty="0">
                <a:latin typeface="+mn-lt"/>
              </a:rPr>
              <a:t>&lt;/</a:t>
            </a:r>
            <a:r>
              <a:rPr lang="en-US" sz="1400" dirty="0" err="1">
                <a:latin typeface="+mn-lt"/>
              </a:rPr>
              <a:t>maven.build.timestamp.format</a:t>
            </a:r>
            <a:r>
              <a:rPr lang="en-US" sz="1400" dirty="0">
                <a:latin typeface="+mn-lt"/>
              </a:rPr>
              <a:t>&gt;</a:t>
            </a:r>
          </a:p>
          <a:p>
            <a:r>
              <a:rPr lang="en-US" sz="1400" dirty="0">
                <a:latin typeface="+mn-lt"/>
              </a:rPr>
              <a:t>&lt;</a:t>
            </a:r>
            <a:r>
              <a:rPr lang="en-US" sz="1400" dirty="0" err="1">
                <a:latin typeface="+mn-lt"/>
              </a:rPr>
              <a:t>buildTimestamp</a:t>
            </a:r>
            <a:r>
              <a:rPr lang="en-US" sz="1400" dirty="0">
                <a:latin typeface="+mn-lt"/>
              </a:rPr>
              <a:t>&gt;${</a:t>
            </a:r>
            <a:r>
              <a:rPr lang="en-US" sz="1400" dirty="0" err="1">
                <a:latin typeface="+mn-lt"/>
              </a:rPr>
              <a:t>maven.build.timestamp</a:t>
            </a:r>
            <a:r>
              <a:rPr lang="en-US" sz="1400" dirty="0">
                <a:latin typeface="+mn-lt"/>
              </a:rPr>
              <a:t>}&lt;/</a:t>
            </a:r>
            <a:r>
              <a:rPr lang="en-US" sz="1400" dirty="0" err="1">
                <a:latin typeface="+mn-lt"/>
              </a:rPr>
              <a:t>buildTimestamp</a:t>
            </a:r>
            <a:r>
              <a:rPr lang="en-US" sz="1400" dirty="0">
                <a:latin typeface="+mn-lt"/>
              </a:rPr>
              <a:t>&gt;</a:t>
            </a:r>
          </a:p>
          <a:p>
            <a:r>
              <a:rPr lang="en-US" sz="1400" dirty="0">
                <a:latin typeface="+mn-lt"/>
              </a:rPr>
              <a:t>&lt;</a:t>
            </a:r>
            <a:r>
              <a:rPr lang="en-US" sz="1400" dirty="0" err="1">
                <a:latin typeface="+mn-lt"/>
              </a:rPr>
              <a:t>buildId</a:t>
            </a:r>
            <a:r>
              <a:rPr lang="en-US" sz="1400" dirty="0">
                <a:latin typeface="+mn-lt"/>
              </a:rPr>
              <a:t>&gt;${</a:t>
            </a:r>
            <a:r>
              <a:rPr lang="en-US" sz="1400" dirty="0" err="1">
                <a:latin typeface="+mn-lt"/>
              </a:rPr>
              <a:t>buildType</a:t>
            </a:r>
            <a:r>
              <a:rPr lang="en-US" sz="1400" dirty="0">
                <a:latin typeface="+mn-lt"/>
              </a:rPr>
              <a:t>}${</a:t>
            </a:r>
            <a:r>
              <a:rPr lang="en-US" sz="1400" dirty="0" err="1">
                <a:latin typeface="+mn-lt"/>
              </a:rPr>
              <a:t>buildTimestamp</a:t>
            </a:r>
            <a:r>
              <a:rPr lang="en-US" sz="1400" dirty="0">
                <a:latin typeface="+mn-lt"/>
              </a:rPr>
              <a:t>}&lt;/</a:t>
            </a:r>
            <a:r>
              <a:rPr lang="en-US" sz="1400" dirty="0" err="1">
                <a:latin typeface="+mn-lt"/>
              </a:rPr>
              <a:t>buildId</a:t>
            </a:r>
            <a:r>
              <a:rPr lang="en-US" sz="1400" dirty="0">
                <a:latin typeface="+mn-lt"/>
              </a:rPr>
              <a:t>&gt;</a:t>
            </a:r>
          </a:p>
          <a:p>
            <a:r>
              <a:rPr lang="en-US" sz="1400" dirty="0">
                <a:latin typeface="+mn-lt"/>
              </a:rPr>
              <a:t>&lt;/properties&gt;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mvn</a:t>
            </a:r>
            <a:r>
              <a:rPr lang="en-US" sz="1400" dirty="0">
                <a:latin typeface="+mn-lt"/>
              </a:rPr>
              <a:t> clean install -</a:t>
            </a:r>
            <a:r>
              <a:rPr lang="en-US" sz="1400" dirty="0" err="1">
                <a:solidFill>
                  <a:srgbClr val="FF0000"/>
                </a:solidFill>
                <a:latin typeface="+mn-lt"/>
              </a:rPr>
              <a:t>DskipTests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=false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b="1" u="sng" dirty="0">
                <a:latin typeface="+mn-lt"/>
              </a:rPr>
              <a:t>Useful properties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8" y="4467195"/>
            <a:ext cx="6972300" cy="13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Settings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1275219"/>
            <a:ext cx="8605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You can view the file locations in the Eclipse IDE via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Windows ▸ Preferences ▸ Maven ▸ User settings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4" y="1885435"/>
            <a:ext cx="8231166" cy="41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Local Repository Jar 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288"/>
          <a:stretch/>
        </p:blipFill>
        <p:spPr>
          <a:xfrm>
            <a:off x="1757365" y="1426273"/>
            <a:ext cx="8161336" cy="46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Build Plugin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5" y="1346679"/>
            <a:ext cx="7678736" cy="46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System 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4" y="1460500"/>
            <a:ext cx="7710968" cy="45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Goals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4" y="1510813"/>
            <a:ext cx="7691436" cy="43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Goals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5" y="1375083"/>
            <a:ext cx="7843836" cy="46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Goals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67" y="1645939"/>
            <a:ext cx="8602382" cy="441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66" y="291637"/>
            <a:ext cx="11566985" cy="756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9164" y="1303794"/>
            <a:ext cx="10269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Apache Maven is an advanced build tool to support the developer at the whole process of a software project. It is implemented in Java which makes it platform-independent. Java is also the best work environment for Maven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u="sng" dirty="0">
                <a:latin typeface="+mn-lt"/>
              </a:rPr>
              <a:t>Typical tasks of a build tools:-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compilation of source code, </a:t>
            </a:r>
          </a:p>
          <a:p>
            <a:r>
              <a:rPr lang="en-US" sz="1800" dirty="0">
                <a:latin typeface="+mn-lt"/>
              </a:rPr>
              <a:t>running the tests and </a:t>
            </a:r>
          </a:p>
          <a:p>
            <a:r>
              <a:rPr lang="en-US" sz="1800" dirty="0">
                <a:latin typeface="+mn-lt"/>
              </a:rPr>
              <a:t>packaging the result into JAR/WAR/EAR files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Enabled Java Project Creation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4" y="1378852"/>
            <a:ext cx="7881937" cy="46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Project Conversion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4" y="1357888"/>
            <a:ext cx="8085137" cy="46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6" y="304337"/>
            <a:ext cx="11566985" cy="756000"/>
          </a:xfrm>
        </p:spPr>
        <p:txBody>
          <a:bodyPr/>
          <a:lstStyle/>
          <a:p>
            <a:r>
              <a:rPr lang="en-US" dirty="0" smtClean="0"/>
              <a:t>Running a Maven Build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664" y="1326019"/>
            <a:ext cx="860583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To build a Maven project via the command line, run the </a:t>
            </a:r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command from the command line. The command should be executed in the directory which contains the relevant </a:t>
            </a:r>
            <a:r>
              <a:rPr lang="en-US" sz="1800" dirty="0" err="1">
                <a:latin typeface="+mn-lt"/>
              </a:rPr>
              <a:t>pom</a:t>
            </a:r>
            <a:r>
              <a:rPr lang="en-US" sz="1800" dirty="0">
                <a:latin typeface="+mn-lt"/>
              </a:rPr>
              <a:t> file. You need to provide the </a:t>
            </a:r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command with the life cycle phase or goal to execute</a:t>
            </a:r>
          </a:p>
          <a:p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The Maven tool reads the </a:t>
            </a:r>
            <a:r>
              <a:rPr lang="en-US" sz="1800" dirty="0" err="1">
                <a:latin typeface="+mn-lt"/>
              </a:rPr>
              <a:t>pom</a:t>
            </a:r>
            <a:r>
              <a:rPr lang="en-US" sz="1800" dirty="0">
                <a:latin typeface="+mn-lt"/>
              </a:rPr>
              <a:t> file and resolves the dependencies of the project.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Maven validates if required components are available in a local repository. The local repository is found in the .m2/repository folder of the users home directory.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If the dependency is not available in the build reactor or the local repo, Maven downloads the depended artifacts from the central repository or the specified ones into the local repository.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User-Specific Configuration and Repository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8"/>
            <a:ext cx="8605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478421"/>
            <a:ext cx="7666037" cy="46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1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Repositories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8"/>
            <a:ext cx="8605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31940"/>
            <a:ext cx="7960398" cy="237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704598"/>
            <a:ext cx="7683500" cy="22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6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"/>
          <a:stretch/>
        </p:blipFill>
        <p:spPr bwMode="auto">
          <a:xfrm>
            <a:off x="1757364" y="1346200"/>
            <a:ext cx="7888288" cy="4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 Scope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9" y="1358054"/>
            <a:ext cx="8037512" cy="477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Command Line Reference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5" y="1315934"/>
            <a:ext cx="8174036" cy="47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Maven Commands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2264" y="1465719"/>
            <a:ext cx="860583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install -&gt; compile, build and install the build result to a local Maven repository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clean install -&gt; To ensure that the build target is removed before a new build, add the clean target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-o install -&gt; By default, Maven checks online if the dependencies have been changed. If you want to use your local repository, you can use the -o to tell Maven to work offline. Copies an artifact to a local repository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package -&gt; Takes the compiled code and creates a deployable component (JAR, WAR, EAR file </a:t>
            </a:r>
            <a:r>
              <a:rPr lang="en-US" sz="1800" dirty="0" err="1">
                <a:latin typeface="+mn-lt"/>
              </a:rPr>
              <a:t>etc</a:t>
            </a:r>
            <a:r>
              <a:rPr lang="en-US" sz="1800" dirty="0">
                <a:latin typeface="+mn-lt"/>
              </a:rPr>
              <a:t>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deploy -&gt; Deploys the package to a target, i.e. remote repository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8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Custom 43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0000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-Syntel Template" id="{FDCB730A-31DD-45B8-9209-A4032725DAE0}" vid="{E671675E-6E23-49E4-927D-C9920F2C1AC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13321</TotalTime>
  <Words>758</Words>
  <Application>Microsoft Office PowerPoint</Application>
  <PresentationFormat>Widescreen</PresentationFormat>
  <Paragraphs>311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Lucida Sans Unicode</vt:lpstr>
      <vt:lpstr>Stag Sans Light</vt:lpstr>
      <vt:lpstr>Verdana</vt:lpstr>
      <vt:lpstr>Wingdings</vt:lpstr>
      <vt:lpstr>Atos v4.0</vt:lpstr>
      <vt:lpstr>DevOps Tools - Maven</vt:lpstr>
      <vt:lpstr>Introduction</vt:lpstr>
      <vt:lpstr>Running a Maven Build</vt:lpstr>
      <vt:lpstr>Maven User-Specific Configuration and Repository</vt:lpstr>
      <vt:lpstr>Maven Repositories</vt:lpstr>
      <vt:lpstr>Sample POM</vt:lpstr>
      <vt:lpstr>Maven Dependency Scope</vt:lpstr>
      <vt:lpstr>Maven Command Line Reference</vt:lpstr>
      <vt:lpstr>Sample Maven Commands</vt:lpstr>
      <vt:lpstr>Multi Module Projects (Aggregator)</vt:lpstr>
      <vt:lpstr>Using profiles in Maven</vt:lpstr>
      <vt:lpstr>Using properties in Maven</vt:lpstr>
      <vt:lpstr>Maven Settings</vt:lpstr>
      <vt:lpstr>Maven – Local Repository Jar Details</vt:lpstr>
      <vt:lpstr>Maven Build Plugin </vt:lpstr>
      <vt:lpstr>Maven – System Path</vt:lpstr>
      <vt:lpstr>Maven Goals</vt:lpstr>
      <vt:lpstr>Maven Goals</vt:lpstr>
      <vt:lpstr>Maven Goals</vt:lpstr>
      <vt:lpstr>Maven Enabled Java Project Creation</vt:lpstr>
      <vt:lpstr>Maven Project Conversion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Overview</dc:title>
  <dc:creator>Yusuf Rangwala</dc:creator>
  <cp:lastModifiedBy>Chinchole, Pradeep</cp:lastModifiedBy>
  <cp:revision>911</cp:revision>
  <dcterms:created xsi:type="dcterms:W3CDTF">2010-11-19T11:28:57Z</dcterms:created>
  <dcterms:modified xsi:type="dcterms:W3CDTF">2019-11-25T03:12:51Z</dcterms:modified>
</cp:coreProperties>
</file>