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3" r:id="rId2"/>
    <p:sldId id="282" r:id="rId3"/>
    <p:sldId id="283" r:id="rId4"/>
    <p:sldId id="285" r:id="rId5"/>
    <p:sldId id="264" r:id="rId6"/>
    <p:sldId id="265" r:id="rId7"/>
    <p:sldId id="266" r:id="rId8"/>
    <p:sldId id="28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7533" userDrawn="1">
          <p15:clr>
            <a:srgbClr val="A4A3A4"/>
          </p15:clr>
        </p15:guide>
        <p15:guide id="3" orient="horz" pos="3776" userDrawn="1">
          <p15:clr>
            <a:srgbClr val="A4A3A4"/>
          </p15:clr>
        </p15:guide>
        <p15:guide id="4" pos="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 showGuides="1">
      <p:cViewPr varScale="1">
        <p:scale>
          <a:sx n="69" d="100"/>
          <a:sy n="69" d="100"/>
        </p:scale>
        <p:origin x="780" y="66"/>
      </p:cViewPr>
      <p:guideLst>
        <p:guide orient="horz" pos="908"/>
        <p:guide pos="7533"/>
        <p:guide orient="horz" pos="3776"/>
        <p:guide pos="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017FB-A3A3-4636-8859-DF1D178384E4}" type="datetimeFigureOut">
              <a:rPr lang="en-GB" smtClean="0"/>
              <a:t>02/12/2019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0807-FC0B-4E7C-A840-341EC805AA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00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5449-4793-43ED-B079-27B707B1262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38A76-2FEF-43BB-AC5F-17B3C1D75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7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Example:</a:t>
            </a:r>
          </a:p>
          <a:p>
            <a:pPr marL="0" indent="0">
              <a:buNone/>
            </a:pPr>
            <a:r>
              <a:rPr lang="en-US" b="0" dirty="0" smtClean="0"/>
              <a:t>import </a:t>
            </a:r>
            <a:r>
              <a:rPr lang="en-US" b="0" dirty="0" err="1" smtClean="0"/>
              <a:t>org.openqa.selenium.firefox.FirefoxDriver</a:t>
            </a:r>
            <a:r>
              <a:rPr lang="en-US" b="0" dirty="0" smtClean="0"/>
              <a:t>;</a:t>
            </a:r>
          </a:p>
          <a:p>
            <a:pPr marL="0" indent="0">
              <a:buNone/>
            </a:pPr>
            <a:r>
              <a:rPr lang="en-US" b="0" dirty="0" smtClean="0"/>
              <a:t>public class Demo1 {</a:t>
            </a:r>
          </a:p>
          <a:p>
            <a:pPr marL="0" indent="0">
              <a:buNone/>
            </a:pPr>
            <a:r>
              <a:rPr lang="en-US" b="0" dirty="0" smtClean="0"/>
              <a:t>	public static void main(String[] </a:t>
            </a:r>
            <a:r>
              <a:rPr lang="en-US" b="0" dirty="0" err="1" smtClean="0"/>
              <a:t>args</a:t>
            </a:r>
            <a:r>
              <a:rPr lang="en-US" b="0" dirty="0" smtClean="0"/>
              <a:t>) {</a:t>
            </a:r>
          </a:p>
          <a:p>
            <a:pPr marL="0" indent="0">
              <a:buNone/>
            </a:pPr>
            <a:r>
              <a:rPr lang="en-US" b="0" dirty="0" smtClean="0"/>
              <a:t>		</a:t>
            </a:r>
            <a:r>
              <a:rPr lang="en-US" b="0" dirty="0" err="1" smtClean="0"/>
              <a:t>FirefoxDriver</a:t>
            </a:r>
            <a:r>
              <a:rPr lang="en-US" b="0" dirty="0" smtClean="0"/>
              <a:t> driver =new </a:t>
            </a:r>
            <a:r>
              <a:rPr lang="en-US" b="0" dirty="0" err="1" smtClean="0"/>
              <a:t>FirefoxDriver</a:t>
            </a:r>
            <a:r>
              <a:rPr lang="en-US" b="0" dirty="0" smtClean="0"/>
              <a:t>();</a:t>
            </a:r>
          </a:p>
          <a:p>
            <a:pPr marL="0" indent="0">
              <a:buNone/>
            </a:pPr>
            <a:r>
              <a:rPr lang="en-US" b="0" dirty="0" smtClean="0"/>
              <a:t>		</a:t>
            </a:r>
            <a:r>
              <a:rPr lang="en-US" b="0" dirty="0" err="1" smtClean="0"/>
              <a:t>driver.manage</a:t>
            </a:r>
            <a:r>
              <a:rPr lang="en-US" b="0" dirty="0" smtClean="0"/>
              <a:t>().window().maximize();</a:t>
            </a:r>
          </a:p>
          <a:p>
            <a:pPr marL="0" indent="0">
              <a:buNone/>
            </a:pPr>
            <a:r>
              <a:rPr lang="en-US" b="0" dirty="0" smtClean="0"/>
              <a:t>		</a:t>
            </a:r>
            <a:r>
              <a:rPr lang="en-US" b="0" dirty="0" err="1" smtClean="0"/>
              <a:t>driver.get</a:t>
            </a:r>
            <a:r>
              <a:rPr lang="en-US" b="0" dirty="0" smtClean="0"/>
              <a:t>("https:\\syntelligence.syntelinc.com");</a:t>
            </a:r>
          </a:p>
          <a:p>
            <a:pPr marL="0" indent="0">
              <a:buNone/>
            </a:pPr>
            <a:r>
              <a:rPr lang="en-US" b="0" dirty="0" smtClean="0"/>
              <a:t>		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("current URL: "+</a:t>
            </a:r>
            <a:r>
              <a:rPr lang="en-US" b="0" dirty="0" err="1" smtClean="0"/>
              <a:t>driver.getCurrentUrl</a:t>
            </a:r>
            <a:r>
              <a:rPr lang="en-US" b="0" dirty="0" smtClean="0"/>
              <a:t>());</a:t>
            </a:r>
          </a:p>
          <a:p>
            <a:pPr marL="0" indent="0">
              <a:buNone/>
            </a:pPr>
            <a:r>
              <a:rPr lang="en-US" b="0" dirty="0" smtClean="0"/>
              <a:t>		</a:t>
            </a:r>
            <a:r>
              <a:rPr lang="en-US" b="0" dirty="0" err="1" smtClean="0"/>
              <a:t>driver.close</a:t>
            </a:r>
            <a:r>
              <a:rPr lang="en-US" b="0" dirty="0" smtClean="0"/>
              <a:t>();</a:t>
            </a:r>
          </a:p>
          <a:p>
            <a:pPr marL="0" indent="0">
              <a:buNone/>
            </a:pPr>
            <a:r>
              <a:rPr lang="en-US" b="0" dirty="0" smtClean="0"/>
              <a:t>	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8A76-2FEF-43BB-AC5F-17B3C1D753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5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 – </a:t>
            </a:r>
            <a:r>
              <a:rPr lang="en-US" dirty="0" err="1" smtClean="0"/>
              <a:t>element.clear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WebElement</a:t>
            </a:r>
            <a:r>
              <a:rPr lang="en-US" dirty="0" smtClean="0"/>
              <a:t> element = </a:t>
            </a:r>
            <a:r>
              <a:rPr lang="en-US" dirty="0" err="1" smtClean="0"/>
              <a:t>driver.findElement</a:t>
            </a:r>
            <a:r>
              <a:rPr lang="en-US" dirty="0" smtClean="0"/>
              <a:t>(By.id("</a:t>
            </a:r>
            <a:r>
              <a:rPr lang="en-US" dirty="0" err="1" smtClean="0"/>
              <a:t>UserName</a:t>
            </a:r>
            <a:r>
              <a:rPr lang="en-US" dirty="0" smtClean="0"/>
              <a:t>"));</a:t>
            </a:r>
          </a:p>
          <a:p>
            <a:pPr marL="0" indent="0">
              <a:buNone/>
            </a:pPr>
            <a:r>
              <a:rPr lang="en-US" dirty="0" err="1" smtClean="0"/>
              <a:t>element.clear</a:t>
            </a:r>
            <a:r>
              <a:rPr lang="en-US" dirty="0" smtClean="0"/>
              <a:t>();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8A76-2FEF-43BB-AC5F-17B3C1D753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4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WebDriver driver;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System.</a:t>
            </a:r>
            <a:r>
              <a:rPr lang="en-US" b="0" i="1" dirty="0" err="1" smtClean="0">
                <a:latin typeface="+mn-lt"/>
              </a:rPr>
              <a:t>setProperty</a:t>
            </a:r>
            <a:r>
              <a:rPr lang="en-US" b="0" i="1" dirty="0" smtClean="0">
                <a:latin typeface="+mn-lt"/>
              </a:rPr>
              <a:t>("</a:t>
            </a:r>
            <a:r>
              <a:rPr lang="en-US" b="0" i="1" dirty="0" err="1" smtClean="0">
                <a:latin typeface="+mn-lt"/>
              </a:rPr>
              <a:t>webdriver.chrome.driver</a:t>
            </a:r>
            <a:r>
              <a:rPr lang="en-US" b="0" i="1" dirty="0" smtClean="0">
                <a:latin typeface="+mn-lt"/>
              </a:rPr>
              <a:t>", "D:\\Softwares\\chromedriver_win32\\chromedriver.exe");</a:t>
            </a:r>
          </a:p>
          <a:p>
            <a:pPr marL="0" indent="0">
              <a:buNone/>
            </a:pPr>
            <a:r>
              <a:rPr lang="en-US" b="0" dirty="0" smtClean="0">
                <a:latin typeface="+mn-lt"/>
              </a:rPr>
              <a:t>driver = new </a:t>
            </a:r>
            <a:r>
              <a:rPr lang="en-US" b="0" dirty="0" err="1" smtClean="0">
                <a:latin typeface="+mn-lt"/>
              </a:rPr>
              <a:t>ChromeDriver</a:t>
            </a:r>
            <a:r>
              <a:rPr lang="en-US" b="0" dirty="0" smtClean="0">
                <a:latin typeface="+mn-lt"/>
              </a:rPr>
              <a:t>();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driver.get</a:t>
            </a:r>
            <a:r>
              <a:rPr lang="en-US" b="0" dirty="0" smtClean="0">
                <a:latin typeface="+mn-lt"/>
              </a:rPr>
              <a:t>(“https://webapp2.syntelinc.com/</a:t>
            </a:r>
            <a:r>
              <a:rPr lang="en-US" b="0" dirty="0" err="1" smtClean="0">
                <a:latin typeface="+mn-lt"/>
              </a:rPr>
              <a:t>owa</a:t>
            </a:r>
            <a:r>
              <a:rPr lang="en-US" b="0" dirty="0" smtClean="0">
                <a:latin typeface="+mn-lt"/>
              </a:rPr>
              <a:t>");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WebElement</a:t>
            </a:r>
            <a:r>
              <a:rPr lang="en-US" b="0" dirty="0" smtClean="0">
                <a:latin typeface="+mn-lt"/>
              </a:rPr>
              <a:t> l=</a:t>
            </a:r>
            <a:r>
              <a:rPr lang="en-US" b="0" dirty="0" err="1" smtClean="0">
                <a:latin typeface="+mn-lt"/>
              </a:rPr>
              <a:t>driver.findElement</a:t>
            </a:r>
            <a:r>
              <a:rPr lang="en-US" b="0" dirty="0" smtClean="0">
                <a:latin typeface="+mn-lt"/>
              </a:rPr>
              <a:t>(</a:t>
            </a:r>
            <a:r>
              <a:rPr lang="en-US" b="0" dirty="0" err="1" smtClean="0">
                <a:latin typeface="+mn-lt"/>
              </a:rPr>
              <a:t>By.</a:t>
            </a:r>
            <a:r>
              <a:rPr lang="en-US" b="0" i="1" dirty="0" err="1" smtClean="0">
                <a:latin typeface="+mn-lt"/>
              </a:rPr>
              <a:t>partialLinkText</a:t>
            </a:r>
            <a:r>
              <a:rPr lang="en-US" b="0" i="1" dirty="0" smtClean="0">
                <a:latin typeface="+mn-lt"/>
              </a:rPr>
              <a:t>("Log"));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l.click</a:t>
            </a:r>
            <a:r>
              <a:rPr lang="en-US" b="0" dirty="0" smtClean="0">
                <a:latin typeface="+mn-lt"/>
              </a:rPr>
              <a:t>();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driver.findElement</a:t>
            </a:r>
            <a:r>
              <a:rPr lang="en-US" b="0" dirty="0" smtClean="0">
                <a:latin typeface="+mn-lt"/>
              </a:rPr>
              <a:t>(By.</a:t>
            </a:r>
            <a:r>
              <a:rPr lang="en-US" b="0" i="1" dirty="0" smtClean="0">
                <a:latin typeface="+mn-lt"/>
              </a:rPr>
              <a:t>name("</a:t>
            </a:r>
            <a:r>
              <a:rPr lang="en-US" b="0" i="1" dirty="0" err="1" smtClean="0">
                <a:latin typeface="+mn-lt"/>
              </a:rPr>
              <a:t>uname</a:t>
            </a:r>
            <a:r>
              <a:rPr lang="en-US" b="0" i="1" dirty="0" smtClean="0">
                <a:latin typeface="+mn-lt"/>
              </a:rPr>
              <a:t>")).</a:t>
            </a:r>
            <a:r>
              <a:rPr lang="en-US" b="0" i="1" dirty="0" err="1" smtClean="0">
                <a:latin typeface="+mn-lt"/>
              </a:rPr>
              <a:t>sendKeys</a:t>
            </a:r>
            <a:r>
              <a:rPr lang="en-US" b="0" i="1" dirty="0" smtClean="0">
                <a:latin typeface="+mn-lt"/>
              </a:rPr>
              <a:t>(“SD564789");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driver.findElement</a:t>
            </a:r>
            <a:r>
              <a:rPr lang="en-US" b="0" dirty="0" smtClean="0">
                <a:latin typeface="+mn-lt"/>
              </a:rPr>
              <a:t>(By.</a:t>
            </a:r>
            <a:r>
              <a:rPr lang="en-US" b="0" i="1" dirty="0" smtClean="0">
                <a:latin typeface="+mn-lt"/>
              </a:rPr>
              <a:t>name("</a:t>
            </a:r>
            <a:r>
              <a:rPr lang="en-US" b="0" i="1" dirty="0" err="1" smtClean="0">
                <a:latin typeface="+mn-lt"/>
              </a:rPr>
              <a:t>pwd</a:t>
            </a:r>
            <a:r>
              <a:rPr lang="en-US" b="0" i="1" dirty="0" smtClean="0">
                <a:latin typeface="+mn-lt"/>
              </a:rPr>
              <a:t>")).</a:t>
            </a:r>
            <a:r>
              <a:rPr lang="en-US" b="0" i="1" dirty="0" err="1" smtClean="0">
                <a:latin typeface="+mn-lt"/>
              </a:rPr>
              <a:t>sendKeys</a:t>
            </a:r>
            <a:r>
              <a:rPr lang="en-US" b="0" i="1" dirty="0" smtClean="0">
                <a:latin typeface="+mn-lt"/>
              </a:rPr>
              <a:t>("Syntel123$");</a:t>
            </a:r>
          </a:p>
          <a:p>
            <a:pPr marL="0" indent="0">
              <a:buNone/>
            </a:pPr>
            <a:r>
              <a:rPr lang="en-US" b="0" dirty="0" err="1" smtClean="0">
                <a:latin typeface="+mn-lt"/>
              </a:rPr>
              <a:t>driver.findElement</a:t>
            </a:r>
            <a:r>
              <a:rPr lang="en-US" b="0" dirty="0" smtClean="0">
                <a:latin typeface="+mn-lt"/>
              </a:rPr>
              <a:t>(By.</a:t>
            </a:r>
            <a:r>
              <a:rPr lang="en-US" b="0" i="1" dirty="0" smtClean="0">
                <a:latin typeface="+mn-lt"/>
              </a:rPr>
              <a:t>name("</a:t>
            </a:r>
            <a:r>
              <a:rPr lang="en-US" b="0" i="1" dirty="0" err="1" smtClean="0">
                <a:latin typeface="+mn-lt"/>
              </a:rPr>
              <a:t>btnSbt</a:t>
            </a:r>
            <a:r>
              <a:rPr lang="en-US" b="0" i="1" dirty="0" smtClean="0">
                <a:latin typeface="+mn-lt"/>
              </a:rPr>
              <a:t>")).click();</a:t>
            </a:r>
            <a:endParaRPr lang="en-US" b="0" dirty="0" smtClean="0">
              <a:latin typeface="+mn-lt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48427-CD1D-42A4-93E1-B5E825007A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WebDriverWait</a:t>
            </a:r>
            <a:r>
              <a:rPr lang="en-US" altLang="en-US" dirty="0" smtClean="0"/>
              <a:t> wait = new </a:t>
            </a:r>
            <a:r>
              <a:rPr lang="en-US" altLang="en-US" dirty="0" err="1" smtClean="0"/>
              <a:t>WebDriverWait</a:t>
            </a:r>
            <a:r>
              <a:rPr lang="en-US" altLang="en-US" dirty="0" smtClean="0"/>
              <a:t>(driver, 10);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WebElement</a:t>
            </a:r>
            <a:r>
              <a:rPr lang="en-US" altLang="en-US" dirty="0" smtClean="0"/>
              <a:t> element = </a:t>
            </a:r>
            <a:r>
              <a:rPr lang="en-US" altLang="en-US" dirty="0" err="1" smtClean="0"/>
              <a:t>wait.until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ExpectedConditions.elementToBeClickable</a:t>
            </a:r>
            <a:r>
              <a:rPr lang="en-US" altLang="en-US" dirty="0" smtClean="0"/>
              <a:t>(By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8A76-2FEF-43BB-AC5F-17B3C1D753B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8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Waiting 30 seconds for an element to be present on the page, checking</a:t>
            </a:r>
          </a:p>
          <a:p>
            <a:pPr marL="0" indent="0">
              <a:buNone/>
            </a:pPr>
            <a:r>
              <a:rPr lang="en-US" dirty="0" smtClean="0"/>
              <a:t>   // for its presence once every 5 seconds.</a:t>
            </a:r>
          </a:p>
          <a:p>
            <a:pPr marL="0" indent="0">
              <a:buNone/>
            </a:pPr>
            <a:r>
              <a:rPr lang="en-US" dirty="0" smtClean="0"/>
              <a:t>   Wait </a:t>
            </a:r>
            <a:r>
              <a:rPr lang="en-US" dirty="0" err="1" smtClean="0"/>
              <a:t>wait</a:t>
            </a:r>
            <a:r>
              <a:rPr lang="en-US" dirty="0" smtClean="0"/>
              <a:t> = new </a:t>
            </a:r>
            <a:r>
              <a:rPr lang="en-US" dirty="0" err="1" smtClean="0"/>
              <a:t>FluentWait</a:t>
            </a:r>
            <a:r>
              <a:rPr lang="en-US" dirty="0" smtClean="0"/>
              <a:t>(driver)</a:t>
            </a:r>
          </a:p>
          <a:p>
            <a:pPr marL="0" indent="0">
              <a:buNone/>
            </a:pPr>
            <a:r>
              <a:rPr lang="en-US" dirty="0" smtClean="0"/>
              <a:t>     .</a:t>
            </a:r>
            <a:r>
              <a:rPr lang="en-US" dirty="0" err="1" smtClean="0"/>
              <a:t>withTimeout</a:t>
            </a:r>
            <a:r>
              <a:rPr lang="en-US" dirty="0" smtClean="0"/>
              <a:t>(30, SECONDS)</a:t>
            </a:r>
          </a:p>
          <a:p>
            <a:pPr marL="0" indent="0">
              <a:buNone/>
            </a:pPr>
            <a:r>
              <a:rPr lang="en-US" dirty="0" smtClean="0"/>
              <a:t>     .</a:t>
            </a:r>
            <a:r>
              <a:rPr lang="en-US" dirty="0" err="1" smtClean="0"/>
              <a:t>pollingEvery</a:t>
            </a:r>
            <a:r>
              <a:rPr lang="en-US" dirty="0" smtClean="0"/>
              <a:t>(5, SECONDS)</a:t>
            </a:r>
          </a:p>
          <a:p>
            <a:pPr marL="0" indent="0">
              <a:buNone/>
            </a:pPr>
            <a:r>
              <a:rPr lang="en-US" dirty="0" smtClean="0"/>
              <a:t>     .ignoring(</a:t>
            </a:r>
            <a:r>
              <a:rPr lang="en-US" dirty="0" err="1" smtClean="0"/>
              <a:t>NoSuchElementException.class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WebElement</a:t>
            </a:r>
            <a:r>
              <a:rPr lang="en-US" dirty="0" smtClean="0"/>
              <a:t> foo = </a:t>
            </a:r>
            <a:r>
              <a:rPr lang="en-US" dirty="0" err="1" smtClean="0"/>
              <a:t>wait.until</a:t>
            </a:r>
            <a:r>
              <a:rPr lang="en-US" dirty="0" smtClean="0"/>
              <a:t>(new Function() 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WebElement</a:t>
            </a:r>
            <a:r>
              <a:rPr lang="en-US" dirty="0" smtClean="0"/>
              <a:t> apply(WebDriver driver) {</a:t>
            </a:r>
          </a:p>
          <a:p>
            <a:pPr marL="0" indent="0">
              <a:buNone/>
            </a:pPr>
            <a:r>
              <a:rPr lang="en-US" dirty="0" smtClean="0"/>
              <a:t>     return </a:t>
            </a:r>
            <a:r>
              <a:rPr lang="en-US" dirty="0" err="1" smtClean="0"/>
              <a:t>driver.findElement</a:t>
            </a:r>
            <a:r>
              <a:rPr lang="en-US" dirty="0" smtClean="0"/>
              <a:t>(By.id("foo")); </a:t>
            </a:r>
          </a:p>
          <a:p>
            <a:pPr marL="0" indent="0">
              <a:buNone/>
            </a:pPr>
            <a:r>
              <a:rPr lang="en-US" dirty="0" smtClean="0"/>
              <a:t>    } </a:t>
            </a:r>
          </a:p>
          <a:p>
            <a:pPr marL="0" indent="0">
              <a:buNone/>
            </a:pPr>
            <a:r>
              <a:rPr lang="en-US" dirty="0" smtClean="0"/>
              <a:t>   });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8A76-2FEF-43BB-AC5F-17B3C1D753B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8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532" y="2950236"/>
            <a:ext cx="11574817" cy="984885"/>
          </a:xfrm>
        </p:spPr>
        <p:txBody>
          <a:bodyPr wrap="square" tIns="0" bIns="0" anchor="ctr">
            <a:spAutoFit/>
          </a:bodyPr>
          <a:lstStyle>
            <a:lvl1pPr algn="l"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5190946" y="6233424"/>
            <a:ext cx="1810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100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343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15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048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974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532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883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704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915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37197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41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665" y="1454400"/>
            <a:ext cx="11570208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3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314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2469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06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10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637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915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572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76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 userDrawn="1"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94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7449" y="6018426"/>
            <a:ext cx="64739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00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36370379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016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935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0851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0"/>
            <a:ext cx="11570208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 userDrawn="1"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  <p:sldLayoutId id="2147483690" r:id="rId5"/>
    <p:sldLayoutId id="2147483689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1" r:id="rId27"/>
    <p:sldLayoutId id="2147483692" r:id="rId28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Lucida Sans Unicode" panose="020B0602030504020204" pitchFamily="34" charset="0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 userDrawn="1">
          <p15:clr>
            <a:srgbClr val="F26B43"/>
          </p15:clr>
        </p15:guide>
        <p15:guide id="2" orient="horz" pos="911" userDrawn="1">
          <p15:clr>
            <a:srgbClr val="F26B43"/>
          </p15:clr>
        </p15:guide>
        <p15:guide id="3" orient="horz" pos="3779" userDrawn="1">
          <p15:clr>
            <a:srgbClr val="F26B43"/>
          </p15:clr>
        </p15:guide>
        <p15:guide id="4" pos="2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32" y="2934847"/>
            <a:ext cx="11574817" cy="1015663"/>
          </a:xfrm>
        </p:spPr>
        <p:txBody>
          <a:bodyPr/>
          <a:lstStyle/>
          <a:p>
            <a:pPr algn="ctr"/>
            <a:r>
              <a:rPr lang="en-GB" sz="6600" dirty="0" smtClean="0"/>
              <a:t>Selenium 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0" dirty="0" smtClean="0"/>
          </a:p>
          <a:p>
            <a:r>
              <a:rPr lang="en-US" dirty="0" err="1" smtClean="0"/>
              <a:t>WebElement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represents an</a:t>
            </a:r>
            <a:r>
              <a:rPr lang="en-US" i="1" dirty="0"/>
              <a:t> HTML element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r>
              <a:rPr lang="en-US" i="1" dirty="0" smtClean="0"/>
              <a:t>Syntax- 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/>
              <a:t>object write the below statement: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err="1"/>
              <a:t>WebElement</a:t>
            </a:r>
            <a:r>
              <a:rPr lang="en-US" i="1" dirty="0"/>
              <a:t> </a:t>
            </a:r>
            <a:r>
              <a:rPr lang="en-US" b="0" i="1" dirty="0"/>
              <a:t>element</a:t>
            </a:r>
            <a:r>
              <a:rPr lang="en-US" i="1" dirty="0"/>
              <a:t> = </a:t>
            </a:r>
            <a:r>
              <a:rPr lang="en-US" b="0" i="1" dirty="0" err="1"/>
              <a:t>driver</a:t>
            </a:r>
            <a:r>
              <a:rPr lang="en-US" i="1" dirty="0" err="1"/>
              <a:t>.findElement</a:t>
            </a:r>
            <a:r>
              <a:rPr lang="en-US" i="1" dirty="0"/>
              <a:t>(By.id(“</a:t>
            </a:r>
            <a:r>
              <a:rPr lang="en-US" b="0" i="1" dirty="0" err="1"/>
              <a:t>UserName</a:t>
            </a:r>
            <a:r>
              <a:rPr lang="en-US" i="1" dirty="0"/>
              <a:t>“));</a:t>
            </a:r>
          </a:p>
          <a:p>
            <a:pPr marL="0" indent="0">
              <a:buNone/>
            </a:pPr>
            <a:r>
              <a:rPr lang="en-US" dirty="0"/>
              <a:t>Actions which can be performed on a </a:t>
            </a:r>
            <a:r>
              <a:rPr lang="en-US" i="1" dirty="0" err="1"/>
              <a:t>WebElement</a:t>
            </a:r>
            <a:r>
              <a:rPr lang="en-US" i="1" dirty="0"/>
              <a:t> object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Clear Command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	</a:t>
            </a:r>
            <a:r>
              <a:rPr lang="en-US" dirty="0" smtClean="0"/>
              <a:t>clear</a:t>
            </a:r>
            <a:r>
              <a:rPr lang="en-US" dirty="0"/>
              <a:t>( ) : void – If this element is a text entry element, this will clear the value. </a:t>
            </a:r>
            <a:r>
              <a:rPr lang="en-US" dirty="0" smtClean="0"/>
              <a:t>This </a:t>
            </a:r>
            <a:r>
              <a:rPr lang="en-US" dirty="0"/>
              <a:t>method accepts nothing as a parameter and returns nothing.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, </a:t>
            </a:r>
            <a:r>
              <a:rPr lang="en-US" dirty="0" err="1"/>
              <a:t>findElement</a:t>
            </a:r>
            <a:r>
              <a:rPr lang="en-US" dirty="0"/>
              <a:t>(), </a:t>
            </a:r>
            <a:r>
              <a:rPr lang="en-US" dirty="0" err="1"/>
              <a:t>findElements</a:t>
            </a:r>
            <a:r>
              <a:rPr lang="en-US" dirty="0"/>
              <a:t>()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various techniques by which the WebDriver identifies the form elements based on the different properties of the Web elements </a:t>
            </a:r>
            <a:r>
              <a:rPr lang="en-US" dirty="0" smtClean="0"/>
              <a:t>like-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By ID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By Name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By  Link Text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By CSS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By </a:t>
            </a:r>
            <a:r>
              <a:rPr lang="en-US" dirty="0" err="1" smtClean="0"/>
              <a:t>Xpath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Driver provides the following two methods to find the </a:t>
            </a:r>
            <a:r>
              <a:rPr lang="en-US" dirty="0" smtClean="0"/>
              <a:t>elements</a:t>
            </a:r>
            <a:r>
              <a:rPr lang="en-US" dirty="0" smtClean="0"/>
              <a:t>-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findElement</a:t>
            </a:r>
            <a:r>
              <a:rPr lang="en-US" dirty="0"/>
              <a:t>() – finds a single web element and returns as a </a:t>
            </a:r>
            <a:r>
              <a:rPr lang="en-US" dirty="0" err="1"/>
              <a:t>WebElement</a:t>
            </a:r>
            <a:r>
              <a:rPr lang="en-US" dirty="0"/>
              <a:t>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findElements</a:t>
            </a:r>
            <a:r>
              <a:rPr lang="en-US" dirty="0"/>
              <a:t>() – returns a list of </a:t>
            </a:r>
            <a:r>
              <a:rPr lang="en-US" dirty="0" err="1"/>
              <a:t>WebElement</a:t>
            </a:r>
            <a:r>
              <a:rPr lang="en-US" dirty="0"/>
              <a:t> objects matching the locator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Times New Roman" pitchFamily="18" charset="0"/>
              </a:rPr>
              <a:t>1) Automate the scenario of Viewing attendance of current month in </a:t>
            </a:r>
            <a:r>
              <a:rPr lang="en-US" b="0" dirty="0" err="1">
                <a:cs typeface="Times New Roman" pitchFamily="18" charset="0"/>
              </a:rPr>
              <a:t>syntelligence</a:t>
            </a:r>
            <a:r>
              <a:rPr lang="en-US" b="0" dirty="0">
                <a:cs typeface="Times New Roman" pitchFamily="18" charset="0"/>
              </a:rPr>
              <a:t>. Use properties : ID, Name, Class Name, Link Text, CSS, </a:t>
            </a:r>
            <a:r>
              <a:rPr lang="en-US" b="0" dirty="0" err="1">
                <a:cs typeface="Times New Roman" pitchFamily="18" charset="0"/>
              </a:rPr>
              <a:t>Xpath</a:t>
            </a:r>
            <a:endParaRPr lang="en-US" b="0" dirty="0">
              <a:cs typeface="Times New Roman" pitchFamily="18" charset="0"/>
            </a:endParaRP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8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5665" y="1295401"/>
            <a:ext cx="11566985" cy="3720703"/>
          </a:xfrm>
        </p:spPr>
        <p:txBody>
          <a:bodyPr/>
          <a:lstStyle/>
          <a:p>
            <a:r>
              <a:rPr lang="en-US" b="0" dirty="0">
                <a:latin typeface="+mn-lt"/>
                <a:cs typeface="Times New Roman" panose="02020603050405020304" pitchFamily="18" charset="0"/>
              </a:rPr>
              <a:t>1)Automate the scenario of Filling timesheets in PS finance. Illustrate the use of </a:t>
            </a:r>
            <a:r>
              <a:rPr lang="en-US" b="0" dirty="0" err="1">
                <a:latin typeface="+mn-lt"/>
                <a:cs typeface="Times New Roman" panose="02020603050405020304" pitchFamily="18" charset="0"/>
              </a:rPr>
              <a:t>switchTo</a:t>
            </a:r>
            <a:r>
              <a:rPr lang="en-US" b="0" dirty="0">
                <a:latin typeface="+mn-lt"/>
                <a:cs typeface="Times New Roman" panose="02020603050405020304" pitchFamily="18" charset="0"/>
              </a:rPr>
              <a:t>() for frames and windows.</a:t>
            </a:r>
          </a:p>
          <a:p>
            <a:r>
              <a:rPr lang="en-US" b="0" dirty="0">
                <a:latin typeface="+mn-lt"/>
                <a:cs typeface="Times New Roman" panose="02020603050405020304" pitchFamily="18" charset="0"/>
              </a:rPr>
              <a:t>2)Automate the process of applying for medical reimbursement in PS Finance. </a:t>
            </a:r>
          </a:p>
        </p:txBody>
      </p:sp>
    </p:spTree>
    <p:extLst>
      <p:ext uri="{BB962C8B-B14F-4D97-AF65-F5344CB8AC3E}">
        <p14:creationId xmlns:p14="http://schemas.microsoft.com/office/powerpoint/2010/main" val="33225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WebDriver API Commands and Operations</a:t>
            </a:r>
            <a:endParaRPr lang="en-US" sz="60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cs typeface="Times New Roman" pitchFamily="18" charset="0"/>
              </a:rPr>
              <a:t>Actions Class : </a:t>
            </a:r>
          </a:p>
          <a:p>
            <a:pPr eaLnBrk="1" hangingPunct="1"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The Action class is user-facing API for emulating complex user actions. </a:t>
            </a:r>
          </a:p>
          <a:p>
            <a:pPr eaLnBrk="1" hangingPunct="1"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WebDriver users can use this class to simulate usage of keyboard or mouse events.</a:t>
            </a:r>
          </a:p>
          <a:p>
            <a:pPr eaLnBrk="1" hangingPunct="1"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Some of the actions that can be performed by the Actions class are :</a:t>
            </a:r>
          </a:p>
          <a:p>
            <a:pPr lvl="1" eaLnBrk="1" hangingPunct="1">
              <a:defRPr/>
            </a:pPr>
            <a:r>
              <a:rPr lang="en-US" dirty="0">
                <a:cs typeface="Times New Roman" pitchFamily="18" charset="0"/>
              </a:rPr>
              <a:t>doubleClick</a:t>
            </a:r>
          </a:p>
          <a:p>
            <a:pPr lvl="1" eaLnBrk="1" hangingPunct="1">
              <a:defRPr/>
            </a:pPr>
            <a:r>
              <a:rPr lang="en-US" dirty="0">
                <a:cs typeface="Times New Roman" pitchFamily="18" charset="0"/>
              </a:rPr>
              <a:t>moveToElement</a:t>
            </a:r>
          </a:p>
          <a:p>
            <a:pPr lvl="1" eaLnBrk="1" hangingPunct="1">
              <a:defRPr/>
            </a:pPr>
            <a:r>
              <a:rPr lang="en-US" dirty="0">
                <a:cs typeface="Times New Roman" pitchFamily="18" charset="0"/>
              </a:rPr>
              <a:t>dragAndDrop</a:t>
            </a:r>
          </a:p>
          <a:p>
            <a:pPr lvl="1" eaLnBrk="1" hangingPunct="1">
              <a:defRPr/>
            </a:pPr>
            <a:r>
              <a:rPr lang="en-US" dirty="0">
                <a:cs typeface="Times New Roman" pitchFamily="18" charset="0"/>
              </a:rPr>
              <a:t>clickAndHold</a:t>
            </a:r>
          </a:p>
          <a:p>
            <a:pPr lvl="1" eaLnBrk="1" hangingPunct="1">
              <a:defRPr/>
            </a:pPr>
            <a:r>
              <a:rPr lang="en-US" dirty="0">
                <a:cs typeface="Times New Roman" pitchFamily="18" charset="0"/>
              </a:rPr>
              <a:t>contextClick(right Click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sz="1600" dirty="0">
              <a:cs typeface="Times New Roman" pitchFamily="18" charset="0"/>
            </a:endParaRPr>
          </a:p>
          <a:p>
            <a:pPr lvl="1" indent="0">
              <a:buNone/>
              <a:defRPr/>
            </a:pPr>
            <a:r>
              <a:rPr lang="en-US" dirty="0">
                <a:cs typeface="Times New Roman" pitchFamily="18" charset="0"/>
              </a:rPr>
              <a:t>Syntax 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sz="1600" dirty="0">
              <a:cs typeface="Times New Roman" pitchFamily="18" charset="0"/>
            </a:endParaRPr>
          </a:p>
          <a:p>
            <a:pPr lvl="1" indent="0">
              <a:buNone/>
              <a:defRPr/>
            </a:pPr>
            <a:r>
              <a:rPr lang="en-US" dirty="0">
                <a:cs typeface="Times New Roman" pitchFamily="18" charset="0"/>
              </a:rPr>
              <a:t>Actions builder = new Actions(driver); </a:t>
            </a:r>
          </a:p>
          <a:p>
            <a:pPr lvl="1" indent="0">
              <a:buNone/>
              <a:defRPr/>
            </a:pPr>
            <a:r>
              <a:rPr lang="en-US" dirty="0">
                <a:cs typeface="Times New Roman" pitchFamily="18" charset="0"/>
              </a:rPr>
              <a:t>WebElement </a:t>
            </a:r>
            <a:r>
              <a:rPr lang="en-US" dirty="0" err="1">
                <a:cs typeface="Times New Roman" pitchFamily="18" charset="0"/>
              </a:rPr>
              <a:t>tagElement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driver.findElement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By.linkText</a:t>
            </a:r>
            <a:r>
              <a:rPr lang="en-US" dirty="0">
                <a:cs typeface="Times New Roman" pitchFamily="18" charset="0"/>
              </a:rPr>
              <a:t>("CDMA")); </a:t>
            </a:r>
            <a:r>
              <a:rPr lang="en-US" dirty="0" err="1">
                <a:cs typeface="Times New Roman" pitchFamily="18" charset="0"/>
              </a:rPr>
              <a:t>builder.moveToElement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tagElement</a:t>
            </a:r>
            <a:r>
              <a:rPr lang="en-US" dirty="0">
                <a:cs typeface="Times New Roman" pitchFamily="18" charset="0"/>
              </a:rPr>
              <a:t>).click().build().perform();</a:t>
            </a:r>
          </a:p>
        </p:txBody>
      </p:sp>
    </p:spTree>
    <p:extLst>
      <p:ext uri="{BB962C8B-B14F-4D97-AF65-F5344CB8AC3E}">
        <p14:creationId xmlns:p14="http://schemas.microsoft.com/office/powerpoint/2010/main" val="24274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51" lvl="1">
              <a:buSzPct val="125000"/>
              <a:buFont typeface="Lucida Sans Unicode" panose="020B0602030504020204" pitchFamily="34" charset="0"/>
              <a:buChar char="▶"/>
            </a:pPr>
            <a:r>
              <a:rPr lang="en-US" dirty="0">
                <a:cs typeface="Times New Roman" panose="02020603050405020304" pitchFamily="18" charset="0"/>
              </a:rPr>
              <a:t>Perform context click, </a:t>
            </a:r>
            <a:r>
              <a:rPr lang="en-US" dirty="0" err="1">
                <a:cs typeface="Times New Roman" panose="02020603050405020304" pitchFamily="18" charset="0"/>
              </a:rPr>
              <a:t>doubleClick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dragAndDrop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clickAndHold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moveToElement</a:t>
            </a:r>
            <a:r>
              <a:rPr lang="en-US" dirty="0">
                <a:cs typeface="Times New Roman" panose="02020603050405020304" pitchFamily="18" charset="0"/>
              </a:rPr>
              <a:t> using Actions Class of Selenium Webdriver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2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</a:t>
            </a:r>
            <a:r>
              <a:rPr lang="en-US" dirty="0" err="1"/>
              <a:t>Xpath</a:t>
            </a:r>
            <a:r>
              <a:rPr lang="en-US" dirty="0"/>
              <a:t> &amp; 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err="1">
                <a:latin typeface="+mn-lt"/>
                <a:cs typeface="Times New Roman" pitchFamily="18" charset="0"/>
              </a:rPr>
              <a:t>XPath</a:t>
            </a:r>
            <a:r>
              <a:rPr lang="en-US" dirty="0">
                <a:latin typeface="+mn-lt"/>
                <a:cs typeface="Times New Roman" pitchFamily="18" charset="0"/>
              </a:rPr>
              <a:t> : </a:t>
            </a:r>
            <a:r>
              <a:rPr lang="en-US" b="0" dirty="0" err="1">
                <a:latin typeface="+mn-lt"/>
                <a:cs typeface="Times New Roman" pitchFamily="18" charset="0"/>
              </a:rPr>
              <a:t>Xpath</a:t>
            </a:r>
            <a:r>
              <a:rPr lang="en-US" b="0" dirty="0">
                <a:latin typeface="+mn-lt"/>
                <a:cs typeface="Times New Roman" pitchFamily="18" charset="0"/>
              </a:rPr>
              <a:t> is a query language for selecting nodes and navigating through elements and attributes of an XML document.</a:t>
            </a:r>
          </a:p>
          <a:p>
            <a:pPr marL="0" indent="0" eaLnBrk="1" hangingPunct="1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Selenium uses </a:t>
            </a:r>
            <a:r>
              <a:rPr lang="en-US" b="0" dirty="0" err="1">
                <a:latin typeface="+mn-lt"/>
                <a:cs typeface="Times New Roman" pitchFamily="18" charset="0"/>
              </a:rPr>
              <a:t>xpath</a:t>
            </a:r>
            <a:r>
              <a:rPr lang="en-US" b="0" dirty="0">
                <a:latin typeface="+mn-lt"/>
                <a:cs typeface="Times New Roman" pitchFamily="18" charset="0"/>
              </a:rPr>
              <a:t> to select objects</a:t>
            </a:r>
            <a:r>
              <a:rPr lang="en-US" b="0" dirty="0" smtClean="0">
                <a:latin typeface="+mn-lt"/>
                <a:cs typeface="Times New Roman" pitchFamily="18" charset="0"/>
              </a:rPr>
              <a:t>.</a:t>
            </a:r>
            <a:endParaRPr lang="en-US" b="0" dirty="0">
              <a:latin typeface="+mn-lt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Syntax: </a:t>
            </a:r>
            <a:endParaRPr lang="en-US" dirty="0" smtClean="0">
              <a:latin typeface="+mn-lt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+mn-lt"/>
                <a:cs typeface="Times New Roman" pitchFamily="18" charset="0"/>
              </a:rPr>
              <a:t>	</a:t>
            </a:r>
            <a:r>
              <a:rPr lang="en-US" b="0" dirty="0" err="1" smtClean="0">
                <a:latin typeface="+mn-lt"/>
                <a:cs typeface="Times New Roman" pitchFamily="18" charset="0"/>
              </a:rPr>
              <a:t>driver.findElement</a:t>
            </a:r>
            <a:r>
              <a:rPr lang="en-US" b="0" dirty="0" smtClean="0">
                <a:latin typeface="+mn-lt"/>
                <a:cs typeface="Times New Roman" pitchFamily="18" charset="0"/>
              </a:rPr>
              <a:t>(</a:t>
            </a:r>
            <a:r>
              <a:rPr lang="en-US" b="0" dirty="0" err="1" smtClean="0">
                <a:latin typeface="+mn-lt"/>
                <a:cs typeface="Times New Roman" pitchFamily="18" charset="0"/>
              </a:rPr>
              <a:t>By.xpath</a:t>
            </a:r>
            <a:r>
              <a:rPr lang="en-US" b="0" dirty="0" smtClean="0">
                <a:latin typeface="+mn-lt"/>
                <a:cs typeface="Times New Roman" pitchFamily="18" charset="0"/>
              </a:rPr>
              <a:t>("//</a:t>
            </a:r>
            <a:r>
              <a:rPr lang="en-US" b="0" dirty="0" err="1" smtClean="0">
                <a:latin typeface="+mn-lt"/>
                <a:cs typeface="Times New Roman" pitchFamily="18" charset="0"/>
              </a:rPr>
              <a:t>img</a:t>
            </a:r>
            <a:r>
              <a:rPr lang="en-US" b="0" dirty="0" smtClean="0">
                <a:latin typeface="+mn-lt"/>
                <a:cs typeface="Times New Roman" pitchFamily="18" charset="0"/>
              </a:rPr>
              <a:t>[@alt='Editor for Needed By']")).click();</a:t>
            </a:r>
            <a:endParaRPr lang="en-US" sz="2800" i="1" dirty="0"/>
          </a:p>
          <a:p>
            <a:pPr marL="0" indent="0">
              <a:buNone/>
              <a:defRPr/>
            </a:pPr>
            <a:r>
              <a:rPr lang="en-US" dirty="0" smtClean="0">
                <a:latin typeface="+mn-lt"/>
              </a:rPr>
              <a:t>Css : </a:t>
            </a:r>
            <a:endParaRPr lang="en-US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The CSS locator strategy uses CSS selectors to find the elements in the page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latin typeface="+mn-lt"/>
                <a:cs typeface="Times New Roman" pitchFamily="18" charset="0"/>
              </a:rPr>
              <a:t>Syntax</a:t>
            </a:r>
            <a:r>
              <a:rPr lang="en-US" dirty="0">
                <a:latin typeface="+mn-lt"/>
                <a:cs typeface="Times New Roman" pitchFamily="18" charset="0"/>
              </a:rPr>
              <a:t>: </a:t>
            </a:r>
            <a:endParaRPr lang="en-US" dirty="0" smtClean="0">
              <a:latin typeface="+mn-lt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		</a:t>
            </a:r>
            <a:r>
              <a:rPr lang="en-US" b="0" dirty="0" err="1">
                <a:latin typeface="+mn-lt"/>
                <a:cs typeface="Times New Roman" pitchFamily="18" charset="0"/>
              </a:rPr>
              <a:t>driver.findElement</a:t>
            </a:r>
            <a:r>
              <a:rPr lang="en-US" b="0" dirty="0">
                <a:latin typeface="+mn-lt"/>
                <a:cs typeface="Times New Roman" pitchFamily="18" charset="0"/>
              </a:rPr>
              <a:t>(</a:t>
            </a:r>
            <a:r>
              <a:rPr lang="en-US" b="0" dirty="0" err="1">
                <a:latin typeface="+mn-lt"/>
                <a:cs typeface="Times New Roman" pitchFamily="18" charset="0"/>
              </a:rPr>
              <a:t>By.</a:t>
            </a:r>
            <a:r>
              <a:rPr lang="en-US" b="0" i="1" dirty="0" err="1">
                <a:latin typeface="+mn-lt"/>
                <a:cs typeface="Times New Roman" pitchFamily="18" charset="0"/>
              </a:rPr>
              <a:t>cssSelector</a:t>
            </a:r>
            <a:r>
              <a:rPr lang="en-US" b="0" i="1" dirty="0">
                <a:latin typeface="+mn-lt"/>
                <a:cs typeface="Times New Roman" pitchFamily="18" charset="0"/>
              </a:rPr>
              <a:t>("div.btntextdiv.f1")).click(); 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9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Unexpected Alerts / Pop-ups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Popup  &amp; Alert Dialog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Boxes: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Selenium provides us with an interface called Alert. It is present in the </a:t>
            </a:r>
            <a:r>
              <a:rPr lang="en-US" b="0" dirty="0" err="1">
                <a:latin typeface="+mn-lt"/>
                <a:cs typeface="Times New Roman" pitchFamily="18" charset="0"/>
              </a:rPr>
              <a:t>org.openqa.selenium.Alert</a:t>
            </a:r>
            <a:r>
              <a:rPr lang="en-US" b="0" dirty="0">
                <a:latin typeface="+mn-lt"/>
                <a:cs typeface="Times New Roman" pitchFamily="18" charset="0"/>
              </a:rPr>
              <a:t> package. Alert interface gives us following methods to deal with the alert</a:t>
            </a:r>
            <a:r>
              <a:rPr lang="en-US" b="0" dirty="0" smtClean="0">
                <a:latin typeface="+mn-lt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endParaRPr lang="en-US" b="0" dirty="0" smtClean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accept</a:t>
            </a:r>
            <a:r>
              <a:rPr lang="en-US" b="0" dirty="0">
                <a:latin typeface="+mn-lt"/>
                <a:cs typeface="Times New Roman" pitchFamily="18" charset="0"/>
              </a:rPr>
              <a:t>() To accept the alert</a:t>
            </a:r>
          </a:p>
          <a:p>
            <a:pPr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dismiss</a:t>
            </a:r>
            <a:r>
              <a:rPr lang="en-US" b="0" dirty="0">
                <a:latin typeface="+mn-lt"/>
                <a:cs typeface="Times New Roman" pitchFamily="18" charset="0"/>
              </a:rPr>
              <a:t>() To dismiss the alert</a:t>
            </a:r>
          </a:p>
          <a:p>
            <a:pPr>
              <a:defRPr/>
            </a:pPr>
            <a:r>
              <a:rPr lang="en-US" b="0" dirty="0" err="1" smtClean="0">
                <a:latin typeface="+mn-lt"/>
                <a:cs typeface="Times New Roman" pitchFamily="18" charset="0"/>
              </a:rPr>
              <a:t>getText</a:t>
            </a:r>
            <a:r>
              <a:rPr lang="en-US" b="0" dirty="0">
                <a:latin typeface="+mn-lt"/>
                <a:cs typeface="Times New Roman" pitchFamily="18" charset="0"/>
              </a:rPr>
              <a:t>() To get the text of the alert</a:t>
            </a:r>
          </a:p>
          <a:p>
            <a:pPr>
              <a:defRPr/>
            </a:pPr>
            <a:r>
              <a:rPr lang="en-US" b="0" dirty="0" err="1" smtClean="0">
                <a:latin typeface="+mn-lt"/>
                <a:cs typeface="Times New Roman" pitchFamily="18" charset="0"/>
              </a:rPr>
              <a:t>sendKeys</a:t>
            </a:r>
            <a:r>
              <a:rPr lang="en-US" b="0" dirty="0">
                <a:latin typeface="+mn-lt"/>
                <a:cs typeface="Times New Roman" pitchFamily="18" charset="0"/>
              </a:rPr>
              <a:t>() To write some text to the </a:t>
            </a:r>
            <a:r>
              <a:rPr lang="en-US" b="0" dirty="0" smtClean="0">
                <a:latin typeface="+mn-lt"/>
                <a:cs typeface="Times New Roman" pitchFamily="18" charset="0"/>
              </a:rPr>
              <a:t>alert</a:t>
            </a:r>
          </a:p>
          <a:p>
            <a:pPr marL="0" indent="0">
              <a:buNone/>
              <a:defRPr/>
            </a:pPr>
            <a:endParaRPr lang="en-US" b="0" dirty="0" smtClean="0">
              <a:latin typeface="+mn-lt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latin typeface="+mn-lt"/>
                <a:cs typeface="Times New Roman" pitchFamily="18" charset="0"/>
              </a:rPr>
              <a:t>Syntax :</a:t>
            </a:r>
          </a:p>
          <a:p>
            <a:pPr marL="0" indent="0">
              <a:buNone/>
              <a:defRPr/>
            </a:pPr>
            <a:r>
              <a:rPr lang="en-US" sz="2800" dirty="0">
                <a:cs typeface="Times New Roman" pitchFamily="18" charset="0"/>
              </a:rPr>
              <a:t>		</a:t>
            </a:r>
            <a:r>
              <a:rPr lang="en-US" dirty="0">
                <a:latin typeface="+mn-lt"/>
                <a:cs typeface="Times New Roman" pitchFamily="18" charset="0"/>
              </a:rPr>
              <a:t> </a:t>
            </a:r>
            <a:r>
              <a:rPr lang="en-US" b="0" dirty="0">
                <a:latin typeface="+mn-lt"/>
                <a:cs typeface="Times New Roman" pitchFamily="18" charset="0"/>
              </a:rPr>
              <a:t>Alert </a:t>
            </a:r>
            <a:r>
              <a:rPr lang="en-US" b="0" dirty="0" err="1">
                <a:latin typeface="+mn-lt"/>
                <a:cs typeface="Times New Roman" pitchFamily="18" charset="0"/>
              </a:rPr>
              <a:t>alert</a:t>
            </a:r>
            <a:r>
              <a:rPr lang="en-US" b="0" dirty="0">
                <a:latin typeface="+mn-lt"/>
                <a:cs typeface="Times New Roman" pitchFamily="18" charset="0"/>
              </a:rPr>
              <a:t> = </a:t>
            </a:r>
            <a:r>
              <a:rPr lang="en-US" b="0" dirty="0" err="1">
                <a:latin typeface="+mn-lt"/>
                <a:cs typeface="Times New Roman" pitchFamily="18" charset="0"/>
              </a:rPr>
              <a:t>driver.switchTo</a:t>
            </a:r>
            <a:r>
              <a:rPr lang="en-US" b="0" dirty="0">
                <a:latin typeface="+mn-lt"/>
                <a:cs typeface="Times New Roman" pitchFamily="18" charset="0"/>
              </a:rPr>
              <a:t>().alert();</a:t>
            </a:r>
          </a:p>
          <a:p>
            <a:pPr marL="0" indent="0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		    </a:t>
            </a:r>
            <a:r>
              <a:rPr lang="en-US" b="0" dirty="0" err="1">
                <a:latin typeface="+mn-lt"/>
                <a:cs typeface="Times New Roman" pitchFamily="18" charset="0"/>
              </a:rPr>
              <a:t>System.</a:t>
            </a:r>
            <a:r>
              <a:rPr lang="en-US" b="0" i="1" dirty="0" err="1">
                <a:latin typeface="+mn-lt"/>
                <a:cs typeface="Times New Roman" pitchFamily="18" charset="0"/>
              </a:rPr>
              <a:t>out.println</a:t>
            </a:r>
            <a:r>
              <a:rPr lang="en-US" b="0" i="1" dirty="0">
                <a:latin typeface="+mn-lt"/>
                <a:cs typeface="Times New Roman" pitchFamily="18" charset="0"/>
              </a:rPr>
              <a:t>(</a:t>
            </a:r>
            <a:r>
              <a:rPr lang="en-US" b="0" i="1" dirty="0" err="1">
                <a:latin typeface="+mn-lt"/>
                <a:cs typeface="Times New Roman" pitchFamily="18" charset="0"/>
              </a:rPr>
              <a:t>alert.getText</a:t>
            </a:r>
            <a:r>
              <a:rPr lang="en-US" b="0" i="1" dirty="0">
                <a:latin typeface="+mn-lt"/>
                <a:cs typeface="Times New Roman" pitchFamily="18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	  </a:t>
            </a:r>
            <a:r>
              <a:rPr lang="en-US" b="0" i="1" dirty="0" err="1">
                <a:latin typeface="+mn-lt"/>
                <a:cs typeface="Times New Roman" pitchFamily="18" charset="0"/>
              </a:rPr>
              <a:t>assertEquals</a:t>
            </a:r>
            <a:r>
              <a:rPr lang="en-US" b="0" i="1" dirty="0">
                <a:latin typeface="+mn-lt"/>
                <a:cs typeface="Times New Roman" pitchFamily="18" charset="0"/>
              </a:rPr>
              <a:t>(</a:t>
            </a:r>
            <a:r>
              <a:rPr lang="en-US" b="0" i="1" dirty="0" err="1">
                <a:latin typeface="+mn-lt"/>
                <a:cs typeface="Times New Roman" pitchFamily="18" charset="0"/>
              </a:rPr>
              <a:t>alert.getText</a:t>
            </a:r>
            <a:r>
              <a:rPr lang="en-US" b="0" i="1" dirty="0">
                <a:latin typeface="+mn-lt"/>
                <a:cs typeface="Times New Roman" pitchFamily="18" charset="0"/>
              </a:rPr>
              <a:t>(), </a:t>
            </a:r>
            <a:r>
              <a:rPr lang="en-US" b="0" i="1" dirty="0" err="1">
                <a:latin typeface="+mn-lt"/>
                <a:cs typeface="Times New Roman" pitchFamily="18" charset="0"/>
              </a:rPr>
              <a:t>closeAlertAndGetItsText</a:t>
            </a:r>
            <a:r>
              <a:rPr lang="en-US" b="0" i="1" dirty="0">
                <a:latin typeface="+mn-lt"/>
                <a:cs typeface="Times New Roman" pitchFamily="18" charset="0"/>
              </a:rPr>
              <a:t>());</a:t>
            </a:r>
            <a:endParaRPr lang="en-US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5664" y="1295401"/>
            <a:ext cx="11182881" cy="3774281"/>
          </a:xfrm>
        </p:spPr>
        <p:txBody>
          <a:bodyPr/>
          <a:lstStyle/>
          <a:p>
            <a:r>
              <a:rPr lang="en-US" b="0" dirty="0" smtClean="0">
                <a:latin typeface="+mn-lt"/>
                <a:cs typeface="Times New Roman" panose="02020603050405020304" pitchFamily="18" charset="0"/>
              </a:rPr>
              <a:t>Try </a:t>
            </a:r>
            <a:r>
              <a:rPr lang="en-US" b="0" dirty="0">
                <a:latin typeface="+mn-lt"/>
                <a:cs typeface="Times New Roman" panose="02020603050405020304" pitchFamily="18" charset="0"/>
              </a:rPr>
              <a:t>to </a:t>
            </a:r>
            <a:r>
              <a:rPr lang="en-US" b="0" dirty="0" smtClean="0">
                <a:latin typeface="+mn-lt"/>
                <a:cs typeface="Times New Roman" panose="02020603050405020304" pitchFamily="18" charset="0"/>
              </a:rPr>
              <a:t>automate </a:t>
            </a:r>
            <a:r>
              <a:rPr lang="en-US" b="0" dirty="0">
                <a:latin typeface="+mn-lt"/>
                <a:cs typeface="Times New Roman" panose="02020603050405020304" pitchFamily="18" charset="0"/>
              </a:rPr>
              <a:t>a scenario which displays an Alert box in </a:t>
            </a:r>
            <a:r>
              <a:rPr lang="en-US" b="0" dirty="0" err="1" smtClean="0">
                <a:latin typeface="+mn-lt"/>
                <a:cs typeface="Times New Roman" panose="02020603050405020304" pitchFamily="18" charset="0"/>
              </a:rPr>
              <a:t>myatos-syntel</a:t>
            </a:r>
            <a:r>
              <a:rPr lang="en-US" b="0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en-US" b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Implicit, Explicit &amp; Fluent Wait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Implicit wait: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mplicit </a:t>
            </a:r>
            <a:r>
              <a:rPr lang="en-US" dirty="0"/>
              <a:t>waits will be in place for the entire time the browser is open.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To start using an implicit wait, you would have to import this package into your code.</a:t>
            </a:r>
          </a:p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Import </a:t>
            </a:r>
            <a:r>
              <a:rPr lang="en-US" altLang="en-US" dirty="0" err="1"/>
              <a:t>java.util.concurrent.TimeUnit</a:t>
            </a:r>
            <a:r>
              <a:rPr lang="en-US" altLang="en-US" dirty="0"/>
              <a:t>;</a:t>
            </a:r>
          </a:p>
          <a:p>
            <a:pPr lvl="1" indent="0">
              <a:buNone/>
            </a:pPr>
            <a:r>
              <a:rPr lang="en-US" altLang="en-US" sz="1600" dirty="0"/>
              <a:t>	</a:t>
            </a:r>
            <a:r>
              <a:rPr lang="en-US" altLang="en-US" b="0" dirty="0" err="1" smtClean="0">
                <a:latin typeface="+mn-lt"/>
              </a:rPr>
              <a:t>driver.manager</a:t>
            </a:r>
            <a:r>
              <a:rPr lang="en-US" altLang="en-US" b="0" dirty="0">
                <a:latin typeface="+mn-lt"/>
              </a:rPr>
              <a:t>().timeouts().</a:t>
            </a:r>
            <a:r>
              <a:rPr lang="en-US" altLang="en-US" b="0" dirty="0" err="1">
                <a:latin typeface="+mn-lt"/>
              </a:rPr>
              <a:t>implicitlyWait</a:t>
            </a:r>
            <a:r>
              <a:rPr lang="en-US" altLang="en-US" b="0" dirty="0">
                <a:latin typeface="+mn-lt"/>
              </a:rPr>
              <a:t>(10,TimeUnit.Seconds);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46128" y="1735201"/>
          <a:ext cx="8049015" cy="115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16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Karthika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02-12-2019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 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148883" y="3144380"/>
          <a:ext cx="8018076" cy="6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Affected</a:t>
                      </a:r>
                      <a:r>
                        <a:rPr lang="en-US" sz="1100" baseline="0" dirty="0" smtClean="0"/>
                        <a:t> Sections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Updated</a:t>
                      </a:r>
                      <a:r>
                        <a:rPr lang="en-US" sz="1100" baseline="0" dirty="0" smtClean="0"/>
                        <a:t> Based on the course sheet coverage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5664" y="1440873"/>
            <a:ext cx="11570208" cy="51725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Explicit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wait: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Explicit </a:t>
            </a:r>
            <a:r>
              <a:rPr lang="en-US" altLang="en-US" dirty="0"/>
              <a:t>waits are done using the </a:t>
            </a:r>
            <a:r>
              <a:rPr lang="en-US" altLang="en-US" dirty="0" err="1"/>
              <a:t>WebDriverWait</a:t>
            </a:r>
            <a:r>
              <a:rPr lang="en-US" altLang="en-US" dirty="0"/>
              <a:t> and </a:t>
            </a:r>
            <a:r>
              <a:rPr lang="en-US" altLang="en-US" dirty="0" err="1"/>
              <a:t>ExpectedCondition</a:t>
            </a:r>
            <a:r>
              <a:rPr lang="en-US" altLang="en-US" dirty="0"/>
              <a:t> </a:t>
            </a:r>
            <a:r>
              <a:rPr lang="en-US" altLang="en-US" dirty="0" smtClean="0"/>
              <a:t>classes</a:t>
            </a:r>
            <a:endParaRPr lang="en-US" altLang="en-US" dirty="0"/>
          </a:p>
          <a:p>
            <a:r>
              <a:rPr lang="en-US" dirty="0"/>
              <a:t>we can use some of the prebuilt </a:t>
            </a:r>
            <a:r>
              <a:rPr lang="en-US" dirty="0" err="1"/>
              <a:t>ExpectedConditions</a:t>
            </a:r>
            <a:r>
              <a:rPr lang="en-US" dirty="0"/>
              <a:t> to wait for elements to become clickable, visible, invisible, etc.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Fluent Wait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5578" y="1524000"/>
            <a:ext cx="11521439" cy="51808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Fluent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wait: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FluentWait</a:t>
            </a:r>
            <a:r>
              <a:rPr lang="en-US" dirty="0"/>
              <a:t> instance defines the maximum amount of time to wait for a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the </a:t>
            </a:r>
            <a:r>
              <a:rPr lang="en-US" dirty="0"/>
              <a:t>frequency with which to check the condition. </a:t>
            </a:r>
          </a:p>
          <a:p>
            <a:r>
              <a:rPr lang="en-US" dirty="0" smtClean="0"/>
              <a:t>the </a:t>
            </a:r>
            <a:r>
              <a:rPr lang="en-US" dirty="0"/>
              <a:t>user may configure the wait to ignore specific types of exceptions whilst waiting, such as </a:t>
            </a:r>
            <a:r>
              <a:rPr lang="en-US" dirty="0" err="1"/>
              <a:t>NoSuchElementExceptions</a:t>
            </a:r>
            <a:r>
              <a:rPr lang="en-US" dirty="0"/>
              <a:t> when searching for an element on the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1187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>
                <a:latin typeface="+mn-lt"/>
                <a:cs typeface="Times New Roman" pitchFamily="18" charset="0"/>
              </a:rPr>
              <a:t>AutoIt</a:t>
            </a:r>
            <a:r>
              <a:rPr lang="en-US" b="0" dirty="0">
                <a:latin typeface="+mn-lt"/>
                <a:cs typeface="Times New Roman" pitchFamily="18" charset="0"/>
              </a:rPr>
              <a:t> is a free scripting language designed to automate the windows component. </a:t>
            </a:r>
          </a:p>
          <a:p>
            <a:pPr>
              <a:defRPr/>
            </a:pPr>
            <a:endParaRPr lang="en-US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It's just like an extensive VB Script and it allows you to convert the script in executable (exe).</a:t>
            </a:r>
          </a:p>
          <a:p>
            <a:pPr>
              <a:defRPr/>
            </a:pPr>
            <a:endParaRPr lang="en-US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We have to write the script to handle dialog box using </a:t>
            </a:r>
            <a:r>
              <a:rPr lang="en-US" b="0" dirty="0" err="1">
                <a:latin typeface="+mn-lt"/>
                <a:cs typeface="Times New Roman" pitchFamily="18" charset="0"/>
              </a:rPr>
              <a:t>AutoIt</a:t>
            </a:r>
            <a:r>
              <a:rPr lang="en-US" b="0" dirty="0">
                <a:latin typeface="+mn-lt"/>
                <a:cs typeface="Times New Roman" pitchFamily="18" charset="0"/>
              </a:rPr>
              <a:t>, convert it into executable and then call the executable when required.</a:t>
            </a:r>
          </a:p>
          <a:p>
            <a:pPr>
              <a:defRPr/>
            </a:pPr>
            <a:endParaRPr lang="en-US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Helps in </a:t>
            </a:r>
            <a:r>
              <a:rPr lang="en-US" dirty="0">
                <a:latin typeface="+mn-lt"/>
                <a:cs typeface="Times New Roman" pitchFamily="18" charset="0"/>
              </a:rPr>
              <a:t>Handing Modal Dialogs </a:t>
            </a:r>
            <a:r>
              <a:rPr lang="en-US" b="0" dirty="0">
                <a:latin typeface="+mn-lt"/>
                <a:cs typeface="Times New Roman" pitchFamily="18" charset="0"/>
              </a:rPr>
              <a:t>(if it appears, all the focus of that application will be on that dialog box only.</a:t>
            </a:r>
            <a:r>
              <a:rPr lang="en-US" b="0" dirty="0">
                <a:latin typeface="+mn-lt"/>
              </a:rPr>
              <a:t> It will not allow to access the parent window until its closed.</a:t>
            </a:r>
            <a:r>
              <a:rPr lang="en-US" b="0" dirty="0">
                <a:latin typeface="+mn-lt"/>
                <a:cs typeface="Times New Roman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</a:t>
            </a:r>
            <a:r>
              <a:rPr lang="en-US" b="0" dirty="0" smtClean="0">
                <a:latin typeface="+mn-lt"/>
                <a:cs typeface="Times New Roman" pitchFamily="18" charset="0"/>
              </a:rPr>
              <a:t>Such </a:t>
            </a:r>
            <a:r>
              <a:rPr lang="en-US" b="0" dirty="0">
                <a:latin typeface="+mn-lt"/>
                <a:cs typeface="Times New Roman" pitchFamily="18" charset="0"/>
              </a:rPr>
              <a:t>as : Save As Dialog box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cs typeface="Times New Roman" panose="02020603050405020304" pitchFamily="18" charset="0"/>
              </a:rPr>
              <a:t>1) Automate a scenario which is having a Windows dialogue box .Try automating a file download scenario from the web.</a:t>
            </a:r>
          </a:p>
        </p:txBody>
      </p:sp>
    </p:spTree>
    <p:extLst>
      <p:ext uri="{BB962C8B-B14F-4D97-AF65-F5344CB8AC3E}">
        <p14:creationId xmlns:p14="http://schemas.microsoft.com/office/powerpoint/2010/main" val="7813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394" y="3256904"/>
            <a:ext cx="3842206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For more information please contact: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T+ 33 1 98765432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F+ 33 1 88888888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M+ 33 6 44445678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firstname.lastname@atos.net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40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Iconic Representations.......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765300" y="1305628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Test your Memory</a:t>
            </a:r>
          </a:p>
          <a:p>
            <a:endParaRPr lang="en-US" sz="1600" dirty="0">
              <a:latin typeface="Papyrus" pitchFamily="66" charset="0"/>
            </a:endParaRPr>
          </a:p>
        </p:txBody>
      </p:sp>
      <p:pic>
        <p:nvPicPr>
          <p:cNvPr id="4100" name="Picture 2" descr="http://appworkbench.com/Content/products/geeknotes/images/help/GeekNotes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191000"/>
            <a:ext cx="91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9144000" y="37338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Recap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8763000" y="1315628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Can you Solve?</a:t>
            </a:r>
          </a:p>
          <a:p>
            <a:endParaRPr lang="en-US" sz="1600" dirty="0">
              <a:latin typeface="Papyrus" pitchFamily="66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6680200" y="38862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Brainstorm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4" name="Picture 10" descr="http://scmiddle.org/files/1813/2578/0516/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152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2" descr="http://orlandocomputersolutions.com/wp-content/uploads/2011/10/fusion-confused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3" y="4203700"/>
            <a:ext cx="1422400" cy="133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2057400" y="3835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Queries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495801"/>
            <a:ext cx="1085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7" descr="http://www.marketingplaninfo.com/wp-content/uploads/2012/04/Direct-Marketing-Strategie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99828"/>
            <a:ext cx="1447800" cy="122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9" descr="http://www.personal.psu.edu/afr3/blogs/SIOW/coffee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80340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Box 21"/>
          <p:cNvSpPr txBox="1">
            <a:spLocks noChangeArrowheads="1"/>
          </p:cNvSpPr>
          <p:nvPr/>
        </p:nvSpPr>
        <p:spPr bwMode="auto">
          <a:xfrm>
            <a:off x="6557964" y="1371600"/>
            <a:ext cx="1595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  Coffee Break</a:t>
            </a:r>
          </a:p>
          <a:p>
            <a:endParaRPr lang="en-US" sz="1600" dirty="0">
              <a:latin typeface="Papyrus" pitchFamily="66" charset="0"/>
            </a:endParaRPr>
          </a:p>
        </p:txBody>
      </p:sp>
      <p:sp>
        <p:nvSpPr>
          <p:cNvPr id="4111" name="TextBox 22"/>
          <p:cNvSpPr txBox="1">
            <a:spLocks noChangeArrowheads="1"/>
          </p:cNvSpPr>
          <p:nvPr/>
        </p:nvSpPr>
        <p:spPr bwMode="auto">
          <a:xfrm>
            <a:off x="3962401" y="39116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Need more Info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12" name="Picture 25" descr="http://piersonrevesz.files.wordpress.com/2012/07/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6" y="2009776"/>
            <a:ext cx="1584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Box 27"/>
          <p:cNvSpPr txBox="1">
            <a:spLocks noChangeArrowheads="1"/>
          </p:cNvSpPr>
          <p:nvPr/>
        </p:nvSpPr>
        <p:spPr bwMode="auto">
          <a:xfrm>
            <a:off x="4257813" y="1387247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   Objective</a:t>
            </a:r>
          </a:p>
          <a:p>
            <a:endParaRPr lang="en-US" sz="1600" dirty="0"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Selenium WebDriver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8" y="1620982"/>
            <a:ext cx="7961774" cy="3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Selenium </a:t>
            </a:r>
            <a:r>
              <a:rPr lang="en-US" dirty="0" smtClean="0"/>
              <a:t>WebDriver </a:t>
            </a:r>
            <a:r>
              <a:rPr lang="en-US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To get started, you need to import following two packages: 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org.openqa.selenium</a:t>
            </a:r>
            <a:r>
              <a:rPr lang="en-US" b="0" dirty="0" smtClean="0"/>
              <a:t>.*</a:t>
            </a:r>
          </a:p>
          <a:p>
            <a:pPr marL="0" indent="0">
              <a:buNone/>
            </a:pPr>
            <a:r>
              <a:rPr lang="en-US" b="0" dirty="0" smtClean="0"/>
              <a:t>contains </a:t>
            </a:r>
            <a:r>
              <a:rPr lang="en-US" b="0" dirty="0"/>
              <a:t>the WebDriver class needed to instantiate a new browser loaded with a specific </a:t>
            </a:r>
            <a:r>
              <a:rPr lang="en-US" b="0" dirty="0" smtClean="0"/>
              <a:t>driver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 err="1"/>
              <a:t>org.openqa.selenium.firefox.FirefoxDriver</a:t>
            </a:r>
            <a:r>
              <a:rPr lang="en-US" b="0" dirty="0"/>
              <a:t> </a:t>
            </a:r>
            <a:r>
              <a:rPr lang="en-US" b="0" dirty="0" smtClean="0"/>
              <a:t>(if </a:t>
            </a:r>
            <a:r>
              <a:rPr lang="en-US" b="0" dirty="0" err="1" smtClean="0"/>
              <a:t>firefox</a:t>
            </a:r>
            <a:r>
              <a:rPr lang="en-US" b="0" dirty="0" smtClean="0"/>
              <a:t> is used)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contains </a:t>
            </a:r>
            <a:r>
              <a:rPr lang="en-US" b="0" dirty="0"/>
              <a:t>the </a:t>
            </a:r>
            <a:r>
              <a:rPr lang="en-US" b="0" dirty="0" err="1"/>
              <a:t>FirefoxDriver</a:t>
            </a:r>
            <a:r>
              <a:rPr lang="en-US" b="0" dirty="0"/>
              <a:t> class needed to instantiate a Firefox-specific driver onto the browser instantiated by the WebDriver </a:t>
            </a:r>
            <a:r>
              <a:rPr lang="en-US" b="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0192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Launch a new Firefox browser.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Open </a:t>
            </a:r>
            <a:r>
              <a:rPr lang="en-US" dirty="0"/>
              <a:t>https:\\syntelligence.syntelinc.com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Get Page Title name and Title length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Print Page Title and Title length on the Eclipse Console.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Get Page URL and verify if the it is a correct page opened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Get Page Source (HTML Source code) and Page Source length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Print Page Length on Eclipse Console.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Close the Browser.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WebDriver API Commands and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5665" y="1532708"/>
            <a:ext cx="11436221" cy="322217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r>
              <a:rPr lang="en-US" sz="2900" dirty="0"/>
              <a:t>Select : Using this we can deal with objects having Select tag </a:t>
            </a:r>
            <a:endParaRPr lang="en-US" sz="2900" dirty="0"/>
          </a:p>
          <a:p>
            <a:pPr marL="0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endParaRPr lang="en-US" sz="2900" dirty="0"/>
          </a:p>
          <a:p>
            <a:pPr marL="0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r>
              <a:rPr lang="en-US" sz="2900" dirty="0"/>
              <a:t>Syntax : </a:t>
            </a:r>
          </a:p>
          <a:p>
            <a:pPr lvl="1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r>
              <a:rPr lang="en-US" sz="2900" dirty="0" err="1"/>
              <a:t>WebElement</a:t>
            </a:r>
            <a:r>
              <a:rPr lang="en-US" sz="2900" dirty="0"/>
              <a:t> select = </a:t>
            </a:r>
            <a:r>
              <a:rPr lang="en-US" sz="2900" dirty="0" err="1"/>
              <a:t>driver.findElement</a:t>
            </a:r>
            <a:r>
              <a:rPr lang="en-US" sz="2900" dirty="0"/>
              <a:t>(</a:t>
            </a:r>
            <a:r>
              <a:rPr lang="en-US" sz="2900" dirty="0" err="1"/>
              <a:t>By.tagName</a:t>
            </a:r>
            <a:r>
              <a:rPr lang="en-US" sz="2900" dirty="0"/>
              <a:t>( "select" ));</a:t>
            </a:r>
          </a:p>
          <a:p>
            <a:pPr lvl="1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r>
              <a:rPr lang="en-US" sz="2900" dirty="0"/>
              <a:t>List&lt;</a:t>
            </a:r>
            <a:r>
              <a:rPr lang="en-US" sz="2900" dirty="0" err="1"/>
              <a:t>WebElement</a:t>
            </a:r>
            <a:r>
              <a:rPr lang="en-US" sz="2900" dirty="0"/>
              <a:t>&gt; </a:t>
            </a:r>
            <a:r>
              <a:rPr lang="en-US" sz="2900" dirty="0" err="1"/>
              <a:t>allOptions</a:t>
            </a:r>
            <a:r>
              <a:rPr lang="en-US" sz="2900" dirty="0"/>
              <a:t> = </a:t>
            </a:r>
            <a:r>
              <a:rPr lang="en-US" sz="2900" dirty="0" err="1"/>
              <a:t>select.findElements</a:t>
            </a:r>
            <a:r>
              <a:rPr lang="en-US" sz="2900" dirty="0"/>
              <a:t>(</a:t>
            </a:r>
            <a:r>
              <a:rPr lang="en-US" sz="2900" dirty="0" err="1"/>
              <a:t>By.xpath</a:t>
            </a:r>
            <a:r>
              <a:rPr lang="en-US" sz="2900" dirty="0"/>
              <a:t>("//select[@id='</a:t>
            </a:r>
            <a:r>
              <a:rPr lang="en-US" sz="2900" dirty="0" err="1"/>
              <a:t>s_provider</a:t>
            </a:r>
            <a:r>
              <a:rPr lang="en-US" sz="2900" dirty="0"/>
              <a:t>'][//li[2]/select]" ));</a:t>
            </a:r>
          </a:p>
          <a:p>
            <a:pPr marL="0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r>
              <a:rPr lang="en-US" sz="2900" dirty="0"/>
              <a:t>   	 for (</a:t>
            </a:r>
            <a:r>
              <a:rPr lang="en-US" sz="2900" dirty="0" err="1"/>
              <a:t>WebElement</a:t>
            </a:r>
            <a:r>
              <a:rPr lang="en-US" sz="2900" dirty="0"/>
              <a:t> option : </a:t>
            </a:r>
            <a:r>
              <a:rPr lang="en-US" sz="2900" dirty="0" err="1"/>
              <a:t>allOptions</a:t>
            </a:r>
            <a:r>
              <a:rPr lang="en-US" sz="2900" dirty="0"/>
              <a:t>) {</a:t>
            </a:r>
          </a:p>
          <a:p>
            <a:pPr marL="0" indent="0">
              <a:lnSpc>
                <a:spcPct val="120000"/>
              </a:lnSpc>
              <a:buFont typeface="Lucida Sans Unicode" panose="020B0602030504020204" pitchFamily="34" charset="0"/>
              <a:buNone/>
              <a:defRPr/>
            </a:pPr>
            <a:r>
              <a:rPr lang="en-US" sz="2900" dirty="0"/>
              <a:t>   </a:t>
            </a:r>
            <a:r>
              <a:rPr lang="en-US" sz="2900" dirty="0" err="1"/>
              <a:t>System.out.println</a:t>
            </a:r>
            <a:r>
              <a:rPr lang="en-US" sz="2900" dirty="0"/>
              <a:t>(</a:t>
            </a:r>
            <a:r>
              <a:rPr lang="en-US" sz="2900" dirty="0" err="1"/>
              <a:t>String.format</a:t>
            </a:r>
            <a:r>
              <a:rPr lang="en-US" sz="2900" dirty="0"/>
              <a:t>( "Value is: %</a:t>
            </a:r>
            <a:r>
              <a:rPr lang="en-US" sz="2900" dirty="0" err="1"/>
              <a:t>s"option.findElements</a:t>
            </a:r>
            <a:r>
              <a:rPr lang="en-US" sz="2900" dirty="0"/>
              <a:t>(</a:t>
            </a:r>
            <a:r>
              <a:rPr lang="en-US" sz="2900" dirty="0" err="1"/>
              <a:t>By.tagName</a:t>
            </a:r>
            <a:r>
              <a:rPr lang="en-US" sz="2900" dirty="0"/>
              <a:t>("option" </a:t>
            </a:r>
            <a:r>
              <a:rPr lang="en-US" sz="2900" dirty="0"/>
              <a:t>))));}</a:t>
            </a:r>
            <a:endParaRPr lang="en-US" sz="29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Between Windows and Frames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</a:p>
          <a:p>
            <a:pPr indent="0">
              <a:lnSpc>
                <a:spcPct val="8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Some </a:t>
            </a:r>
            <a:r>
              <a:rPr lang="en-US" dirty="0">
                <a:cs typeface="Times New Roman" pitchFamily="18" charset="0"/>
              </a:rPr>
              <a:t>web applications have many frames or multiple windows. WebDriver supports moving between named windows using the “</a:t>
            </a:r>
            <a:r>
              <a:rPr lang="en-US" dirty="0" err="1">
                <a:cs typeface="Times New Roman" pitchFamily="18" charset="0"/>
              </a:rPr>
              <a:t>switchTo</a:t>
            </a:r>
            <a:r>
              <a:rPr lang="en-US" dirty="0">
                <a:cs typeface="Times New Roman" pitchFamily="18" charset="0"/>
              </a:rPr>
              <a:t>” method.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Syntax: </a:t>
            </a:r>
          </a:p>
          <a:p>
            <a:pPr indent="0">
              <a:lnSpc>
                <a:spcPct val="8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driver.switchTo</a:t>
            </a:r>
            <a:r>
              <a:rPr lang="en-US" dirty="0">
                <a:cs typeface="Times New Roman" pitchFamily="18" charset="0"/>
              </a:rPr>
              <a:t>().window( "</a:t>
            </a:r>
            <a:r>
              <a:rPr lang="en-US" dirty="0" err="1">
                <a:cs typeface="Times New Roman" pitchFamily="18" charset="0"/>
              </a:rPr>
              <a:t>windowName</a:t>
            </a:r>
            <a:r>
              <a:rPr lang="en-US" dirty="0">
                <a:cs typeface="Times New Roman" pitchFamily="18" charset="0"/>
              </a:rPr>
              <a:t>" );</a:t>
            </a:r>
          </a:p>
          <a:p>
            <a:pPr indent="0">
              <a:lnSpc>
                <a:spcPct val="8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driver.switchTo</a:t>
            </a:r>
            <a:r>
              <a:rPr lang="en-US" dirty="0">
                <a:cs typeface="Times New Roman" pitchFamily="18" charset="0"/>
              </a:rPr>
              <a:t>().frame( “</a:t>
            </a:r>
            <a:r>
              <a:rPr lang="en-US" dirty="0" err="1">
                <a:cs typeface="Times New Roman" pitchFamily="18" charset="0"/>
              </a:rPr>
              <a:t>frameName</a:t>
            </a:r>
            <a:r>
              <a:rPr lang="en-US" dirty="0">
                <a:cs typeface="Times New Roman" pitchFamily="18" charset="0"/>
              </a:rPr>
              <a:t>" 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4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WebDriver API Commands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66" y="1524000"/>
            <a:ext cx="11566984" cy="4572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latin typeface="+mn-lt"/>
                <a:cs typeface="Times New Roman" pitchFamily="18" charset="0"/>
              </a:rPr>
              <a:t>Browser </a:t>
            </a:r>
            <a:r>
              <a:rPr lang="en-US" dirty="0" smtClean="0">
                <a:latin typeface="+mn-lt"/>
                <a:cs typeface="Times New Roman" pitchFamily="18" charset="0"/>
              </a:rPr>
              <a:t>Navigation </a:t>
            </a:r>
            <a:endParaRPr lang="en-US" dirty="0">
              <a:latin typeface="+mn-lt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0" dirty="0">
                <a:latin typeface="+mn-lt"/>
              </a:rPr>
              <a:t>		</a:t>
            </a:r>
            <a:r>
              <a:rPr lang="en-US" b="0" dirty="0">
                <a:latin typeface="+mn-lt"/>
                <a:cs typeface="Times New Roman" pitchFamily="18" charset="0"/>
              </a:rPr>
              <a:t>driver.navigate().to( "http://www.example.com" );</a:t>
            </a:r>
          </a:p>
          <a:p>
            <a:pPr marL="0" indent="0" eaLnBrk="1" hangingPunct="1">
              <a:buNone/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“</a:t>
            </a:r>
            <a:r>
              <a:rPr lang="en-US" b="0" dirty="0">
                <a:latin typeface="+mn-lt"/>
                <a:cs typeface="Times New Roman" pitchFamily="18" charset="0"/>
              </a:rPr>
              <a:t>navigate” interface also exposes the ability to move backwards and forwards in your </a:t>
            </a:r>
            <a:r>
              <a:rPr lang="en-US" b="0" dirty="0" smtClean="0">
                <a:latin typeface="+mn-lt"/>
                <a:cs typeface="Times New Roman" pitchFamily="18" charset="0"/>
              </a:rPr>
              <a:t>browser’s and refresh the current page</a:t>
            </a:r>
            <a:endParaRPr lang="en-US" b="0" dirty="0">
              <a:latin typeface="+mn-lt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0" dirty="0">
                <a:latin typeface="+mn-lt"/>
              </a:rPr>
              <a:t>		</a:t>
            </a:r>
            <a:r>
              <a:rPr lang="en-US" b="0" dirty="0">
                <a:latin typeface="+mn-lt"/>
                <a:cs typeface="Times New Roman" pitchFamily="18" charset="0"/>
              </a:rPr>
              <a:t>driver.navigate().forward();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		driver.navigate().back</a:t>
            </a:r>
            <a:r>
              <a:rPr lang="en-US" b="0" dirty="0" smtClean="0">
                <a:latin typeface="+mn-lt"/>
                <a:cs typeface="Times New Roman" pitchFamily="18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US" b="0" dirty="0">
                <a:latin typeface="+mn-lt"/>
                <a:cs typeface="Times New Roman" pitchFamily="18" charset="0"/>
              </a:rPr>
              <a:t>	</a:t>
            </a:r>
            <a:r>
              <a:rPr lang="en-US" b="0" dirty="0" err="1" smtClean="0">
                <a:latin typeface="+mn-lt"/>
                <a:cs typeface="Times New Roman" pitchFamily="18" charset="0"/>
              </a:rPr>
              <a:t>driver.navigate</a:t>
            </a:r>
            <a:r>
              <a:rPr lang="en-US" b="0" dirty="0" smtClean="0">
                <a:latin typeface="+mn-lt"/>
                <a:cs typeface="Times New Roman" pitchFamily="18" charset="0"/>
              </a:rPr>
              <a:t>().refresh();</a:t>
            </a:r>
            <a:endParaRPr lang="en-US" b="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 (002) [Read-Only]" id="{E4F065F6-4201-4A15-B101-56FCE6407D4A}" vid="{370F6FF5-F2EF-4BF1-9CD8-5CD4DD0C49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Selenium-Webdriver</Template>
  <TotalTime>224</TotalTime>
  <Words>954</Words>
  <Application>Microsoft Office PowerPoint</Application>
  <PresentationFormat>Widescreen</PresentationFormat>
  <Paragraphs>209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Lucida Sans Unicode</vt:lpstr>
      <vt:lpstr>Papyrus</vt:lpstr>
      <vt:lpstr>Times New Roman</vt:lpstr>
      <vt:lpstr>Verdana</vt:lpstr>
      <vt:lpstr>Wingdings</vt:lpstr>
      <vt:lpstr>Atos Syntel</vt:lpstr>
      <vt:lpstr>Selenium  WebDriver</vt:lpstr>
      <vt:lpstr>Version Control and Revision History</vt:lpstr>
      <vt:lpstr>Iconic Representations.......</vt:lpstr>
      <vt:lpstr>Selenium WebDriver </vt:lpstr>
      <vt:lpstr>First Selenium WebDriver Script</vt:lpstr>
      <vt:lpstr>PowerPoint Presentation</vt:lpstr>
      <vt:lpstr>WebDriver API Commands and Operations</vt:lpstr>
      <vt:lpstr>Moving Between Windows and Frames </vt:lpstr>
      <vt:lpstr>WebDriver API Commands and Operations</vt:lpstr>
      <vt:lpstr>PowerPoint Presentation</vt:lpstr>
      <vt:lpstr>PowerPoint Presentation</vt:lpstr>
      <vt:lpstr>Exercise :</vt:lpstr>
      <vt:lpstr>Exercise:</vt:lpstr>
      <vt:lpstr>WebDriver API Commands and Operations</vt:lpstr>
      <vt:lpstr>Exercise :</vt:lpstr>
      <vt:lpstr>Working with Xpath &amp; CSS</vt:lpstr>
      <vt:lpstr>Handling Unexpected Alerts / Pop-ups </vt:lpstr>
      <vt:lpstr>Exercise :</vt:lpstr>
      <vt:lpstr>PowerPoint Presentation</vt:lpstr>
      <vt:lpstr>PowerPoint Presentation</vt:lpstr>
      <vt:lpstr>PowerPoint Presentation</vt:lpstr>
      <vt:lpstr>AutoIT</vt:lpstr>
      <vt:lpstr>Exercise: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 WebDriver</dc:title>
  <dc:creator>Selvamani, Karthika</dc:creator>
  <cp:lastModifiedBy>Selvamani, Karthika</cp:lastModifiedBy>
  <cp:revision>6</cp:revision>
  <dcterms:created xsi:type="dcterms:W3CDTF">2019-12-02T07:48:57Z</dcterms:created>
  <dcterms:modified xsi:type="dcterms:W3CDTF">2019-12-02T11:33:18Z</dcterms:modified>
</cp:coreProperties>
</file>