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7" r:id="rId2"/>
    <p:sldId id="340" r:id="rId3"/>
    <p:sldId id="341" r:id="rId4"/>
    <p:sldId id="263" r:id="rId5"/>
    <p:sldId id="276" r:id="rId6"/>
    <p:sldId id="264" r:id="rId7"/>
    <p:sldId id="265" r:id="rId8"/>
    <p:sldId id="266" r:id="rId9"/>
    <p:sldId id="267" r:id="rId10"/>
    <p:sldId id="273" r:id="rId11"/>
    <p:sldId id="274" r:id="rId12"/>
    <p:sldId id="275" r:id="rId13"/>
    <p:sldId id="335" r:id="rId14"/>
    <p:sldId id="333" r:id="rId15"/>
    <p:sldId id="334" r:id="rId16"/>
    <p:sldId id="336" r:id="rId17"/>
    <p:sldId id="260" r:id="rId18"/>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8" userDrawn="1">
          <p15:clr>
            <a:srgbClr val="A4A3A4"/>
          </p15:clr>
        </p15:guide>
        <p15:guide id="2" pos="7533" userDrawn="1">
          <p15:clr>
            <a:srgbClr val="A4A3A4"/>
          </p15:clr>
        </p15:guide>
        <p15:guide id="3" orient="horz" pos="3776" userDrawn="1">
          <p15:clr>
            <a:srgbClr val="A4A3A4"/>
          </p15:clr>
        </p15:guide>
        <p15:guide id="4" pos="2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43" autoAdjust="0"/>
  </p:normalViewPr>
  <p:slideViewPr>
    <p:cSldViewPr snapToGrid="0" showGuides="1">
      <p:cViewPr varScale="1">
        <p:scale>
          <a:sx n="73" d="100"/>
          <a:sy n="73" d="100"/>
        </p:scale>
        <p:origin x="618" y="72"/>
      </p:cViewPr>
      <p:guideLst>
        <p:guide orient="horz" pos="908"/>
        <p:guide pos="7533"/>
        <p:guide orient="horz" pos="3776"/>
        <p:guide pos="239"/>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3" d="100"/>
          <a:sy n="63" d="100"/>
        </p:scale>
        <p:origin x="283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3017FB-A3A3-4636-8859-DF1D178384E4}" type="datetimeFigureOut">
              <a:rPr lang="en-GB" smtClean="0"/>
              <a:t>02/12/2019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350807-FC0B-4E7C-A840-341EC805AA05}" type="slidenum">
              <a:rPr lang="en-GB" smtClean="0"/>
              <a:t>‹#›</a:t>
            </a:fld>
            <a:endParaRPr lang="en-GB" dirty="0"/>
          </a:p>
        </p:txBody>
      </p:sp>
    </p:spTree>
    <p:extLst>
      <p:ext uri="{BB962C8B-B14F-4D97-AF65-F5344CB8AC3E}">
        <p14:creationId xmlns:p14="http://schemas.microsoft.com/office/powerpoint/2010/main" val="207100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A8ED3-7D81-40FE-BA97-BCA4BC93DFCB}" type="datetimeFigureOut">
              <a:rPr lang="en-IN" smtClean="0"/>
              <a:t>02-12-2019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48427-CD1D-42A4-93E1-B5E825007A8C}" type="slidenum">
              <a:rPr lang="en-IN" smtClean="0"/>
              <a:t>‹#›</a:t>
            </a:fld>
            <a:endParaRPr lang="en-IN"/>
          </a:p>
        </p:txBody>
      </p:sp>
    </p:spTree>
    <p:extLst>
      <p:ext uri="{BB962C8B-B14F-4D97-AF65-F5344CB8AC3E}">
        <p14:creationId xmlns:p14="http://schemas.microsoft.com/office/powerpoint/2010/main" val="202314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Preamble : </a:t>
            </a:r>
          </a:p>
          <a:p>
            <a:r>
              <a:rPr lang="en-US" smtClean="0"/>
              <a:t>	What is testing ?</a:t>
            </a:r>
          </a:p>
          <a:p>
            <a:r>
              <a:rPr lang="en-US" smtClean="0"/>
              <a:t>	ans.&gt; Software testing can be stated as the process of validating and verifying that a computer program/application/product:</a:t>
            </a:r>
          </a:p>
          <a:p>
            <a:r>
              <a:rPr lang="en-US" smtClean="0"/>
              <a:t>	i&gt;meets the requirements that guided its design and development,</a:t>
            </a:r>
          </a:p>
          <a:p>
            <a:r>
              <a:rPr lang="en-US" smtClean="0"/>
              <a:t>	ii&gt;works as expected,</a:t>
            </a:r>
          </a:p>
          <a:p>
            <a:r>
              <a:rPr lang="en-US" smtClean="0"/>
              <a:t>	iii&gt;can be implemented with the same characteristics,</a:t>
            </a:r>
          </a:p>
          <a:p>
            <a:r>
              <a:rPr lang="en-US" smtClean="0"/>
              <a:t>	iv&gt; satisfies the needs of stakeholders.</a:t>
            </a:r>
          </a:p>
          <a:p>
            <a:endParaRPr lang="en-US" smtClean="0"/>
          </a:p>
          <a:p>
            <a:r>
              <a:rPr lang="en-US" smtClean="0"/>
              <a:t>	What is automation ?</a:t>
            </a:r>
          </a:p>
          <a:p>
            <a:r>
              <a:rPr lang="en-US" smtClean="0"/>
              <a:t>	ans.&gt; Automation in testing is a process to automate the manual test process. </a:t>
            </a:r>
          </a:p>
          <a:p>
            <a:endParaRPr lang="en-US" smtClean="0"/>
          </a:p>
          <a:p>
            <a:r>
              <a:rPr lang="en-US" smtClean="0"/>
              <a:t>	Why automation?</a:t>
            </a:r>
          </a:p>
          <a:p>
            <a:r>
              <a:rPr lang="en-US" smtClean="0"/>
              <a:t>	Ans.&gt; In manual testing process we have to perform some testing multiple times. It is time consuming as it have been done manually. To reduce 	the manual effort  and errors we are going for the automation testing. It is time reducing and more error free than manual testing. </a:t>
            </a:r>
          </a:p>
          <a:p>
            <a:endParaRPr lang="en-US" smtClean="0"/>
          </a:p>
          <a:p>
            <a:r>
              <a:rPr lang="en-US" smtClean="0"/>
              <a:t>	Brief overview of automation tools</a:t>
            </a:r>
          </a:p>
          <a:p>
            <a:r>
              <a:rPr lang="en-US" smtClean="0"/>
              <a:t>	Ans.&gt; We automate the process using different tools:</a:t>
            </a:r>
          </a:p>
          <a:p>
            <a:r>
              <a:rPr lang="en-US" smtClean="0"/>
              <a:t>		1. Selenium</a:t>
            </a:r>
          </a:p>
          <a:p>
            <a:r>
              <a:rPr lang="en-US" smtClean="0"/>
              <a:t>		2. QTP</a:t>
            </a:r>
          </a:p>
          <a:p>
            <a:r>
              <a:rPr lang="en-US" smtClean="0"/>
              <a:t>		3. Load Runner  </a:t>
            </a:r>
          </a:p>
          <a:p>
            <a:r>
              <a:rPr lang="en-US" smtClean="0"/>
              <a:t>		etc.</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932604-06CE-4501-9580-065AC8C16CE4}" type="slidenum">
              <a:rPr lang="en-US"/>
              <a:pPr eaLnBrk="1" hangingPunct="1"/>
              <a:t>4</a:t>
            </a:fld>
            <a:endParaRPr lang="en-US"/>
          </a:p>
        </p:txBody>
      </p:sp>
    </p:spTree>
    <p:extLst>
      <p:ext uri="{BB962C8B-B14F-4D97-AF65-F5344CB8AC3E}">
        <p14:creationId xmlns:p14="http://schemas.microsoft.com/office/powerpoint/2010/main" val="289364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Evolution of Selenium:</a:t>
            </a:r>
          </a:p>
          <a:p>
            <a:endParaRPr lang="en-US" smtClean="0"/>
          </a:p>
          <a:p>
            <a:r>
              <a:rPr lang="en-US" smtClean="0"/>
              <a:t>Selenium is an automation tool for web application.</a:t>
            </a:r>
          </a:p>
          <a:p>
            <a:endParaRPr lang="en-US" smtClean="0"/>
          </a:p>
          <a:p>
            <a:r>
              <a:rPr lang="en-US" smtClean="0"/>
              <a:t>Selenium have for different type according to its functionality like Selenium IDE, Selenium RC, WebDriver, Selenium Grid.</a:t>
            </a:r>
          </a:p>
          <a:p>
            <a:endParaRPr lang="en-US" smtClean="0"/>
          </a:p>
          <a:p>
            <a:r>
              <a:rPr lang="en-US" smtClean="0"/>
              <a:t>Selenium IDE </a:t>
            </a:r>
            <a:r>
              <a:rPr lang="en-US" smtClean="0">
                <a:sym typeface="Wingdings" panose="05000000000000000000" pitchFamily="2" charset="2"/>
              </a:rPr>
              <a:t></a:t>
            </a:r>
            <a:r>
              <a:rPr lang="en-US" smtClean="0"/>
              <a:t>This is basically a plugin. It is supported only by Firefox. It does record and  play operation. And it has the privileges to export JUnit code. We also 	     export the code in C#, Python, Ruby.</a:t>
            </a:r>
          </a:p>
          <a:p>
            <a:r>
              <a:rPr lang="en-US" smtClean="0"/>
              <a:t>Selenium RC </a:t>
            </a:r>
            <a:r>
              <a:rPr lang="en-US" smtClean="0">
                <a:sym typeface="Wingdings" panose="05000000000000000000" pitchFamily="2" charset="2"/>
              </a:rPr>
              <a:t> </a:t>
            </a:r>
            <a:r>
              <a:rPr lang="en-US" smtClean="0"/>
              <a:t>- Here we create an server from which the code is executed and result will be shown in requesting machine.</a:t>
            </a:r>
          </a:p>
          <a:p>
            <a:endParaRPr lang="en-US" smtClean="0"/>
          </a:p>
          <a:p>
            <a:r>
              <a:rPr lang="en-US" smtClean="0"/>
              <a:t>WebDriver </a:t>
            </a:r>
            <a:r>
              <a:rPr lang="en-US" smtClean="0">
                <a:sym typeface="Wingdings" panose="05000000000000000000" pitchFamily="2" charset="2"/>
              </a:rPr>
              <a:t> </a:t>
            </a:r>
            <a:r>
              <a:rPr lang="en-US" smtClean="0"/>
              <a:t>- This is the first cross platform testing framework that could control the browser from the OS level.</a:t>
            </a:r>
          </a:p>
          <a:p>
            <a:endParaRPr lang="en-US" smtClean="0"/>
          </a:p>
          <a:p>
            <a:r>
              <a:rPr lang="en-US" smtClean="0"/>
              <a:t>Selenium Grid </a:t>
            </a:r>
            <a:r>
              <a:rPr lang="en-US" smtClean="0">
                <a:sym typeface="Wingdings" panose="05000000000000000000" pitchFamily="2" charset="2"/>
              </a:rPr>
              <a:t> </a:t>
            </a:r>
            <a:r>
              <a:rPr lang="en-US" smtClean="0"/>
              <a:t>It is also have the same privileges as Selenium RC. It has more extra features like</a:t>
            </a:r>
          </a:p>
          <a:p>
            <a:r>
              <a:rPr lang="en-US" smtClean="0"/>
              <a:t>		1&gt; We can create parallel execution process.</a:t>
            </a:r>
          </a:p>
          <a:p>
            <a:r>
              <a:rPr lang="en-US" smtClean="0"/>
              <a:t>		2&gt; We can test the application from different browser at single instance of time</a:t>
            </a:r>
          </a:p>
          <a:p>
            <a:r>
              <a:rPr lang="en-US" smtClean="0"/>
              <a:t>		3&gt; It has capable of capturing browser screenshots during significant stages, and also of sending out Selenium commands to different 		     machines simultaneously</a:t>
            </a:r>
          </a:p>
          <a:p>
            <a:endParaRPr lang="en-US" smtClean="0"/>
          </a:p>
          <a:p>
            <a:endParaRPr lang="en-US" smtClean="0"/>
          </a:p>
          <a:p>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219918-0AC2-447D-B517-4297DC6FB620}" type="slidenum">
              <a:rPr lang="en-US"/>
              <a:pPr eaLnBrk="1" hangingPunct="1"/>
              <a:t>6</a:t>
            </a:fld>
            <a:endParaRPr lang="en-US"/>
          </a:p>
        </p:txBody>
      </p:sp>
    </p:spTree>
    <p:extLst>
      <p:ext uri="{BB962C8B-B14F-4D97-AF65-F5344CB8AC3E}">
        <p14:creationId xmlns:p14="http://schemas.microsoft.com/office/powerpoint/2010/main" val="251053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Workflow of selenium IDE:</a:t>
            </a:r>
          </a:p>
          <a:p>
            <a:endParaRPr lang="en-US" smtClean="0"/>
          </a:p>
          <a:p>
            <a:r>
              <a:rPr lang="en-US" smtClean="0"/>
              <a:t>Selenium IDE records the flow of testing process of an web application in its recommended place called test suit. Then it runs the application according to the  recorded process. It only works with Firefox browser. We can also export the process in different language like JAVA, C#, Ruby, Python ,PHP.  </a:t>
            </a: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B6D348-647B-4D46-94AB-9D60DD3C2A8D}" type="slidenum">
              <a:rPr lang="en-US"/>
              <a:pPr eaLnBrk="1" hangingPunct="1"/>
              <a:t>8</a:t>
            </a:fld>
            <a:endParaRPr lang="en-US"/>
          </a:p>
        </p:txBody>
      </p:sp>
    </p:spTree>
    <p:extLst>
      <p:ext uri="{BB962C8B-B14F-4D97-AF65-F5344CB8AC3E}">
        <p14:creationId xmlns:p14="http://schemas.microsoft.com/office/powerpoint/2010/main" val="341310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6DCE00-65BE-4234-8908-FADB3C091AD1}" type="slidenum">
              <a:rPr lang="en-US"/>
              <a:pPr eaLnBrk="1" hangingPunct="1"/>
              <a:t>9</a:t>
            </a:fld>
            <a:endParaRPr lang="en-US"/>
          </a:p>
        </p:txBody>
      </p:sp>
    </p:spTree>
    <p:extLst>
      <p:ext uri="{BB962C8B-B14F-4D97-AF65-F5344CB8AC3E}">
        <p14:creationId xmlns:p14="http://schemas.microsoft.com/office/powerpoint/2010/main" val="1382017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0" dirty="0" smtClean="0"/>
              <a:t>&lt;html&gt;</a:t>
            </a:r>
          </a:p>
          <a:p>
            <a:pPr>
              <a:buNone/>
            </a:pPr>
            <a:r>
              <a:rPr lang="en-US" b="0" dirty="0" smtClean="0"/>
              <a:t>&lt;form id=“</a:t>
            </a:r>
            <a:r>
              <a:rPr lang="en-US" b="0" dirty="0" err="1" smtClean="0"/>
              <a:t>loginForm</a:t>
            </a:r>
            <a:r>
              <a:rPr lang="en-US" b="0" dirty="0" smtClean="0"/>
              <a:t>”&gt;</a:t>
            </a:r>
          </a:p>
          <a:p>
            <a:pPr>
              <a:buNone/>
            </a:pPr>
            <a:r>
              <a:rPr lang="en-US" b="0" dirty="0" smtClean="0"/>
              <a:t>&lt;input type=text name=username /&gt;</a:t>
            </a:r>
          </a:p>
          <a:p>
            <a:pPr>
              <a:buNone/>
            </a:pPr>
            <a:r>
              <a:rPr lang="en-US" b="0" dirty="0" smtClean="0"/>
              <a:t>&lt;input type=password name=password/&gt;</a:t>
            </a:r>
          </a:p>
          <a:p>
            <a:pPr>
              <a:buNone/>
            </a:pPr>
            <a:r>
              <a:rPr lang="en-US" b="0" dirty="0" smtClean="0"/>
              <a:t>&lt;input type=submit name=continue/&gt;</a:t>
            </a:r>
          </a:p>
          <a:p>
            <a:pPr>
              <a:buNone/>
            </a:pPr>
            <a:r>
              <a:rPr lang="en-US" b="0" dirty="0" smtClean="0"/>
              <a:t>&lt;/form&gt;&lt;/html&gt;</a:t>
            </a:r>
          </a:p>
          <a:p>
            <a:pPr>
              <a:buNone/>
            </a:pPr>
            <a:endParaRPr lang="en-US" b="0" dirty="0" smtClean="0"/>
          </a:p>
          <a:p>
            <a:pPr>
              <a:buNone/>
            </a:pPr>
            <a:endParaRPr lang="en-US" b="0" dirty="0" smtClean="0"/>
          </a:p>
          <a:p>
            <a:pPr>
              <a:buFont typeface="Arial" pitchFamily="34" charset="0"/>
              <a:buChar char="•"/>
            </a:pPr>
            <a:r>
              <a:rPr lang="en-US" sz="1200" dirty="0" smtClean="0">
                <a:latin typeface="Aparajita" pitchFamily="34" charset="0"/>
                <a:cs typeface="Aparajita" pitchFamily="34" charset="0"/>
              </a:rPr>
              <a:t>Identifier=</a:t>
            </a:r>
            <a:r>
              <a:rPr lang="en-US" sz="1200" dirty="0" err="1" smtClean="0">
                <a:latin typeface="Aparajita" pitchFamily="34" charset="0"/>
                <a:cs typeface="Aparajita" pitchFamily="34" charset="0"/>
              </a:rPr>
              <a:t>loginForm</a:t>
            </a:r>
            <a:endParaRPr lang="en-US" sz="1200" dirty="0" smtClean="0">
              <a:latin typeface="Aparajita" pitchFamily="34" charset="0"/>
              <a:cs typeface="Aparajita" pitchFamily="34" charset="0"/>
            </a:endParaRPr>
          </a:p>
          <a:p>
            <a:pPr>
              <a:buFont typeface="Arial" pitchFamily="34" charset="0"/>
              <a:buChar char="•"/>
            </a:pPr>
            <a:r>
              <a:rPr lang="en-US" sz="1200" dirty="0" smtClean="0">
                <a:latin typeface="Aparajita" pitchFamily="34" charset="0"/>
                <a:cs typeface="Aparajita" pitchFamily="34" charset="0"/>
              </a:rPr>
              <a:t>Identifier=username</a:t>
            </a:r>
          </a:p>
          <a:p>
            <a:pPr>
              <a:buFont typeface="Arial" pitchFamily="34" charset="0"/>
              <a:buChar char="•"/>
            </a:pPr>
            <a:r>
              <a:rPr lang="en-US" sz="1200" dirty="0" smtClean="0">
                <a:latin typeface="Aparajita" pitchFamily="34" charset="0"/>
                <a:cs typeface="Aparajita" pitchFamily="34" charset="0"/>
              </a:rPr>
              <a:t>Name=username</a:t>
            </a:r>
          </a:p>
          <a:p>
            <a:pPr>
              <a:buFont typeface="Arial" pitchFamily="34" charset="0"/>
              <a:buChar char="•"/>
            </a:pPr>
            <a:r>
              <a:rPr lang="en-US" sz="1200" dirty="0" smtClean="0">
                <a:latin typeface="Aparajita" pitchFamily="34" charset="0"/>
                <a:cs typeface="Aparajita" pitchFamily="34" charset="0"/>
              </a:rPr>
              <a:t>Name=password</a:t>
            </a:r>
          </a:p>
          <a:p>
            <a:pPr>
              <a:buFont typeface="Arial" pitchFamily="34" charset="0"/>
              <a:buChar char="•"/>
            </a:pPr>
            <a:r>
              <a:rPr lang="en-US" sz="1200" dirty="0" smtClean="0">
                <a:latin typeface="Aparajita" pitchFamily="34" charset="0"/>
                <a:cs typeface="Aparajita" pitchFamily="34" charset="0"/>
              </a:rPr>
              <a:t>Id=</a:t>
            </a:r>
            <a:r>
              <a:rPr lang="en-US" sz="1200" dirty="0" err="1" smtClean="0">
                <a:latin typeface="Aparajita" pitchFamily="34" charset="0"/>
                <a:cs typeface="Aparajita" pitchFamily="34" charset="0"/>
              </a:rPr>
              <a:t>LoginForm</a:t>
            </a:r>
            <a:endParaRPr lang="en-US" sz="1200" dirty="0" smtClean="0">
              <a:latin typeface="Aparajita" pitchFamily="34" charset="0"/>
              <a:cs typeface="Aparajita" pitchFamily="34" charset="0"/>
            </a:endParaRPr>
          </a:p>
          <a:p>
            <a:pPr>
              <a:buFont typeface="Arial" pitchFamily="34" charset="0"/>
              <a:buChar char="•"/>
            </a:pPr>
            <a:r>
              <a:rPr lang="en-US" sz="1200" dirty="0" err="1" smtClean="0">
                <a:latin typeface="Aparajita" pitchFamily="34" charset="0"/>
                <a:cs typeface="Aparajita" pitchFamily="34" charset="0"/>
              </a:rPr>
              <a:t>Xpath</a:t>
            </a:r>
            <a:r>
              <a:rPr lang="en-US" sz="1200" dirty="0" smtClean="0">
                <a:latin typeface="Aparajita" pitchFamily="34" charset="0"/>
                <a:cs typeface="Aparajita" pitchFamily="34" charset="0"/>
              </a:rPr>
              <a:t>=//form[@id=‘</a:t>
            </a:r>
            <a:r>
              <a:rPr lang="en-US" sz="1200" dirty="0" err="1" smtClean="0">
                <a:latin typeface="Aparajita" pitchFamily="34" charset="0"/>
                <a:cs typeface="Aparajita" pitchFamily="34" charset="0"/>
              </a:rPr>
              <a:t>loginForm</a:t>
            </a:r>
            <a:r>
              <a:rPr lang="en-US" sz="1200" dirty="0" smtClean="0">
                <a:latin typeface="Aparajita" pitchFamily="34" charset="0"/>
                <a:cs typeface="Aparajita" pitchFamily="34" charset="0"/>
              </a:rPr>
              <a:t>’]</a:t>
            </a:r>
          </a:p>
          <a:p>
            <a:pPr>
              <a:buFont typeface="Arial" pitchFamily="34" charset="0"/>
              <a:buChar char="•"/>
            </a:pPr>
            <a:r>
              <a:rPr lang="en-US" sz="1200" dirty="0" smtClean="0">
                <a:latin typeface="Aparajita" pitchFamily="34" charset="0"/>
                <a:cs typeface="Aparajita" pitchFamily="34" charset="0"/>
              </a:rPr>
              <a:t>//form[1] = first form element in HTML</a:t>
            </a:r>
          </a:p>
          <a:p>
            <a:pPr>
              <a:buFont typeface="Arial" pitchFamily="34" charset="0"/>
              <a:buChar char="•"/>
            </a:pPr>
            <a:r>
              <a:rPr lang="en-US" sz="1200" dirty="0" smtClean="0">
                <a:latin typeface="Aparajita" pitchFamily="34" charset="0"/>
                <a:cs typeface="Aparajita" pitchFamily="34" charset="0"/>
              </a:rPr>
              <a:t>//form[input/\@name=‘username’]</a:t>
            </a:r>
          </a:p>
          <a:p>
            <a:pPr>
              <a:buFont typeface="Arial" pitchFamily="34" charset="0"/>
              <a:buChar char="•"/>
            </a:pPr>
            <a:r>
              <a:rPr lang="en-US" sz="1200" dirty="0" smtClean="0">
                <a:latin typeface="Aparajita" pitchFamily="34" charset="0"/>
                <a:cs typeface="Aparajita" pitchFamily="34" charset="0"/>
              </a:rPr>
              <a:t>//input[@name=‘username’]</a:t>
            </a:r>
          </a:p>
          <a:p>
            <a:pPr>
              <a:buFont typeface="Arial" pitchFamily="34" charset="0"/>
              <a:buChar char="•"/>
            </a:pPr>
            <a:r>
              <a:rPr lang="en-US" sz="1200" dirty="0" smtClean="0">
                <a:latin typeface="Aparajita" pitchFamily="34" charset="0"/>
                <a:cs typeface="Aparajita" pitchFamily="34" charset="0"/>
              </a:rPr>
              <a:t>//form[@id=</a:t>
            </a:r>
            <a:r>
              <a:rPr lang="en-US" sz="1200" dirty="0" err="1" smtClean="0">
                <a:latin typeface="Aparajita" pitchFamily="34" charset="0"/>
                <a:cs typeface="Aparajita" pitchFamily="34" charset="0"/>
              </a:rPr>
              <a:t>loginForm</a:t>
            </a:r>
            <a:r>
              <a:rPr lang="en-US" sz="1200" dirty="0" smtClean="0">
                <a:latin typeface="Aparajita" pitchFamily="34" charset="0"/>
                <a:cs typeface="Aparajita" pitchFamily="34" charset="0"/>
              </a:rPr>
              <a:t>]/input[1]</a:t>
            </a:r>
          </a:p>
          <a:p>
            <a:pPr>
              <a:buFont typeface="Arial" pitchFamily="34" charset="0"/>
              <a:buChar char="•"/>
            </a:pPr>
            <a:r>
              <a:rPr lang="en-US" sz="1200" dirty="0" smtClean="0">
                <a:latin typeface="Aparajita" pitchFamily="34" charset="0"/>
                <a:cs typeface="Aparajita" pitchFamily="34" charset="0"/>
              </a:rPr>
              <a:t>//input[@name=‘continue’][type=‘submit’] = more than one object match the identification</a:t>
            </a:r>
          </a:p>
          <a:p>
            <a:pPr>
              <a:buFont typeface="Arial" pitchFamily="34" charset="0"/>
              <a:buChar char="•"/>
            </a:pPr>
            <a:r>
              <a:rPr lang="en-US" sz="1200" dirty="0" smtClean="0">
                <a:latin typeface="Aparajita" pitchFamily="34" charset="0"/>
                <a:cs typeface="Aparajita" pitchFamily="34" charset="0"/>
              </a:rPr>
              <a:t>Link=continue</a:t>
            </a:r>
          </a:p>
          <a:p>
            <a:pPr>
              <a:buFont typeface="Arial" pitchFamily="34" charset="0"/>
              <a:buChar char="•"/>
            </a:pPr>
            <a:r>
              <a:rPr lang="en-US" sz="1200" dirty="0" smtClean="0">
                <a:latin typeface="Aparajita" pitchFamily="34" charset="0"/>
                <a:cs typeface="Aparajita" pitchFamily="34" charset="0"/>
              </a:rPr>
              <a:t>Link=cancel</a:t>
            </a:r>
          </a:p>
          <a:p>
            <a:pPr>
              <a:buNone/>
            </a:pPr>
            <a:endParaRPr lang="en-US" b="0" dirty="0" smtClean="0"/>
          </a:p>
          <a:p>
            <a:endParaRPr lang="en-IN" dirty="0"/>
          </a:p>
        </p:txBody>
      </p:sp>
      <p:sp>
        <p:nvSpPr>
          <p:cNvPr id="4" name="Slide Number Placeholder 3"/>
          <p:cNvSpPr>
            <a:spLocks noGrp="1"/>
          </p:cNvSpPr>
          <p:nvPr>
            <p:ph type="sldNum" sz="quarter" idx="10"/>
          </p:nvPr>
        </p:nvSpPr>
        <p:spPr/>
        <p:txBody>
          <a:bodyPr/>
          <a:lstStyle/>
          <a:p>
            <a:fld id="{27648427-CD1D-42A4-93E1-B5E825007A8C}" type="slidenum">
              <a:rPr lang="en-IN" smtClean="0"/>
              <a:t>16</a:t>
            </a:fld>
            <a:endParaRPr lang="en-IN"/>
          </a:p>
        </p:txBody>
      </p:sp>
    </p:spTree>
    <p:extLst>
      <p:ext uri="{BB962C8B-B14F-4D97-AF65-F5344CB8AC3E}">
        <p14:creationId xmlns:p14="http://schemas.microsoft.com/office/powerpoint/2010/main" val="2756587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userDrawn="1"/>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2061725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834383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815209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404896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13974098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8532168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988395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3170457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9915729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3719715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24137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868369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6314217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2469015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906602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9310453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6559399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2637155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59915034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800"/>
            </a:lvl2pPr>
            <a:lvl3pPr>
              <a:defRPr sz="1800"/>
            </a:lvl3pPr>
          </a:lstStyle>
          <a:p>
            <a:pPr lvl="0"/>
            <a:r>
              <a:rPr lang="en-US" smtClean="0"/>
              <a:t>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709674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2" y="1604965"/>
            <a:ext cx="5382684" cy="45243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484" y="1604965"/>
            <a:ext cx="5384800" cy="45243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idx="10"/>
          </p:nvPr>
        </p:nvSpPr>
        <p:spPr>
          <a:xfrm>
            <a:off x="311153" y="6121400"/>
            <a:ext cx="1331383" cy="260350"/>
          </a:xfrm>
          <a:prstGeom prst="rect">
            <a:avLst/>
          </a:prstGeom>
          <a:ln/>
        </p:spPr>
        <p:txBody>
          <a:bodyPr/>
          <a:lstStyle>
            <a:lvl1pPr>
              <a:defRPr/>
            </a:lvl1pPr>
          </a:lstStyle>
          <a:p>
            <a:fld id="{97612F47-AFB8-465B-BE94-CBF6F7F2BB5D}" type="slidenum">
              <a:rPr lang="en-US"/>
              <a:pPr/>
              <a:t>‹#›</a:t>
            </a:fld>
            <a:endParaRPr lang="en-US"/>
          </a:p>
        </p:txBody>
      </p:sp>
    </p:spTree>
    <p:extLst>
      <p:ext uri="{BB962C8B-B14F-4D97-AF65-F5344CB8AC3E}">
        <p14:creationId xmlns:p14="http://schemas.microsoft.com/office/powerpoint/2010/main" val="34436723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55957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Tree>
    <p:extLst>
      <p:ext uri="{BB962C8B-B14F-4D97-AF65-F5344CB8AC3E}">
        <p14:creationId xmlns:p14="http://schemas.microsoft.com/office/powerpoint/2010/main" val="41747677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userDrawn="1"/>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32937862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9483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userDrawn="1"/>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363703797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501604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193592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085178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userDrawn="1"/>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userDrawn="1"/>
        </p:nvPicPr>
        <p:blipFill>
          <a:blip r:embed="rId32">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474966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8" r:id="rId4"/>
    <p:sldLayoutId id="2147483690" r:id="rId5"/>
    <p:sldLayoutId id="2147483689"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91" r:id="rId27"/>
    <p:sldLayoutId id="2147483692" r:id="rId28"/>
    <p:sldLayoutId id="2147483693" r:id="rId29"/>
  </p:sldLayoutIdLst>
  <p:timing>
    <p:tnLst>
      <p:par>
        <p:cTn id="1" dur="indefinite" restart="never" nodeType="tmRoot"/>
      </p:par>
    </p:tnLst>
  </p:timing>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userDrawn="1">
          <p15:clr>
            <a:srgbClr val="F26B43"/>
          </p15:clr>
        </p15:guide>
        <p15:guide id="2" orient="horz" pos="911" userDrawn="1">
          <p15:clr>
            <a:srgbClr val="F26B43"/>
          </p15:clr>
        </p15:guide>
        <p15:guide id="3" orient="horz" pos="3779" userDrawn="1">
          <p15:clr>
            <a:srgbClr val="F26B43"/>
          </p15:clr>
        </p15:guide>
        <p15:guide id="4" pos="23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7.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519322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Selenium Components</a:t>
            </a:r>
            <a:endParaRPr lang="en-US" dirty="0" smtClean="0"/>
          </a:p>
        </p:txBody>
      </p:sp>
      <p:sp>
        <p:nvSpPr>
          <p:cNvPr id="3" name="Content Placeholder 2"/>
          <p:cNvSpPr>
            <a:spLocks noGrp="1"/>
          </p:cNvSpPr>
          <p:nvPr>
            <p:ph idx="1"/>
          </p:nvPr>
        </p:nvSpPr>
        <p:spPr/>
        <p:txBody>
          <a:bodyPr/>
          <a:lstStyle/>
          <a:p>
            <a:pPr>
              <a:defRPr/>
            </a:pPr>
            <a:endParaRPr lang="en-US" dirty="0" smtClean="0"/>
          </a:p>
          <a:p>
            <a:pPr>
              <a:defRPr/>
            </a:pPr>
            <a:r>
              <a:rPr lang="en-US" dirty="0" smtClean="0"/>
              <a:t>Web Driver</a:t>
            </a:r>
            <a:endParaRPr lang="en-US" dirty="0"/>
          </a:p>
          <a:p>
            <a:pPr lvl="1">
              <a:defRPr/>
            </a:pPr>
            <a:r>
              <a:rPr lang="en-US" b="0" dirty="0" smtClean="0"/>
              <a:t>when browsers and web applications were becoming more powerful and more restrictive with JavaScript programs like Selenium Core.</a:t>
            </a:r>
          </a:p>
          <a:p>
            <a:pPr lvl="1">
              <a:defRPr/>
            </a:pPr>
            <a:endParaRPr lang="en-US" b="0" dirty="0"/>
          </a:p>
          <a:p>
            <a:pPr lvl="1">
              <a:defRPr/>
            </a:pPr>
            <a:r>
              <a:rPr lang="en-US" b="0" dirty="0" smtClean="0"/>
              <a:t>It </a:t>
            </a:r>
            <a:r>
              <a:rPr lang="en-US" b="0" dirty="0"/>
              <a:t>was the first cross-platform testing framework that could control the browser from the OS level.</a:t>
            </a:r>
            <a:endParaRPr lang="en-US" b="0" dirty="0" smtClean="0"/>
          </a:p>
          <a:p>
            <a:pPr marL="0" indent="0">
              <a:buNone/>
              <a:defRPr/>
            </a:pPr>
            <a:r>
              <a:rPr lang="en-US" dirty="0" smtClean="0"/>
              <a:t>	</a:t>
            </a:r>
            <a:endParaRPr lang="en-US" b="0" dirty="0"/>
          </a:p>
          <a:p>
            <a:pPr>
              <a:defRPr/>
            </a:pPr>
            <a:endParaRPr lang="en-US" b="0" dirty="0"/>
          </a:p>
        </p:txBody>
      </p:sp>
    </p:spTree>
    <p:extLst>
      <p:ext uri="{BB962C8B-B14F-4D97-AF65-F5344CB8AC3E}">
        <p14:creationId xmlns:p14="http://schemas.microsoft.com/office/powerpoint/2010/main" val="469953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33600" y="228601"/>
            <a:ext cx="6171010" cy="595313"/>
          </a:xfrm>
        </p:spPr>
        <p:txBody>
          <a:bodyPr/>
          <a:lstStyle/>
          <a:p>
            <a:r>
              <a:rPr lang="en-US" altLang="en-US" sz="3600" dirty="0"/>
              <a:t>Selenium Web driver</a:t>
            </a:r>
          </a:p>
        </p:txBody>
      </p:sp>
      <p:sp>
        <p:nvSpPr>
          <p:cNvPr id="18435" name="Rectangle 3"/>
          <p:cNvSpPr>
            <a:spLocks noGrp="1" noChangeArrowheads="1"/>
          </p:cNvSpPr>
          <p:nvPr>
            <p:ph sz="half" idx="1"/>
          </p:nvPr>
        </p:nvSpPr>
        <p:spPr>
          <a:xfrm>
            <a:off x="1210269" y="1471018"/>
            <a:ext cx="7094341" cy="1768078"/>
          </a:xfrm>
        </p:spPr>
        <p:txBody>
          <a:bodyPr/>
          <a:lstStyle/>
          <a:p>
            <a:pPr marL="171450" indent="-171450">
              <a:buFont typeface="Wingdings" panose="05000000000000000000" pitchFamily="2" charset="2"/>
              <a:buChar char="§"/>
            </a:pPr>
            <a:r>
              <a:rPr lang="en-US" altLang="en-US" sz="1800" dirty="0"/>
              <a:t>The Web Driver proves itself to be better than both Selenium IDE and Selenium RC in many aspects.</a:t>
            </a:r>
          </a:p>
          <a:p>
            <a:pPr marL="171450" indent="-171450">
              <a:buFont typeface="Wingdings" panose="05000000000000000000" pitchFamily="2" charset="2"/>
              <a:buChar char="§"/>
            </a:pPr>
            <a:r>
              <a:rPr lang="en-US" altLang="en-US" sz="1800" dirty="0"/>
              <a:t> It implements a more modern and stable approach in automating the browser’s actions.</a:t>
            </a:r>
          </a:p>
          <a:p>
            <a:pPr marL="171450" indent="-171450">
              <a:buFont typeface="Wingdings" panose="05000000000000000000" pitchFamily="2" charset="2"/>
              <a:buChar char="§"/>
            </a:pPr>
            <a:r>
              <a:rPr lang="en-US" altLang="en-US" sz="1800" dirty="0"/>
              <a:t> It controls the browser by directly   communicating to it. </a:t>
            </a:r>
          </a:p>
          <a:p>
            <a:pPr>
              <a:buFont typeface="Wingdings" panose="05000000000000000000" pitchFamily="2" charset="2"/>
              <a:buChar char="Ø"/>
            </a:pPr>
            <a:endParaRPr lang="en-US" altLang="en-US" sz="1050" dirty="0"/>
          </a:p>
        </p:txBody>
      </p:sp>
      <p:pic>
        <p:nvPicPr>
          <p:cNvPr id="18436" name="Content Placeholder 5" descr="simplified_webdriver_architecture.jp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934200" y="2973423"/>
            <a:ext cx="2907506" cy="2521744"/>
          </a:xfrm>
        </p:spPr>
      </p:pic>
      <p:pic>
        <p:nvPicPr>
          <p:cNvPr id="18437" name="Picture 7" descr="http://cdn.guru99.com/images/2-way_handshak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100" y="3886200"/>
            <a:ext cx="205740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226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Pros &amp; Cons</a:t>
            </a:r>
          </a:p>
        </p:txBody>
      </p:sp>
      <p:sp>
        <p:nvSpPr>
          <p:cNvPr id="3" name="Content Placeholder 2"/>
          <p:cNvSpPr>
            <a:spLocks noGrp="1"/>
          </p:cNvSpPr>
          <p:nvPr>
            <p:ph idx="1"/>
          </p:nvPr>
        </p:nvSpPr>
        <p:spPr/>
        <p:txBody>
          <a:bodyPr/>
          <a:lstStyle/>
          <a:p>
            <a:pPr>
              <a:defRPr/>
            </a:pPr>
            <a:r>
              <a:rPr lang="en-US" dirty="0"/>
              <a:t>WebDriver</a:t>
            </a:r>
          </a:p>
          <a:p>
            <a:pPr>
              <a:defRPr/>
            </a:pPr>
            <a:endParaRPr lang="en-US" dirty="0"/>
          </a:p>
        </p:txBody>
      </p:sp>
      <p:sp>
        <p:nvSpPr>
          <p:cNvPr id="5" name="Rounded Rectangle 4"/>
          <p:cNvSpPr/>
          <p:nvPr/>
        </p:nvSpPr>
        <p:spPr bwMode="auto">
          <a:xfrm>
            <a:off x="3233739" y="2187180"/>
            <a:ext cx="2483644" cy="2964656"/>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1800" dirty="0">
                <a:latin typeface="Arial" charset="0"/>
                <a:cs typeface="Arial" charset="0"/>
              </a:rPr>
              <a:t>	Pros</a:t>
            </a:r>
            <a:endParaRPr lang="en-US" sz="1200" dirty="0">
              <a:latin typeface="Arial" charset="0"/>
              <a:cs typeface="Arial" charset="0"/>
              <a:sym typeface="Wingdings" pitchFamily="2" charset="2"/>
            </a:endParaRPr>
          </a:p>
          <a:p>
            <a:pPr eaLnBrk="0" hangingPunct="0">
              <a:defRPr/>
            </a:pPr>
            <a:endParaRPr lang="en-US" sz="1200" dirty="0">
              <a:latin typeface="Arial" charset="0"/>
              <a:cs typeface="Arial" charset="0"/>
              <a:sym typeface="Wingdings" pitchFamily="2" charset="2"/>
            </a:endParaRPr>
          </a:p>
          <a:p>
            <a:pPr eaLnBrk="0" hangingPunct="0">
              <a:defRPr/>
            </a:pPr>
            <a:r>
              <a:rPr lang="en-US" sz="1200" dirty="0">
                <a:latin typeface="Arial" charset="0"/>
                <a:cs typeface="Arial" charset="0"/>
                <a:sym typeface="Wingdings" pitchFamily="2" charset="2"/>
              </a:rPr>
              <a:t>Communicates directly to the browser.</a:t>
            </a:r>
          </a:p>
          <a:p>
            <a:pPr eaLnBrk="0" hangingPunct="0">
              <a:defRPr/>
            </a:pPr>
            <a:endParaRPr lang="en-US" sz="1200" dirty="0">
              <a:latin typeface="Arial" charset="0"/>
              <a:cs typeface="Arial" charset="0"/>
              <a:sym typeface="Wingdings" pitchFamily="2" charset="2"/>
            </a:endParaRPr>
          </a:p>
          <a:p>
            <a:pPr eaLnBrk="0" hangingPunct="0">
              <a:defRPr/>
            </a:pPr>
            <a:r>
              <a:rPr lang="en-US" sz="1200" dirty="0">
                <a:latin typeface="Arial" charset="0"/>
                <a:cs typeface="Arial" charset="0"/>
                <a:sym typeface="Wingdings" pitchFamily="2" charset="2"/>
              </a:rPr>
              <a:t>Browser interaction is more realistic</a:t>
            </a:r>
          </a:p>
          <a:p>
            <a:pPr eaLnBrk="0" hangingPunct="0">
              <a:defRPr/>
            </a:pPr>
            <a:endParaRPr lang="en-US" sz="1200" dirty="0">
              <a:latin typeface="Arial" charset="0"/>
              <a:cs typeface="Arial" charset="0"/>
              <a:sym typeface="Wingdings" pitchFamily="2" charset="2"/>
            </a:endParaRPr>
          </a:p>
          <a:p>
            <a:pPr marL="214313" indent="-214313">
              <a:buFont typeface="Wingdings" pitchFamily="2" charset="2"/>
              <a:buChar char="à"/>
              <a:defRPr/>
            </a:pPr>
            <a:r>
              <a:rPr lang="en-US" sz="1200" dirty="0">
                <a:latin typeface="Arial" charset="0"/>
                <a:cs typeface="Arial" charset="0"/>
                <a:sym typeface="Wingdings" pitchFamily="2" charset="2"/>
              </a:rPr>
              <a:t>No Need to start a server.</a:t>
            </a:r>
          </a:p>
          <a:p>
            <a:pPr marL="214313" indent="-214313">
              <a:buFont typeface="Wingdings" pitchFamily="2" charset="2"/>
              <a:buChar char="à"/>
              <a:defRPr/>
            </a:pPr>
            <a:endParaRPr lang="en-US" sz="1200" dirty="0">
              <a:latin typeface="Arial" charset="0"/>
              <a:cs typeface="Arial" charset="0"/>
              <a:sym typeface="Wingdings" pitchFamily="2" charset="2"/>
            </a:endParaRPr>
          </a:p>
          <a:p>
            <a:pPr marL="214313" indent="-214313">
              <a:buFont typeface="Wingdings" pitchFamily="2" charset="2"/>
              <a:buChar char="à"/>
              <a:defRPr/>
            </a:pPr>
            <a:r>
              <a:rPr lang="en-US" sz="1200" dirty="0">
                <a:latin typeface="Arial" charset="0"/>
                <a:cs typeface="Arial" charset="0"/>
                <a:sym typeface="Wingdings" pitchFamily="2" charset="2"/>
              </a:rPr>
              <a:t>Faster execution time than IDE and RC</a:t>
            </a:r>
          </a:p>
        </p:txBody>
      </p:sp>
      <p:sp>
        <p:nvSpPr>
          <p:cNvPr id="6" name="Rounded Rectangle 5"/>
          <p:cNvSpPr/>
          <p:nvPr/>
        </p:nvSpPr>
        <p:spPr bwMode="auto">
          <a:xfrm>
            <a:off x="6690123" y="2187181"/>
            <a:ext cx="2483644" cy="2969419"/>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1800" dirty="0">
                <a:latin typeface="Arial" charset="0"/>
                <a:cs typeface="Arial" charset="0"/>
              </a:rPr>
              <a:t>	Cons</a:t>
            </a:r>
          </a:p>
          <a:p>
            <a:pPr eaLnBrk="0" hangingPunct="0">
              <a:defRPr/>
            </a:pPr>
            <a:endParaRPr lang="en-US" sz="1800" dirty="0">
              <a:latin typeface="Arial" charset="0"/>
              <a:cs typeface="Arial" charset="0"/>
            </a:endParaRPr>
          </a:p>
          <a:p>
            <a:pPr marL="214313" indent="-214313">
              <a:buFont typeface="Wingdings" pitchFamily="2" charset="2"/>
              <a:buChar char="à"/>
              <a:defRPr/>
            </a:pPr>
            <a:r>
              <a:rPr lang="en-US" sz="1200" dirty="0">
                <a:latin typeface="Arial" charset="0"/>
                <a:cs typeface="Arial" charset="0"/>
                <a:sym typeface="Wingdings" pitchFamily="2" charset="2"/>
              </a:rPr>
              <a:t>Requires programming knowledge.</a:t>
            </a:r>
          </a:p>
          <a:p>
            <a:pPr marL="214313" indent="-214313">
              <a:buFont typeface="Wingdings" pitchFamily="2" charset="2"/>
              <a:buChar char="à"/>
              <a:defRPr/>
            </a:pPr>
            <a:endParaRPr lang="en-US" sz="1200" dirty="0">
              <a:latin typeface="Arial" charset="0"/>
              <a:cs typeface="Arial" charset="0"/>
              <a:sym typeface="Wingdings" pitchFamily="2" charset="2"/>
            </a:endParaRPr>
          </a:p>
          <a:p>
            <a:pPr marL="214313" indent="-214313">
              <a:buFont typeface="Wingdings" pitchFamily="2" charset="2"/>
              <a:buChar char="à"/>
              <a:defRPr/>
            </a:pPr>
            <a:r>
              <a:rPr lang="en-US" sz="1200" dirty="0">
                <a:latin typeface="Arial" charset="0"/>
                <a:cs typeface="Arial" charset="0"/>
                <a:sym typeface="Wingdings" pitchFamily="2" charset="2"/>
              </a:rPr>
              <a:t>Cannot readily support new browsers</a:t>
            </a:r>
          </a:p>
          <a:p>
            <a:pPr marL="214313" indent="-214313">
              <a:buFont typeface="Wingdings" pitchFamily="2" charset="2"/>
              <a:buChar char="à"/>
              <a:defRPr/>
            </a:pPr>
            <a:endParaRPr lang="en-US" sz="1200" dirty="0">
              <a:latin typeface="Arial" charset="0"/>
              <a:cs typeface="Arial" charset="0"/>
              <a:sym typeface="Wingdings" pitchFamily="2" charset="2"/>
            </a:endParaRPr>
          </a:p>
          <a:p>
            <a:pPr marL="214313" indent="-214313">
              <a:buFont typeface="Wingdings" pitchFamily="2" charset="2"/>
              <a:buChar char="à"/>
              <a:defRPr/>
            </a:pPr>
            <a:endParaRPr lang="en-US" sz="1200" dirty="0">
              <a:latin typeface="Arial" charset="0"/>
              <a:cs typeface="Arial" charset="0"/>
            </a:endParaRPr>
          </a:p>
        </p:txBody>
      </p:sp>
    </p:spTree>
    <p:extLst>
      <p:ext uri="{BB962C8B-B14F-4D97-AF65-F5344CB8AC3E}">
        <p14:creationId xmlns:p14="http://schemas.microsoft.com/office/powerpoint/2010/main" val="4167546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532" y="2427016"/>
            <a:ext cx="11574817" cy="2031325"/>
          </a:xfrm>
        </p:spPr>
        <p:txBody>
          <a:bodyPr/>
          <a:lstStyle/>
          <a:p>
            <a:pPr algn="ctr"/>
            <a:r>
              <a:rPr lang="en-GB" sz="6600" dirty="0" smtClean="0"/>
              <a:t>Selenium  IDE Commands &amp; Locators </a:t>
            </a:r>
            <a:endParaRPr lang="en-US" dirty="0"/>
          </a:p>
        </p:txBody>
      </p:sp>
    </p:spTree>
    <p:extLst>
      <p:ext uri="{BB962C8B-B14F-4D97-AF65-F5344CB8AC3E}">
        <p14:creationId xmlns:p14="http://schemas.microsoft.com/office/powerpoint/2010/main" val="3197579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solidFill>
                  <a:srgbClr val="000000"/>
                </a:solidFill>
                <a:latin typeface="Bookman Old Style" panose="02050604050505020204" pitchFamily="18" charset="0"/>
                <a:cs typeface="Times New Roman" panose="02020603050405020304" pitchFamily="18" charset="0"/>
              </a:rPr>
              <a:t>Commands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31653018"/>
              </p:ext>
            </p:extLst>
          </p:nvPr>
        </p:nvGraphicFramePr>
        <p:xfrm>
          <a:off x="535577" y="1287522"/>
          <a:ext cx="10868297" cy="4867390"/>
        </p:xfrm>
        <a:graphic>
          <a:graphicData uri="http://schemas.openxmlformats.org/drawingml/2006/table">
            <a:tbl>
              <a:tblPr firstRow="1" bandRow="1">
                <a:tableStyleId>{5C22544A-7EE6-4342-B048-85BDC9FD1C3A}</a:tableStyleId>
              </a:tblPr>
              <a:tblGrid>
                <a:gridCol w="3218530">
                  <a:extLst>
                    <a:ext uri="{9D8B030D-6E8A-4147-A177-3AD203B41FA5}">
                      <a16:colId xmlns:a16="http://schemas.microsoft.com/office/drawing/2014/main" val="20000"/>
                    </a:ext>
                  </a:extLst>
                </a:gridCol>
                <a:gridCol w="7649767">
                  <a:extLst>
                    <a:ext uri="{9D8B030D-6E8A-4147-A177-3AD203B41FA5}">
                      <a16:colId xmlns:a16="http://schemas.microsoft.com/office/drawing/2014/main" val="20001"/>
                    </a:ext>
                  </a:extLst>
                </a:gridCol>
              </a:tblGrid>
              <a:tr h="301505">
                <a:tc>
                  <a:txBody>
                    <a:bodyPr/>
                    <a:lstStyle/>
                    <a:p>
                      <a:pPr algn="l"/>
                      <a:r>
                        <a:rPr lang="en-US" sz="1800" dirty="0" smtClean="0"/>
                        <a:t>Commands</a:t>
                      </a:r>
                      <a:endParaRPr lang="en-US" sz="1800" dirty="0"/>
                    </a:p>
                  </a:txBody>
                  <a:tcPr marL="68580" marR="68580" marT="34295" marB="34295"/>
                </a:tc>
                <a:tc>
                  <a:txBody>
                    <a:bodyPr/>
                    <a:lstStyle/>
                    <a:p>
                      <a:pPr algn="l"/>
                      <a:r>
                        <a:rPr lang="en-US" sz="1800" dirty="0" smtClean="0"/>
                        <a:t>Features</a:t>
                      </a:r>
                      <a:endParaRPr lang="en-US" sz="1800" dirty="0"/>
                    </a:p>
                  </a:txBody>
                  <a:tcPr marL="68580" marR="68580" marT="34295" marB="34295"/>
                </a:tc>
                <a:extLst>
                  <a:ext uri="{0D108BD9-81ED-4DB2-BD59-A6C34878D82A}">
                    <a16:rowId xmlns:a16="http://schemas.microsoft.com/office/drawing/2014/main" val="10000"/>
                  </a:ext>
                </a:extLst>
              </a:tr>
              <a:tr h="653653">
                <a:tc>
                  <a:txBody>
                    <a:bodyPr/>
                    <a:lstStyle/>
                    <a:p>
                      <a:pPr algn="l"/>
                      <a:r>
                        <a:rPr lang="en-US" sz="1600" b="1" dirty="0" smtClean="0">
                          <a:latin typeface="Bookman Old Style" pitchFamily="18" charset="0"/>
                          <a:ea typeface="Times New Roman"/>
                        </a:rPr>
                        <a:t>Actions</a:t>
                      </a:r>
                      <a:endParaRPr lang="en-US" sz="1600" dirty="0"/>
                    </a:p>
                  </a:txBody>
                  <a:tcPr marL="68580" marR="68580" marT="34295" marB="342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man Old Style" pitchFamily="18" charset="0"/>
                          <a:ea typeface="Times New Roman"/>
                        </a:rPr>
                        <a:t>These are commands that directly interact with page elements.</a:t>
                      </a:r>
                    </a:p>
                    <a:p>
                      <a:pPr algn="l"/>
                      <a:endParaRPr lang="en-US" sz="1600" dirty="0"/>
                    </a:p>
                  </a:txBody>
                  <a:tcPr marL="68580" marR="68580" marT="34295" marB="34295"/>
                </a:tc>
                <a:extLst>
                  <a:ext uri="{0D108BD9-81ED-4DB2-BD59-A6C34878D82A}">
                    <a16:rowId xmlns:a16="http://schemas.microsoft.com/office/drawing/2014/main" val="10001"/>
                  </a:ext>
                </a:extLst>
              </a:tr>
              <a:tr h="653653">
                <a:tc>
                  <a:txBody>
                    <a:bodyPr/>
                    <a:lstStyle/>
                    <a:p>
                      <a:pPr algn="l"/>
                      <a:r>
                        <a:rPr lang="en-US" sz="1600" b="1" dirty="0" err="1" smtClean="0">
                          <a:latin typeface="Bookman Old Style" pitchFamily="18" charset="0"/>
                          <a:ea typeface="Times New Roman"/>
                        </a:rPr>
                        <a:t>Accessors</a:t>
                      </a:r>
                      <a:endParaRPr lang="en-US" sz="1600" dirty="0"/>
                    </a:p>
                  </a:txBody>
                  <a:tcPr marL="68580" marR="68580" marT="34295" marB="342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man Old Style" pitchFamily="18" charset="0"/>
                          <a:ea typeface="Times New Roman"/>
                        </a:rPr>
                        <a:t>They are commands that allow you to store values to a variable.</a:t>
                      </a:r>
                    </a:p>
                    <a:p>
                      <a:pPr algn="l"/>
                      <a:endParaRPr lang="en-US" sz="1600" dirty="0"/>
                    </a:p>
                  </a:txBody>
                  <a:tcPr marL="68580" marR="68580" marT="34295" marB="34295"/>
                </a:tc>
                <a:extLst>
                  <a:ext uri="{0D108BD9-81ED-4DB2-BD59-A6C34878D82A}">
                    <a16:rowId xmlns:a16="http://schemas.microsoft.com/office/drawing/2014/main" val="10002"/>
                  </a:ext>
                </a:extLst>
              </a:tr>
              <a:tr h="3086456">
                <a:tc>
                  <a:txBody>
                    <a:bodyPr/>
                    <a:lstStyle/>
                    <a:p>
                      <a:pPr algn="l"/>
                      <a:r>
                        <a:rPr lang="en-US" sz="1600" b="1" dirty="0" smtClean="0">
                          <a:latin typeface="Bookman Old Style" pitchFamily="18" charset="0"/>
                          <a:ea typeface="Times New Roman"/>
                        </a:rPr>
                        <a:t>Assertions</a:t>
                      </a:r>
                      <a:endParaRPr lang="en-US" sz="1600" dirty="0"/>
                    </a:p>
                  </a:txBody>
                  <a:tcPr marL="68580" marR="68580" marT="34295" marB="34295"/>
                </a:tc>
                <a:tc>
                  <a:txBody>
                    <a:bodyPr/>
                    <a:lstStyle/>
                    <a:p>
                      <a:pPr marL="214630" marR="0" algn="l">
                        <a:lnSpc>
                          <a:spcPct val="115000"/>
                        </a:lnSpc>
                      </a:pPr>
                      <a:r>
                        <a:rPr lang="en-US" sz="1600" dirty="0" smtClean="0">
                          <a:latin typeface="Bookman Old Style" pitchFamily="18" charset="0"/>
                          <a:ea typeface="Times New Roman"/>
                        </a:rPr>
                        <a:t>They are commands that verify if a certain condition is met.</a:t>
                      </a:r>
                    </a:p>
                    <a:p>
                      <a:pPr marL="214630" marR="0" algn="l">
                        <a:lnSpc>
                          <a:spcPct val="115000"/>
                        </a:lnSpc>
                      </a:pPr>
                      <a:endParaRPr lang="en-US" sz="1600" dirty="0" smtClean="0">
                        <a:latin typeface="Bookman Old Style" pitchFamily="18" charset="0"/>
                        <a:ea typeface="Times New Roman"/>
                      </a:endParaRPr>
                    </a:p>
                    <a:p>
                      <a:pPr marL="0" marR="0" algn="l">
                        <a:lnSpc>
                          <a:spcPct val="115000"/>
                        </a:lnSpc>
                      </a:pPr>
                      <a:r>
                        <a:rPr lang="en-US" sz="1600" b="1" dirty="0" smtClean="0">
                          <a:latin typeface="Bookman Old Style" pitchFamily="18" charset="0"/>
                          <a:ea typeface="Times New Roman"/>
                        </a:rPr>
                        <a:t>      3 Types of Assertions</a:t>
                      </a:r>
                      <a:endParaRPr lang="en-US" sz="1600" dirty="0" smtClean="0">
                        <a:latin typeface="Bookman Old Style" pitchFamily="18" charset="0"/>
                        <a:ea typeface="Times New Roman"/>
                      </a:endParaRPr>
                    </a:p>
                    <a:p>
                      <a:pPr marL="342900" marR="0" lvl="0" indent="-342900" algn="l">
                        <a:lnSpc>
                          <a:spcPct val="115000"/>
                        </a:lnSpc>
                        <a:spcBef>
                          <a:spcPts val="0"/>
                        </a:spcBef>
                        <a:spcAft>
                          <a:spcPts val="1000"/>
                        </a:spcAft>
                        <a:buSzPts val="1000"/>
                        <a:buFont typeface="Symbol"/>
                        <a:buChar char=""/>
                        <a:tabLst>
                          <a:tab pos="457200" algn="l"/>
                        </a:tabLst>
                      </a:pPr>
                      <a:r>
                        <a:rPr lang="en-US" sz="1600" b="1" dirty="0" smtClean="0">
                          <a:latin typeface="Bookman Old Style" pitchFamily="18" charset="0"/>
                          <a:ea typeface="Times New Roman"/>
                          <a:cs typeface="Times New Roman"/>
                        </a:rPr>
                        <a:t>Assert</a:t>
                      </a:r>
                      <a:r>
                        <a:rPr lang="en-US" sz="1600" dirty="0" smtClean="0">
                          <a:latin typeface="Bookman Old Style" pitchFamily="18" charset="0"/>
                          <a:ea typeface="Times New Roman"/>
                          <a:cs typeface="Times New Roman"/>
                        </a:rPr>
                        <a:t>. When an “assert” command fails, the test is stopped immediately.</a:t>
                      </a:r>
                    </a:p>
                    <a:p>
                      <a:pPr marL="342900" marR="0" lvl="0" indent="-342900" algn="l">
                        <a:lnSpc>
                          <a:spcPct val="115000"/>
                        </a:lnSpc>
                        <a:spcBef>
                          <a:spcPts val="0"/>
                        </a:spcBef>
                        <a:spcAft>
                          <a:spcPts val="1000"/>
                        </a:spcAft>
                        <a:buSzPts val="1000"/>
                        <a:buFont typeface="Symbol"/>
                        <a:buChar char=""/>
                        <a:tabLst>
                          <a:tab pos="457200" algn="l"/>
                        </a:tabLst>
                      </a:pPr>
                      <a:r>
                        <a:rPr lang="en-US" sz="1600" b="1" dirty="0" smtClean="0">
                          <a:latin typeface="Bookman Old Style" pitchFamily="18" charset="0"/>
                          <a:ea typeface="Times New Roman"/>
                          <a:cs typeface="Times New Roman"/>
                        </a:rPr>
                        <a:t>Verify</a:t>
                      </a:r>
                      <a:r>
                        <a:rPr lang="en-US" sz="1600" dirty="0" smtClean="0">
                          <a:latin typeface="Bookman Old Style" pitchFamily="18" charset="0"/>
                          <a:ea typeface="Times New Roman"/>
                          <a:cs typeface="Times New Roman"/>
                        </a:rPr>
                        <a:t>. When a “verify” command fails, Selenium IDE logs this failure and continues with the test execution.</a:t>
                      </a:r>
                    </a:p>
                    <a:p>
                      <a:pPr marL="342900" marR="0" lvl="0" indent="-342900" algn="l">
                        <a:lnSpc>
                          <a:spcPct val="115000"/>
                        </a:lnSpc>
                        <a:spcBef>
                          <a:spcPts val="0"/>
                        </a:spcBef>
                        <a:spcAft>
                          <a:spcPts val="1000"/>
                        </a:spcAft>
                        <a:buSzPts val="1000"/>
                        <a:buFont typeface="Symbol"/>
                        <a:buChar char=""/>
                        <a:tabLst>
                          <a:tab pos="457200" algn="l"/>
                        </a:tabLst>
                      </a:pPr>
                      <a:r>
                        <a:rPr lang="en-US" sz="1600" b="1" dirty="0" err="1" smtClean="0">
                          <a:latin typeface="Bookman Old Style" pitchFamily="18" charset="0"/>
                          <a:ea typeface="Times New Roman"/>
                          <a:cs typeface="Times New Roman"/>
                        </a:rPr>
                        <a:t>WaitFor</a:t>
                      </a:r>
                      <a:r>
                        <a:rPr lang="en-US" sz="1600" dirty="0" smtClean="0">
                          <a:latin typeface="Bookman Old Style" pitchFamily="18" charset="0"/>
                          <a:ea typeface="Times New Roman"/>
                          <a:cs typeface="Times New Roman"/>
                        </a:rPr>
                        <a:t>. Before proceeding to the next command, “</a:t>
                      </a:r>
                      <a:r>
                        <a:rPr lang="en-US" sz="1600" dirty="0" err="1" smtClean="0">
                          <a:latin typeface="Bookman Old Style" pitchFamily="18" charset="0"/>
                          <a:ea typeface="Times New Roman"/>
                          <a:cs typeface="Times New Roman"/>
                        </a:rPr>
                        <a:t>waitFor</a:t>
                      </a:r>
                      <a:r>
                        <a:rPr lang="en-US" sz="1600" dirty="0" smtClean="0">
                          <a:latin typeface="Bookman Old Style" pitchFamily="18" charset="0"/>
                          <a:ea typeface="Times New Roman"/>
                          <a:cs typeface="Times New Roman"/>
                        </a:rPr>
                        <a:t>” commands will first wait for a certain condition to become true. </a:t>
                      </a:r>
                    </a:p>
                    <a:p>
                      <a:pPr algn="l"/>
                      <a:endParaRPr lang="en-US" sz="1600" dirty="0"/>
                    </a:p>
                  </a:txBody>
                  <a:tcPr marL="68580" marR="68580" marT="34295" marB="3429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27606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Synchronization Commands</a:t>
            </a:r>
          </a:p>
        </p:txBody>
      </p:sp>
      <p:sp>
        <p:nvSpPr>
          <p:cNvPr id="10243" name="Content Placeholder 2"/>
          <p:cNvSpPr>
            <a:spLocks noGrp="1"/>
          </p:cNvSpPr>
          <p:nvPr>
            <p:ph idx="1"/>
          </p:nvPr>
        </p:nvSpPr>
        <p:spPr/>
        <p:txBody>
          <a:bodyPr/>
          <a:lstStyle/>
          <a:p>
            <a:pPr>
              <a:defRPr/>
            </a:pPr>
            <a:r>
              <a:rPr lang="en-US" dirty="0" err="1">
                <a:solidFill>
                  <a:srgbClr val="0070C0"/>
                </a:solidFill>
              </a:rPr>
              <a:t>andWait</a:t>
            </a:r>
            <a:r>
              <a:rPr lang="en-US" dirty="0">
                <a:solidFill>
                  <a:srgbClr val="0070C0"/>
                </a:solidFill>
              </a:rPr>
              <a:t> </a:t>
            </a:r>
            <a:r>
              <a:rPr lang="en-US" dirty="0" smtClean="0">
                <a:solidFill>
                  <a:srgbClr val="0070C0"/>
                </a:solidFill>
              </a:rPr>
              <a:t>commands</a:t>
            </a:r>
          </a:p>
          <a:p>
            <a:pPr marL="0" indent="0">
              <a:buNone/>
              <a:defRPr/>
            </a:pPr>
            <a:r>
              <a:rPr lang="en-US" b="0" dirty="0" smtClean="0"/>
              <a:t>These </a:t>
            </a:r>
            <a:r>
              <a:rPr lang="en-US" b="0" dirty="0"/>
              <a:t>are commands that will wait for a new page to load before moving onto the next command.</a:t>
            </a:r>
          </a:p>
          <a:p>
            <a:pPr>
              <a:buFont typeface="Wingdings" panose="05000000000000000000" pitchFamily="2" charset="2"/>
              <a:buChar char="§"/>
              <a:defRPr/>
            </a:pPr>
            <a:r>
              <a:rPr lang="en-US" b="0" dirty="0" err="1"/>
              <a:t>clickAndWait</a:t>
            </a:r>
            <a:endParaRPr lang="en-US" b="0" dirty="0"/>
          </a:p>
          <a:p>
            <a:pPr>
              <a:buFont typeface="Wingdings" panose="05000000000000000000" pitchFamily="2" charset="2"/>
              <a:buChar char="§"/>
              <a:defRPr/>
            </a:pPr>
            <a:r>
              <a:rPr lang="en-US" b="0" dirty="0" err="1"/>
              <a:t>typeAndWait</a:t>
            </a:r>
            <a:endParaRPr lang="en-US" b="0" dirty="0"/>
          </a:p>
          <a:p>
            <a:pPr>
              <a:buFont typeface="Wingdings" panose="05000000000000000000" pitchFamily="2" charset="2"/>
              <a:buChar char="§"/>
              <a:defRPr/>
            </a:pPr>
            <a:r>
              <a:rPr lang="en-US" b="0" dirty="0" err="1" smtClean="0"/>
              <a:t>selectAndWait</a:t>
            </a:r>
            <a:endParaRPr lang="en-US" b="0" dirty="0" smtClean="0"/>
          </a:p>
          <a:p>
            <a:pPr marL="0" indent="0">
              <a:buNone/>
              <a:defRPr/>
            </a:pPr>
            <a:endParaRPr lang="en-US" b="0" dirty="0"/>
          </a:p>
          <a:p>
            <a:pPr>
              <a:defRPr/>
            </a:pPr>
            <a:r>
              <a:rPr lang="en-US" dirty="0" err="1" smtClean="0">
                <a:solidFill>
                  <a:srgbClr val="0070C0"/>
                </a:solidFill>
              </a:rPr>
              <a:t>waitFor</a:t>
            </a:r>
            <a:r>
              <a:rPr lang="en-US" dirty="0" smtClean="0">
                <a:solidFill>
                  <a:srgbClr val="0070C0"/>
                </a:solidFill>
              </a:rPr>
              <a:t> </a:t>
            </a:r>
            <a:r>
              <a:rPr lang="en-US" dirty="0">
                <a:solidFill>
                  <a:srgbClr val="0070C0"/>
                </a:solidFill>
              </a:rPr>
              <a:t>commands</a:t>
            </a:r>
          </a:p>
          <a:p>
            <a:pPr marL="0" indent="0">
              <a:buNone/>
              <a:defRPr/>
            </a:pPr>
            <a:r>
              <a:rPr lang="en-US" b="0" dirty="0" smtClean="0"/>
              <a:t>These </a:t>
            </a:r>
            <a:r>
              <a:rPr lang="en-US" b="0" dirty="0"/>
              <a:t>are commands that wait for a specified condition to become true before proceeding to the next command (irrespective of loading of a new page). These commands are more appropriate to be used on AJAX-based dynamic websites that change values and elements without reloading the whole page</a:t>
            </a:r>
            <a:r>
              <a:rPr lang="en-US" b="0" dirty="0" smtClean="0"/>
              <a:t>.</a:t>
            </a:r>
            <a:endParaRPr lang="en-US" b="0" dirty="0"/>
          </a:p>
          <a:p>
            <a:pPr>
              <a:buFont typeface="Wingdings" panose="05000000000000000000" pitchFamily="2" charset="2"/>
              <a:buChar char="§"/>
              <a:defRPr/>
            </a:pPr>
            <a:r>
              <a:rPr lang="en-US" b="0" dirty="0" err="1"/>
              <a:t>waitForTitle</a:t>
            </a:r>
            <a:endParaRPr lang="en-US" b="0" dirty="0"/>
          </a:p>
          <a:p>
            <a:pPr>
              <a:buFont typeface="Wingdings" panose="05000000000000000000" pitchFamily="2" charset="2"/>
              <a:buChar char="§"/>
              <a:defRPr/>
            </a:pPr>
            <a:r>
              <a:rPr lang="en-US" b="0" dirty="0" err="1"/>
              <a:t>waitForTextPresent</a:t>
            </a:r>
            <a:endParaRPr lang="en-US" b="0" dirty="0"/>
          </a:p>
          <a:p>
            <a:pPr>
              <a:buFont typeface="Wingdings" panose="05000000000000000000" pitchFamily="2" charset="2"/>
              <a:buChar char="§"/>
              <a:defRPr/>
            </a:pPr>
            <a:r>
              <a:rPr lang="en-US" b="0" dirty="0" err="1"/>
              <a:t>waitForAlert</a:t>
            </a:r>
            <a:endParaRPr lang="en-US" b="0" dirty="0"/>
          </a:p>
        </p:txBody>
      </p:sp>
    </p:spTree>
    <p:extLst>
      <p:ext uri="{BB962C8B-B14F-4D97-AF65-F5344CB8AC3E}">
        <p14:creationId xmlns:p14="http://schemas.microsoft.com/office/powerpoint/2010/main" val="1611412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elements</a:t>
            </a:r>
            <a:endParaRPr lang="en-US" dirty="0"/>
          </a:p>
        </p:txBody>
      </p:sp>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b="0" dirty="0" smtClean="0"/>
              <a:t>Locating by id</a:t>
            </a:r>
          </a:p>
          <a:p>
            <a:pPr marL="285750" indent="-285750">
              <a:buFont typeface="Wingdings" panose="05000000000000000000" pitchFamily="2" charset="2"/>
              <a:buChar char="§"/>
            </a:pPr>
            <a:r>
              <a:rPr lang="en-US" b="0" dirty="0" smtClean="0"/>
              <a:t>Locating by class</a:t>
            </a:r>
          </a:p>
          <a:p>
            <a:pPr marL="285750" indent="-285750">
              <a:buFont typeface="Wingdings" panose="05000000000000000000" pitchFamily="2" charset="2"/>
              <a:buChar char="§"/>
            </a:pPr>
            <a:r>
              <a:rPr lang="en-US" b="0" dirty="0" smtClean="0"/>
              <a:t>Locating by Name</a:t>
            </a:r>
          </a:p>
          <a:p>
            <a:pPr marL="285750" indent="-285750">
              <a:buFont typeface="Wingdings" panose="05000000000000000000" pitchFamily="2" charset="2"/>
              <a:buChar char="§"/>
            </a:pPr>
            <a:r>
              <a:rPr lang="en-US" b="0" dirty="0" smtClean="0"/>
              <a:t>Locating by Xpath</a:t>
            </a:r>
          </a:p>
          <a:p>
            <a:pPr marL="285750" indent="-285750">
              <a:buFont typeface="Wingdings" panose="05000000000000000000" pitchFamily="2" charset="2"/>
              <a:buChar char="§"/>
            </a:pPr>
            <a:r>
              <a:rPr lang="en-US" b="0" dirty="0" smtClean="0"/>
              <a:t>Locating by CSS</a:t>
            </a:r>
          </a:p>
          <a:p>
            <a:pPr marL="285750" indent="-285750">
              <a:buFont typeface="Wingdings" panose="05000000000000000000" pitchFamily="2" charset="2"/>
              <a:buChar char="§"/>
            </a:pPr>
            <a:r>
              <a:rPr lang="en-US" b="0" dirty="0" smtClean="0"/>
              <a:t>Locating by LinkedText</a:t>
            </a:r>
            <a:endParaRPr lang="en-US" b="0" dirty="0"/>
          </a:p>
          <a:p>
            <a:pPr marL="285750" indent="-285750">
              <a:buFont typeface="Wingdings" panose="05000000000000000000" pitchFamily="2" charset="2"/>
              <a:buChar char="§"/>
            </a:pPr>
            <a:r>
              <a:rPr lang="en-US" b="0" dirty="0"/>
              <a:t>Locating by </a:t>
            </a:r>
            <a:r>
              <a:rPr lang="en-US" b="0" dirty="0" smtClean="0"/>
              <a:t>parcialLinkedText</a:t>
            </a:r>
          </a:p>
          <a:p>
            <a:pPr marL="285750" indent="-285750">
              <a:buFont typeface="Wingdings" panose="05000000000000000000" pitchFamily="2" charset="2"/>
              <a:buChar char="§"/>
            </a:pPr>
            <a:r>
              <a:rPr lang="en-US" b="0" dirty="0" smtClean="0"/>
              <a:t>Locating by DOM</a:t>
            </a:r>
          </a:p>
          <a:p>
            <a:endParaRPr lang="en-US" dirty="0"/>
          </a:p>
        </p:txBody>
      </p:sp>
    </p:spTree>
    <p:extLst>
      <p:ext uri="{BB962C8B-B14F-4D97-AF65-F5344CB8AC3E}">
        <p14:creationId xmlns:p14="http://schemas.microsoft.com/office/powerpoint/2010/main" val="2562062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394" y="3256904"/>
            <a:ext cx="3842206" cy="1231106"/>
          </a:xfrm>
          <a:prstGeom prst="rect">
            <a:avLst/>
          </a:prstGeom>
        </p:spPr>
        <p:txBody>
          <a:bodyPr wrap="none" lIns="0" tIns="0" rIns="0" bIns="0">
            <a:spAutoFit/>
          </a:bodyPr>
          <a:lstStyle/>
          <a:p>
            <a:r>
              <a:rPr lang="en-US" sz="1600" dirty="0">
                <a:solidFill>
                  <a:prstClr val="white"/>
                </a:solidFill>
                <a:ea typeface="Verdana" pitchFamily="34" charset="0"/>
                <a:cs typeface="Verdana" pitchFamily="34" charset="0"/>
              </a:rPr>
              <a:t>For more information please contact:</a:t>
            </a:r>
            <a:br>
              <a:rPr lang="en-US" sz="1600" dirty="0">
                <a:solidFill>
                  <a:prstClr val="white"/>
                </a:solidFill>
                <a:ea typeface="Verdana" pitchFamily="34" charset="0"/>
                <a:cs typeface="Verdana" pitchFamily="34" charset="0"/>
              </a:rPr>
            </a:br>
            <a:r>
              <a:rPr lang="en-US" sz="1600" dirty="0">
                <a:solidFill>
                  <a:prstClr val="white"/>
                </a:solidFill>
                <a:ea typeface="Verdana" pitchFamily="34" charset="0"/>
                <a:cs typeface="Verdana" pitchFamily="34" charset="0"/>
              </a:rPr>
              <a:t>T+ 33 1 98765432</a:t>
            </a:r>
            <a:br>
              <a:rPr lang="en-US" sz="1600" dirty="0">
                <a:solidFill>
                  <a:prstClr val="white"/>
                </a:solidFill>
                <a:ea typeface="Verdana" pitchFamily="34" charset="0"/>
                <a:cs typeface="Verdana" pitchFamily="34" charset="0"/>
              </a:rPr>
            </a:br>
            <a:r>
              <a:rPr lang="en-US" sz="1600" dirty="0">
                <a:solidFill>
                  <a:prstClr val="white"/>
                </a:solidFill>
                <a:ea typeface="Verdana" pitchFamily="34" charset="0"/>
                <a:cs typeface="Verdana" pitchFamily="34" charset="0"/>
              </a:rPr>
              <a:t>F+ 33 1 88888888</a:t>
            </a:r>
            <a:br>
              <a:rPr lang="en-US" sz="1600" dirty="0">
                <a:solidFill>
                  <a:prstClr val="white"/>
                </a:solidFill>
                <a:ea typeface="Verdana" pitchFamily="34" charset="0"/>
                <a:cs typeface="Verdana" pitchFamily="34" charset="0"/>
              </a:rPr>
            </a:br>
            <a:r>
              <a:rPr lang="en-US" sz="1600" dirty="0">
                <a:solidFill>
                  <a:prstClr val="white"/>
                </a:solidFill>
                <a:ea typeface="Verdana" pitchFamily="34" charset="0"/>
                <a:cs typeface="Verdana" pitchFamily="34" charset="0"/>
              </a:rPr>
              <a:t>M+ 33 6 44445678</a:t>
            </a:r>
            <a:br>
              <a:rPr lang="en-US" sz="1600" dirty="0">
                <a:solidFill>
                  <a:prstClr val="white"/>
                </a:solidFill>
                <a:ea typeface="Verdana" pitchFamily="34" charset="0"/>
                <a:cs typeface="Verdana" pitchFamily="34" charset="0"/>
              </a:rPr>
            </a:br>
            <a:r>
              <a:rPr lang="en-US" sz="1600" dirty="0">
                <a:solidFill>
                  <a:prstClr val="white"/>
                </a:solidFill>
                <a:ea typeface="Verdana" pitchFamily="34" charset="0"/>
                <a:cs typeface="Verdana" pitchFamily="34" charset="0"/>
              </a:rPr>
              <a:t>firstname.lastname@atos.net</a:t>
            </a:r>
            <a:endParaRPr lang="en-GB" sz="3200" dirty="0"/>
          </a:p>
        </p:txBody>
      </p:sp>
    </p:spTree>
    <p:extLst>
      <p:ext uri="{BB962C8B-B14F-4D97-AF65-F5344CB8AC3E}">
        <p14:creationId xmlns:p14="http://schemas.microsoft.com/office/powerpoint/2010/main" val="3064085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2146128" y="1735201"/>
          <a:ext cx="8049015" cy="1151264"/>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Karthika</a:t>
                      </a:r>
                      <a:endParaRPr lang="en-US" sz="1100" dirty="0"/>
                    </a:p>
                  </a:txBody>
                  <a:tcPr marL="68580" marR="68580" marT="34290" marB="34290"/>
                </a:tc>
                <a:tc>
                  <a:txBody>
                    <a:bodyPr/>
                    <a:lstStyle/>
                    <a:p>
                      <a:pPr algn="ctr"/>
                      <a:r>
                        <a:rPr lang="en-US" sz="1100" dirty="0" smtClean="0"/>
                        <a:t>02-12-2019</a:t>
                      </a: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2148883" y="314438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Updated</a:t>
                      </a:r>
                      <a:r>
                        <a:rPr lang="en-US" sz="1100" baseline="0" dirty="0" smtClean="0"/>
                        <a:t> Based on the course sheet coverage</a:t>
                      </a: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61608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Iconic Representations.......</a:t>
            </a:r>
          </a:p>
        </p:txBody>
      </p:sp>
      <p:sp>
        <p:nvSpPr>
          <p:cNvPr id="4099" name="TextBox 4"/>
          <p:cNvSpPr txBox="1">
            <a:spLocks noChangeArrowheads="1"/>
          </p:cNvSpPr>
          <p:nvPr/>
        </p:nvSpPr>
        <p:spPr bwMode="auto">
          <a:xfrm>
            <a:off x="1765300" y="1305628"/>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Test your Memory</a:t>
            </a:r>
          </a:p>
          <a:p>
            <a:endParaRPr lang="en-US" sz="1600" dirty="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9144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8763000" y="1315628"/>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Can you Solve?</a:t>
            </a:r>
          </a:p>
          <a:p>
            <a:endParaRPr lang="en-US" sz="1600" dirty="0">
              <a:latin typeface="Papyrus" pitchFamily="66" charset="0"/>
            </a:endParaRPr>
          </a:p>
        </p:txBody>
      </p:sp>
      <p:sp>
        <p:nvSpPr>
          <p:cNvPr id="4103" name="TextBox 10"/>
          <p:cNvSpPr txBox="1">
            <a:spLocks noChangeArrowheads="1"/>
          </p:cNvSpPr>
          <p:nvPr/>
        </p:nvSpPr>
        <p:spPr bwMode="auto">
          <a:xfrm>
            <a:off x="6680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2057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6400" y="4495801"/>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63000" y="1899828"/>
            <a:ext cx="1447800" cy="1224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4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6557964"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  Coffee Break</a:t>
            </a:r>
          </a:p>
          <a:p>
            <a:endParaRPr lang="en-US" sz="1600" dirty="0">
              <a:latin typeface="Papyrus" pitchFamily="66" charset="0"/>
            </a:endParaRPr>
          </a:p>
        </p:txBody>
      </p:sp>
      <p:sp>
        <p:nvSpPr>
          <p:cNvPr id="4111" name="TextBox 22"/>
          <p:cNvSpPr txBox="1">
            <a:spLocks noChangeArrowheads="1"/>
          </p:cNvSpPr>
          <p:nvPr/>
        </p:nvSpPr>
        <p:spPr bwMode="auto">
          <a:xfrm>
            <a:off x="3962401"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3076" y="2009776"/>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4257813" y="1387247"/>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   Objective</a:t>
            </a:r>
          </a:p>
          <a:p>
            <a:endParaRPr lang="en-US" sz="1600" dirty="0">
              <a:latin typeface="Papyrus" pitchFamily="66" charset="0"/>
            </a:endParaRPr>
          </a:p>
        </p:txBody>
      </p:sp>
    </p:spTree>
    <p:extLst>
      <p:ext uri="{BB962C8B-B14F-4D97-AF65-F5344CB8AC3E}">
        <p14:creationId xmlns:p14="http://schemas.microsoft.com/office/powerpoint/2010/main" val="4115556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smtClean="0"/>
              <a:t>  Introduction to selenium</a:t>
            </a:r>
            <a:endParaRPr lang="en-IN" dirty="0" smtClean="0">
              <a:latin typeface="Andalus" panose="02020603050405020304" pitchFamily="18" charset="-78"/>
              <a:cs typeface="Andalus" panose="02020603050405020304" pitchFamily="18" charset="-78"/>
            </a:endParaRPr>
          </a:p>
        </p:txBody>
      </p:sp>
      <p:sp>
        <p:nvSpPr>
          <p:cNvPr id="4099" name="Content Placeholder 2"/>
          <p:cNvSpPr>
            <a:spLocks noGrp="1"/>
          </p:cNvSpPr>
          <p:nvPr>
            <p:ph idx="1"/>
          </p:nvPr>
        </p:nvSpPr>
        <p:spPr>
          <a:xfrm>
            <a:off x="385665" y="1410788"/>
            <a:ext cx="11475409" cy="3542211"/>
          </a:xfrm>
        </p:spPr>
        <p:txBody>
          <a:bodyPr/>
          <a:lstStyle/>
          <a:p>
            <a:pPr>
              <a:defRPr/>
            </a:pPr>
            <a:endParaRPr lang="en-US" sz="1350" dirty="0"/>
          </a:p>
          <a:p>
            <a:pPr marL="285750" indent="-285750">
              <a:buFont typeface="Wingdings" panose="05000000000000000000" pitchFamily="2" charset="2"/>
              <a:buChar char="§"/>
              <a:defRPr/>
            </a:pPr>
            <a:r>
              <a:rPr lang="en-US" b="0" dirty="0"/>
              <a:t>Selenium is a free (open source) automated testing suite for web applications across different browsers(IE 6/7, Firefox, Opera, Safari 2.0+) and platforms (Windows, Linux, and Macintosh).</a:t>
            </a:r>
          </a:p>
          <a:p>
            <a:pPr marL="285750" indent="-285750">
              <a:buFont typeface="Wingdings" panose="05000000000000000000" pitchFamily="2" charset="2"/>
              <a:buChar char="§"/>
              <a:defRPr/>
            </a:pPr>
            <a:endParaRPr lang="en-US" b="0" dirty="0"/>
          </a:p>
          <a:p>
            <a:pPr marL="285750" indent="-285750">
              <a:lnSpc>
                <a:spcPct val="90000"/>
              </a:lnSpc>
              <a:buFont typeface="Wingdings" panose="05000000000000000000" pitchFamily="2" charset="2"/>
              <a:buChar char="§"/>
              <a:defRPr/>
            </a:pPr>
            <a:r>
              <a:rPr lang="en-US" b="0" dirty="0"/>
              <a:t>Selenium allows scripting in several languages like Java, C#, PHP and Python.</a:t>
            </a:r>
          </a:p>
          <a:p>
            <a:pPr marL="285750" indent="-285750">
              <a:buFont typeface="Wingdings" panose="05000000000000000000" pitchFamily="2" charset="2"/>
              <a:buChar char="§"/>
              <a:defRPr/>
            </a:pPr>
            <a:endParaRPr lang="en-US" b="0" dirty="0"/>
          </a:p>
          <a:p>
            <a:pPr marL="285750" indent="-285750">
              <a:buFont typeface="Wingdings" panose="05000000000000000000" pitchFamily="2" charset="2"/>
              <a:buChar char="§"/>
              <a:defRPr/>
            </a:pPr>
            <a:r>
              <a:rPr lang="en-US" b="0" dirty="0"/>
              <a:t>Selenium is not just a single tool but a suite of software's, each catering to different testing needs of an organization. It has four components.</a:t>
            </a:r>
          </a:p>
          <a:p>
            <a:pPr>
              <a:defRPr/>
            </a:pPr>
            <a:endParaRPr lang="en-US" sz="1350" dirty="0">
              <a:latin typeface="Times New Roman" pitchFamily="18" charset="0"/>
              <a:cs typeface="Times New Roman" pitchFamily="18" charset="0"/>
            </a:endParaRPr>
          </a:p>
          <a:p>
            <a:pPr>
              <a:defRPr/>
            </a:pPr>
            <a:endParaRPr lang="en-US" sz="1350" dirty="0">
              <a:latin typeface="Times New Roman" pitchFamily="18" charset="0"/>
              <a:cs typeface="Times New Roman" pitchFamily="18" charset="0"/>
            </a:endParaRPr>
          </a:p>
          <a:p>
            <a:pPr>
              <a:defRPr/>
            </a:pPr>
            <a:endParaRPr lang="en-US" sz="1350" dirty="0">
              <a:latin typeface="Times New Roman" pitchFamily="18" charset="0"/>
              <a:cs typeface="Times New Roman" pitchFamily="18" charset="0"/>
            </a:endParaRPr>
          </a:p>
        </p:txBody>
      </p:sp>
    </p:spTree>
    <p:extLst>
      <p:ext uri="{BB962C8B-B14F-4D97-AF65-F5344CB8AC3E}">
        <p14:creationId xmlns:p14="http://schemas.microsoft.com/office/powerpoint/2010/main" val="2994646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532" y="2442405"/>
            <a:ext cx="11574817" cy="2000548"/>
          </a:xfrm>
        </p:spPr>
        <p:txBody>
          <a:bodyPr/>
          <a:lstStyle/>
          <a:p>
            <a:r>
              <a:rPr lang="en-GB" sz="6600" dirty="0" smtClean="0"/>
              <a:t>Selenium  Components</a:t>
            </a:r>
            <a:r>
              <a:rPr lang="en-GB" sz="6600" dirty="0"/>
              <a:t/>
            </a:r>
            <a:br>
              <a:rPr lang="en-GB" sz="6600" dirty="0"/>
            </a:br>
            <a:endParaRPr lang="en-US" dirty="0"/>
          </a:p>
        </p:txBody>
      </p:sp>
    </p:spTree>
    <p:extLst>
      <p:ext uri="{BB962C8B-B14F-4D97-AF65-F5344CB8AC3E}">
        <p14:creationId xmlns:p14="http://schemas.microsoft.com/office/powerpoint/2010/main" val="3706665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r>
              <a:rPr lang="en-US" dirty="0"/>
              <a:t>Selenium </a:t>
            </a:r>
            <a:r>
              <a:rPr lang="en-US" dirty="0" smtClean="0"/>
              <a:t>Architecture</a:t>
            </a:r>
          </a:p>
        </p:txBody>
      </p:sp>
      <p:sp>
        <p:nvSpPr>
          <p:cNvPr id="5123" name="Content Placeholder 2"/>
          <p:cNvSpPr>
            <a:spLocks noGrp="1"/>
          </p:cNvSpPr>
          <p:nvPr>
            <p:ph idx="1"/>
          </p:nvPr>
        </p:nvSpPr>
        <p:spPr>
          <a:xfrm>
            <a:off x="2842024" y="1691881"/>
            <a:ext cx="6440090" cy="3720703"/>
          </a:xfrm>
        </p:spPr>
        <p:txBody>
          <a:bodyPr/>
          <a:lstStyle/>
          <a:p>
            <a:pPr marL="603647" lvl="2" indent="0">
              <a:buNone/>
            </a:pPr>
            <a:endParaRPr lang="en-US" smtClean="0"/>
          </a:p>
          <a:p>
            <a:pPr marL="603647" lvl="2" indent="0">
              <a:buNone/>
            </a:pPr>
            <a:endParaRPr lang="en-US" smtClean="0"/>
          </a:p>
          <a:p>
            <a:pPr marL="603647" lvl="2" indent="0">
              <a:buNone/>
            </a:pPr>
            <a:r>
              <a:rPr lang="en-US" smtClean="0"/>
              <a:t> 	</a:t>
            </a:r>
          </a:p>
          <a:p>
            <a:pPr marL="603647" lvl="2" indent="0">
              <a:buNone/>
            </a:pPr>
            <a:endParaRPr lang="en-US" smtClean="0"/>
          </a:p>
        </p:txBody>
      </p:sp>
      <p:pic>
        <p:nvPicPr>
          <p:cNvPr id="512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7878" y="1847163"/>
            <a:ext cx="6974237" cy="305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5699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Selenium Components</a:t>
            </a:r>
          </a:p>
        </p:txBody>
      </p:sp>
      <p:sp>
        <p:nvSpPr>
          <p:cNvPr id="3" name="Content Placeholder 2"/>
          <p:cNvSpPr>
            <a:spLocks noGrp="1"/>
          </p:cNvSpPr>
          <p:nvPr>
            <p:ph idx="1"/>
          </p:nvPr>
        </p:nvSpPr>
        <p:spPr>
          <a:xfrm>
            <a:off x="385665" y="1454400"/>
            <a:ext cx="11570208" cy="1628434"/>
          </a:xfrm>
        </p:spPr>
        <p:txBody>
          <a:bodyPr/>
          <a:lstStyle/>
          <a:p>
            <a:pPr>
              <a:defRPr/>
            </a:pPr>
            <a:r>
              <a:rPr lang="en-US" dirty="0" smtClean="0"/>
              <a:t>Selenium IDE</a:t>
            </a:r>
          </a:p>
          <a:p>
            <a:pPr lvl="1">
              <a:defRPr/>
            </a:pPr>
            <a:r>
              <a:rPr lang="en-US" b="0" dirty="0" smtClean="0"/>
              <a:t>A Firefox extension that can automate the browser through a record-and-playback feature. </a:t>
            </a:r>
          </a:p>
          <a:p>
            <a:pPr lvl="1">
              <a:defRPr/>
            </a:pPr>
            <a:endParaRPr lang="en-US" b="0" dirty="0"/>
          </a:p>
          <a:p>
            <a:pPr lvl="1">
              <a:defRPr/>
            </a:pPr>
            <a:r>
              <a:rPr lang="en-US" b="0" dirty="0" smtClean="0"/>
              <a:t>To further increase the speed in creating test cases</a:t>
            </a:r>
          </a:p>
          <a:p>
            <a:pPr>
              <a:defRPr/>
            </a:pPr>
            <a:endParaRPr lang="en-US" dirty="0" smtClean="0"/>
          </a:p>
          <a:p>
            <a:pPr marL="0" indent="0">
              <a:buNone/>
              <a:defRPr/>
            </a:pPr>
            <a:endParaRPr lang="en-US" b="0" dirty="0"/>
          </a:p>
        </p:txBody>
      </p:sp>
    </p:spTree>
    <p:extLst>
      <p:ext uri="{BB962C8B-B14F-4D97-AF65-F5344CB8AC3E}">
        <p14:creationId xmlns:p14="http://schemas.microsoft.com/office/powerpoint/2010/main" val="793478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Workflow of Selenium IDE</a:t>
            </a:r>
          </a:p>
        </p:txBody>
      </p:sp>
      <p:pic>
        <p:nvPicPr>
          <p:cNvPr id="819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878933" y="1593057"/>
            <a:ext cx="6646069" cy="3942160"/>
          </a:xfrm>
        </p:spPr>
      </p:pic>
    </p:spTree>
    <p:extLst>
      <p:ext uri="{BB962C8B-B14F-4D97-AF65-F5344CB8AC3E}">
        <p14:creationId xmlns:p14="http://schemas.microsoft.com/office/powerpoint/2010/main" val="226611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Pros &amp; Cons</a:t>
            </a:r>
          </a:p>
        </p:txBody>
      </p:sp>
      <p:sp>
        <p:nvSpPr>
          <p:cNvPr id="12291" name="Content Placeholder 2"/>
          <p:cNvSpPr>
            <a:spLocks noGrp="1"/>
          </p:cNvSpPr>
          <p:nvPr>
            <p:ph idx="1"/>
          </p:nvPr>
        </p:nvSpPr>
        <p:spPr>
          <a:xfrm>
            <a:off x="2801542" y="1701405"/>
            <a:ext cx="6505575" cy="3887390"/>
          </a:xfrm>
        </p:spPr>
        <p:txBody>
          <a:bodyPr/>
          <a:lstStyle/>
          <a:p>
            <a:r>
              <a:rPr lang="en-US" smtClean="0"/>
              <a:t>Selenium IDE</a:t>
            </a:r>
          </a:p>
          <a:p>
            <a:endParaRPr lang="en-US" smtClean="0"/>
          </a:p>
        </p:txBody>
      </p:sp>
      <p:sp>
        <p:nvSpPr>
          <p:cNvPr id="4" name="Rounded Rectangle 3"/>
          <p:cNvSpPr/>
          <p:nvPr/>
        </p:nvSpPr>
        <p:spPr bwMode="auto">
          <a:xfrm>
            <a:off x="3287316" y="2187181"/>
            <a:ext cx="2484834" cy="2969419"/>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1200" dirty="0">
                <a:latin typeface="Arial" charset="0"/>
                <a:cs typeface="Arial" charset="0"/>
              </a:rPr>
              <a:t> 	</a:t>
            </a:r>
            <a:r>
              <a:rPr lang="en-US" sz="1200" b="1" dirty="0">
                <a:latin typeface="Arial" charset="0"/>
                <a:cs typeface="Arial" charset="0"/>
              </a:rPr>
              <a:t>Pros</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171450" indent="-171450" eaLnBrk="0" hangingPunct="0">
              <a:buFont typeface="Wingdings" panose="05000000000000000000" pitchFamily="2" charset="2"/>
              <a:buChar char="§"/>
              <a:defRPr/>
            </a:pPr>
            <a:r>
              <a:rPr lang="en-US" sz="1200" dirty="0">
                <a:latin typeface="Arial" charset="0"/>
                <a:cs typeface="Arial" charset="0"/>
                <a:sym typeface="Wingdings" pitchFamily="2" charset="2"/>
              </a:rPr>
              <a:t> </a:t>
            </a:r>
            <a:r>
              <a:rPr lang="en-US" sz="1200" dirty="0">
                <a:latin typeface="Arial" charset="0"/>
                <a:cs typeface="Arial" charset="0"/>
              </a:rPr>
              <a:t>Very easy to use &amp; install.</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171450" indent="-171450" eaLnBrk="0" hangingPunct="0">
              <a:buFont typeface="Wingdings" panose="05000000000000000000" pitchFamily="2" charset="2"/>
              <a:buChar char="§"/>
              <a:defRPr/>
            </a:pPr>
            <a:r>
              <a:rPr lang="en-US" sz="1200" dirty="0">
                <a:latin typeface="Arial" charset="0"/>
                <a:cs typeface="Arial" charset="0"/>
                <a:sym typeface="Wingdings" pitchFamily="2" charset="2"/>
              </a:rPr>
              <a:t> </a:t>
            </a:r>
            <a:r>
              <a:rPr lang="en-US" sz="1200" dirty="0">
                <a:latin typeface="Arial" charset="0"/>
                <a:cs typeface="Arial" charset="0"/>
              </a:rPr>
              <a:t>Can export tests to formats usable in selenium RC &amp; WebDriver.</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171450" indent="-171450" eaLnBrk="0" hangingPunct="0">
              <a:buFont typeface="Wingdings" panose="05000000000000000000" pitchFamily="2" charset="2"/>
              <a:buChar char="§"/>
              <a:defRPr/>
            </a:pPr>
            <a:r>
              <a:rPr lang="en-US" sz="1200" dirty="0">
                <a:latin typeface="Arial" charset="0"/>
                <a:cs typeface="Arial" charset="0"/>
                <a:sym typeface="Wingdings" pitchFamily="2" charset="2"/>
              </a:rPr>
              <a:t> </a:t>
            </a:r>
            <a:r>
              <a:rPr lang="en-US" sz="1200" dirty="0">
                <a:latin typeface="Arial" charset="0"/>
                <a:cs typeface="Arial" charset="0"/>
              </a:rPr>
              <a:t>Has  built- in help &amp; test results reporting module.</a:t>
            </a:r>
          </a:p>
          <a:p>
            <a:pPr marL="171450" indent="-171450" eaLnBrk="0" hangingPunct="0">
              <a:buFont typeface="Wingdings" panose="05000000000000000000" pitchFamily="2" charset="2"/>
              <a:buChar char="§"/>
              <a:defRPr/>
            </a:pPr>
            <a:endParaRPr lang="en-US" sz="1200" dirty="0">
              <a:latin typeface="Arial" charset="0"/>
              <a:cs typeface="Arial" charset="0"/>
            </a:endParaRPr>
          </a:p>
          <a:p>
            <a:pPr marL="171450" indent="-171450" eaLnBrk="0" hangingPunct="0">
              <a:buFont typeface="Wingdings" panose="05000000000000000000" pitchFamily="2" charset="2"/>
              <a:buChar char="§"/>
              <a:defRPr/>
            </a:pPr>
            <a:r>
              <a:rPr lang="en-US" sz="1200" dirty="0">
                <a:latin typeface="Arial" charset="0"/>
                <a:cs typeface="Arial" charset="0"/>
                <a:sym typeface="Wingdings" pitchFamily="2" charset="2"/>
              </a:rPr>
              <a:t> </a:t>
            </a:r>
            <a:r>
              <a:rPr lang="en-US" sz="1200" dirty="0">
                <a:latin typeface="Arial" charset="0"/>
                <a:cs typeface="Arial" charset="0"/>
              </a:rPr>
              <a:t>Provides support for extensions</a:t>
            </a:r>
          </a:p>
          <a:p>
            <a:pPr eaLnBrk="0" hangingPunct="0">
              <a:defRPr/>
            </a:pPr>
            <a:endParaRPr lang="en-US" sz="1200" dirty="0">
              <a:latin typeface="Arial" charset="0"/>
              <a:cs typeface="Arial" charset="0"/>
            </a:endParaRPr>
          </a:p>
          <a:p>
            <a:pPr eaLnBrk="0" hangingPunct="0">
              <a:defRPr/>
            </a:pPr>
            <a:endParaRPr lang="en-US" sz="1200" dirty="0">
              <a:latin typeface="Arial" charset="0"/>
              <a:cs typeface="Arial" charset="0"/>
            </a:endParaRPr>
          </a:p>
        </p:txBody>
      </p:sp>
      <p:sp>
        <p:nvSpPr>
          <p:cNvPr id="5" name="Rounded Rectangle 4"/>
          <p:cNvSpPr/>
          <p:nvPr/>
        </p:nvSpPr>
        <p:spPr bwMode="auto">
          <a:xfrm>
            <a:off x="6636544" y="2187181"/>
            <a:ext cx="2430066" cy="2969419"/>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1200" dirty="0">
                <a:latin typeface="Arial" charset="0"/>
                <a:cs typeface="Arial" charset="0"/>
              </a:rPr>
              <a:t>	</a:t>
            </a:r>
            <a:r>
              <a:rPr lang="en-US" sz="1200" b="1" dirty="0">
                <a:latin typeface="Arial" charset="0"/>
                <a:cs typeface="Arial" charset="0"/>
              </a:rPr>
              <a:t>Cons</a:t>
            </a:r>
          </a:p>
          <a:p>
            <a:pPr eaLnBrk="0" hangingPunct="0">
              <a:defRPr/>
            </a:pPr>
            <a:endParaRPr lang="en-US" sz="1200" dirty="0">
              <a:latin typeface="Arial" charset="0"/>
              <a:cs typeface="Arial" charset="0"/>
            </a:endParaRPr>
          </a:p>
          <a:p>
            <a:pPr marL="214313" indent="-214313">
              <a:buFont typeface="Wingdings" panose="05000000000000000000" pitchFamily="2" charset="2"/>
              <a:buChar char="§"/>
              <a:defRPr/>
            </a:pPr>
            <a:r>
              <a:rPr lang="en-US" sz="1200" dirty="0">
                <a:latin typeface="Arial" charset="0"/>
                <a:cs typeface="Arial" charset="0"/>
                <a:sym typeface="Wingdings" pitchFamily="2" charset="2"/>
              </a:rPr>
              <a:t>Available only in Firefox.</a:t>
            </a:r>
          </a:p>
          <a:p>
            <a:pPr marL="214313" indent="-214313">
              <a:buFont typeface="Wingdings" panose="05000000000000000000" pitchFamily="2" charset="2"/>
              <a:buChar char="§"/>
              <a:defRPr/>
            </a:pPr>
            <a:endParaRPr lang="en-US" sz="1200" dirty="0">
              <a:latin typeface="Arial" charset="0"/>
              <a:cs typeface="Arial" charset="0"/>
              <a:sym typeface="Wingdings" pitchFamily="2" charset="2"/>
            </a:endParaRPr>
          </a:p>
          <a:p>
            <a:pPr marL="214313" indent="-214313">
              <a:buFont typeface="Wingdings" panose="05000000000000000000" pitchFamily="2" charset="2"/>
              <a:buChar char="§"/>
              <a:defRPr/>
            </a:pPr>
            <a:r>
              <a:rPr lang="en-US" sz="1200" dirty="0">
                <a:latin typeface="Arial" charset="0"/>
                <a:cs typeface="Arial" charset="0"/>
              </a:rPr>
              <a:t>Designed only to create prototypes of test</a:t>
            </a:r>
          </a:p>
          <a:p>
            <a:pPr marL="214313" indent="-214313">
              <a:buFont typeface="Wingdings" panose="05000000000000000000" pitchFamily="2" charset="2"/>
              <a:buChar char="§"/>
              <a:defRPr/>
            </a:pPr>
            <a:endParaRPr lang="en-US" sz="1200" dirty="0">
              <a:latin typeface="Arial" charset="0"/>
              <a:cs typeface="Arial" charset="0"/>
            </a:endParaRPr>
          </a:p>
          <a:p>
            <a:pPr marL="214313" indent="-214313">
              <a:buFont typeface="Wingdings" panose="05000000000000000000" pitchFamily="2" charset="2"/>
              <a:buChar char="§"/>
              <a:defRPr/>
            </a:pPr>
            <a:r>
              <a:rPr lang="en-US" sz="1200" dirty="0">
                <a:latin typeface="Arial" charset="0"/>
                <a:cs typeface="Arial" charset="0"/>
              </a:rPr>
              <a:t>No support for iteration &amp; conditional operations.</a:t>
            </a:r>
          </a:p>
          <a:p>
            <a:pPr marL="214313" indent="-214313">
              <a:buFont typeface="Wingdings" panose="05000000000000000000" pitchFamily="2" charset="2"/>
              <a:buChar char="§"/>
              <a:defRPr/>
            </a:pPr>
            <a:endParaRPr lang="en-US" sz="1200" dirty="0">
              <a:latin typeface="Arial" charset="0"/>
              <a:cs typeface="Arial" charset="0"/>
            </a:endParaRPr>
          </a:p>
          <a:p>
            <a:pPr marL="214313" indent="-214313">
              <a:buFont typeface="Wingdings" panose="05000000000000000000" pitchFamily="2" charset="2"/>
              <a:buChar char="§"/>
              <a:defRPr/>
            </a:pPr>
            <a:r>
              <a:rPr lang="en-US" sz="1200" dirty="0">
                <a:latin typeface="Arial" charset="0"/>
                <a:cs typeface="Arial" charset="0"/>
              </a:rPr>
              <a:t>Test execution is slow compared to  that of selenium RC &amp; WebDriver.</a:t>
            </a:r>
          </a:p>
        </p:txBody>
      </p:sp>
    </p:spTree>
    <p:extLst>
      <p:ext uri="{BB962C8B-B14F-4D97-AF65-F5344CB8AC3E}">
        <p14:creationId xmlns:p14="http://schemas.microsoft.com/office/powerpoint/2010/main" val="3993867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Selenium [Read-Only]" id="{75446259-0EE6-4D3E-A4D3-9DBA58784153}" vid="{B224E0A6-365A-4086-84FA-79E240AA76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Selenium</Template>
  <TotalTime>5</TotalTime>
  <Words>661</Words>
  <Application>Microsoft Office PowerPoint</Application>
  <PresentationFormat>Widescreen</PresentationFormat>
  <Paragraphs>192</Paragraphs>
  <Slides>17</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Andalus</vt:lpstr>
      <vt:lpstr>Aparajita</vt:lpstr>
      <vt:lpstr>Arial</vt:lpstr>
      <vt:lpstr>Bookman Old Style</vt:lpstr>
      <vt:lpstr>Calibri</vt:lpstr>
      <vt:lpstr>Lucida Sans Unicode</vt:lpstr>
      <vt:lpstr>Papyrus</vt:lpstr>
      <vt:lpstr>Symbol</vt:lpstr>
      <vt:lpstr>Times New Roman</vt:lpstr>
      <vt:lpstr>Verdana</vt:lpstr>
      <vt:lpstr>Wingdings</vt:lpstr>
      <vt:lpstr>Atos Syntel</vt:lpstr>
      <vt:lpstr>Selenium</vt:lpstr>
      <vt:lpstr>Version Control and Revision History</vt:lpstr>
      <vt:lpstr>Iconic Representations.......</vt:lpstr>
      <vt:lpstr>  Introduction to selenium</vt:lpstr>
      <vt:lpstr>Selenium  Components </vt:lpstr>
      <vt:lpstr>Selenium Architecture</vt:lpstr>
      <vt:lpstr>Selenium Components</vt:lpstr>
      <vt:lpstr>Workflow of Selenium IDE</vt:lpstr>
      <vt:lpstr>Pros &amp; Cons</vt:lpstr>
      <vt:lpstr>Selenium Components</vt:lpstr>
      <vt:lpstr>Selenium Web driver</vt:lpstr>
      <vt:lpstr>Pros &amp; Cons</vt:lpstr>
      <vt:lpstr>Selenium  IDE Commands &amp; Locators </vt:lpstr>
      <vt:lpstr>Commands</vt:lpstr>
      <vt:lpstr>Synchronization Commands</vt:lpstr>
      <vt:lpstr>Locating elements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Selvamani, Karthika</dc:creator>
  <cp:lastModifiedBy>Selvamani, Karthika</cp:lastModifiedBy>
  <cp:revision>2</cp:revision>
  <dcterms:created xsi:type="dcterms:W3CDTF">2019-12-02T07:22:31Z</dcterms:created>
  <dcterms:modified xsi:type="dcterms:W3CDTF">2019-12-02T07:38:29Z</dcterms:modified>
</cp:coreProperties>
</file>