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7" r:id="rId2"/>
    <p:sldId id="285" r:id="rId3"/>
    <p:sldId id="286" r:id="rId4"/>
    <p:sldId id="263" r:id="rId5"/>
    <p:sldId id="264" r:id="rId6"/>
    <p:sldId id="265" r:id="rId7"/>
    <p:sldId id="266" r:id="rId8"/>
    <p:sldId id="267" r:id="rId9"/>
    <p:sldId id="268" r:id="rId10"/>
    <p:sldId id="269" r:id="rId11"/>
    <p:sldId id="276" r:id="rId12"/>
    <p:sldId id="278" r:id="rId13"/>
    <p:sldId id="279" r:id="rId14"/>
    <p:sldId id="280" r:id="rId15"/>
    <p:sldId id="281" r:id="rId16"/>
    <p:sldId id="260" r:id="rId1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8" userDrawn="1">
          <p15:clr>
            <a:srgbClr val="A4A3A4"/>
          </p15:clr>
        </p15:guide>
        <p15:guide id="2" pos="7533" userDrawn="1">
          <p15:clr>
            <a:srgbClr val="A4A3A4"/>
          </p15:clr>
        </p15:guide>
        <p15:guide id="3" orient="horz" pos="3776" userDrawn="1">
          <p15:clr>
            <a:srgbClr val="A4A3A4"/>
          </p15:clr>
        </p15:guide>
        <p15:guide id="4" pos="2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4781" autoAdjust="0"/>
  </p:normalViewPr>
  <p:slideViewPr>
    <p:cSldViewPr snapToGrid="0" showGuides="1">
      <p:cViewPr varScale="1">
        <p:scale>
          <a:sx n="73" d="100"/>
          <a:sy n="73" d="100"/>
        </p:scale>
        <p:origin x="618" y="72"/>
      </p:cViewPr>
      <p:guideLst>
        <p:guide orient="horz" pos="908"/>
        <p:guide pos="7533"/>
        <p:guide orient="horz" pos="3776"/>
        <p:guide pos="239"/>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3" d="100"/>
          <a:sy n="63" d="100"/>
        </p:scale>
        <p:origin x="28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3017FB-A3A3-4636-8859-DF1D178384E4}" type="datetimeFigureOut">
              <a:rPr lang="en-GB" smtClean="0"/>
              <a:t>02/12/2019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50807-FC0B-4E7C-A840-341EC805AA05}" type="slidenum">
              <a:rPr lang="en-GB" smtClean="0"/>
              <a:t>‹#›</a:t>
            </a:fld>
            <a:endParaRPr lang="en-GB" dirty="0"/>
          </a:p>
        </p:txBody>
      </p:sp>
    </p:spTree>
    <p:extLst>
      <p:ext uri="{BB962C8B-B14F-4D97-AF65-F5344CB8AC3E}">
        <p14:creationId xmlns:p14="http://schemas.microsoft.com/office/powerpoint/2010/main" val="207100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8BE70-E5DA-4DB7-B076-F2CE04F39463}" type="datetimeFigureOut">
              <a:rPr lang="en-IN" smtClean="0"/>
              <a:t>02-12-2019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1035-740B-46D8-8BDD-9833F2343E90}" type="slidenum">
              <a:rPr lang="en-IN" smtClean="0"/>
              <a:t>‹#›</a:t>
            </a:fld>
            <a:endParaRPr lang="en-IN"/>
          </a:p>
        </p:txBody>
      </p:sp>
    </p:spTree>
    <p:extLst>
      <p:ext uri="{BB962C8B-B14F-4D97-AF65-F5344CB8AC3E}">
        <p14:creationId xmlns:p14="http://schemas.microsoft.com/office/powerpoint/2010/main" val="57765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Java Class</a:t>
            </a:r>
          </a:p>
          <a:p>
            <a:endParaRPr lang="en-US" sz="1200" dirty="0" smtClean="0"/>
          </a:p>
          <a:p>
            <a:r>
              <a:rPr lang="en-US" sz="1200" dirty="0" smtClean="0"/>
              <a:t>package </a:t>
            </a:r>
            <a:r>
              <a:rPr lang="en-US" sz="1200" dirty="0" err="1" smtClean="0"/>
              <a:t>com.websystique.testng</a:t>
            </a:r>
            <a:r>
              <a:rPr lang="en-US" sz="1200" dirty="0" smtClean="0"/>
              <a:t>;</a:t>
            </a:r>
          </a:p>
          <a:p>
            <a:r>
              <a:rPr lang="en-US" sz="1200" dirty="0" smtClean="0"/>
              <a:t> </a:t>
            </a:r>
          </a:p>
          <a:p>
            <a:r>
              <a:rPr lang="en-US" sz="1200" dirty="0" smtClean="0"/>
              <a:t>public class Calculator {</a:t>
            </a:r>
          </a:p>
          <a:p>
            <a:r>
              <a:rPr lang="en-US" sz="1200" dirty="0" smtClean="0"/>
              <a:t>     </a:t>
            </a:r>
          </a:p>
          <a:p>
            <a:r>
              <a:rPr lang="en-US" sz="1200" dirty="0" smtClean="0"/>
              <a:t>    public double add(double a, double b){</a:t>
            </a:r>
          </a:p>
          <a:p>
            <a:r>
              <a:rPr lang="en-US" sz="1200" dirty="0" smtClean="0"/>
              <a:t>        return </a:t>
            </a:r>
            <a:r>
              <a:rPr lang="en-US" sz="1200" dirty="0" err="1" smtClean="0"/>
              <a:t>a+b</a:t>
            </a:r>
            <a:r>
              <a:rPr lang="en-US" sz="1200" dirty="0" smtClean="0"/>
              <a:t>;</a:t>
            </a:r>
          </a:p>
          <a:p>
            <a:r>
              <a:rPr lang="en-US" sz="1200" dirty="0" smtClean="0"/>
              <a:t>    }</a:t>
            </a:r>
          </a:p>
          <a:p>
            <a:r>
              <a:rPr lang="en-US" sz="1200" dirty="0" smtClean="0"/>
              <a:t>     </a:t>
            </a:r>
          </a:p>
          <a:p>
            <a:r>
              <a:rPr lang="en-US" sz="1200" dirty="0" smtClean="0"/>
              <a:t>    public double subtract(double a, double b){</a:t>
            </a:r>
          </a:p>
          <a:p>
            <a:r>
              <a:rPr lang="en-US" sz="1200" dirty="0" smtClean="0"/>
              <a:t>        return a-b;</a:t>
            </a:r>
          </a:p>
          <a:p>
            <a:r>
              <a:rPr lang="en-US" sz="1200" dirty="0" smtClean="0"/>
              <a:t>    }</a:t>
            </a:r>
          </a:p>
          <a:p>
            <a:r>
              <a:rPr lang="en-US" sz="1200" dirty="0" smtClean="0"/>
              <a:t>     </a:t>
            </a:r>
          </a:p>
          <a:p>
            <a:r>
              <a:rPr lang="en-US" sz="1200" dirty="0" smtClean="0"/>
              <a:t>    public double multiply(double a, double b){</a:t>
            </a:r>
          </a:p>
          <a:p>
            <a:r>
              <a:rPr lang="en-US" sz="1200" dirty="0" smtClean="0"/>
              <a:t>        return a*b;</a:t>
            </a:r>
          </a:p>
          <a:p>
            <a:r>
              <a:rPr lang="en-US" sz="1200" dirty="0" smtClean="0"/>
              <a:t>    }</a:t>
            </a:r>
          </a:p>
          <a:p>
            <a:r>
              <a:rPr lang="en-US" sz="1200" dirty="0" smtClean="0"/>
              <a:t>     </a:t>
            </a:r>
          </a:p>
          <a:p>
            <a:r>
              <a:rPr lang="en-US" sz="1200" dirty="0" smtClean="0"/>
              <a:t>}</a:t>
            </a:r>
          </a:p>
          <a:p>
            <a:endParaRPr lang="en-US" sz="1200" dirty="0" smtClean="0"/>
          </a:p>
          <a:p>
            <a:endParaRPr lang="en-US" sz="1200" dirty="0" smtClean="0"/>
          </a:p>
          <a:p>
            <a:endParaRPr lang="en-US" sz="1200" dirty="0" smtClean="0"/>
          </a:p>
          <a:p>
            <a:r>
              <a:rPr lang="en-US" sz="1200" dirty="0" smtClean="0"/>
              <a:t>TestNg Class-</a:t>
            </a:r>
          </a:p>
          <a:p>
            <a:endParaRPr lang="en-US" sz="1200" dirty="0" smtClean="0"/>
          </a:p>
          <a:p>
            <a:pPr marL="0" indent="0" defTabSz="914400" eaLnBrk="0" fontAlgn="base" hangingPunct="0">
              <a:spcBef>
                <a:spcPct val="0"/>
              </a:spcBef>
              <a:spcAft>
                <a:spcPct val="0"/>
              </a:spcAft>
              <a:buNone/>
            </a:pPr>
            <a:r>
              <a:rPr lang="en-US" altLang="en-US" b="0" dirty="0" smtClean="0">
                <a:solidFill>
                  <a:schemeClr val="tx1"/>
                </a:solidFill>
              </a:rPr>
              <a:t>TestNg Class</a:t>
            </a:r>
          </a:p>
          <a:p>
            <a:pPr marL="0" indent="0" defTabSz="914400" eaLnBrk="0" fontAlgn="base" hangingPunct="0">
              <a:spcBef>
                <a:spcPct val="0"/>
              </a:spcBef>
              <a:spcAft>
                <a:spcPct val="0"/>
              </a:spcAft>
              <a:buNone/>
            </a:pPr>
            <a:endParaRPr lang="en-US" altLang="en-US" dirty="0" smtClean="0"/>
          </a:p>
          <a:p>
            <a:pPr marL="0" indent="0" defTabSz="914400" eaLnBrk="0" fontAlgn="base" hangingPunct="0">
              <a:spcBef>
                <a:spcPct val="0"/>
              </a:spcBef>
              <a:spcAft>
                <a:spcPct val="0"/>
              </a:spcAft>
              <a:buNone/>
            </a:pPr>
            <a:r>
              <a:rPr lang="en-US" altLang="en-US" b="0" dirty="0" smtClean="0">
                <a:solidFill>
                  <a:schemeClr val="tx1"/>
                </a:solidFill>
              </a:rPr>
              <a:t>package</a:t>
            </a:r>
            <a:r>
              <a:rPr lang="en-US" altLang="en-US" sz="1000" dirty="0" smtClean="0"/>
              <a:t> </a:t>
            </a:r>
            <a:r>
              <a:rPr lang="en-US" altLang="en-US" b="0" dirty="0" err="1" smtClean="0">
                <a:solidFill>
                  <a:schemeClr val="tx1"/>
                </a:solidFill>
              </a:rPr>
              <a:t>com.websystique.testng</a:t>
            </a:r>
            <a:r>
              <a:rPr lang="en-US" altLang="en-US" b="0" dirty="0" smtClean="0">
                <a:solidFill>
                  <a:schemeClr val="tx1"/>
                </a:solidFill>
              </a:rPr>
              <a:t>;</a:t>
            </a:r>
            <a:r>
              <a:rPr lang="en-US" altLang="en-US" sz="1000" dirty="0" smtClean="0"/>
              <a:t> </a:t>
            </a:r>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java.lang.reflect.Method</a:t>
            </a:r>
            <a:r>
              <a:rPr lang="en-US" altLang="en-US" b="0" dirty="0" smtClean="0">
                <a:solidFill>
                  <a:schemeClr val="tx1"/>
                </a:solidFill>
              </a:rPr>
              <a:t>;</a:t>
            </a:r>
            <a:r>
              <a:rPr lang="en-US" altLang="en-US" sz="1000" dirty="0" smtClean="0"/>
              <a:t> </a:t>
            </a:r>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org.testng.Assert</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org.testng.annotations.AfterClass</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org.testng.annotations.AfterMethod</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org.testng.annotations.BeforeClass</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org.testng.annotations.BeforeMethod</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import</a:t>
            </a:r>
            <a:r>
              <a:rPr lang="en-US" altLang="en-US" sz="1000" dirty="0" smtClean="0"/>
              <a:t> </a:t>
            </a:r>
            <a:r>
              <a:rPr lang="en-US" altLang="en-US" b="0" dirty="0" err="1" smtClean="0">
                <a:solidFill>
                  <a:schemeClr val="tx1"/>
                </a:solidFill>
              </a:rPr>
              <a:t>org.testng.annotations.Test</a:t>
            </a:r>
            <a:r>
              <a:rPr lang="en-US" altLang="en-US" b="0" dirty="0" smtClean="0">
                <a:solidFill>
                  <a:schemeClr val="tx1"/>
                </a:solidFill>
              </a:rPr>
              <a:t>;</a:t>
            </a:r>
            <a:r>
              <a:rPr lang="en-US" altLang="en-US" sz="1000" dirty="0" smtClean="0"/>
              <a:t> </a:t>
            </a:r>
          </a:p>
          <a:p>
            <a:pPr marL="0" indent="0" defTabSz="914400" eaLnBrk="0" fontAlgn="base" hangingPunct="0">
              <a:spcBef>
                <a:spcPct val="0"/>
              </a:spcBef>
              <a:spcAft>
                <a:spcPct val="0"/>
              </a:spcAft>
              <a:buNone/>
            </a:pPr>
            <a:r>
              <a:rPr lang="en-US" altLang="en-US" b="0" dirty="0" smtClean="0">
                <a:solidFill>
                  <a:schemeClr val="tx1"/>
                </a:solidFill>
              </a:rPr>
              <a:t>public</a:t>
            </a:r>
            <a:r>
              <a:rPr lang="en-US" altLang="en-US" sz="1000" dirty="0" smtClean="0"/>
              <a:t> </a:t>
            </a:r>
            <a:r>
              <a:rPr lang="en-US" altLang="en-US" b="0" dirty="0" smtClean="0">
                <a:solidFill>
                  <a:schemeClr val="tx1"/>
                </a:solidFill>
              </a:rPr>
              <a:t>class</a:t>
            </a:r>
            <a:r>
              <a:rPr lang="en-US" altLang="en-US" sz="1000" dirty="0" smtClean="0"/>
              <a:t> </a:t>
            </a:r>
            <a:r>
              <a:rPr lang="en-US" altLang="en-US" b="0" dirty="0" err="1" smtClean="0">
                <a:solidFill>
                  <a:schemeClr val="tx1"/>
                </a:solidFill>
              </a:rPr>
              <a:t>TestCalculator</a:t>
            </a:r>
            <a:r>
              <a:rPr lang="en-US" altLang="en-US" b="0" dirty="0" smtClean="0">
                <a:solidFill>
                  <a:schemeClr val="tx1"/>
                </a:solidFill>
              </a:rPr>
              <a:t> {</a:t>
            </a:r>
            <a:endParaRPr lang="en-US" altLang="en-US" sz="1000" dirty="0" smtClean="0"/>
          </a:p>
          <a:p>
            <a:pPr marL="0" indent="0" defTabSz="914400" eaLnBrk="0" fontAlgn="base" hangingPunct="0">
              <a:spcBef>
                <a:spcPct val="0"/>
              </a:spcBef>
              <a:spcAft>
                <a:spcPct val="0"/>
              </a:spcAft>
              <a:buNone/>
            </a:pPr>
            <a:r>
              <a:rPr lang="en-US" altLang="en-US" sz="1000" dirty="0" smtClean="0"/>
              <a:t> </a:t>
            </a:r>
            <a:r>
              <a:rPr lang="en-US" altLang="en-US" b="0" dirty="0" smtClean="0">
                <a:solidFill>
                  <a:schemeClr val="tx1"/>
                </a:solidFill>
              </a:rPr>
              <a:t>    Calculator </a:t>
            </a:r>
            <a:r>
              <a:rPr lang="en-US" altLang="en-US" b="0" dirty="0" err="1" smtClean="0">
                <a:solidFill>
                  <a:schemeClr val="tx1"/>
                </a:solidFill>
              </a:rPr>
              <a:t>calculator</a:t>
            </a:r>
            <a:r>
              <a:rPr lang="en-US" altLang="en-US" b="0" dirty="0" smtClean="0">
                <a:solidFill>
                  <a:schemeClr val="tx1"/>
                </a:solidFill>
              </a:rPr>
              <a:t>;    </a:t>
            </a:r>
            <a:r>
              <a:rPr lang="en-US" altLang="en-US" sz="1000" dirty="0" smtClean="0"/>
              <a:t> </a:t>
            </a:r>
          </a:p>
          <a:p>
            <a:pPr marL="0" indent="0" defTabSz="914400" eaLnBrk="0" fontAlgn="base" hangingPunct="0">
              <a:spcBef>
                <a:spcPct val="0"/>
              </a:spcBef>
              <a:spcAft>
                <a:spcPct val="0"/>
              </a:spcAft>
              <a:buNone/>
            </a:pPr>
            <a:r>
              <a:rPr lang="en-US" altLang="en-US" b="0" dirty="0" smtClean="0">
                <a:solidFill>
                  <a:schemeClr val="tx1"/>
                </a:solidFill>
              </a:rPr>
              <a:t>    @</a:t>
            </a:r>
            <a:r>
              <a:rPr lang="en-US" altLang="en-US" b="0" dirty="0" err="1" smtClean="0">
                <a:solidFill>
                  <a:schemeClr val="tx1"/>
                </a:solidFill>
              </a:rPr>
              <a:t>BeforeClass</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    public</a:t>
            </a:r>
            <a:r>
              <a:rPr lang="en-US" altLang="en-US" sz="1000" dirty="0" smtClean="0"/>
              <a:t> </a:t>
            </a:r>
            <a:r>
              <a:rPr lang="en-US" altLang="en-US" b="0" dirty="0" smtClean="0">
                <a:solidFill>
                  <a:schemeClr val="tx1"/>
                </a:solidFill>
              </a:rPr>
              <a:t>void</a:t>
            </a:r>
            <a:r>
              <a:rPr lang="en-US" altLang="en-US" sz="1000" dirty="0" smtClean="0"/>
              <a:t> </a:t>
            </a:r>
            <a:r>
              <a:rPr lang="en-US" altLang="en-US" b="0" dirty="0" err="1" smtClean="0">
                <a:solidFill>
                  <a:schemeClr val="tx1"/>
                </a:solidFill>
              </a:rPr>
              <a:t>beforeClass</a:t>
            </a:r>
            <a:r>
              <a:rPr lang="en-US" altLang="en-US" b="0" dirty="0" smtClean="0">
                <a:solidFill>
                  <a:schemeClr val="tx1"/>
                </a:solidFill>
              </a:rPr>
              <a: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                      </a:t>
            </a:r>
            <a:r>
              <a:rPr lang="en-US" altLang="en-US" b="0" dirty="0" err="1" smtClean="0">
                <a:solidFill>
                  <a:schemeClr val="tx1"/>
                </a:solidFill>
              </a:rPr>
              <a:t>System.out.println</a:t>
            </a:r>
            <a:r>
              <a:rPr lang="en-US" altLang="en-US" b="0" dirty="0" smtClean="0">
                <a:solidFill>
                  <a:schemeClr val="tx1"/>
                </a:solidFill>
              </a:rPr>
              <a:t>("@</a:t>
            </a:r>
            <a:r>
              <a:rPr lang="en-US" altLang="en-US" b="0" dirty="0" err="1" smtClean="0">
                <a:solidFill>
                  <a:schemeClr val="tx1"/>
                </a:solidFill>
              </a:rPr>
              <a:t>BeforeClass</a:t>
            </a:r>
            <a:r>
              <a:rPr lang="en-US" altLang="en-US" b="0" dirty="0" smtClean="0">
                <a:solidFill>
                  <a:schemeClr val="tx1"/>
                </a:solidFill>
              </a:rPr>
              <a:t>: I run only once, before first test start.");</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        calculator = new</a:t>
            </a:r>
            <a:r>
              <a:rPr lang="en-US" altLang="en-US" sz="1000" dirty="0" smtClean="0"/>
              <a:t> </a:t>
            </a:r>
            <a:r>
              <a:rPr lang="en-US" altLang="en-US" b="0" dirty="0" smtClean="0">
                <a:solidFill>
                  <a:schemeClr val="tx1"/>
                </a:solidFill>
              </a:rPr>
              <a:t>Calculator();</a:t>
            </a:r>
            <a:endParaRPr lang="en-US" altLang="en-US" sz="1000" dirty="0" smtClean="0"/>
          </a:p>
          <a:p>
            <a:pPr marL="0" indent="0" defTabSz="914400" eaLnBrk="0" fontAlgn="base" hangingPunct="0">
              <a:spcBef>
                <a:spcPct val="0"/>
              </a:spcBef>
              <a:spcAft>
                <a:spcPct val="0"/>
              </a:spcAft>
              <a:buNone/>
            </a:pPr>
            <a:r>
              <a:rPr lang="en-US" altLang="en-US" b="0" dirty="0" smtClean="0">
                <a:solidFill>
                  <a:schemeClr val="tx1"/>
                </a:solidFill>
              </a:rPr>
              <a:t>    }</a:t>
            </a: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r>
              <a:rPr lang="en-US" altLang="en-US" sz="900" dirty="0" smtClean="0">
                <a:latin typeface="Consolas" panose="020B0609020204030204" pitchFamily="49" charset="0"/>
              </a:rPr>
              <a:t>@</a:t>
            </a:r>
            <a:r>
              <a:rPr lang="en-US" altLang="en-US" sz="1000" dirty="0" err="1" smtClean="0"/>
              <a:t>AfterClass</a:t>
            </a:r>
            <a:endParaRPr lang="en-US" altLang="en-US" sz="1000" dirty="0" smtClean="0"/>
          </a:p>
          <a:p>
            <a:pPr marL="0" indent="0" defTabSz="914400" eaLnBrk="0" fontAlgn="base" hangingPunct="0">
              <a:spcBef>
                <a:spcPct val="0"/>
              </a:spcBef>
              <a:spcAft>
                <a:spcPct val="0"/>
              </a:spcAft>
              <a:buNone/>
            </a:pPr>
            <a:r>
              <a:rPr lang="en-US" altLang="en-US" sz="1000" dirty="0" smtClean="0"/>
              <a:t>    public void </a:t>
            </a:r>
            <a:r>
              <a:rPr lang="en-US" altLang="en-US" sz="1000" dirty="0" err="1" smtClean="0"/>
              <a:t>afterClass</a:t>
            </a:r>
            <a:r>
              <a:rPr lang="en-US" altLang="en-US" sz="1000" dirty="0" smtClean="0"/>
              <a:t>(){</a:t>
            </a:r>
          </a:p>
          <a:p>
            <a:pPr marL="0" indent="0" defTabSz="914400" eaLnBrk="0" fontAlgn="base" hangingPunct="0">
              <a:spcBef>
                <a:spcPct val="0"/>
              </a:spcBef>
              <a:spcAft>
                <a:spcPct val="0"/>
              </a:spcAft>
              <a:buNone/>
            </a:pPr>
            <a:r>
              <a:rPr lang="en-US" altLang="en-US" sz="1000" dirty="0" smtClean="0"/>
              <a:t>        //Ideal place to perform some cleanup of setup which is shared among all tests.</a:t>
            </a:r>
          </a:p>
          <a:p>
            <a:pPr marL="0" indent="0" defTabSz="914400" eaLnBrk="0" fontAlgn="base" hangingPunct="0">
              <a:spcBef>
                <a:spcPct val="0"/>
              </a:spcBef>
              <a:spcAft>
                <a:spcPct val="0"/>
              </a:spcAft>
              <a:buNone/>
            </a:pPr>
            <a:r>
              <a:rPr lang="en-US" altLang="en-US" sz="1000" dirty="0" smtClean="0"/>
              <a:t>        </a:t>
            </a:r>
            <a:r>
              <a:rPr lang="en-US" altLang="en-US" sz="1000" dirty="0" err="1" smtClean="0"/>
              <a:t>System.out.println</a:t>
            </a:r>
            <a:r>
              <a:rPr lang="en-US" altLang="en-US" sz="1000" dirty="0" smtClean="0"/>
              <a:t>("@</a:t>
            </a:r>
            <a:r>
              <a:rPr lang="en-US" altLang="en-US" sz="1000" dirty="0" err="1" smtClean="0"/>
              <a:t>AfterClass</a:t>
            </a:r>
            <a:r>
              <a:rPr lang="en-US" altLang="en-US" sz="1000" dirty="0" smtClean="0"/>
              <a:t>: I run only once, after all tests have been done.\n");</a:t>
            </a:r>
          </a:p>
          <a:p>
            <a:pPr marL="0" indent="0" defTabSz="914400" eaLnBrk="0" fontAlgn="base" hangingPunct="0">
              <a:spcBef>
                <a:spcPct val="0"/>
              </a:spcBef>
              <a:spcAft>
                <a:spcPct val="0"/>
              </a:spcAft>
              <a:buNone/>
            </a:pPr>
            <a:r>
              <a:rPr lang="en-US" altLang="en-US" sz="1000" dirty="0" smtClean="0"/>
              <a:t>        calculator = null;</a:t>
            </a:r>
          </a:p>
          <a:p>
            <a:pPr marL="0" indent="0" defTabSz="914400" eaLnBrk="0" fontAlgn="base" hangingPunct="0">
              <a:spcBef>
                <a:spcPct val="0"/>
              </a:spcBef>
              <a:spcAft>
                <a:spcPct val="0"/>
              </a:spcAft>
              <a:buNone/>
            </a:pPr>
            <a:r>
              <a:rPr lang="en-US" altLang="en-US" sz="1000" dirty="0" smtClean="0"/>
              <a:t>    } </a:t>
            </a:r>
          </a:p>
          <a:p>
            <a:pPr marL="0" indent="0" defTabSz="914400" eaLnBrk="0" fontAlgn="base" hangingPunct="0">
              <a:spcBef>
                <a:spcPct val="0"/>
              </a:spcBef>
              <a:spcAft>
                <a:spcPct val="0"/>
              </a:spcAft>
              <a:buNone/>
            </a:pPr>
            <a:r>
              <a:rPr lang="en-US" altLang="en-US" sz="1000" dirty="0" smtClean="0"/>
              <a:t>    @</a:t>
            </a:r>
            <a:r>
              <a:rPr lang="en-US" altLang="en-US" sz="1000" dirty="0" err="1" smtClean="0"/>
              <a:t>BeforeMethod</a:t>
            </a:r>
            <a:endParaRPr lang="en-US" altLang="en-US" sz="1000" dirty="0" smtClean="0"/>
          </a:p>
          <a:p>
            <a:pPr marL="0" indent="0" defTabSz="914400" eaLnBrk="0" fontAlgn="base" hangingPunct="0">
              <a:spcBef>
                <a:spcPct val="0"/>
              </a:spcBef>
              <a:spcAft>
                <a:spcPct val="0"/>
              </a:spcAft>
              <a:buNone/>
            </a:pPr>
            <a:r>
              <a:rPr lang="en-US" altLang="en-US" sz="1000" dirty="0" smtClean="0"/>
              <a:t>    public void </a:t>
            </a:r>
            <a:r>
              <a:rPr lang="en-US" altLang="en-US" sz="1000" dirty="0" err="1" smtClean="0"/>
              <a:t>beforeEachTestMethod</a:t>
            </a:r>
            <a:r>
              <a:rPr lang="en-US" altLang="en-US" sz="1000" dirty="0" smtClean="0"/>
              <a:t>(Method method){//Parameter are optional</a:t>
            </a:r>
          </a:p>
          <a:p>
            <a:pPr marL="0" indent="0" defTabSz="914400" eaLnBrk="0" fontAlgn="base" hangingPunct="0">
              <a:spcBef>
                <a:spcPct val="0"/>
              </a:spcBef>
              <a:spcAft>
                <a:spcPct val="0"/>
              </a:spcAft>
              <a:buNone/>
            </a:pPr>
            <a:r>
              <a:rPr lang="en-US" altLang="en-US" sz="1000" dirty="0" smtClean="0"/>
              <a:t>        //May perform some initialization/setup before each test.</a:t>
            </a:r>
          </a:p>
          <a:p>
            <a:pPr marL="0" indent="0" defTabSz="914400" eaLnBrk="0" fontAlgn="base" hangingPunct="0">
              <a:spcBef>
                <a:spcPct val="0"/>
              </a:spcBef>
              <a:spcAft>
                <a:spcPct val="0"/>
              </a:spcAft>
              <a:buNone/>
            </a:pPr>
            <a:r>
              <a:rPr lang="en-US" altLang="en-US" sz="1000" dirty="0" smtClean="0"/>
              <a:t>        //E.g. Initializing User whose properties may be altered by actual @Test</a:t>
            </a:r>
          </a:p>
          <a:p>
            <a:pPr marL="0" indent="0" defTabSz="914400" eaLnBrk="0" fontAlgn="base" hangingPunct="0">
              <a:spcBef>
                <a:spcPct val="0"/>
              </a:spcBef>
              <a:spcAft>
                <a:spcPct val="0"/>
              </a:spcAft>
              <a:buNone/>
            </a:pPr>
            <a:r>
              <a:rPr lang="en-US" altLang="en-US" sz="1000" dirty="0" smtClean="0"/>
              <a:t>        </a:t>
            </a:r>
            <a:r>
              <a:rPr lang="en-US" altLang="en-US" sz="1000" dirty="0" err="1" smtClean="0"/>
              <a:t>System.out.println</a:t>
            </a:r>
            <a:r>
              <a:rPr lang="en-US" altLang="en-US" sz="1000" dirty="0" smtClean="0"/>
              <a:t>("\</a:t>
            </a:r>
            <a:r>
              <a:rPr lang="en-US" altLang="en-US" sz="1000" dirty="0" err="1" smtClean="0"/>
              <a:t>n@BeforeMethod</a:t>
            </a:r>
            <a:r>
              <a:rPr lang="en-US" altLang="en-US" sz="1000" dirty="0" smtClean="0"/>
              <a:t>: I run before each test method. Test to be executed is : "+</a:t>
            </a:r>
            <a:r>
              <a:rPr lang="en-US" altLang="en-US" sz="1000" dirty="0" err="1" smtClean="0"/>
              <a:t>method.getName</a:t>
            </a:r>
            <a:r>
              <a:rPr lang="en-US" altLang="en-US" sz="1000" dirty="0" smtClean="0"/>
              <a:t>());</a:t>
            </a:r>
          </a:p>
          <a:p>
            <a:pPr marL="0" indent="0" defTabSz="914400" eaLnBrk="0" fontAlgn="base" hangingPunct="0">
              <a:spcBef>
                <a:spcPct val="0"/>
              </a:spcBef>
              <a:spcAft>
                <a:spcPct val="0"/>
              </a:spcAft>
              <a:buNone/>
            </a:pPr>
            <a:r>
              <a:rPr lang="en-US" altLang="en-US" sz="1000" dirty="0" smtClean="0"/>
              <a:t>    }</a:t>
            </a:r>
          </a:p>
          <a:p>
            <a:pPr marL="0" indent="0" defTabSz="914400" eaLnBrk="0" fontAlgn="base" hangingPunct="0">
              <a:spcBef>
                <a:spcPct val="0"/>
              </a:spcBef>
              <a:spcAft>
                <a:spcPct val="0"/>
              </a:spcAft>
              <a:buNone/>
            </a:pPr>
            <a:endParaRPr lang="en-US" altLang="en-US" sz="1000" dirty="0" smtClean="0"/>
          </a:p>
          <a:p>
            <a:pPr marL="0" indent="0" defTabSz="914400" eaLnBrk="0" fontAlgn="base" hangingPunct="0">
              <a:spcBef>
                <a:spcPct val="0"/>
              </a:spcBef>
              <a:spcAft>
                <a:spcPct val="0"/>
              </a:spcAft>
              <a:buNone/>
            </a:pPr>
            <a:endParaRPr lang="en-US" altLang="en-US" sz="1000" dirty="0" smtClean="0"/>
          </a:p>
          <a:p>
            <a:pPr marL="0" indent="0" defTabSz="914400" eaLnBrk="0" fontAlgn="base" hangingPunct="0">
              <a:spcBef>
                <a:spcPct val="0"/>
              </a:spcBef>
              <a:spcAft>
                <a:spcPct val="0"/>
              </a:spcAft>
              <a:buNone/>
            </a:pPr>
            <a:endParaRPr lang="en-US" altLang="en-US" sz="1000" dirty="0" smtClean="0"/>
          </a:p>
          <a:p>
            <a:pPr marL="0" indent="0" defTabSz="914400" eaLnBrk="0" fontAlgn="base" hangingPunct="0">
              <a:spcBef>
                <a:spcPct val="0"/>
              </a:spcBef>
              <a:spcAft>
                <a:spcPct val="0"/>
              </a:spcAft>
              <a:buNone/>
            </a:pPr>
            <a:r>
              <a:rPr lang="en-US" altLang="en-US" sz="1000" b="0" dirty="0" smtClean="0">
                <a:solidFill>
                  <a:schemeClr val="tx1"/>
                </a:solidFill>
              </a:rPr>
              <a:t>@</a:t>
            </a:r>
            <a:r>
              <a:rPr lang="en-US" altLang="en-US" sz="1000" b="0" dirty="0" err="1" smtClean="0">
                <a:solidFill>
                  <a:schemeClr val="tx1"/>
                </a:solidFill>
              </a:rPr>
              <a:t>AfterMethod</a:t>
            </a:r>
            <a:endParaRPr lang="en-US" altLang="en-US" sz="1000" b="0" dirty="0" smtClean="0">
              <a:solidFill>
                <a:schemeClr val="tx1"/>
              </a:solidFill>
            </a:endParaRPr>
          </a:p>
          <a:p>
            <a:pPr marL="0" indent="0" defTabSz="914400" eaLnBrk="0" fontAlgn="base" hangingPunct="0">
              <a:spcBef>
                <a:spcPct val="0"/>
              </a:spcBef>
              <a:spcAft>
                <a:spcPct val="0"/>
              </a:spcAft>
              <a:buNone/>
            </a:pPr>
            <a:r>
              <a:rPr lang="en-US" altLang="en-US" sz="1000" b="0" dirty="0" smtClean="0">
                <a:solidFill>
                  <a:schemeClr val="tx1"/>
                </a:solidFill>
              </a:rPr>
              <a:t>public void </a:t>
            </a:r>
            <a:r>
              <a:rPr lang="en-US" altLang="en-US" sz="1000" b="0" dirty="0" err="1" smtClean="0">
                <a:solidFill>
                  <a:schemeClr val="tx1"/>
                </a:solidFill>
              </a:rPr>
              <a:t>afterEachTestMethod</a:t>
            </a:r>
            <a:r>
              <a:rPr lang="en-US" altLang="en-US" sz="1000" b="0" dirty="0" smtClean="0">
                <a:solidFill>
                  <a:schemeClr val="tx1"/>
                </a:solidFill>
              </a:rPr>
              <a:t>(Method method){//Parameter are optional</a:t>
            </a:r>
          </a:p>
          <a:p>
            <a:pPr marL="0" indent="0" defTabSz="914400" eaLnBrk="0" fontAlgn="base" hangingPunct="0">
              <a:spcBef>
                <a:spcPct val="0"/>
              </a:spcBef>
              <a:spcAft>
                <a:spcPct val="0"/>
              </a:spcAft>
              <a:buNone/>
            </a:pPr>
            <a:r>
              <a:rPr lang="en-US" altLang="en-US" sz="1000" b="0" dirty="0" smtClean="0">
                <a:solidFill>
                  <a:schemeClr val="tx1"/>
                </a:solidFill>
              </a:rPr>
              <a:t>        //May perform cleanup of initialization/setup after each test.</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System.out.println</a:t>
            </a:r>
            <a:r>
              <a:rPr lang="en-US" altLang="en-US" sz="1000" b="0" dirty="0" smtClean="0">
                <a:solidFill>
                  <a:schemeClr val="tx1"/>
                </a:solidFill>
              </a:rPr>
              <a:t>("@</a:t>
            </a:r>
            <a:r>
              <a:rPr lang="en-US" altLang="en-US" sz="1000" b="0" dirty="0" err="1" smtClean="0">
                <a:solidFill>
                  <a:schemeClr val="tx1"/>
                </a:solidFill>
              </a:rPr>
              <a:t>AfterMethod</a:t>
            </a:r>
            <a:r>
              <a:rPr lang="en-US" altLang="en-US" sz="1000" b="0" dirty="0" smtClean="0">
                <a:solidFill>
                  <a:schemeClr val="tx1"/>
                </a:solidFill>
              </a:rPr>
              <a:t>: I run after each test method. Test just executed is : "+</a:t>
            </a:r>
            <a:r>
              <a:rPr lang="en-US" altLang="en-US" sz="1000" b="0" dirty="0" err="1" smtClean="0">
                <a:solidFill>
                  <a:schemeClr val="tx1"/>
                </a:solidFill>
              </a:rPr>
              <a:t>method.getName</a:t>
            </a:r>
            <a:r>
              <a:rPr lang="en-US" altLang="en-US" sz="1000" b="0" dirty="0" smtClean="0">
                <a:solidFill>
                  <a:schemeClr val="tx1"/>
                </a:solidFill>
              </a:rPr>
              <a:t>()+"\n");</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    @Test</a:t>
            </a:r>
          </a:p>
          <a:p>
            <a:pPr marL="0" indent="0" defTabSz="914400" eaLnBrk="0" fontAlgn="base" hangingPunct="0">
              <a:spcBef>
                <a:spcPct val="0"/>
              </a:spcBef>
              <a:spcAft>
                <a:spcPct val="0"/>
              </a:spcAft>
              <a:buNone/>
            </a:pPr>
            <a:r>
              <a:rPr lang="en-US" altLang="en-US" sz="1000" b="0" dirty="0" smtClean="0">
                <a:solidFill>
                  <a:schemeClr val="tx1"/>
                </a:solidFill>
              </a:rPr>
              <a:t>    public void </a:t>
            </a:r>
            <a:r>
              <a:rPr lang="en-US" altLang="en-US" sz="1000" b="0" dirty="0" err="1" smtClean="0">
                <a:solidFill>
                  <a:schemeClr val="tx1"/>
                </a:solidFill>
              </a:rPr>
              <a:t>testAdd</a:t>
            </a:r>
            <a:r>
              <a:rPr lang="en-US" altLang="en-US" sz="1000" b="0" dirty="0" smtClean="0">
                <a:solidFill>
                  <a:schemeClr val="tx1"/>
                </a:solidFill>
              </a:rPr>
              <a:t>(){</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System.out.println</a:t>
            </a:r>
            <a:r>
              <a:rPr lang="en-US" altLang="en-US" sz="1000" b="0" dirty="0" smtClean="0">
                <a:solidFill>
                  <a:schemeClr val="tx1"/>
                </a:solidFill>
              </a:rPr>
              <a:t>("@Test add");</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Assert.assertEquals</a:t>
            </a:r>
            <a:r>
              <a:rPr lang="en-US" altLang="en-US" sz="1000" b="0" dirty="0" smtClean="0">
                <a:solidFill>
                  <a:schemeClr val="tx1"/>
                </a:solidFill>
              </a:rPr>
              <a:t>(</a:t>
            </a:r>
            <a:r>
              <a:rPr lang="en-US" altLang="en-US" sz="1000" b="0" dirty="0" err="1" smtClean="0">
                <a:solidFill>
                  <a:schemeClr val="tx1"/>
                </a:solidFill>
              </a:rPr>
              <a:t>calculator.add</a:t>
            </a:r>
            <a:r>
              <a:rPr lang="en-US" altLang="en-US" sz="1000" b="0" dirty="0" smtClean="0">
                <a:solidFill>
                  <a:schemeClr val="tx1"/>
                </a:solidFill>
              </a:rPr>
              <a:t>(2, 3), 5.0);</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    @Test</a:t>
            </a:r>
          </a:p>
          <a:p>
            <a:pPr marL="0" indent="0" defTabSz="914400" eaLnBrk="0" fontAlgn="base" hangingPunct="0">
              <a:spcBef>
                <a:spcPct val="0"/>
              </a:spcBef>
              <a:spcAft>
                <a:spcPct val="0"/>
              </a:spcAft>
              <a:buNone/>
            </a:pPr>
            <a:r>
              <a:rPr lang="en-US" altLang="en-US" sz="1000" b="0" dirty="0" smtClean="0">
                <a:solidFill>
                  <a:schemeClr val="tx1"/>
                </a:solidFill>
              </a:rPr>
              <a:t>    public void </a:t>
            </a:r>
            <a:r>
              <a:rPr lang="en-US" altLang="en-US" sz="1000" b="0" dirty="0" err="1" smtClean="0">
                <a:solidFill>
                  <a:schemeClr val="tx1"/>
                </a:solidFill>
              </a:rPr>
              <a:t>testSubtract</a:t>
            </a:r>
            <a:r>
              <a:rPr lang="en-US" altLang="en-US" sz="1000" b="0" dirty="0" smtClean="0">
                <a:solidFill>
                  <a:schemeClr val="tx1"/>
                </a:solidFill>
              </a:rPr>
              <a:t>(){</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System.out.println</a:t>
            </a:r>
            <a:r>
              <a:rPr lang="en-US" altLang="en-US" sz="1000" b="0" dirty="0" smtClean="0">
                <a:solidFill>
                  <a:schemeClr val="tx1"/>
                </a:solidFill>
              </a:rPr>
              <a:t>("@Test subtract");</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Assert.assertTrue</a:t>
            </a:r>
            <a:r>
              <a:rPr lang="en-US" altLang="en-US" sz="1000" b="0" dirty="0" smtClean="0">
                <a:solidFill>
                  <a:schemeClr val="tx1"/>
                </a:solidFill>
              </a:rPr>
              <a:t>(</a:t>
            </a:r>
            <a:r>
              <a:rPr lang="en-US" altLang="en-US" sz="1000" b="0" dirty="0" err="1" smtClean="0">
                <a:solidFill>
                  <a:schemeClr val="tx1"/>
                </a:solidFill>
              </a:rPr>
              <a:t>calculator.subtract</a:t>
            </a:r>
            <a:r>
              <a:rPr lang="en-US" altLang="en-US" sz="1000" b="0" dirty="0" smtClean="0">
                <a:solidFill>
                  <a:schemeClr val="tx1"/>
                </a:solidFill>
              </a:rPr>
              <a:t>(5, 3) &gt; 1, "Subtract test failed");</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endParaRPr lang="en-US" altLang="en-US" sz="1000" b="0" dirty="0" smtClean="0">
              <a:solidFill>
                <a:schemeClr val="tx1"/>
              </a:solidFill>
            </a:endParaRPr>
          </a:p>
          <a:p>
            <a:pPr marL="0" indent="0" defTabSz="914400" eaLnBrk="0" fontAlgn="base" hangingPunct="0">
              <a:spcBef>
                <a:spcPct val="0"/>
              </a:spcBef>
              <a:spcAft>
                <a:spcPct val="0"/>
              </a:spcAft>
              <a:buNone/>
            </a:pPr>
            <a:r>
              <a:rPr lang="en-US" altLang="en-US" sz="1000" b="0" dirty="0" smtClean="0">
                <a:solidFill>
                  <a:schemeClr val="tx1"/>
                </a:solidFill>
              </a:rPr>
              <a:t> @Test</a:t>
            </a:r>
          </a:p>
          <a:p>
            <a:pPr marL="0" indent="0" defTabSz="914400" eaLnBrk="0" fontAlgn="base" hangingPunct="0">
              <a:spcBef>
                <a:spcPct val="0"/>
              </a:spcBef>
              <a:spcAft>
                <a:spcPct val="0"/>
              </a:spcAft>
              <a:buNone/>
            </a:pPr>
            <a:r>
              <a:rPr lang="en-US" altLang="en-US" sz="1000" b="0" dirty="0" smtClean="0">
                <a:solidFill>
                  <a:schemeClr val="tx1"/>
                </a:solidFill>
              </a:rPr>
              <a:t>    public void </a:t>
            </a:r>
            <a:r>
              <a:rPr lang="en-US" altLang="en-US" sz="1000" b="0" dirty="0" err="1" smtClean="0">
                <a:solidFill>
                  <a:schemeClr val="tx1"/>
                </a:solidFill>
              </a:rPr>
              <a:t>testMultiply</a:t>
            </a:r>
            <a:r>
              <a:rPr lang="en-US" altLang="en-US" sz="1000" b="0" dirty="0" smtClean="0">
                <a:solidFill>
                  <a:schemeClr val="tx1"/>
                </a:solidFill>
              </a:rPr>
              <a:t>(){</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System.out.println</a:t>
            </a:r>
            <a:r>
              <a:rPr lang="en-US" altLang="en-US" sz="1000" b="0" dirty="0" smtClean="0">
                <a:solidFill>
                  <a:schemeClr val="tx1"/>
                </a:solidFill>
              </a:rPr>
              <a:t>("@Test multiply");</a:t>
            </a:r>
          </a:p>
          <a:p>
            <a:pPr marL="0" indent="0" defTabSz="914400" eaLnBrk="0" fontAlgn="base" hangingPunct="0">
              <a:spcBef>
                <a:spcPct val="0"/>
              </a:spcBef>
              <a:spcAft>
                <a:spcPct val="0"/>
              </a:spcAft>
              <a:buNone/>
            </a:pPr>
            <a:r>
              <a:rPr lang="en-US" altLang="en-US" sz="1000" b="0" dirty="0" smtClean="0">
                <a:solidFill>
                  <a:schemeClr val="tx1"/>
                </a:solidFill>
              </a:rPr>
              <a:t>        </a:t>
            </a:r>
            <a:r>
              <a:rPr lang="en-US" altLang="en-US" sz="1000" b="0" dirty="0" err="1" smtClean="0">
                <a:solidFill>
                  <a:schemeClr val="tx1"/>
                </a:solidFill>
              </a:rPr>
              <a:t>Assert.assertEquals</a:t>
            </a:r>
            <a:r>
              <a:rPr lang="en-US" altLang="en-US" sz="1000" b="0" dirty="0" smtClean="0">
                <a:solidFill>
                  <a:schemeClr val="tx1"/>
                </a:solidFill>
              </a:rPr>
              <a:t>(</a:t>
            </a:r>
            <a:r>
              <a:rPr lang="en-US" altLang="en-US" sz="1000" b="0" dirty="0" err="1" smtClean="0">
                <a:solidFill>
                  <a:schemeClr val="tx1"/>
                </a:solidFill>
              </a:rPr>
              <a:t>calculator.multiply</a:t>
            </a:r>
            <a:r>
              <a:rPr lang="en-US" altLang="en-US" sz="1000" b="0" dirty="0" smtClean="0">
                <a:solidFill>
                  <a:schemeClr val="tx1"/>
                </a:solidFill>
              </a:rPr>
              <a:t>(5, 3) , 15.0);</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     </a:t>
            </a:r>
          </a:p>
          <a:p>
            <a:pPr marL="0" indent="0" defTabSz="914400" eaLnBrk="0" fontAlgn="base" hangingPunct="0">
              <a:spcBef>
                <a:spcPct val="0"/>
              </a:spcBef>
              <a:spcAft>
                <a:spcPct val="0"/>
              </a:spcAft>
              <a:buNone/>
            </a:pPr>
            <a:r>
              <a:rPr lang="en-US" altLang="en-US" sz="1000" b="0" dirty="0" smtClean="0">
                <a:solidFill>
                  <a:schemeClr val="tx1"/>
                </a:solidFill>
              </a:rPr>
              <a:t>}</a:t>
            </a:r>
          </a:p>
          <a:p>
            <a:pPr marL="0" indent="0" defTabSz="914400" eaLnBrk="0" fontAlgn="base" hangingPunct="0">
              <a:spcBef>
                <a:spcPct val="0"/>
              </a:spcBef>
              <a:spcAft>
                <a:spcPct val="0"/>
              </a:spcAft>
              <a:buNone/>
            </a:pPr>
            <a:endParaRPr lang="en-US" altLang="en-US" sz="1000" b="0" dirty="0" smtClean="0">
              <a:solidFill>
                <a:schemeClr val="tx1"/>
              </a:solidFill>
            </a:endParaRPr>
          </a:p>
          <a:p>
            <a:pPr defTabSz="914400" eaLnBrk="0" fontAlgn="base" hangingPunct="0">
              <a:spcBef>
                <a:spcPct val="0"/>
              </a:spcBef>
              <a:spcAft>
                <a:spcPct val="0"/>
              </a:spcAft>
            </a:pPr>
            <a:r>
              <a:rPr lang="en-US" altLang="en-US" sz="1000" b="0" dirty="0" smtClean="0">
                <a:solidFill>
                  <a:srgbClr val="084683"/>
                </a:solidFill>
              </a:rPr>
              <a:t>   </a:t>
            </a:r>
            <a:endParaRPr lang="en-US" altLang="en-US" sz="1000" dirty="0" smtClean="0"/>
          </a:p>
          <a:p>
            <a:pPr marL="0" indent="0" defTabSz="914400" eaLnBrk="0" fontAlgn="base" hangingPunct="0">
              <a:spcBef>
                <a:spcPct val="0"/>
              </a:spcBef>
              <a:spcAft>
                <a:spcPct val="0"/>
              </a:spcAft>
              <a:buNone/>
            </a:pPr>
            <a:r>
              <a:rPr lang="en-US" altLang="en-US" sz="1000" dirty="0" smtClean="0">
                <a:solidFill>
                  <a:srgbClr val="084683"/>
                </a:solidFill>
              </a:rPr>
              <a:t>     </a:t>
            </a:r>
          </a:p>
          <a:p>
            <a:pPr marL="0" indent="0" defTabSz="914400" eaLnBrk="0" fontAlgn="base" hangingPunct="0">
              <a:spcBef>
                <a:spcPct val="0"/>
              </a:spcBef>
              <a:spcAft>
                <a:spcPct val="0"/>
              </a:spcAft>
              <a:buNone/>
            </a:pPr>
            <a:endParaRPr lang="en-US" altLang="en-US" sz="1000" dirty="0" smtClean="0"/>
          </a:p>
          <a:p>
            <a:pPr marL="0" indent="0" defTabSz="914400" eaLnBrk="0" fontAlgn="base" hangingPunct="0">
              <a:spcBef>
                <a:spcPct val="0"/>
              </a:spcBef>
              <a:spcAft>
                <a:spcPct val="0"/>
              </a:spcAft>
              <a:buNone/>
            </a:pPr>
            <a:r>
              <a:rPr lang="en-US" altLang="en-US" sz="1000" dirty="0" smtClean="0"/>
              <a:t> </a:t>
            </a:r>
          </a:p>
          <a:p>
            <a:pPr marL="0" indent="0" defTabSz="914400" eaLnBrk="0" fontAlgn="base" hangingPunct="0">
              <a:spcBef>
                <a:spcPct val="0"/>
              </a:spcBef>
              <a:spcAft>
                <a:spcPct val="0"/>
              </a:spcAft>
              <a:buNone/>
            </a:pPr>
            <a:r>
              <a:rPr lang="en-US" altLang="en-US" b="0" dirty="0" smtClean="0">
                <a:solidFill>
                  <a:srgbClr val="084683"/>
                </a:solidFill>
                <a:latin typeface="Consolas" panose="020B0609020204030204" pitchFamily="49" charset="0"/>
              </a:rPr>
              <a:t>    </a:t>
            </a:r>
            <a:endParaRPr lang="en-US" dirty="0" smtClean="0"/>
          </a:p>
          <a:p>
            <a:endParaRPr lang="en-IN" dirty="0"/>
          </a:p>
        </p:txBody>
      </p:sp>
      <p:sp>
        <p:nvSpPr>
          <p:cNvPr id="4" name="Slide Number Placeholder 3"/>
          <p:cNvSpPr>
            <a:spLocks noGrp="1"/>
          </p:cNvSpPr>
          <p:nvPr>
            <p:ph type="sldNum" sz="quarter" idx="10"/>
          </p:nvPr>
        </p:nvSpPr>
        <p:spPr/>
        <p:txBody>
          <a:bodyPr/>
          <a:lstStyle/>
          <a:p>
            <a:fld id="{AA101035-740B-46D8-8BDD-9833F2343E90}" type="slidenum">
              <a:rPr lang="en-IN" smtClean="0"/>
              <a:t>10</a:t>
            </a:fld>
            <a:endParaRPr lang="en-IN"/>
          </a:p>
        </p:txBody>
      </p:sp>
    </p:spTree>
    <p:extLst>
      <p:ext uri="{BB962C8B-B14F-4D97-AF65-F5344CB8AC3E}">
        <p14:creationId xmlns:p14="http://schemas.microsoft.com/office/powerpoint/2010/main" val="323475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Example: </a:t>
            </a:r>
          </a:p>
          <a:p>
            <a:pPr marL="0" indent="0">
              <a:buNone/>
            </a:pPr>
            <a:r>
              <a:rPr lang="en-US" altLang="en-US" dirty="0" smtClean="0"/>
              <a:t>1.create  two classes with name Test1 ,Test2  whose methods will be unit-tested using testing.</a:t>
            </a:r>
          </a:p>
          <a:p>
            <a:pPr marL="0" indent="0">
              <a:buNone/>
            </a:pPr>
            <a:r>
              <a:rPr lang="en-US" altLang="en-US" dirty="0" smtClean="0"/>
              <a:t>2.Configure the suit test in an xml file.</a:t>
            </a:r>
          </a:p>
          <a:p>
            <a:pPr marL="0" indent="0">
              <a:buNone/>
            </a:pPr>
            <a:endParaRPr lang="en-US" altLang="en-US" dirty="0" smtClean="0"/>
          </a:p>
          <a:p>
            <a:pPr marL="0" indent="0">
              <a:buNone/>
            </a:pPr>
            <a:endParaRPr lang="en-US" altLang="en-US" dirty="0" smtClean="0"/>
          </a:p>
          <a:p>
            <a:pPr marL="0" indent="0">
              <a:buNone/>
            </a:pPr>
            <a:r>
              <a:rPr lang="en-US" altLang="en-US" dirty="0" smtClean="0"/>
              <a:t>Testng.xml:</a:t>
            </a:r>
          </a:p>
          <a:p>
            <a:pPr marL="0" indent="0">
              <a:buNone/>
            </a:pPr>
            <a:r>
              <a:rPr lang="en-US" dirty="0" smtClean="0"/>
              <a:t>&lt;?xml version = "1.0" encoding = "UTF-8"?&gt;</a:t>
            </a:r>
          </a:p>
          <a:p>
            <a:pPr marL="0" indent="0">
              <a:buNone/>
            </a:pPr>
            <a:r>
              <a:rPr lang="en-US" dirty="0" smtClean="0"/>
              <a:t> &lt;!DOCTYPE suite SYSTEM "http://testng.org/testng-1.0.dtd" &gt; </a:t>
            </a:r>
          </a:p>
          <a:p>
            <a:endParaRPr lang="en-IN" dirty="0" smtClean="0"/>
          </a:p>
          <a:p>
            <a:endParaRPr lang="en-IN" dirty="0" smtClean="0"/>
          </a:p>
          <a:p>
            <a:pPr marL="0" indent="0">
              <a:buNone/>
            </a:pPr>
            <a:r>
              <a:rPr lang="en-US" dirty="0" smtClean="0"/>
              <a:t>&lt;suite name = "Suite1"&gt;</a:t>
            </a:r>
          </a:p>
          <a:p>
            <a:pPr marL="0" indent="0">
              <a:buNone/>
            </a:pPr>
            <a:r>
              <a:rPr lang="en-US" dirty="0" smtClean="0"/>
              <a:t> &lt;test name = "exampletest1"&gt;</a:t>
            </a:r>
          </a:p>
          <a:p>
            <a:pPr marL="0" indent="0">
              <a:buNone/>
            </a:pPr>
            <a:r>
              <a:rPr lang="en-US" dirty="0" smtClean="0"/>
              <a:t> &lt;classes&gt;</a:t>
            </a:r>
          </a:p>
          <a:p>
            <a:pPr marL="0" indent="0">
              <a:buNone/>
            </a:pPr>
            <a:r>
              <a:rPr lang="en-US" dirty="0" smtClean="0"/>
              <a:t> &lt;class name = "Test1" /&gt; </a:t>
            </a:r>
          </a:p>
          <a:p>
            <a:pPr marL="0" indent="0">
              <a:buNone/>
            </a:pPr>
            <a:r>
              <a:rPr lang="en-US" dirty="0" smtClean="0"/>
              <a:t>&lt;/classes&gt; </a:t>
            </a:r>
          </a:p>
          <a:p>
            <a:pPr marL="0" indent="0">
              <a:buNone/>
            </a:pPr>
            <a:r>
              <a:rPr lang="en-US" dirty="0" smtClean="0"/>
              <a:t>&lt;/test&gt;</a:t>
            </a:r>
          </a:p>
          <a:p>
            <a:pPr marL="0" indent="0">
              <a:buNone/>
            </a:pPr>
            <a:r>
              <a:rPr lang="en-US" dirty="0" smtClean="0"/>
              <a:t> &lt;test name = "exampletest2"&gt;</a:t>
            </a:r>
          </a:p>
          <a:p>
            <a:pPr marL="0" indent="0">
              <a:buNone/>
            </a:pPr>
            <a:r>
              <a:rPr lang="en-US" dirty="0" smtClean="0"/>
              <a:t> &lt;classes&gt; &lt;class name = "Test2" /&gt;</a:t>
            </a:r>
          </a:p>
          <a:p>
            <a:pPr marL="0" indent="0">
              <a:buNone/>
            </a:pPr>
            <a:r>
              <a:rPr lang="en-US" dirty="0" smtClean="0"/>
              <a:t> &lt;/classes&gt; </a:t>
            </a:r>
          </a:p>
          <a:p>
            <a:pPr marL="0" indent="0">
              <a:buNone/>
            </a:pPr>
            <a:r>
              <a:rPr lang="en-US" dirty="0" smtClean="0"/>
              <a:t>&lt;/test&gt; </a:t>
            </a:r>
          </a:p>
          <a:p>
            <a:pPr marL="0" indent="0">
              <a:buNone/>
            </a:pPr>
            <a:r>
              <a:rPr lang="en-US" dirty="0" smtClean="0"/>
              <a:t>&lt;/suite&gt;</a:t>
            </a:r>
            <a:endParaRPr lang="en-US" altLang="en-US" dirty="0" smtClean="0"/>
          </a:p>
          <a:p>
            <a:endParaRPr lang="en-IN" dirty="0"/>
          </a:p>
        </p:txBody>
      </p:sp>
      <p:sp>
        <p:nvSpPr>
          <p:cNvPr id="4" name="Slide Number Placeholder 3"/>
          <p:cNvSpPr>
            <a:spLocks noGrp="1"/>
          </p:cNvSpPr>
          <p:nvPr>
            <p:ph type="sldNum" sz="quarter" idx="10"/>
          </p:nvPr>
        </p:nvSpPr>
        <p:spPr/>
        <p:txBody>
          <a:bodyPr/>
          <a:lstStyle/>
          <a:p>
            <a:fld id="{AA101035-740B-46D8-8BDD-9833F2343E90}" type="slidenum">
              <a:rPr lang="en-IN" smtClean="0"/>
              <a:t>11</a:t>
            </a:fld>
            <a:endParaRPr lang="en-IN"/>
          </a:p>
        </p:txBody>
      </p:sp>
    </p:spTree>
    <p:extLst>
      <p:ext uri="{BB962C8B-B14F-4D97-AF65-F5344CB8AC3E}">
        <p14:creationId xmlns:p14="http://schemas.microsoft.com/office/powerpoint/2010/main" val="265596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Example:</a:t>
            </a:r>
          </a:p>
          <a:p>
            <a:pPr marL="0" indent="0">
              <a:buNone/>
            </a:pPr>
            <a:r>
              <a:rPr lang="en-US" dirty="0" smtClean="0"/>
              <a:t>Class Demo</a:t>
            </a:r>
          </a:p>
          <a:p>
            <a:pPr marL="0" indent="0">
              <a:buNone/>
            </a:pPr>
            <a:r>
              <a:rPr lang="en-US" dirty="0" smtClean="0"/>
              <a:t>{</a:t>
            </a:r>
          </a:p>
          <a:p>
            <a:pPr marL="0" indent="0">
              <a:buNone/>
            </a:pPr>
            <a:r>
              <a:rPr lang="en-US" dirty="0" smtClean="0"/>
              <a:t>String name=“admin”;</a:t>
            </a:r>
          </a:p>
          <a:p>
            <a:pPr marL="0" indent="0">
              <a:buNone/>
            </a:pPr>
            <a:r>
              <a:rPr lang="en-US" dirty="0" smtClean="0"/>
              <a:t>@Test(enabled = false)</a:t>
            </a:r>
          </a:p>
          <a:p>
            <a:pPr marL="0" indent="0">
              <a:buNone/>
            </a:pPr>
            <a:r>
              <a:rPr lang="en-US" dirty="0" smtClean="0"/>
              <a:t> public void </a:t>
            </a:r>
            <a:r>
              <a:rPr lang="en-US" dirty="0" err="1" smtClean="0"/>
              <a:t>testLogin</a:t>
            </a:r>
            <a:r>
              <a:rPr lang="en-US" dirty="0" smtClean="0"/>
              <a:t>() </a:t>
            </a:r>
          </a:p>
          <a:p>
            <a:pPr marL="0" indent="0">
              <a:buNone/>
            </a:pPr>
            <a:r>
              <a:rPr lang="en-US" dirty="0" smtClean="0"/>
              <a:t>{ </a:t>
            </a:r>
          </a:p>
          <a:p>
            <a:pPr marL="0" indent="0">
              <a:buNone/>
            </a:pPr>
            <a:r>
              <a:rPr lang="en-US" dirty="0" err="1" smtClean="0"/>
              <a:t>System.out.println</a:t>
            </a:r>
            <a:r>
              <a:rPr lang="en-US" dirty="0" smtClean="0"/>
              <a:t>("Inside Login");</a:t>
            </a:r>
          </a:p>
          <a:p>
            <a:pPr marL="0" indent="0">
              <a:buNone/>
            </a:pPr>
            <a:r>
              <a:rPr lang="en-US" dirty="0" err="1" smtClean="0"/>
              <a:t>Assert.assertEquals</a:t>
            </a:r>
            <a:r>
              <a:rPr lang="en-US" dirty="0" smtClean="0"/>
              <a:t>(</a:t>
            </a:r>
            <a:r>
              <a:rPr lang="en-US" dirty="0" err="1" smtClean="0"/>
              <a:t>name,”admin</a:t>
            </a:r>
            <a:r>
              <a:rPr lang="en-US" dirty="0" smtClean="0"/>
              <a:t>”);</a:t>
            </a:r>
          </a:p>
          <a:p>
            <a:pPr marL="0" indent="0">
              <a:buNone/>
            </a:pPr>
            <a:r>
              <a:rPr lang="en-US" dirty="0" smtClean="0"/>
              <a:t> } </a:t>
            </a:r>
          </a:p>
          <a:p>
            <a:pPr marL="0" indent="0">
              <a:buNone/>
            </a:pPr>
            <a:r>
              <a:rPr lang="en-US" dirty="0" smtClean="0"/>
              <a:t>}</a:t>
            </a:r>
          </a:p>
          <a:p>
            <a:endParaRPr lang="en-IN" dirty="0"/>
          </a:p>
        </p:txBody>
      </p:sp>
      <p:sp>
        <p:nvSpPr>
          <p:cNvPr id="4" name="Slide Number Placeholder 3"/>
          <p:cNvSpPr>
            <a:spLocks noGrp="1"/>
          </p:cNvSpPr>
          <p:nvPr>
            <p:ph type="sldNum" sz="quarter" idx="10"/>
          </p:nvPr>
        </p:nvSpPr>
        <p:spPr/>
        <p:txBody>
          <a:bodyPr/>
          <a:lstStyle/>
          <a:p>
            <a:fld id="{AA101035-740B-46D8-8BDD-9833F2343E90}" type="slidenum">
              <a:rPr lang="en-IN" smtClean="0"/>
              <a:t>12</a:t>
            </a:fld>
            <a:endParaRPr lang="en-IN"/>
          </a:p>
        </p:txBody>
      </p:sp>
    </p:spTree>
    <p:extLst>
      <p:ext uri="{BB962C8B-B14F-4D97-AF65-F5344CB8AC3E}">
        <p14:creationId xmlns:p14="http://schemas.microsoft.com/office/powerpoint/2010/main" val="417762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Example:</a:t>
            </a:r>
          </a:p>
          <a:p>
            <a:pPr marL="0" indent="0">
              <a:buNone/>
            </a:pPr>
            <a:r>
              <a:rPr lang="en-US" dirty="0" smtClean="0"/>
              <a:t>public class Demo2 {</a:t>
            </a:r>
          </a:p>
          <a:p>
            <a:pPr marL="0" indent="0">
              <a:buNone/>
            </a:pPr>
            <a:r>
              <a:rPr lang="en-US" dirty="0" smtClean="0"/>
              <a:t>	@Test</a:t>
            </a:r>
          </a:p>
          <a:p>
            <a:pPr marL="0" indent="0">
              <a:buNone/>
            </a:pPr>
            <a:r>
              <a:rPr lang="en-US" dirty="0" smtClean="0"/>
              <a:t>	  public void </a:t>
            </a:r>
            <a:r>
              <a:rPr lang="en-US" dirty="0" err="1" smtClean="0"/>
              <a:t>test_login</a:t>
            </a:r>
            <a:r>
              <a:rPr lang="en-US" dirty="0" smtClean="0"/>
              <a:t>() {</a:t>
            </a:r>
          </a:p>
          <a:p>
            <a:pPr marL="0" indent="0">
              <a:buNone/>
            </a:pPr>
            <a:r>
              <a:rPr lang="en-US" dirty="0" smtClean="0"/>
              <a:t>		  </a:t>
            </a:r>
            <a:r>
              <a:rPr lang="en-US" dirty="0" err="1" smtClean="0"/>
              <a:t>System.out.println</a:t>
            </a:r>
            <a:r>
              <a:rPr lang="en-US" dirty="0" smtClean="0"/>
              <a:t>("login tested");</a:t>
            </a:r>
          </a:p>
          <a:p>
            <a:pPr marL="0" indent="0">
              <a:buNone/>
            </a:pPr>
            <a:r>
              <a:rPr lang="en-US" dirty="0" smtClean="0"/>
              <a:t>	  }</a:t>
            </a:r>
          </a:p>
          <a:p>
            <a:pPr marL="0" indent="0">
              <a:buNone/>
            </a:pPr>
            <a:r>
              <a:rPr lang="en-US" dirty="0" smtClean="0"/>
              <a:t>           @Test(</a:t>
            </a:r>
            <a:r>
              <a:rPr lang="en-US" dirty="0" err="1" smtClean="0"/>
              <a:t>dependsOnMethods</a:t>
            </a:r>
            <a:r>
              <a:rPr lang="en-US" dirty="0" smtClean="0"/>
              <a:t>={"</a:t>
            </a:r>
            <a:r>
              <a:rPr lang="en-US" dirty="0" err="1" smtClean="0"/>
              <a:t>test_login</a:t>
            </a:r>
            <a:r>
              <a:rPr lang="en-US" dirty="0" smtClean="0"/>
              <a:t>"})</a:t>
            </a:r>
          </a:p>
          <a:p>
            <a:pPr marL="0" indent="0">
              <a:buNone/>
            </a:pPr>
            <a:r>
              <a:rPr lang="en-US" dirty="0" smtClean="0"/>
              <a:t>	  	public void </a:t>
            </a:r>
            <a:r>
              <a:rPr lang="en-US" dirty="0" err="1" smtClean="0"/>
              <a:t>test_compose</a:t>
            </a:r>
            <a:r>
              <a:rPr lang="en-US" dirty="0" smtClean="0"/>
              <a:t>(){</a:t>
            </a:r>
          </a:p>
          <a:p>
            <a:pPr marL="0" indent="0">
              <a:buNone/>
            </a:pPr>
            <a:r>
              <a:rPr lang="en-US" dirty="0" smtClean="0"/>
              <a:t>	  		</a:t>
            </a:r>
            <a:r>
              <a:rPr lang="en-US" dirty="0" err="1" smtClean="0"/>
              <a:t>System.out.println</a:t>
            </a:r>
            <a:r>
              <a:rPr lang="en-US" dirty="0" smtClean="0"/>
              <a:t>("Compose tested");</a:t>
            </a:r>
          </a:p>
          <a:p>
            <a:pPr marL="0" indent="0">
              <a:buNone/>
            </a:pPr>
            <a:r>
              <a:rPr lang="en-US" dirty="0" smtClean="0"/>
              <a:t>	  	}</a:t>
            </a:r>
          </a:p>
          <a:p>
            <a:pPr marL="0" indent="0">
              <a:buNone/>
            </a:pPr>
            <a:r>
              <a:rPr lang="en-US" dirty="0" smtClean="0"/>
              <a:t>}</a:t>
            </a:r>
          </a:p>
          <a:p>
            <a:endParaRPr lang="en-IN" dirty="0"/>
          </a:p>
        </p:txBody>
      </p:sp>
      <p:sp>
        <p:nvSpPr>
          <p:cNvPr id="4" name="Slide Number Placeholder 3"/>
          <p:cNvSpPr>
            <a:spLocks noGrp="1"/>
          </p:cNvSpPr>
          <p:nvPr>
            <p:ph type="sldNum" sz="quarter" idx="10"/>
          </p:nvPr>
        </p:nvSpPr>
        <p:spPr/>
        <p:txBody>
          <a:bodyPr/>
          <a:lstStyle/>
          <a:p>
            <a:fld id="{AA101035-740B-46D8-8BDD-9833F2343E90}" type="slidenum">
              <a:rPr lang="en-IN" smtClean="0"/>
              <a:t>14</a:t>
            </a:fld>
            <a:endParaRPr lang="en-IN"/>
          </a:p>
        </p:txBody>
      </p:sp>
    </p:spTree>
    <p:extLst>
      <p:ext uri="{BB962C8B-B14F-4D97-AF65-F5344CB8AC3E}">
        <p14:creationId xmlns:p14="http://schemas.microsoft.com/office/powerpoint/2010/main" val="319674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Example:</a:t>
            </a:r>
          </a:p>
          <a:p>
            <a:pPr marL="0" indent="0">
              <a:buNone/>
            </a:pPr>
            <a:r>
              <a:rPr lang="en-US" dirty="0" smtClean="0"/>
              <a:t>public class ParameterizedTest1 </a:t>
            </a:r>
          </a:p>
          <a:p>
            <a:pPr marL="0" indent="0">
              <a:buNone/>
            </a:pPr>
            <a:r>
              <a:rPr lang="en-US" dirty="0" smtClean="0"/>
              <a:t>{ </a:t>
            </a:r>
          </a:p>
          <a:p>
            <a:pPr marL="0" indent="0">
              <a:buNone/>
            </a:pPr>
            <a:r>
              <a:rPr lang="en-US" dirty="0" smtClean="0"/>
              <a:t>@Test @Parameters("</a:t>
            </a:r>
            <a:r>
              <a:rPr lang="en-US" dirty="0" err="1" smtClean="0"/>
              <a:t>myName</a:t>
            </a:r>
            <a:r>
              <a:rPr lang="en-US" dirty="0" smtClean="0"/>
              <a:t>")</a:t>
            </a:r>
          </a:p>
          <a:p>
            <a:pPr marL="0" indent="0">
              <a:buNone/>
            </a:pPr>
            <a:r>
              <a:rPr lang="en-US" dirty="0" smtClean="0"/>
              <a:t> public void </a:t>
            </a:r>
            <a:r>
              <a:rPr lang="en-US" dirty="0" err="1" smtClean="0"/>
              <a:t>parameterTest</a:t>
            </a:r>
            <a:r>
              <a:rPr lang="en-US" dirty="0" smtClean="0"/>
              <a:t>(String </a:t>
            </a:r>
            <a:r>
              <a:rPr lang="en-US" dirty="0" err="1" smtClean="0"/>
              <a:t>myName</a:t>
            </a:r>
            <a:r>
              <a:rPr lang="en-US" dirty="0" smtClean="0"/>
              <a:t>)</a:t>
            </a:r>
          </a:p>
          <a:p>
            <a:pPr marL="0" indent="0">
              <a:buNone/>
            </a:pPr>
            <a:r>
              <a:rPr lang="en-US" dirty="0" smtClean="0"/>
              <a:t> { </a:t>
            </a:r>
          </a:p>
          <a:p>
            <a:pPr marL="0" indent="0">
              <a:buNone/>
            </a:pPr>
            <a:r>
              <a:rPr lang="en-US" dirty="0" err="1" smtClean="0"/>
              <a:t>System.out.println</a:t>
            </a:r>
            <a:r>
              <a:rPr lang="en-US" dirty="0" smtClean="0"/>
              <a:t>("Parameterized value is : " + </a:t>
            </a:r>
            <a:r>
              <a:rPr lang="en-US" dirty="0" err="1" smtClean="0"/>
              <a:t>myName</a:t>
            </a:r>
            <a:r>
              <a:rPr lang="en-US" dirty="0" smtClean="0"/>
              <a:t>);</a:t>
            </a:r>
          </a:p>
          <a:p>
            <a:pPr marL="0" indent="0">
              <a:buNone/>
            </a:pPr>
            <a:r>
              <a:rPr lang="en-US" dirty="0" smtClean="0"/>
              <a:t> } </a:t>
            </a:r>
          </a:p>
          <a:p>
            <a:pPr marL="0" indent="0">
              <a:buNone/>
            </a:pPr>
            <a:r>
              <a:rPr lang="en-US" dirty="0" smtClean="0"/>
              <a:t>}</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Testng.xml</a:t>
            </a:r>
          </a:p>
          <a:p>
            <a:pPr marL="0" indent="0">
              <a:buNone/>
            </a:pPr>
            <a:r>
              <a:rPr lang="en-US" dirty="0" smtClean="0"/>
              <a:t>&lt;?xml version = "1.0" encoding = "UTF-8"?&gt;</a:t>
            </a:r>
          </a:p>
          <a:p>
            <a:pPr marL="0" indent="0">
              <a:buNone/>
            </a:pPr>
            <a:r>
              <a:rPr lang="en-US" dirty="0" smtClean="0"/>
              <a:t> &lt;!DOCTYPE suite SYSTEM "http://testng.org/testng-1.0.dtd" &gt;</a:t>
            </a:r>
          </a:p>
          <a:p>
            <a:pPr marL="0" indent="0">
              <a:buNone/>
            </a:pPr>
            <a:r>
              <a:rPr lang="en-US" dirty="0" smtClean="0"/>
              <a:t> &lt;suite name = "Suite1"&gt;</a:t>
            </a:r>
          </a:p>
          <a:p>
            <a:pPr marL="0" indent="0">
              <a:buNone/>
            </a:pPr>
            <a:r>
              <a:rPr lang="en-US" dirty="0" smtClean="0"/>
              <a:t> &lt;test name = "test1"&gt; </a:t>
            </a:r>
          </a:p>
          <a:p>
            <a:pPr marL="0" indent="0">
              <a:buNone/>
            </a:pPr>
            <a:r>
              <a:rPr lang="en-US" dirty="0" smtClean="0"/>
              <a:t>&lt;parameter name = "</a:t>
            </a:r>
            <a:r>
              <a:rPr lang="en-US" dirty="0" err="1" smtClean="0"/>
              <a:t>myName</a:t>
            </a:r>
            <a:r>
              <a:rPr lang="en-US" dirty="0" smtClean="0"/>
              <a:t>" value="</a:t>
            </a:r>
            <a:r>
              <a:rPr lang="en-US" dirty="0" err="1" smtClean="0"/>
              <a:t>manisha</a:t>
            </a:r>
            <a:r>
              <a:rPr lang="en-US" dirty="0" smtClean="0"/>
              <a:t>"/&gt;</a:t>
            </a:r>
          </a:p>
          <a:p>
            <a:pPr marL="0" indent="0">
              <a:buNone/>
            </a:pPr>
            <a:r>
              <a:rPr lang="en-US" dirty="0" smtClean="0"/>
              <a:t> &lt;classes&gt;</a:t>
            </a:r>
          </a:p>
          <a:p>
            <a:pPr marL="0" indent="0">
              <a:buNone/>
            </a:pPr>
            <a:r>
              <a:rPr lang="en-US" dirty="0" smtClean="0"/>
              <a:t> &lt;class name = "ParameterizedTest1" /&gt; </a:t>
            </a:r>
          </a:p>
          <a:p>
            <a:pPr marL="0" indent="0">
              <a:buNone/>
            </a:pPr>
            <a:r>
              <a:rPr lang="en-US" dirty="0" smtClean="0"/>
              <a:t>&lt;/classes&gt; </a:t>
            </a:r>
          </a:p>
          <a:p>
            <a:pPr marL="0" indent="0">
              <a:buNone/>
            </a:pPr>
            <a:r>
              <a:rPr lang="en-US" dirty="0" smtClean="0"/>
              <a:t>&lt;/test&gt;</a:t>
            </a:r>
          </a:p>
          <a:p>
            <a:pPr marL="0" indent="0">
              <a:buNone/>
            </a:pPr>
            <a:r>
              <a:rPr lang="en-US" dirty="0" smtClean="0"/>
              <a:t> &lt;/suite&gt;</a:t>
            </a:r>
          </a:p>
          <a:p>
            <a:pPr marL="0" indent="0">
              <a:buNone/>
            </a:pPr>
            <a:endParaRPr lang="en-US" dirty="0" smtClean="0"/>
          </a:p>
          <a:p>
            <a:endParaRPr lang="en-IN" dirty="0"/>
          </a:p>
        </p:txBody>
      </p:sp>
      <p:sp>
        <p:nvSpPr>
          <p:cNvPr id="4" name="Slide Number Placeholder 3"/>
          <p:cNvSpPr>
            <a:spLocks noGrp="1"/>
          </p:cNvSpPr>
          <p:nvPr>
            <p:ph type="sldNum" sz="quarter" idx="10"/>
          </p:nvPr>
        </p:nvSpPr>
        <p:spPr/>
        <p:txBody>
          <a:bodyPr/>
          <a:lstStyle/>
          <a:p>
            <a:fld id="{AA101035-740B-46D8-8BDD-9833F2343E90}" type="slidenum">
              <a:rPr lang="en-IN" smtClean="0"/>
              <a:t>15</a:t>
            </a:fld>
            <a:endParaRPr lang="en-IN"/>
          </a:p>
        </p:txBody>
      </p:sp>
    </p:spTree>
    <p:extLst>
      <p:ext uri="{BB962C8B-B14F-4D97-AF65-F5344CB8AC3E}">
        <p14:creationId xmlns:p14="http://schemas.microsoft.com/office/powerpoint/2010/main" val="1048705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userDrawn="1"/>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2061725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3438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15209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40489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397409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853216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988395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170457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991572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37197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2413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68369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31421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246901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906602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310453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6559399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263715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991503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8274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65961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4174767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userDrawn="1"/>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293786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948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userDrawn="1"/>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63703797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50160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193592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8517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userDrawn="1"/>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userDrawn="1"/>
        </p:nvPicPr>
        <p:blipFill>
          <a:blip r:embed="rId31">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474966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90" r:id="rId5"/>
    <p:sldLayoutId id="2147483689"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1" r:id="rId27"/>
    <p:sldLayoutId id="2147483692" r:id="rId28"/>
  </p:sldLayoutIdLst>
  <p:timing>
    <p:tnLst>
      <p:par>
        <p:cTn id="1" dur="indefinite" restart="never" nodeType="tmRoot"/>
      </p:par>
    </p:tnLst>
  </p:timing>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userDrawn="1">
          <p15:clr>
            <a:srgbClr val="F26B43"/>
          </p15:clr>
        </p15:guide>
        <p15:guide id="2" orient="horz" pos="911" userDrawn="1">
          <p15:clr>
            <a:srgbClr val="F26B43"/>
          </p15:clr>
        </p15:guide>
        <p15:guide id="3" orient="horz" pos="3779" userDrawn="1">
          <p15:clr>
            <a:srgbClr val="F26B43"/>
          </p15:clr>
        </p15:guide>
        <p15:guide id="4" pos="2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19322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@Factory</a:t>
            </a:r>
          </a:p>
          <a:p>
            <a:pPr lvl="1" indent="0">
              <a:buNone/>
            </a:pPr>
            <a:r>
              <a:rPr lang="en-US" dirty="0" smtClean="0">
                <a:solidFill>
                  <a:schemeClr val="tx1"/>
                </a:solidFill>
              </a:rPr>
              <a:t>Marks a method as a factory that returns objects that will be used by </a:t>
            </a:r>
            <a:r>
              <a:rPr lang="en-US" dirty="0" err="1" smtClean="0">
                <a:solidFill>
                  <a:schemeClr val="tx1"/>
                </a:solidFill>
              </a:rPr>
              <a:t>TestNG</a:t>
            </a:r>
            <a:r>
              <a:rPr lang="en-US" dirty="0" smtClean="0">
                <a:solidFill>
                  <a:schemeClr val="tx1"/>
                </a:solidFill>
              </a:rPr>
              <a:t> as Test classes. The method must return Object[ ].</a:t>
            </a:r>
          </a:p>
          <a:p>
            <a:pPr marL="285750" indent="-285750">
              <a:buFont typeface="Wingdings" panose="05000000000000000000" pitchFamily="2" charset="2"/>
              <a:buChar char="§"/>
            </a:pPr>
            <a:r>
              <a:rPr lang="en-US" dirty="0" smtClean="0">
                <a:solidFill>
                  <a:schemeClr val="tx1"/>
                </a:solidFill>
              </a:rPr>
              <a:t>@Listeners</a:t>
            </a:r>
          </a:p>
          <a:p>
            <a:pPr lvl="1" indent="0">
              <a:buNone/>
            </a:pPr>
            <a:r>
              <a:rPr lang="en-US" dirty="0" smtClean="0">
                <a:solidFill>
                  <a:schemeClr val="tx1"/>
                </a:solidFill>
              </a:rPr>
              <a:t>Defines listeners on a test class.</a:t>
            </a:r>
          </a:p>
          <a:p>
            <a:pPr marL="285750" indent="-285750">
              <a:buFont typeface="Wingdings" panose="05000000000000000000" pitchFamily="2" charset="2"/>
              <a:buChar char="§"/>
            </a:pPr>
            <a:r>
              <a:rPr lang="en-US" dirty="0" smtClean="0">
                <a:solidFill>
                  <a:schemeClr val="tx1"/>
                </a:solidFill>
              </a:rPr>
              <a:t>@Parameters</a:t>
            </a:r>
          </a:p>
          <a:p>
            <a:pPr lvl="1" indent="0">
              <a:buNone/>
            </a:pPr>
            <a:r>
              <a:rPr lang="en-US" dirty="0" smtClean="0">
                <a:solidFill>
                  <a:schemeClr val="tx1"/>
                </a:solidFill>
              </a:rPr>
              <a:t>Describes how to pass parameters to a @Test method.</a:t>
            </a:r>
          </a:p>
          <a:p>
            <a:pPr marL="285750" indent="-285750">
              <a:buFont typeface="Wingdings" panose="05000000000000000000" pitchFamily="2" charset="2"/>
              <a:buChar char="§"/>
            </a:pPr>
            <a:r>
              <a:rPr lang="en-US" dirty="0" smtClean="0">
                <a:solidFill>
                  <a:schemeClr val="tx1"/>
                </a:solidFill>
              </a:rPr>
              <a:t>@Test</a:t>
            </a:r>
          </a:p>
          <a:p>
            <a:pPr lvl="1" indent="0">
              <a:buNone/>
            </a:pPr>
            <a:r>
              <a:rPr lang="en-US" dirty="0" smtClean="0">
                <a:solidFill>
                  <a:schemeClr val="tx1"/>
                </a:solidFill>
              </a:rPr>
              <a:t>Marks a class or a method as a part of the test.</a:t>
            </a:r>
          </a:p>
          <a:p>
            <a:endParaRPr lang="en-US" dirty="0" smtClean="0"/>
          </a:p>
          <a:p>
            <a:endParaRPr lang="en-US" dirty="0"/>
          </a:p>
        </p:txBody>
      </p:sp>
      <p:sp>
        <p:nvSpPr>
          <p:cNvPr id="4" name="Rectangle 3"/>
          <p:cNvSpPr/>
          <p:nvPr/>
        </p:nvSpPr>
        <p:spPr>
          <a:xfrm>
            <a:off x="385665" y="428842"/>
            <a:ext cx="10362132" cy="646331"/>
          </a:xfrm>
          <a:prstGeom prst="rect">
            <a:avLst/>
          </a:prstGeom>
        </p:spPr>
        <p:txBody>
          <a:bodyPr wrap="none">
            <a:spAutoFit/>
          </a:bodyPr>
          <a:lstStyle/>
          <a:p>
            <a:r>
              <a:rPr lang="en-US" sz="3600" b="1" dirty="0" err="1">
                <a:solidFill>
                  <a:schemeClr val="accent1"/>
                </a:solidFill>
                <a:latin typeface="+mj-lt"/>
                <a:ea typeface="+mj-ea"/>
                <a:cs typeface="+mj-cs"/>
              </a:rPr>
              <a:t>TestNG</a:t>
            </a:r>
            <a:r>
              <a:rPr lang="en-US" sz="3600" b="1" dirty="0">
                <a:solidFill>
                  <a:schemeClr val="accent1"/>
                </a:solidFill>
                <a:latin typeface="+mj-lt"/>
                <a:ea typeface="+mj-ea"/>
                <a:cs typeface="+mj-cs"/>
              </a:rPr>
              <a:t> </a:t>
            </a:r>
            <a:r>
              <a:rPr lang="en-US" sz="3600" b="1" dirty="0">
                <a:solidFill>
                  <a:schemeClr val="accent1"/>
                </a:solidFill>
                <a:latin typeface="+mj-lt"/>
                <a:ea typeface="+mj-ea"/>
                <a:cs typeface="+mj-cs"/>
              </a:rPr>
              <a:t>Annotation </a:t>
            </a:r>
            <a:r>
              <a:rPr lang="en-US" sz="3600" b="1" dirty="0">
                <a:solidFill>
                  <a:schemeClr val="accent1"/>
                </a:solidFill>
                <a:latin typeface="+mj-lt"/>
                <a:ea typeface="+mj-ea"/>
                <a:cs typeface="+mj-cs"/>
              </a:rPr>
              <a:t>Description (</a:t>
            </a:r>
            <a:r>
              <a:rPr lang="en-US" sz="3600" b="1" dirty="0" err="1">
                <a:solidFill>
                  <a:schemeClr val="accent1"/>
                </a:solidFill>
                <a:latin typeface="+mj-lt"/>
                <a:ea typeface="+mj-ea"/>
                <a:cs typeface="+mj-cs"/>
              </a:rPr>
              <a:t>Contd</a:t>
            </a:r>
            <a:r>
              <a:rPr lang="en-US" sz="3600" b="1" dirty="0">
                <a:solidFill>
                  <a:schemeClr val="accent1"/>
                </a:solidFill>
                <a:latin typeface="+mj-lt"/>
                <a:ea typeface="+mj-ea"/>
                <a:cs typeface="+mj-cs"/>
              </a:rPr>
              <a:t>)</a:t>
            </a:r>
            <a:endParaRPr lang="en-IN" sz="3600" b="1" dirty="0">
              <a:solidFill>
                <a:schemeClr val="accent1"/>
              </a:solidFill>
              <a:latin typeface="+mj-lt"/>
              <a:ea typeface="+mj-ea"/>
              <a:cs typeface="+mj-cs"/>
            </a:endParaRPr>
          </a:p>
        </p:txBody>
      </p:sp>
    </p:spTree>
    <p:extLst>
      <p:ext uri="{BB962C8B-B14F-4D97-AF65-F5344CB8AC3E}">
        <p14:creationId xmlns:p14="http://schemas.microsoft.com/office/powerpoint/2010/main" val="1325303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solidFill>
                  <a:schemeClr val="accent1"/>
                </a:solidFill>
                <a:ea typeface="+mj-ea"/>
                <a:cs typeface="+mj-cs"/>
              </a:rPr>
              <a:t>Suite Test</a:t>
            </a:r>
            <a:endParaRPr lang="en-US" sz="3600" dirty="0">
              <a:solidFill>
                <a:schemeClr val="accent1"/>
              </a:solidFill>
              <a:ea typeface="+mj-ea"/>
              <a:cs typeface="+mj-cs"/>
            </a:endParaRPr>
          </a:p>
        </p:txBody>
      </p:sp>
      <p:sp>
        <p:nvSpPr>
          <p:cNvPr id="3" name="Text Placeholder 2"/>
          <p:cNvSpPr>
            <a:spLocks noGrp="1"/>
          </p:cNvSpPr>
          <p:nvPr>
            <p:ph type="body" sz="quarter" idx="11"/>
          </p:nvPr>
        </p:nvSpPr>
        <p:spPr/>
        <p:txBody>
          <a:bodyPr/>
          <a:lstStyle/>
          <a:p>
            <a:pPr>
              <a:buFont typeface="Wingdings" panose="05000000000000000000" pitchFamily="2" charset="2"/>
              <a:buChar char="§"/>
            </a:pPr>
            <a:r>
              <a:rPr lang="en-US" dirty="0"/>
              <a:t>In </a:t>
            </a:r>
            <a:r>
              <a:rPr lang="en-US" dirty="0" err="1"/>
              <a:t>TestNG</a:t>
            </a:r>
            <a:r>
              <a:rPr lang="en-US" dirty="0"/>
              <a:t>, we cannot define a suite in testing source code, but it is represented by one XML file</a:t>
            </a:r>
            <a:r>
              <a:rPr lang="en-US" dirty="0" smtClean="0"/>
              <a:t>,</a:t>
            </a:r>
          </a:p>
          <a:p>
            <a:pPr>
              <a:buFont typeface="Wingdings" panose="05000000000000000000" pitchFamily="2" charset="2"/>
              <a:buChar char="§"/>
            </a:pPr>
            <a:r>
              <a:rPr lang="en-US" dirty="0" smtClean="0"/>
              <a:t>It </a:t>
            </a:r>
            <a:r>
              <a:rPr lang="en-US" dirty="0"/>
              <a:t>also allows flexible configuration of the </a:t>
            </a:r>
            <a:r>
              <a:rPr lang="en-US" i="1" dirty="0"/>
              <a:t>tests</a:t>
            </a:r>
            <a:r>
              <a:rPr lang="en-US" dirty="0"/>
              <a:t> to be run. </a:t>
            </a:r>
            <a:endParaRPr lang="en-US" dirty="0" smtClean="0"/>
          </a:p>
          <a:p>
            <a:pPr>
              <a:buFont typeface="Wingdings" panose="05000000000000000000" pitchFamily="2" charset="2"/>
              <a:buChar char="§"/>
            </a:pPr>
            <a:r>
              <a:rPr lang="en-US" dirty="0" smtClean="0"/>
              <a:t>A </a:t>
            </a:r>
            <a:r>
              <a:rPr lang="en-US" dirty="0"/>
              <a:t>suite can contain one or more tests and is defined by the &lt;suite&gt; tag</a:t>
            </a:r>
            <a:r>
              <a:rPr lang="en-US" dirty="0" smtClean="0"/>
              <a:t>.</a:t>
            </a:r>
          </a:p>
          <a:p>
            <a:pPr>
              <a:buFont typeface="Wingdings" panose="05000000000000000000" pitchFamily="2" charset="2"/>
              <a:buChar char="§"/>
            </a:pPr>
            <a:r>
              <a:rPr lang="en-US" dirty="0" smtClean="0"/>
              <a:t>&lt;</a:t>
            </a:r>
            <a:r>
              <a:rPr lang="en-US" dirty="0"/>
              <a:t>suite&gt; is the root tag of your testng.xml. </a:t>
            </a:r>
            <a:endParaRPr lang="en-US" dirty="0" smtClean="0"/>
          </a:p>
          <a:p>
            <a:pPr>
              <a:buFont typeface="Wingdings" panose="05000000000000000000" pitchFamily="2" charset="2"/>
              <a:buChar char="§"/>
            </a:pPr>
            <a:r>
              <a:rPr lang="en-US" dirty="0" smtClean="0"/>
              <a:t>It </a:t>
            </a:r>
            <a:r>
              <a:rPr lang="en-US" dirty="0"/>
              <a:t>describes a test suite, which in turn is made of several &lt;test&gt; sections.</a:t>
            </a:r>
          </a:p>
          <a:p>
            <a:endParaRPr lang="en-US" dirty="0"/>
          </a:p>
          <a:p>
            <a:endParaRPr lang="en-US" b="0" dirty="0"/>
          </a:p>
        </p:txBody>
      </p:sp>
    </p:spTree>
    <p:extLst>
      <p:ext uri="{BB962C8B-B14F-4D97-AF65-F5344CB8AC3E}">
        <p14:creationId xmlns:p14="http://schemas.microsoft.com/office/powerpoint/2010/main" val="215672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solidFill>
                  <a:schemeClr val="accent1"/>
                </a:solidFill>
                <a:ea typeface="+mj-ea"/>
                <a:cs typeface="+mj-cs"/>
              </a:rPr>
              <a:t>Ignore a Test</a:t>
            </a:r>
          </a:p>
        </p:txBody>
      </p:sp>
      <p:sp>
        <p:nvSpPr>
          <p:cNvPr id="3" name="Text Placeholder 2"/>
          <p:cNvSpPr>
            <a:spLocks noGrp="1"/>
          </p:cNvSpPr>
          <p:nvPr>
            <p:ph type="body" sz="quarter" idx="11"/>
          </p:nvPr>
        </p:nvSpPr>
        <p:spPr/>
        <p:txBody>
          <a:bodyPr/>
          <a:lstStyle/>
          <a:p>
            <a:pPr marL="0" indent="0">
              <a:buNone/>
            </a:pPr>
            <a:r>
              <a:rPr lang="en-US" dirty="0"/>
              <a:t>If a test method is annotated with </a:t>
            </a:r>
            <a:r>
              <a:rPr lang="en-US" i="1" dirty="0"/>
              <a:t>@Test(enabled = false)</a:t>
            </a:r>
            <a:r>
              <a:rPr lang="en-US" dirty="0"/>
              <a:t>, then the test case that is not ready to test is bypassed</a:t>
            </a:r>
            <a:r>
              <a:rPr lang="en-US" dirty="0" smtClean="0"/>
              <a:t>.</a:t>
            </a:r>
            <a:endParaRPr lang="en-US" dirty="0"/>
          </a:p>
        </p:txBody>
      </p:sp>
    </p:spTree>
    <p:extLst>
      <p:ext uri="{BB962C8B-B14F-4D97-AF65-F5344CB8AC3E}">
        <p14:creationId xmlns:p14="http://schemas.microsoft.com/office/powerpoint/2010/main" val="1738821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solidFill>
                  <a:schemeClr val="accent1"/>
                </a:solidFill>
                <a:ea typeface="+mj-ea"/>
                <a:cs typeface="+mj-cs"/>
              </a:rPr>
              <a:t>Group</a:t>
            </a:r>
            <a:r>
              <a:rPr lang="en-US" dirty="0" smtClean="0"/>
              <a:t> </a:t>
            </a:r>
            <a:r>
              <a:rPr lang="en-US" sz="3600" dirty="0">
                <a:solidFill>
                  <a:schemeClr val="accent1"/>
                </a:solidFill>
                <a:ea typeface="+mj-ea"/>
                <a:cs typeface="+mj-cs"/>
              </a:rPr>
              <a:t>Test</a:t>
            </a:r>
            <a:endParaRPr lang="en-US" sz="3600" dirty="0">
              <a:solidFill>
                <a:schemeClr val="accent1"/>
              </a:solidFill>
              <a:ea typeface="+mj-ea"/>
              <a:cs typeface="+mj-cs"/>
            </a:endParaRPr>
          </a:p>
        </p:txBody>
      </p:sp>
      <p:sp>
        <p:nvSpPr>
          <p:cNvPr id="3" name="Text Placeholder 2"/>
          <p:cNvSpPr>
            <a:spLocks noGrp="1"/>
          </p:cNvSpPr>
          <p:nvPr>
            <p:ph type="body" sz="quarter" idx="11"/>
          </p:nvPr>
        </p:nvSpPr>
        <p:spPr/>
        <p:txBody>
          <a:bodyPr/>
          <a:lstStyle/>
          <a:p>
            <a:r>
              <a:rPr lang="en-US" dirty="0"/>
              <a:t>Group test is a new innovative feature in </a:t>
            </a:r>
            <a:r>
              <a:rPr lang="en-US" dirty="0" err="1"/>
              <a:t>TestNG</a:t>
            </a:r>
            <a:r>
              <a:rPr lang="en-US" dirty="0"/>
              <a:t>, which doesn’t exist in JUnit framework. It permits you to dispatch methods into proper portions and perform sophisticated groupings of test methods.</a:t>
            </a:r>
          </a:p>
          <a:p>
            <a:r>
              <a:rPr lang="en-US" dirty="0"/>
              <a:t>Not only can you declare those methods that belong to groups, but you can also specify groups that contain other groups. Then, </a:t>
            </a:r>
            <a:r>
              <a:rPr lang="en-US" dirty="0" err="1"/>
              <a:t>TestNG</a:t>
            </a:r>
            <a:r>
              <a:rPr lang="en-US" dirty="0"/>
              <a:t> can be invoked and asked to include a certain set of groups (or regular expressions), while excluding another set.</a:t>
            </a:r>
          </a:p>
          <a:p>
            <a:endParaRPr lang="en-US" dirty="0"/>
          </a:p>
        </p:txBody>
      </p:sp>
    </p:spTree>
    <p:extLst>
      <p:ext uri="{BB962C8B-B14F-4D97-AF65-F5344CB8AC3E}">
        <p14:creationId xmlns:p14="http://schemas.microsoft.com/office/powerpoint/2010/main" val="4238905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solidFill>
                  <a:schemeClr val="accent1"/>
                </a:solidFill>
                <a:ea typeface="+mj-ea"/>
                <a:cs typeface="+mj-cs"/>
              </a:rPr>
              <a:t>Dependency</a:t>
            </a:r>
            <a:r>
              <a:rPr lang="en-US" dirty="0" smtClean="0"/>
              <a:t> </a:t>
            </a:r>
            <a:r>
              <a:rPr lang="en-US" sz="3600" dirty="0">
                <a:solidFill>
                  <a:schemeClr val="accent1"/>
                </a:solidFill>
                <a:ea typeface="+mj-ea"/>
                <a:cs typeface="+mj-cs"/>
              </a:rPr>
              <a:t>Test</a:t>
            </a:r>
            <a:endParaRPr lang="en-US" sz="3600" dirty="0">
              <a:solidFill>
                <a:schemeClr val="accent1"/>
              </a:solidFill>
              <a:ea typeface="+mj-ea"/>
              <a:cs typeface="+mj-cs"/>
            </a:endParaRPr>
          </a:p>
        </p:txBody>
      </p:sp>
      <p:sp>
        <p:nvSpPr>
          <p:cNvPr id="3" name="Text Placeholder 2"/>
          <p:cNvSpPr>
            <a:spLocks noGrp="1"/>
          </p:cNvSpPr>
          <p:nvPr>
            <p:ph type="body" sz="quarter" idx="11"/>
          </p:nvPr>
        </p:nvSpPr>
        <p:spPr>
          <a:xfrm>
            <a:off x="385664" y="1310709"/>
            <a:ext cx="11570208" cy="4535424"/>
          </a:xfrm>
        </p:spPr>
        <p:txBody>
          <a:bodyPr/>
          <a:lstStyle/>
          <a:p>
            <a:pPr marL="0" indent="0">
              <a:buNone/>
            </a:pPr>
            <a:endParaRPr lang="en-US" dirty="0" smtClean="0"/>
          </a:p>
          <a:p>
            <a:r>
              <a:rPr lang="en-US" dirty="0" smtClean="0"/>
              <a:t>Dependency </a:t>
            </a:r>
            <a:r>
              <a:rPr lang="en-US" dirty="0"/>
              <a:t>is supported by </a:t>
            </a:r>
            <a:r>
              <a:rPr lang="en-US" dirty="0" err="1"/>
              <a:t>TestNG</a:t>
            </a:r>
            <a:r>
              <a:rPr lang="en-US" dirty="0"/>
              <a:t>, as it supports the declaration of explicit dependencies between test methods</a:t>
            </a:r>
            <a:r>
              <a:rPr lang="en-US" dirty="0" smtClean="0"/>
              <a:t>.</a:t>
            </a:r>
          </a:p>
          <a:p>
            <a:pPr marL="0" indent="0">
              <a:buNone/>
            </a:pPr>
            <a:endParaRPr lang="en-US" dirty="0"/>
          </a:p>
          <a:p>
            <a:pPr marL="0" indent="0">
              <a:buNone/>
            </a:pPr>
            <a:r>
              <a:rPr lang="en-US" dirty="0" smtClean="0"/>
              <a:t>  </a:t>
            </a:r>
            <a:r>
              <a:rPr lang="en-US" dirty="0" err="1" smtClean="0"/>
              <a:t>TestNG</a:t>
            </a:r>
            <a:r>
              <a:rPr lang="en-US" dirty="0" smtClean="0"/>
              <a:t> </a:t>
            </a:r>
            <a:r>
              <a:rPr lang="en-US" dirty="0"/>
              <a:t>allows you to specify dependencies either with </a:t>
            </a:r>
            <a:r>
              <a:rPr lang="en-US" dirty="0" smtClean="0"/>
              <a:t>−</a:t>
            </a:r>
          </a:p>
          <a:p>
            <a:pPr marL="0" indent="0">
              <a:buNone/>
            </a:pPr>
            <a:endParaRPr lang="en-US" dirty="0"/>
          </a:p>
          <a:p>
            <a:pPr>
              <a:buFont typeface="Wingdings" panose="05000000000000000000" pitchFamily="2" charset="2"/>
              <a:buChar char="§"/>
            </a:pPr>
            <a:r>
              <a:rPr lang="en-US" dirty="0"/>
              <a:t>Using attribute </a:t>
            </a:r>
            <a:r>
              <a:rPr lang="en-US" i="1" dirty="0" err="1"/>
              <a:t>dependsOnMethods</a:t>
            </a:r>
            <a:r>
              <a:rPr lang="en-US" dirty="0"/>
              <a:t> in @Test annotations, OR.</a:t>
            </a:r>
          </a:p>
          <a:p>
            <a:pPr>
              <a:buFont typeface="Wingdings" panose="05000000000000000000" pitchFamily="2" charset="2"/>
              <a:buChar char="§"/>
            </a:pPr>
            <a:r>
              <a:rPr lang="en-US" dirty="0"/>
              <a:t>Using attribute </a:t>
            </a:r>
            <a:r>
              <a:rPr lang="en-US" i="1" dirty="0" err="1"/>
              <a:t>dependsOnGroups</a:t>
            </a:r>
            <a:r>
              <a:rPr lang="en-US" dirty="0"/>
              <a:t> in @Test annotations.</a:t>
            </a:r>
          </a:p>
          <a:p>
            <a:pPr marL="0" indent="0">
              <a:buNone/>
            </a:pPr>
            <a:endParaRPr lang="en-US" dirty="0"/>
          </a:p>
        </p:txBody>
      </p:sp>
    </p:spTree>
    <p:extLst>
      <p:ext uri="{BB962C8B-B14F-4D97-AF65-F5344CB8AC3E}">
        <p14:creationId xmlns:p14="http://schemas.microsoft.com/office/powerpoint/2010/main" val="58944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solidFill>
                  <a:schemeClr val="accent1"/>
                </a:solidFill>
                <a:ea typeface="+mj-ea"/>
                <a:cs typeface="+mj-cs"/>
              </a:rPr>
              <a:t>Parameterized</a:t>
            </a:r>
            <a:r>
              <a:rPr lang="en-US" dirty="0"/>
              <a:t> </a:t>
            </a:r>
            <a:r>
              <a:rPr lang="en-US" sz="3600" dirty="0">
                <a:solidFill>
                  <a:schemeClr val="accent1"/>
                </a:solidFill>
                <a:ea typeface="+mj-ea"/>
                <a:cs typeface="+mj-cs"/>
              </a:rPr>
              <a:t>Tests</a:t>
            </a:r>
            <a:endParaRPr lang="en-US" sz="3600" dirty="0">
              <a:solidFill>
                <a:schemeClr val="accent1"/>
              </a:solidFill>
              <a:ea typeface="+mj-ea"/>
              <a:cs typeface="+mj-cs"/>
            </a:endParaRPr>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b="0" dirty="0"/>
              <a:t>Another interesting feature available in </a:t>
            </a:r>
            <a:r>
              <a:rPr lang="en-US" b="0" dirty="0" err="1"/>
              <a:t>TestNG</a:t>
            </a:r>
            <a:r>
              <a:rPr lang="en-US" b="0" dirty="0"/>
              <a:t> is parametric testing</a:t>
            </a:r>
            <a:r>
              <a:rPr lang="en-US" b="0" dirty="0" smtClean="0"/>
              <a:t>.</a:t>
            </a:r>
          </a:p>
          <a:p>
            <a:pPr marL="342900" indent="-342900">
              <a:buFont typeface="Wingdings" panose="05000000000000000000" pitchFamily="2" charset="2"/>
              <a:buChar char="§"/>
            </a:pPr>
            <a:r>
              <a:rPr lang="en-US" b="0" dirty="0"/>
              <a:t>Parameterized tests allow developers to run the same test over and over again using different values.</a:t>
            </a:r>
          </a:p>
          <a:p>
            <a:pPr marL="342900" indent="-342900">
              <a:buFont typeface="Wingdings" panose="05000000000000000000" pitchFamily="2" charset="2"/>
              <a:buChar char="§"/>
            </a:pPr>
            <a:r>
              <a:rPr lang="en-US" b="0" dirty="0" err="1"/>
              <a:t>TestNG</a:t>
            </a:r>
            <a:r>
              <a:rPr lang="en-US" b="0" dirty="0"/>
              <a:t> lets you pass parameters directly to your test methods in two different ways −</a:t>
            </a:r>
          </a:p>
          <a:p>
            <a:pPr marL="647700" lvl="1" indent="-342900">
              <a:buFont typeface="Arial" panose="020B0604020202020204" pitchFamily="34" charset="0"/>
              <a:buChar char="•"/>
            </a:pPr>
            <a:r>
              <a:rPr lang="en-US" b="0" dirty="0"/>
              <a:t>With testng.xml</a:t>
            </a:r>
          </a:p>
          <a:p>
            <a:pPr marL="647700" lvl="1" indent="-342900">
              <a:buFont typeface="Arial" panose="020B0604020202020204" pitchFamily="34" charset="0"/>
              <a:buChar char="•"/>
            </a:pPr>
            <a:r>
              <a:rPr lang="en-US" b="0" dirty="0"/>
              <a:t>With Data </a:t>
            </a:r>
            <a:r>
              <a:rPr lang="en-US" b="0" dirty="0" smtClean="0"/>
              <a:t>Providers</a:t>
            </a:r>
          </a:p>
          <a:p>
            <a:pPr marL="647700" lvl="1" indent="-342900">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825640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94" y="3256904"/>
            <a:ext cx="3842206" cy="1231106"/>
          </a:xfrm>
          <a:prstGeom prst="rect">
            <a:avLst/>
          </a:prstGeom>
        </p:spPr>
        <p:txBody>
          <a:bodyPr wrap="none" lIns="0" tIns="0" rIns="0" bIns="0">
            <a:spAutoFit/>
          </a:bodyPr>
          <a:lstStyle/>
          <a:p>
            <a:r>
              <a:rPr lang="en-US" sz="1600" dirty="0">
                <a:solidFill>
                  <a:prstClr val="white"/>
                </a:solidFill>
                <a:ea typeface="Verdana" pitchFamily="34" charset="0"/>
                <a:cs typeface="Verdana" pitchFamily="34" charset="0"/>
              </a:rPr>
              <a:t>For more information please contact:</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T+ 33 1 98765432</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F+ 33 1 88888888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M+ 33 6 44445678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firstname.lastname@atos.net</a:t>
            </a:r>
            <a:endParaRPr lang="en-GB" sz="3200" dirty="0"/>
          </a:p>
        </p:txBody>
      </p:sp>
    </p:spTree>
    <p:extLst>
      <p:ext uri="{BB962C8B-B14F-4D97-AF65-F5344CB8AC3E}">
        <p14:creationId xmlns:p14="http://schemas.microsoft.com/office/powerpoint/2010/main" val="306408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2146128"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Karthika</a:t>
                      </a:r>
                      <a:endParaRPr lang="en-US" sz="1100" dirty="0"/>
                    </a:p>
                  </a:txBody>
                  <a:tcPr marL="68580" marR="68580" marT="34290" marB="34290"/>
                </a:tc>
                <a:tc>
                  <a:txBody>
                    <a:bodyPr/>
                    <a:lstStyle/>
                    <a:p>
                      <a:pPr algn="ctr"/>
                      <a:r>
                        <a:rPr lang="en-US" sz="1100" dirty="0" smtClean="0"/>
                        <a:t>02-12-2019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2148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045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1765300" y="1305628"/>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Test your Memory</a:t>
            </a:r>
          </a:p>
          <a:p>
            <a:endParaRPr lang="en-US" sz="1600" dirty="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9144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8763000" y="1315628"/>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Can you Solve?</a:t>
            </a:r>
          </a:p>
          <a:p>
            <a:endParaRPr lang="en-US" sz="1600" dirty="0">
              <a:latin typeface="Papyrus" pitchFamily="66" charset="0"/>
            </a:endParaRPr>
          </a:p>
        </p:txBody>
      </p:sp>
      <p:sp>
        <p:nvSpPr>
          <p:cNvPr id="4103" name="TextBox 10"/>
          <p:cNvSpPr txBox="1">
            <a:spLocks noChangeArrowheads="1"/>
          </p:cNvSpPr>
          <p:nvPr/>
        </p:nvSpPr>
        <p:spPr bwMode="auto">
          <a:xfrm>
            <a:off x="6680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495800"/>
            <a:ext cx="142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2057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400" y="4495801"/>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63000" y="1899828"/>
            <a:ext cx="1447800" cy="1224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6557964"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Coffee Break</a:t>
            </a:r>
          </a:p>
          <a:p>
            <a:endParaRPr lang="en-US" sz="1600" dirty="0">
              <a:latin typeface="Papyrus" pitchFamily="66" charset="0"/>
            </a:endParaRPr>
          </a:p>
        </p:txBody>
      </p:sp>
      <p:sp>
        <p:nvSpPr>
          <p:cNvPr id="4111" name="TextBox 22"/>
          <p:cNvSpPr txBox="1">
            <a:spLocks noChangeArrowheads="1"/>
          </p:cNvSpPr>
          <p:nvPr/>
        </p:nvSpPr>
        <p:spPr bwMode="auto">
          <a:xfrm>
            <a:off x="3962401"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6" y="2009776"/>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4257813" y="1387247"/>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Objective</a:t>
            </a:r>
          </a:p>
          <a:p>
            <a:endParaRPr lang="en-US" sz="1600" dirty="0">
              <a:latin typeface="Papyrus" pitchFamily="66" charset="0"/>
            </a:endParaRPr>
          </a:p>
        </p:txBody>
      </p:sp>
    </p:spTree>
    <p:extLst>
      <p:ext uri="{BB962C8B-B14F-4D97-AF65-F5344CB8AC3E}">
        <p14:creationId xmlns:p14="http://schemas.microsoft.com/office/powerpoint/2010/main" val="3702118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TestNG</a:t>
            </a:r>
            <a:endParaRPr lang="en-US" dirty="0">
              <a:solidFill>
                <a:schemeClr val="accent1"/>
              </a:solidFill>
            </a:endParaRPr>
          </a:p>
        </p:txBody>
      </p:sp>
      <p:sp>
        <p:nvSpPr>
          <p:cNvPr id="3" name="Content Placeholder 2"/>
          <p:cNvSpPr>
            <a:spLocks noGrp="1"/>
          </p:cNvSpPr>
          <p:nvPr>
            <p:ph idx="1"/>
          </p:nvPr>
        </p:nvSpPr>
        <p:spPr/>
        <p:txBody>
          <a:bodyPr/>
          <a:lstStyle/>
          <a:p>
            <a:pPr algn="just">
              <a:lnSpc>
                <a:spcPct val="150000"/>
              </a:lnSpc>
            </a:pPr>
            <a:r>
              <a:rPr lang="en-US" b="0" dirty="0" err="1" smtClean="0">
                <a:solidFill>
                  <a:schemeClr val="tx1"/>
                </a:solidFill>
              </a:rPr>
              <a:t>TestNG</a:t>
            </a:r>
            <a:r>
              <a:rPr lang="en-US" b="0" dirty="0" smtClean="0">
                <a:solidFill>
                  <a:schemeClr val="tx1"/>
                </a:solidFill>
              </a:rPr>
              <a:t> is an advance framework designed in a way to leverage the benefits by both the developers and </a:t>
            </a:r>
            <a:r>
              <a:rPr lang="en-US" b="0" dirty="0" smtClean="0">
                <a:solidFill>
                  <a:schemeClr val="tx1"/>
                </a:solidFill>
              </a:rPr>
              <a:t>testers</a:t>
            </a:r>
          </a:p>
        </p:txBody>
      </p:sp>
    </p:spTree>
    <p:extLst>
      <p:ext uri="{BB962C8B-B14F-4D97-AF65-F5344CB8AC3E}">
        <p14:creationId xmlns:p14="http://schemas.microsoft.com/office/powerpoint/2010/main" val="395461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 y="326571"/>
            <a:ext cx="8770937" cy="457200"/>
          </a:xfrm>
        </p:spPr>
        <p:txBody>
          <a:bodyPr/>
          <a:lstStyle/>
          <a:p>
            <a:r>
              <a:rPr lang="en-US" dirty="0">
                <a:solidFill>
                  <a:schemeClr val="accent1"/>
                </a:solidFill>
              </a:rPr>
              <a:t>Features of </a:t>
            </a:r>
            <a:r>
              <a:rPr lang="en-US" dirty="0" err="1">
                <a:solidFill>
                  <a:schemeClr val="accent1"/>
                </a:solidFill>
              </a:rPr>
              <a:t>TestNG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285750" indent="-285750" algn="just">
              <a:buFont typeface="Wingdings" panose="05000000000000000000" pitchFamily="2" charset="2"/>
              <a:buChar char="§"/>
            </a:pPr>
            <a:r>
              <a:rPr lang="en-US" b="0" dirty="0" smtClean="0">
                <a:solidFill>
                  <a:schemeClr val="tx1"/>
                </a:solidFill>
              </a:rPr>
              <a:t>Support for annotations</a:t>
            </a:r>
          </a:p>
          <a:p>
            <a:pPr marL="285750" indent="-285750" algn="just">
              <a:buFont typeface="Wingdings" panose="05000000000000000000" pitchFamily="2" charset="2"/>
              <a:buChar char="§"/>
            </a:pPr>
            <a:r>
              <a:rPr lang="en-US" b="0" dirty="0" smtClean="0">
                <a:solidFill>
                  <a:schemeClr val="tx1"/>
                </a:solidFill>
              </a:rPr>
              <a:t>Support for parameterization</a:t>
            </a:r>
          </a:p>
          <a:p>
            <a:pPr marL="285750" indent="-285750" algn="just">
              <a:buFont typeface="Wingdings" panose="05000000000000000000" pitchFamily="2" charset="2"/>
              <a:buChar char="§"/>
            </a:pPr>
            <a:r>
              <a:rPr lang="en-US" b="0" dirty="0" smtClean="0">
                <a:solidFill>
                  <a:schemeClr val="tx1"/>
                </a:solidFill>
              </a:rPr>
              <a:t>Advance execution methodology that do not require test suites to be created</a:t>
            </a:r>
          </a:p>
          <a:p>
            <a:pPr marL="285750" indent="-285750" algn="just">
              <a:buFont typeface="Wingdings" panose="05000000000000000000" pitchFamily="2" charset="2"/>
              <a:buChar char="§"/>
            </a:pPr>
            <a:r>
              <a:rPr lang="en-US" b="0" dirty="0" smtClean="0">
                <a:solidFill>
                  <a:schemeClr val="tx1"/>
                </a:solidFill>
              </a:rPr>
              <a:t>Support for Data Driven Testing using </a:t>
            </a:r>
            <a:r>
              <a:rPr lang="en-US" b="0" dirty="0" err="1" smtClean="0">
                <a:solidFill>
                  <a:schemeClr val="tx1"/>
                </a:solidFill>
              </a:rPr>
              <a:t>Dataproviders</a:t>
            </a:r>
            <a:endParaRPr lang="en-US" b="0" dirty="0" smtClean="0">
              <a:solidFill>
                <a:schemeClr val="tx1"/>
              </a:solidFill>
            </a:endParaRPr>
          </a:p>
          <a:p>
            <a:pPr marL="285750" indent="-285750" algn="just">
              <a:buFont typeface="Wingdings" panose="05000000000000000000" pitchFamily="2" charset="2"/>
              <a:buChar char="§"/>
            </a:pPr>
            <a:r>
              <a:rPr lang="en-US" b="0" dirty="0" smtClean="0">
                <a:solidFill>
                  <a:schemeClr val="tx1"/>
                </a:solidFill>
              </a:rPr>
              <a:t>Enables user to set execution priorities for the test methods</a:t>
            </a:r>
          </a:p>
          <a:p>
            <a:pPr marL="285750" indent="-285750" algn="just">
              <a:buFont typeface="Wingdings" panose="05000000000000000000" pitchFamily="2" charset="2"/>
              <a:buChar char="§"/>
            </a:pPr>
            <a:r>
              <a:rPr lang="en-US" b="0" dirty="0" smtClean="0">
                <a:solidFill>
                  <a:schemeClr val="tx1"/>
                </a:solidFill>
              </a:rPr>
              <a:t>Supports threat safe environment when executing multiple threads</a:t>
            </a:r>
          </a:p>
          <a:p>
            <a:pPr marL="285750" indent="-285750" algn="just">
              <a:buFont typeface="Wingdings" panose="05000000000000000000" pitchFamily="2" charset="2"/>
              <a:buChar char="§"/>
            </a:pPr>
            <a:r>
              <a:rPr lang="en-US" b="0" dirty="0" smtClean="0">
                <a:solidFill>
                  <a:schemeClr val="tx1"/>
                </a:solidFill>
              </a:rPr>
              <a:t>Readily supports integration with various tools and plug-ins like build tools (Ant, Maven etc.), Integrated Development Environment (Eclipse).</a:t>
            </a:r>
          </a:p>
          <a:p>
            <a:pPr marL="285750" indent="-285750" algn="just">
              <a:buFont typeface="Wingdings" panose="05000000000000000000" pitchFamily="2" charset="2"/>
              <a:buChar char="§"/>
            </a:pPr>
            <a:r>
              <a:rPr lang="en-US" b="0" dirty="0" smtClean="0">
                <a:solidFill>
                  <a:schemeClr val="tx1"/>
                </a:solidFill>
              </a:rPr>
              <a:t>Facilitates user with effective means of Report Generation using </a:t>
            </a:r>
            <a:r>
              <a:rPr lang="en-US" b="0" dirty="0" err="1" smtClean="0">
                <a:solidFill>
                  <a:schemeClr val="tx1"/>
                </a:solidFill>
              </a:rPr>
              <a:t>ReportNG</a:t>
            </a:r>
            <a:endParaRPr lang="en-US" b="0" dirty="0" smtClean="0">
              <a:solidFill>
                <a:schemeClr val="tx1"/>
              </a:solidFill>
            </a:endParaRPr>
          </a:p>
          <a:p>
            <a:endParaRPr lang="en-US" dirty="0"/>
          </a:p>
        </p:txBody>
      </p:sp>
    </p:spTree>
    <p:extLst>
      <p:ext uri="{BB962C8B-B14F-4D97-AF65-F5344CB8AC3E}">
        <p14:creationId xmlns:p14="http://schemas.microsoft.com/office/powerpoint/2010/main" val="1106553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 y="211183"/>
            <a:ext cx="8357339" cy="649224"/>
          </a:xfrm>
        </p:spPr>
        <p:txBody>
          <a:bodyPr/>
          <a:lstStyle/>
          <a:p>
            <a:r>
              <a:rPr lang="en-US" dirty="0" err="1">
                <a:solidFill>
                  <a:schemeClr val="accent1"/>
                </a:solidFill>
              </a:rPr>
              <a:t>TestNG</a:t>
            </a:r>
            <a:r>
              <a:rPr lang="en-US" dirty="0">
                <a:solidFill>
                  <a:schemeClr val="accent1"/>
                </a:solidFill>
              </a:rPr>
              <a:t> versus </a:t>
            </a:r>
            <a:r>
              <a:rPr lang="en-US" dirty="0" err="1">
                <a:solidFill>
                  <a:schemeClr val="accent1"/>
                </a:solidFill>
              </a:rPr>
              <a:t>JUnit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lstStyle/>
          <a:p>
            <a:pPr>
              <a:lnSpc>
                <a:spcPct val="200000"/>
              </a:lnSpc>
            </a:pPr>
            <a:r>
              <a:rPr lang="en-US" dirty="0" smtClean="0">
                <a:solidFill>
                  <a:schemeClr val="tx1"/>
                </a:solidFill>
              </a:rPr>
              <a:t>There are various advantages that make </a:t>
            </a:r>
            <a:r>
              <a:rPr lang="en-US" dirty="0" err="1" smtClean="0">
                <a:solidFill>
                  <a:schemeClr val="tx1"/>
                </a:solidFill>
              </a:rPr>
              <a:t>TestNG</a:t>
            </a:r>
            <a:r>
              <a:rPr lang="en-US" dirty="0" smtClean="0">
                <a:solidFill>
                  <a:schemeClr val="tx1"/>
                </a:solidFill>
              </a:rPr>
              <a:t> superior to </a:t>
            </a:r>
            <a:r>
              <a:rPr lang="en-US" dirty="0" err="1" smtClean="0">
                <a:solidFill>
                  <a:schemeClr val="tx1"/>
                </a:solidFill>
              </a:rPr>
              <a:t>JUnit</a:t>
            </a:r>
            <a:r>
              <a:rPr lang="en-US" dirty="0" smtClean="0">
                <a:solidFill>
                  <a:schemeClr val="tx1"/>
                </a:solidFill>
              </a:rPr>
              <a:t>. Some of them are:</a:t>
            </a:r>
          </a:p>
          <a:p>
            <a:pPr marL="285750" indent="-285750">
              <a:lnSpc>
                <a:spcPct val="200000"/>
              </a:lnSpc>
              <a:buFont typeface="Wingdings" panose="05000000000000000000" pitchFamily="2" charset="2"/>
              <a:buChar char="§"/>
            </a:pPr>
            <a:r>
              <a:rPr lang="en-US" b="0" dirty="0" smtClean="0">
                <a:solidFill>
                  <a:schemeClr val="tx1"/>
                </a:solidFill>
              </a:rPr>
              <a:t>Advance and easy annotations</a:t>
            </a:r>
          </a:p>
          <a:p>
            <a:pPr marL="285750" indent="-285750">
              <a:lnSpc>
                <a:spcPct val="200000"/>
              </a:lnSpc>
              <a:buFont typeface="Wingdings" panose="05000000000000000000" pitchFamily="2" charset="2"/>
              <a:buChar char="§"/>
            </a:pPr>
            <a:r>
              <a:rPr lang="en-US" b="0" dirty="0" smtClean="0">
                <a:solidFill>
                  <a:schemeClr val="tx1"/>
                </a:solidFill>
              </a:rPr>
              <a:t>Execution patterns can be set</a:t>
            </a:r>
          </a:p>
          <a:p>
            <a:pPr marL="285750" indent="-285750">
              <a:lnSpc>
                <a:spcPct val="200000"/>
              </a:lnSpc>
              <a:buFont typeface="Wingdings" panose="05000000000000000000" pitchFamily="2" charset="2"/>
              <a:buChar char="§"/>
            </a:pPr>
            <a:r>
              <a:rPr lang="en-US" b="0" dirty="0" smtClean="0">
                <a:solidFill>
                  <a:schemeClr val="tx1"/>
                </a:solidFill>
              </a:rPr>
              <a:t>Concurrent execution of test scripts</a:t>
            </a:r>
          </a:p>
          <a:p>
            <a:pPr marL="285750" indent="-285750">
              <a:lnSpc>
                <a:spcPct val="200000"/>
              </a:lnSpc>
              <a:buFont typeface="Wingdings" panose="05000000000000000000" pitchFamily="2" charset="2"/>
              <a:buChar char="§"/>
            </a:pPr>
            <a:r>
              <a:rPr lang="en-US" b="0" dirty="0" smtClean="0">
                <a:solidFill>
                  <a:schemeClr val="tx1"/>
                </a:solidFill>
              </a:rPr>
              <a:t>Test case dependencies can be set</a:t>
            </a:r>
          </a:p>
          <a:p>
            <a:endParaRPr lang="en-US" dirty="0"/>
          </a:p>
        </p:txBody>
      </p:sp>
    </p:spTree>
    <p:extLst>
      <p:ext uri="{BB962C8B-B14F-4D97-AF65-F5344CB8AC3E}">
        <p14:creationId xmlns:p14="http://schemas.microsoft.com/office/powerpoint/2010/main" val="272578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solidFill>
              </a:rPr>
              <a:t>TestNG</a:t>
            </a:r>
            <a:r>
              <a:rPr lang="en-US" dirty="0">
                <a:solidFill>
                  <a:schemeClr val="accent1"/>
                </a:solidFill>
              </a:rPr>
              <a:t> Annotation Description</a:t>
            </a:r>
            <a:endParaRPr lang="en-US" dirty="0">
              <a:solidFill>
                <a:schemeClr val="accent1"/>
              </a:solidFill>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BeforeSuite</a:t>
            </a:r>
            <a:endParaRPr lang="en-US" dirty="0" smtClean="0">
              <a:solidFill>
                <a:schemeClr val="tx1"/>
              </a:solidFill>
            </a:endParaRPr>
          </a:p>
          <a:p>
            <a:pPr marL="0" indent="0">
              <a:buNone/>
            </a:pPr>
            <a:r>
              <a:rPr lang="en-US" dirty="0" smtClean="0">
                <a:solidFill>
                  <a:schemeClr val="tx1"/>
                </a:solidFill>
              </a:rPr>
              <a:t>	The annotated method will be run only once before all tests in this suite have run.</a:t>
            </a:r>
          </a:p>
          <a:p>
            <a:pPr marL="285750" indent="-285750">
              <a:buFont typeface="Wingdings" panose="05000000000000000000" pitchFamily="2" charset="2"/>
              <a:buChar char="§"/>
            </a:pPr>
            <a:r>
              <a:rPr lang="en-US" dirty="0" smtClean="0">
                <a:solidFill>
                  <a:schemeClr val="tx1"/>
                </a:solidFill>
              </a:rPr>
              <a:t>@</a:t>
            </a:r>
            <a:r>
              <a:rPr lang="en-US" dirty="0" err="1">
                <a:solidFill>
                  <a:schemeClr val="tx1"/>
                </a:solidFill>
              </a:rPr>
              <a:t>AfterSuite</a:t>
            </a:r>
            <a:endParaRPr lang="en-US" dirty="0">
              <a:solidFill>
                <a:schemeClr val="tx1"/>
              </a:solidFill>
            </a:endParaRPr>
          </a:p>
          <a:p>
            <a:pPr marL="0" indent="0">
              <a:buNone/>
            </a:pPr>
            <a:r>
              <a:rPr lang="en-US" dirty="0" smtClean="0">
                <a:solidFill>
                  <a:schemeClr val="tx1"/>
                </a:solidFill>
              </a:rPr>
              <a:t>	The </a:t>
            </a:r>
            <a:r>
              <a:rPr lang="en-US" dirty="0">
                <a:solidFill>
                  <a:schemeClr val="tx1"/>
                </a:solidFill>
              </a:rPr>
              <a:t>annotated method will be run only once after all tests in this suite </a:t>
            </a:r>
            <a:r>
              <a:rPr lang="en-US" dirty="0" smtClean="0">
                <a:solidFill>
                  <a:schemeClr val="tx1"/>
                </a:solidFill>
              </a:rPr>
              <a:t>	have </a:t>
            </a:r>
            <a:r>
              <a:rPr lang="en-US" dirty="0">
                <a:solidFill>
                  <a:schemeClr val="tx1"/>
                </a:solidFill>
              </a:rPr>
              <a:t>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BeforeClass</a:t>
            </a:r>
            <a:endParaRPr lang="en-US" dirty="0">
              <a:solidFill>
                <a:schemeClr val="tx1"/>
              </a:solidFill>
            </a:endParaRPr>
          </a:p>
          <a:p>
            <a:pPr marL="0" indent="0">
              <a:buNone/>
            </a:pPr>
            <a:r>
              <a:rPr lang="en-US" dirty="0"/>
              <a:t> </a:t>
            </a:r>
            <a:r>
              <a:rPr lang="en-US" dirty="0" smtClean="0"/>
              <a:t>   </a:t>
            </a:r>
            <a:r>
              <a:rPr lang="en-US" dirty="0" smtClean="0">
                <a:solidFill>
                  <a:schemeClr val="tx1"/>
                </a:solidFill>
              </a:rPr>
              <a:t>The </a:t>
            </a:r>
            <a:r>
              <a:rPr lang="en-US" dirty="0">
                <a:solidFill>
                  <a:schemeClr val="tx1"/>
                </a:solidFill>
              </a:rPr>
              <a:t>annotated method will be run only once before the first test method </a:t>
            </a:r>
            <a:r>
              <a:rPr lang="en-US" dirty="0" smtClean="0">
                <a:solidFill>
                  <a:schemeClr val="tx1"/>
                </a:solidFill>
              </a:rPr>
              <a:t>in </a:t>
            </a:r>
            <a:r>
              <a:rPr lang="en-US" dirty="0">
                <a:solidFill>
                  <a:schemeClr val="tx1"/>
                </a:solidFill>
              </a:rPr>
              <a:t>the current class is invoked.</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AfterClass</a:t>
            </a:r>
            <a:endParaRPr lang="en-US" dirty="0">
              <a:solidFill>
                <a:schemeClr val="tx1"/>
              </a:solidFill>
            </a:endParaRPr>
          </a:p>
          <a:p>
            <a:pPr marL="0" indent="0">
              <a:buNone/>
            </a:pPr>
            <a:r>
              <a:rPr lang="en-US" dirty="0" smtClean="0">
                <a:solidFill>
                  <a:schemeClr val="tx1"/>
                </a:solidFill>
              </a:rPr>
              <a:t>	The </a:t>
            </a:r>
            <a:r>
              <a:rPr lang="en-US" dirty="0">
                <a:solidFill>
                  <a:schemeClr val="tx1"/>
                </a:solidFill>
              </a:rPr>
              <a:t>annotated method will be run only once after all the test methods in </a:t>
            </a:r>
            <a:r>
              <a:rPr lang="en-US" dirty="0" smtClean="0">
                <a:solidFill>
                  <a:schemeClr val="tx1"/>
                </a:solidFill>
              </a:rPr>
              <a:t>the </a:t>
            </a:r>
            <a:r>
              <a:rPr lang="en-US" dirty="0">
                <a:solidFill>
                  <a:schemeClr val="tx1"/>
                </a:solidFill>
              </a:rPr>
              <a:t>current class have 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BeforeTest</a:t>
            </a:r>
            <a:endParaRPr lang="en-US" dirty="0">
              <a:solidFill>
                <a:schemeClr val="tx1"/>
              </a:solidFill>
            </a:endParaRPr>
          </a:p>
          <a:p>
            <a:pPr marL="0" indent="0">
              <a:buNone/>
            </a:pPr>
            <a:r>
              <a:rPr lang="en-US" dirty="0" smtClean="0">
                <a:solidFill>
                  <a:schemeClr val="tx1"/>
                </a:solidFill>
              </a:rPr>
              <a:t>	The </a:t>
            </a:r>
            <a:r>
              <a:rPr lang="en-US" dirty="0">
                <a:solidFill>
                  <a:schemeClr val="tx1"/>
                </a:solidFill>
              </a:rPr>
              <a:t>annotated method will be run before any test method belonging to </a:t>
            </a:r>
            <a:r>
              <a:rPr lang="en-US" dirty="0" smtClean="0">
                <a:solidFill>
                  <a:schemeClr val="tx1"/>
                </a:solidFill>
              </a:rPr>
              <a:t>the </a:t>
            </a:r>
            <a:r>
              <a:rPr lang="en-US" dirty="0">
                <a:solidFill>
                  <a:schemeClr val="tx1"/>
                </a:solidFill>
              </a:rPr>
              <a:t>classes inside the &lt;test&gt; tag is run.</a:t>
            </a:r>
          </a:p>
        </p:txBody>
      </p:sp>
    </p:spTree>
    <p:extLst>
      <p:ext uri="{BB962C8B-B14F-4D97-AF65-F5344CB8AC3E}">
        <p14:creationId xmlns:p14="http://schemas.microsoft.com/office/powerpoint/2010/main" val="319570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AfterTest</a:t>
            </a:r>
            <a:endParaRPr lang="en-US" dirty="0" smtClean="0">
              <a:solidFill>
                <a:schemeClr val="tx1"/>
              </a:solidFill>
            </a:endParaRPr>
          </a:p>
          <a:p>
            <a:pPr marL="0" indent="0">
              <a:buNone/>
            </a:pPr>
            <a:r>
              <a:rPr lang="en-US" dirty="0" smtClean="0">
                <a:solidFill>
                  <a:schemeClr val="tx1"/>
                </a:solidFill>
              </a:rPr>
              <a:t>           The </a:t>
            </a:r>
            <a:r>
              <a:rPr lang="en-US" dirty="0" smtClean="0">
                <a:solidFill>
                  <a:schemeClr val="tx1"/>
                </a:solidFill>
              </a:rPr>
              <a:t>annotated method will be run after all the test methods belonging to the classes inside the &lt;test&gt; tag have run</a:t>
            </a:r>
            <a:r>
              <a:rPr lang="en-US" dirty="0" smtClean="0">
                <a:solidFill>
                  <a:schemeClr val="tx1"/>
                </a:solidFill>
              </a:rPr>
              <a:t>.</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BeforeGroups</a:t>
            </a:r>
            <a:endParaRPr lang="en-US" dirty="0"/>
          </a:p>
          <a:p>
            <a:pPr marL="0" indent="0">
              <a:buNone/>
            </a:pPr>
            <a:r>
              <a:rPr lang="en-US" dirty="0" smtClean="0">
                <a:solidFill>
                  <a:schemeClr val="tx1"/>
                </a:solidFill>
              </a:rPr>
              <a:t>         	The </a:t>
            </a:r>
            <a:r>
              <a:rPr lang="en-US" dirty="0" smtClean="0">
                <a:solidFill>
                  <a:schemeClr val="tx1"/>
                </a:solidFill>
              </a:rPr>
              <a:t>list of groups that this configuration method will run before. This method is guaranteed to run shortly before the first test method that belongs to any of these groups is invoked</a:t>
            </a:r>
            <a:r>
              <a:rPr lang="en-US" dirty="0" smtClean="0">
                <a:solidFill>
                  <a:schemeClr val="tx1"/>
                </a:solidFill>
              </a:rPr>
              <a:t>.</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AfterGroups</a:t>
            </a:r>
            <a:endParaRPr lang="en-US" dirty="0"/>
          </a:p>
          <a:p>
            <a:pPr marL="0" indent="0">
              <a:buNone/>
            </a:pPr>
            <a:r>
              <a:rPr lang="en-US" dirty="0" smtClean="0">
                <a:solidFill>
                  <a:schemeClr val="tx1"/>
                </a:solidFill>
              </a:rPr>
              <a:t>	The </a:t>
            </a:r>
            <a:r>
              <a:rPr lang="en-US" dirty="0" smtClean="0">
                <a:solidFill>
                  <a:schemeClr val="tx1"/>
                </a:solidFill>
              </a:rPr>
              <a:t>list of groups that this configuration method will run after. This method is guaranteed to run shortly after the last test method that belongs to any of these groups is invoked.</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2" name="Rectangle 1"/>
          <p:cNvSpPr/>
          <p:nvPr/>
        </p:nvSpPr>
        <p:spPr>
          <a:xfrm>
            <a:off x="291003" y="324339"/>
            <a:ext cx="10362132" cy="646331"/>
          </a:xfrm>
          <a:prstGeom prst="rect">
            <a:avLst/>
          </a:prstGeom>
        </p:spPr>
        <p:txBody>
          <a:bodyPr wrap="none">
            <a:spAutoFit/>
          </a:bodyPr>
          <a:lstStyle/>
          <a:p>
            <a:r>
              <a:rPr lang="en-US" sz="3600" b="1" dirty="0" err="1">
                <a:solidFill>
                  <a:schemeClr val="accent1"/>
                </a:solidFill>
                <a:latin typeface="+mj-lt"/>
                <a:ea typeface="+mj-ea"/>
                <a:cs typeface="+mj-cs"/>
              </a:rPr>
              <a:t>TestNG</a:t>
            </a:r>
            <a:r>
              <a:rPr lang="en-US" sz="3600" b="1" dirty="0">
                <a:solidFill>
                  <a:schemeClr val="accent1"/>
                </a:solidFill>
                <a:latin typeface="+mj-lt"/>
                <a:ea typeface="+mj-ea"/>
                <a:cs typeface="+mj-cs"/>
              </a:rPr>
              <a:t> </a:t>
            </a:r>
            <a:r>
              <a:rPr lang="en-US" sz="3600" b="1" dirty="0">
                <a:solidFill>
                  <a:schemeClr val="accent1"/>
                </a:solidFill>
                <a:latin typeface="+mj-lt"/>
                <a:ea typeface="+mj-ea"/>
                <a:cs typeface="+mj-cs"/>
              </a:rPr>
              <a:t>Annotation </a:t>
            </a:r>
            <a:r>
              <a:rPr lang="en-US" sz="3600" b="1" dirty="0">
                <a:solidFill>
                  <a:schemeClr val="accent1"/>
                </a:solidFill>
                <a:latin typeface="+mj-lt"/>
                <a:ea typeface="+mj-ea"/>
                <a:cs typeface="+mj-cs"/>
              </a:rPr>
              <a:t>Description (</a:t>
            </a:r>
            <a:r>
              <a:rPr lang="en-US" sz="3600" b="1" dirty="0" err="1">
                <a:solidFill>
                  <a:schemeClr val="accent1"/>
                </a:solidFill>
                <a:latin typeface="+mj-lt"/>
                <a:ea typeface="+mj-ea"/>
                <a:cs typeface="+mj-cs"/>
              </a:rPr>
              <a:t>Contd</a:t>
            </a:r>
            <a:r>
              <a:rPr lang="en-US" sz="3600" b="1" dirty="0">
                <a:solidFill>
                  <a:schemeClr val="accent1"/>
                </a:solidFill>
                <a:latin typeface="+mj-lt"/>
                <a:ea typeface="+mj-ea"/>
                <a:cs typeface="+mj-cs"/>
              </a:rPr>
              <a:t>)</a:t>
            </a:r>
            <a:endParaRPr lang="en-IN" sz="3600" b="1" dirty="0">
              <a:solidFill>
                <a:schemeClr val="accent1"/>
              </a:solidFill>
              <a:latin typeface="+mj-lt"/>
              <a:ea typeface="+mj-ea"/>
              <a:cs typeface="+mj-cs"/>
            </a:endParaRPr>
          </a:p>
        </p:txBody>
      </p:sp>
    </p:spTree>
    <p:extLst>
      <p:ext uri="{BB962C8B-B14F-4D97-AF65-F5344CB8AC3E}">
        <p14:creationId xmlns:p14="http://schemas.microsoft.com/office/powerpoint/2010/main" val="111774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BeforeMethod</a:t>
            </a:r>
            <a:endParaRPr lang="en-US" dirty="0" smtClean="0">
              <a:solidFill>
                <a:schemeClr val="tx1"/>
              </a:solidFill>
            </a:endParaRPr>
          </a:p>
          <a:p>
            <a:pPr lvl="1" indent="0">
              <a:buNone/>
            </a:pPr>
            <a:r>
              <a:rPr lang="en-US" dirty="0" smtClean="0">
                <a:solidFill>
                  <a:schemeClr val="tx1"/>
                </a:solidFill>
              </a:rPr>
              <a:t>The annotated method will be run before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AfterMethod</a:t>
            </a:r>
            <a:endParaRPr lang="en-US" dirty="0" smtClean="0">
              <a:solidFill>
                <a:schemeClr val="tx1"/>
              </a:solidFill>
            </a:endParaRPr>
          </a:p>
          <a:p>
            <a:pPr lvl="1" indent="0">
              <a:buNone/>
            </a:pPr>
            <a:r>
              <a:rPr lang="en-US" dirty="0" smtClean="0">
                <a:solidFill>
                  <a:schemeClr val="tx1"/>
                </a:solidFill>
              </a:rPr>
              <a:t>The annotated method will be run after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DataProvider</a:t>
            </a:r>
            <a:endParaRPr lang="en-US" dirty="0" smtClean="0">
              <a:solidFill>
                <a:schemeClr val="tx1"/>
              </a:solidFill>
            </a:endParaRPr>
          </a:p>
          <a:p>
            <a:pPr lvl="1" indent="0">
              <a:buNone/>
            </a:pPr>
            <a:r>
              <a:rPr lang="en-US" dirty="0" smtClean="0">
                <a:solidFill>
                  <a:schemeClr val="tx1"/>
                </a:solidFill>
              </a:rPr>
              <a:t>Marks a method as supplying data for a test method. The annotated method must return an Object[ ][ ], where each Object[ ] can be assigned the parameter list of the test method. The @Test method that wants to receive data from this </a:t>
            </a:r>
            <a:r>
              <a:rPr lang="en-US" dirty="0" err="1" smtClean="0">
                <a:solidFill>
                  <a:schemeClr val="tx1"/>
                </a:solidFill>
              </a:rPr>
              <a:t>DataProvider</a:t>
            </a:r>
            <a:r>
              <a:rPr lang="en-US" dirty="0" smtClean="0">
                <a:solidFill>
                  <a:schemeClr val="tx1"/>
                </a:solidFill>
              </a:rPr>
              <a:t> needs to use a </a:t>
            </a:r>
            <a:r>
              <a:rPr lang="en-US" dirty="0" err="1" smtClean="0">
                <a:solidFill>
                  <a:schemeClr val="tx1"/>
                </a:solidFill>
              </a:rPr>
              <a:t>dataProvider</a:t>
            </a:r>
            <a:r>
              <a:rPr lang="en-US" dirty="0" smtClean="0">
                <a:solidFill>
                  <a:schemeClr val="tx1"/>
                </a:solidFill>
              </a:rPr>
              <a:t> name equals to the name of this annotation.</a:t>
            </a:r>
          </a:p>
        </p:txBody>
      </p:sp>
      <p:sp>
        <p:nvSpPr>
          <p:cNvPr id="4" name="Rectangle 3"/>
          <p:cNvSpPr/>
          <p:nvPr/>
        </p:nvSpPr>
        <p:spPr>
          <a:xfrm>
            <a:off x="385665" y="324339"/>
            <a:ext cx="10362132" cy="646331"/>
          </a:xfrm>
          <a:prstGeom prst="rect">
            <a:avLst/>
          </a:prstGeom>
        </p:spPr>
        <p:txBody>
          <a:bodyPr wrap="none">
            <a:spAutoFit/>
          </a:bodyPr>
          <a:lstStyle/>
          <a:p>
            <a:r>
              <a:rPr lang="en-US" sz="3600" b="1" dirty="0" err="1">
                <a:solidFill>
                  <a:schemeClr val="accent1"/>
                </a:solidFill>
                <a:latin typeface="+mj-lt"/>
                <a:ea typeface="+mj-ea"/>
                <a:cs typeface="+mj-cs"/>
              </a:rPr>
              <a:t>TestNG</a:t>
            </a:r>
            <a:r>
              <a:rPr lang="en-US" sz="3600" b="1" dirty="0">
                <a:solidFill>
                  <a:schemeClr val="accent1"/>
                </a:solidFill>
                <a:latin typeface="+mj-lt"/>
                <a:ea typeface="+mj-ea"/>
                <a:cs typeface="+mj-cs"/>
              </a:rPr>
              <a:t> </a:t>
            </a:r>
            <a:r>
              <a:rPr lang="en-US" sz="3600" b="1" dirty="0">
                <a:solidFill>
                  <a:schemeClr val="accent1"/>
                </a:solidFill>
                <a:latin typeface="+mj-lt"/>
                <a:ea typeface="+mj-ea"/>
                <a:cs typeface="+mj-cs"/>
              </a:rPr>
              <a:t>Annotation </a:t>
            </a:r>
            <a:r>
              <a:rPr lang="en-US" sz="3600" b="1" dirty="0">
                <a:solidFill>
                  <a:schemeClr val="accent1"/>
                </a:solidFill>
                <a:latin typeface="+mj-lt"/>
                <a:ea typeface="+mj-ea"/>
                <a:cs typeface="+mj-cs"/>
              </a:rPr>
              <a:t>Description (</a:t>
            </a:r>
            <a:r>
              <a:rPr lang="en-US" sz="3600" b="1" dirty="0" err="1">
                <a:solidFill>
                  <a:schemeClr val="accent1"/>
                </a:solidFill>
                <a:latin typeface="+mj-lt"/>
                <a:ea typeface="+mj-ea"/>
                <a:cs typeface="+mj-cs"/>
              </a:rPr>
              <a:t>Contd</a:t>
            </a:r>
            <a:r>
              <a:rPr lang="en-US" sz="3600" b="1" dirty="0">
                <a:solidFill>
                  <a:schemeClr val="accent1"/>
                </a:solidFill>
                <a:latin typeface="+mj-lt"/>
                <a:ea typeface="+mj-ea"/>
                <a:cs typeface="+mj-cs"/>
              </a:rPr>
              <a:t>)</a:t>
            </a:r>
            <a:endParaRPr lang="en-IN" sz="3600" b="1" dirty="0">
              <a:solidFill>
                <a:schemeClr val="accent1"/>
              </a:solidFill>
              <a:latin typeface="+mj-lt"/>
              <a:ea typeface="+mj-ea"/>
              <a:cs typeface="+mj-cs"/>
            </a:endParaRPr>
          </a:p>
        </p:txBody>
      </p:sp>
    </p:spTree>
    <p:extLst>
      <p:ext uri="{BB962C8B-B14F-4D97-AF65-F5344CB8AC3E}">
        <p14:creationId xmlns:p14="http://schemas.microsoft.com/office/powerpoint/2010/main" val="1234704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002) [Read-Only]" id="{3270F4EF-3716-4FA5-8B40-B125331D15F5}" vid="{2AC76A78-3E8C-48DC-AC47-1AC029EC3E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TestNg</Template>
  <TotalTime>9</TotalTime>
  <Words>973</Words>
  <Application>Microsoft Office PowerPoint</Application>
  <PresentationFormat>Widescreen</PresentationFormat>
  <Paragraphs>264</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Lucida Sans Unicode</vt:lpstr>
      <vt:lpstr>Papyrus</vt:lpstr>
      <vt:lpstr>Verdana</vt:lpstr>
      <vt:lpstr>Wingdings</vt:lpstr>
      <vt:lpstr>Atos Syntel</vt:lpstr>
      <vt:lpstr>TestNg</vt:lpstr>
      <vt:lpstr>Version Control and Revision History</vt:lpstr>
      <vt:lpstr>Iconic Representations.......</vt:lpstr>
      <vt:lpstr>TestNG</vt:lpstr>
      <vt:lpstr>Features of TestNG </vt:lpstr>
      <vt:lpstr>TestNG versus JUnit </vt:lpstr>
      <vt:lpstr>TestNG Annotation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Selvamani, Karthika</dc:creator>
  <cp:lastModifiedBy>Selvamani, Karthika</cp:lastModifiedBy>
  <cp:revision>4</cp:revision>
  <dcterms:created xsi:type="dcterms:W3CDTF">2019-12-02T07:38:33Z</dcterms:created>
  <dcterms:modified xsi:type="dcterms:W3CDTF">2019-12-02T07:48:23Z</dcterms:modified>
</cp:coreProperties>
</file>