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7" r:id="rId2"/>
    <p:sldId id="300" r:id="rId3"/>
    <p:sldId id="301" r:id="rId4"/>
    <p:sldId id="262" r:id="rId5"/>
    <p:sldId id="293" r:id="rId6"/>
    <p:sldId id="294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9" r:id="rId23"/>
    <p:sldId id="295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60" r:id="rId3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8" userDrawn="1">
          <p15:clr>
            <a:srgbClr val="A4A3A4"/>
          </p15:clr>
        </p15:guide>
        <p15:guide id="2" pos="7533" userDrawn="1">
          <p15:clr>
            <a:srgbClr val="A4A3A4"/>
          </p15:clr>
        </p15:guide>
        <p15:guide id="3" orient="horz" pos="3776" userDrawn="1">
          <p15:clr>
            <a:srgbClr val="A4A3A4"/>
          </p15:clr>
        </p15:guide>
        <p15:guide id="4" pos="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869" autoAdjust="0"/>
  </p:normalViewPr>
  <p:slideViewPr>
    <p:cSldViewPr snapToGrid="0" showGuides="1">
      <p:cViewPr varScale="1">
        <p:scale>
          <a:sx n="65" d="100"/>
          <a:sy n="65" d="100"/>
        </p:scale>
        <p:origin x="936" y="66"/>
      </p:cViewPr>
      <p:guideLst>
        <p:guide orient="horz" pos="908"/>
        <p:guide pos="7533"/>
        <p:guide orient="horz" pos="3776"/>
        <p:guide pos="2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017FB-A3A3-4636-8859-DF1D178384E4}" type="datetimeFigureOut">
              <a:rPr lang="en-GB" smtClean="0"/>
              <a:t>02/12/2019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0807-FC0B-4E7C-A840-341EC805AA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006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2BA9D-56BF-4961-A852-F1CD1CB91FD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CCB84-F228-4532-9D71-39E5B9126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2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1600" u="sng" dirty="0" smtClean="0"/>
              <a:t>Note: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The above mentioned lists are the builds or setup which needs to be deployed in the testers system prior to testing.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If this is not satisfied then the entire test performed by the testers will become invalid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CB84-F228-4532-9D71-39E5B91266E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2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600" dirty="0" smtClean="0"/>
              <a:t>Examples: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Lack of personnel resources when testing is to begin.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Lack of availability of required hardware, software, data or tools.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Late delivery of the software, hardware or tools.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Delays in training on the application and/or tools.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Changes to the original requirements or designs.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Complexities involved in testing the applications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CB84-F228-4532-9D71-39E5B91266E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1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1FB7C6-6B0D-4089-B482-861C143D16F6}" type="slidenum">
              <a:rPr lang="en-US"/>
              <a:pPr>
                <a:spcBef>
                  <a:spcPct val="0"/>
                </a:spcBef>
              </a:pPr>
              <a:t>20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22763"/>
            <a:ext cx="5019675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625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Defect Analyzer - Analyses the impact of  the Defect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Assigns to the concerned team with person responsible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DA - Informs the concerned person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Further Comments can be given in the Description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DA enters the Phase introduced, detected and Root Cause Codes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Assigned team member fixes the defect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On resolution DA changes the defect to Under QC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QC reviews and tests the impacted items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If review ok the defect state is changed to Fixed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Changed files are checked-in to the VSS by CC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If review failed, its again assigned to the concerned team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DA informs the initiator to check for closure of the defect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200" b="0" dirty="0" smtClean="0">
                <a:latin typeface="+mn-lt"/>
              </a:rPr>
              <a:t> Initiator confirms the Defect is actually fixed for Closure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CCB84-F228-4532-9D71-39E5B91266E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9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0532" y="2950236"/>
            <a:ext cx="11574817" cy="984885"/>
          </a:xfrm>
        </p:spPr>
        <p:txBody>
          <a:bodyPr wrap="square" tIns="0" bIns="0" anchor="ctr">
            <a:spAutoFit/>
          </a:bodyPr>
          <a:lstStyle>
            <a:lvl1pPr algn="l">
              <a:defRPr sz="6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5190946" y="6233424"/>
            <a:ext cx="1810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lang="en-US" sz="100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2019, Atos</a:t>
            </a:r>
            <a:r>
              <a:rPr lang="en-US" sz="1000" b="0" baseline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Syntel </a:t>
            </a:r>
            <a:r>
              <a:rPr lang="en-US" sz="10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Inc.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8343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8152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048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974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8532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883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1704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915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8"/>
            <a:ext cx="12248651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37197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6"/>
            <a:ext cx="12248651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41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665" y="1454400"/>
            <a:ext cx="11570208" cy="4535424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3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314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2469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06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6"/>
            <a:ext cx="12272555" cy="269930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310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6"/>
            <a:ext cx="12272555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3"/>
            <a:ext cx="12272555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637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5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099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915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011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0651" y="6137275"/>
            <a:ext cx="4451349" cy="230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1151" y="6121400"/>
            <a:ext cx="1333500" cy="26193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590738-A124-4F96-8BB0-90065C8DB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747" y="230685"/>
            <a:ext cx="9176253" cy="4702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795" y="1599904"/>
            <a:ext cx="5390444" cy="4525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2763" y="1599904"/>
            <a:ext cx="5390444" cy="4525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052984" y="6030913"/>
            <a:ext cx="2624667" cy="3683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42480-2474-4543-8FC6-2D1BD3BCE0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0573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76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6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ddCustomFooter#1"/>
          <p:cNvSpPr txBox="1"/>
          <p:nvPr userDrawn="1"/>
        </p:nvSpPr>
        <p:spPr>
          <a:xfrm>
            <a:off x="5977378" y="6418898"/>
            <a:ext cx="237244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7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7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32" y="644362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8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94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7449" y="6018426"/>
            <a:ext cx="647395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00" kern="120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Atos, the Atos logo, Atos Syntel, and Unify are registered trademarks of the Atos group. © 2019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36370379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016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935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0851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665" y="164637"/>
            <a:ext cx="11566985" cy="9631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0"/>
            <a:ext cx="11570208" cy="4535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34" name="Straight Connector 33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CustomFooter#1"/>
          <p:cNvSpPr txBox="1"/>
          <p:nvPr userDrawn="1"/>
        </p:nvSpPr>
        <p:spPr>
          <a:xfrm>
            <a:off x="5977378" y="6418898"/>
            <a:ext cx="237244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7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7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32" y="644362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8" r:id="rId4"/>
    <p:sldLayoutId id="2147483690" r:id="rId5"/>
    <p:sldLayoutId id="2147483689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91" r:id="rId27"/>
    <p:sldLayoutId id="2147483692" r:id="rId28"/>
    <p:sldLayoutId id="2147483693" r:id="rId29"/>
    <p:sldLayoutId id="2147483694" r:id="rId30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51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Lucida Sans Unicode" panose="020B0602030504020204" pitchFamily="34" charset="0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32" userDrawn="1">
          <p15:clr>
            <a:srgbClr val="F26B43"/>
          </p15:clr>
        </p15:guide>
        <p15:guide id="2" orient="horz" pos="911" userDrawn="1">
          <p15:clr>
            <a:srgbClr val="F26B43"/>
          </p15:clr>
        </p15:guide>
        <p15:guide id="3" orient="horz" pos="3779" userDrawn="1">
          <p15:clr>
            <a:srgbClr val="F26B43"/>
          </p15:clr>
        </p15:guide>
        <p15:guide id="4" pos="2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               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385665" y="484677"/>
            <a:ext cx="11566985" cy="756000"/>
          </a:xfrm>
        </p:spPr>
        <p:txBody>
          <a:bodyPr/>
          <a:lstStyle/>
          <a:p>
            <a:r>
              <a:rPr lang="en-US" dirty="0" smtClean="0"/>
              <a:t>Entry &amp; Exit Criteria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 smtClean="0"/>
              <a:t>Here the test plan should explain as when the testing needs to be started (Entry Criteria) and when the test should be stopped (Exit Criteria) 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The idea behind this section is that every process step be inspection, and functional test or Design has a precise entry &amp; exit criteria</a:t>
            </a:r>
          </a:p>
          <a:p>
            <a:pPr algn="just">
              <a:lnSpc>
                <a:spcPct val="15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758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5" y="423717"/>
            <a:ext cx="11566985" cy="756000"/>
          </a:xfrm>
        </p:spPr>
        <p:txBody>
          <a:bodyPr/>
          <a:lstStyle/>
          <a:p>
            <a:r>
              <a:rPr lang="en-US" dirty="0"/>
              <a:t>Suspension &amp; Resumption Criteria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85664" y="1352233"/>
            <a:ext cx="11566985" cy="5048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/>
              <a:t>Suspension criteria specify the criteria to be used to suspend all or a portion of the testing activities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Resumption criteria specifies when testing can resume after it has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31343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57200"/>
            <a:ext cx="8016240" cy="553920"/>
          </a:xfrm>
        </p:spPr>
        <p:txBody>
          <a:bodyPr>
            <a:noAutofit/>
          </a:bodyPr>
          <a:lstStyle/>
          <a:p>
            <a:r>
              <a:rPr lang="en-US" dirty="0"/>
              <a:t>Example </a:t>
            </a:r>
          </a:p>
        </p:txBody>
      </p:sp>
      <p:graphicFrame>
        <p:nvGraphicFramePr>
          <p:cNvPr id="73767" name="Group 39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716280" y="1447800"/>
          <a:ext cx="10241280" cy="274320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512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SUSPENSION CRITERIA</a:t>
                      </a:r>
                      <a:endParaRPr kumimoji="0" lang="en-US" sz="16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RESUMPTION CRITERIA</a:t>
                      </a:r>
                      <a:endParaRPr kumimoji="0" lang="en-US" sz="16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Urgent defects, which prevent further testing along any path.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Urgent defects are rectified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Non availability of Test data for scenarios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 data uploaded in test environment as required to execute scenarios/cases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4" y="347517"/>
            <a:ext cx="11566985" cy="756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Test Deliverables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You have to define the list of deliverables which will be delivered from the testing engagement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u="sng" dirty="0" smtClean="0"/>
              <a:t>For example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•"/>
            </a:pPr>
            <a:r>
              <a:rPr lang="en-US" sz="1600" dirty="0" smtClean="0"/>
              <a:t>Test Plan</a:t>
            </a:r>
          </a:p>
          <a:p>
            <a:pPr lvl="1">
              <a:buFont typeface="Wingdings" panose="05000000000000000000" pitchFamily="2" charset="2"/>
              <a:buChar char="•"/>
            </a:pPr>
            <a:r>
              <a:rPr lang="en-US" sz="1600" dirty="0" smtClean="0"/>
              <a:t>Traceability Matrix</a:t>
            </a:r>
          </a:p>
          <a:p>
            <a:pPr lvl="1">
              <a:buFont typeface="Wingdings" panose="05000000000000000000" pitchFamily="2" charset="2"/>
              <a:buChar char="•"/>
            </a:pPr>
            <a:r>
              <a:rPr lang="en-US" sz="1600" dirty="0" smtClean="0"/>
              <a:t>Test Cases</a:t>
            </a:r>
          </a:p>
          <a:p>
            <a:pPr lvl="1">
              <a:buFont typeface="Wingdings" panose="05000000000000000000" pitchFamily="2" charset="2"/>
              <a:buChar char="•"/>
            </a:pPr>
            <a:r>
              <a:rPr lang="en-US" sz="1600" dirty="0" smtClean="0"/>
              <a:t>Test Execution Log</a:t>
            </a:r>
          </a:p>
          <a:p>
            <a:pPr lvl="1">
              <a:buFont typeface="Wingdings" panose="05000000000000000000" pitchFamily="2" charset="2"/>
              <a:buChar char="•"/>
            </a:pPr>
            <a:r>
              <a:rPr lang="en-US" sz="1600" dirty="0" smtClean="0"/>
              <a:t>QA Cycle Status Report</a:t>
            </a:r>
          </a:p>
        </p:txBody>
      </p:sp>
    </p:spTree>
    <p:extLst>
      <p:ext uri="{BB962C8B-B14F-4D97-AF65-F5344CB8AC3E}">
        <p14:creationId xmlns:p14="http://schemas.microsoft.com/office/powerpoint/2010/main" val="9587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4" y="377997"/>
            <a:ext cx="11566985" cy="756000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 Plan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 dirty="0" smtClean="0"/>
              <a:t>Hardware configuration</a:t>
            </a:r>
            <a:endParaRPr lang="en-US" sz="1600" u="sng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For example as mentioned below, this should be the environment which the testers will be performing the test.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This is a very critical section which is an agreement and defining the environment where the testing will be performed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Laptops (Dell) Win XP &amp; Win 2K IE 6.0- Novel Client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Cognizant Desktop compatible to Schering GX260 Win XP IE 6.0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>
              <a:lnSpc>
                <a:spcPct val="80000"/>
              </a:lnSpc>
              <a:buClr>
                <a:srgbClr val="0066A1"/>
              </a:buClr>
            </a:pPr>
            <a:r>
              <a:rPr lang="en-US" sz="1600" b="1" dirty="0" smtClean="0">
                <a:solidFill>
                  <a:prstClr val="black"/>
                </a:solidFill>
              </a:rPr>
              <a:t>Software configuration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Home Office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Research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Active X Control.</a:t>
            </a:r>
          </a:p>
          <a:p>
            <a:pPr lvl="0">
              <a:lnSpc>
                <a:spcPct val="80000"/>
              </a:lnSpc>
              <a:buClr>
                <a:srgbClr val="0066A1"/>
              </a:buClr>
            </a:pPr>
            <a:endParaRPr lang="en-US" sz="1600" u="sng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263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5" y="381000"/>
            <a:ext cx="8229600" cy="719138"/>
          </a:xfrm>
        </p:spPr>
        <p:txBody>
          <a:bodyPr/>
          <a:lstStyle/>
          <a:p>
            <a:r>
              <a:rPr lang="en-US" dirty="0">
                <a:latin typeface="+mj-lt"/>
              </a:rPr>
              <a:t>Staffing and Training Needs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 smtClean="0"/>
              <a:t>Training on the application/system.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Training for any test tools to be used.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The Test Items and Responsibilities sections affect this section. What is to be tested and who is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responsible for the testing and training.</a:t>
            </a:r>
          </a:p>
        </p:txBody>
      </p:sp>
    </p:spTree>
    <p:extLst>
      <p:ext uri="{BB962C8B-B14F-4D97-AF65-F5344CB8AC3E}">
        <p14:creationId xmlns:p14="http://schemas.microsoft.com/office/powerpoint/2010/main" val="25647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2" y="381000"/>
            <a:ext cx="67818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Test Schedule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r>
              <a:rPr lang="en-US" sz="1600" dirty="0"/>
              <a:t>Specify test milestones</a:t>
            </a:r>
          </a:p>
          <a:p>
            <a:pPr lvl="1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endParaRPr lang="en-US" sz="1600" dirty="0"/>
          </a:p>
          <a:p>
            <a:pPr lvl="1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r>
              <a:rPr lang="en-US" sz="1600" dirty="0"/>
              <a:t>Specify all item transmittal events</a:t>
            </a:r>
          </a:p>
          <a:p>
            <a:pPr lvl="1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endParaRPr lang="en-US" sz="1600" dirty="0"/>
          </a:p>
          <a:p>
            <a:pPr lvl="1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r>
              <a:rPr lang="en-US" sz="1600" dirty="0"/>
              <a:t>Estimate time required to do each testing task </a:t>
            </a:r>
          </a:p>
          <a:p>
            <a:pPr lvl="1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endParaRPr lang="en-US" sz="1600" dirty="0"/>
          </a:p>
          <a:p>
            <a:pPr lvl="1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r>
              <a:rPr lang="en-US" sz="1600" dirty="0"/>
              <a:t>Schedule all testing tasks and test milestones</a:t>
            </a:r>
          </a:p>
          <a:p>
            <a:pPr lvl="1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endParaRPr lang="en-US" sz="1600" dirty="0"/>
          </a:p>
          <a:p>
            <a:pPr lvl="1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r>
              <a:rPr lang="en-US" sz="1600" dirty="0"/>
              <a:t>For each testing resource, specify its periods of use</a:t>
            </a:r>
          </a:p>
          <a:p>
            <a:pPr eaLnBrk="1" hangingPunct="1"/>
            <a:endParaRPr lang="en-US" sz="1600" dirty="0" smtClean="0"/>
          </a:p>
        </p:txBody>
      </p:sp>
      <p:sp>
        <p:nvSpPr>
          <p:cNvPr id="727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31EE31F-8651-4F9C-8AE2-95C62B6E3224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385665" y="454197"/>
            <a:ext cx="11566985" cy="756000"/>
          </a:xfrm>
        </p:spPr>
        <p:txBody>
          <a:bodyPr>
            <a:noAutofit/>
          </a:bodyPr>
          <a:lstStyle/>
          <a:p>
            <a:r>
              <a:rPr lang="en-US" dirty="0" smtClean="0"/>
              <a:t>Risks and Mitigation Plan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600" dirty="0" smtClean="0"/>
              <a:t>Risk detail should be given in the test plan based on the category of the risks the impact will be applied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What are the overall risks to the project with an emphasis on the testing process?</a:t>
            </a:r>
          </a:p>
          <a:p>
            <a:pPr marL="365751" lvl="1" indent="0">
              <a:lnSpc>
                <a:spcPct val="200000"/>
              </a:lnSpc>
              <a:buNone/>
            </a:pPr>
            <a:endParaRPr lang="en-US" sz="1600" dirty="0" smtClean="0"/>
          </a:p>
          <a:p>
            <a:pPr>
              <a:lnSpc>
                <a:spcPct val="20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019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5" y="411480"/>
            <a:ext cx="67818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Roles &amp; Responsibility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r>
              <a:rPr lang="en-US" sz="1600" dirty="0"/>
              <a:t>Identify groups responsible for managing, designing, preparing, executing, witnessing, checking and resolving.</a:t>
            </a:r>
          </a:p>
          <a:p>
            <a:pPr lvl="1" algn="just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endParaRPr lang="en-US" sz="1600" dirty="0"/>
          </a:p>
          <a:p>
            <a:pPr lvl="1" algn="just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r>
              <a:rPr lang="en-US" sz="1600" dirty="0"/>
              <a:t>Identify groups responsible for providing the test items identified in the Test Items section.</a:t>
            </a:r>
          </a:p>
          <a:p>
            <a:pPr lvl="1" algn="just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endParaRPr lang="en-US" sz="1600" dirty="0"/>
          </a:p>
          <a:p>
            <a:pPr lvl="1" algn="just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r>
              <a:rPr lang="en-US" sz="1600" dirty="0"/>
              <a:t>Identify groups responsible for providing the environmental needs identified in the Environmental Needs section</a:t>
            </a:r>
          </a:p>
          <a:p>
            <a:pPr algn="just"/>
            <a:endParaRPr lang="en-US" sz="1600" dirty="0" smtClean="0"/>
          </a:p>
          <a:p>
            <a:pPr lvl="1" algn="just">
              <a:spcAft>
                <a:spcPts val="500"/>
              </a:spcAft>
              <a:buFont typeface="Lucida Sans Unicode" panose="020B0602030504020204" pitchFamily="34" charset="0"/>
              <a:buChar char="▶"/>
            </a:pPr>
            <a:endParaRPr lang="en-US" sz="1600" dirty="0" smtClean="0"/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62160EE-555A-4525-B656-2A5BF55D097E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2" y="502920"/>
            <a:ext cx="6781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Reference to Templates	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/>
              <a:t>This section should give reference to the templates for the following:-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/>
          </a:p>
          <a:p>
            <a:pPr lvl="1">
              <a:buFont typeface="Lucida Sans Unicode" panose="020B0602030504020204" pitchFamily="34" charset="0"/>
              <a:buChar char="▶"/>
            </a:pPr>
            <a:r>
              <a:rPr lang="en-US" sz="1600" dirty="0"/>
              <a:t>Test cases</a:t>
            </a:r>
          </a:p>
          <a:p>
            <a:pPr lvl="1">
              <a:buFont typeface="Lucida Sans Unicode" panose="020B0602030504020204" pitchFamily="34" charset="0"/>
              <a:buChar char="▶"/>
            </a:pPr>
            <a:endParaRPr lang="en-US" sz="1600" dirty="0"/>
          </a:p>
          <a:p>
            <a:pPr lvl="1">
              <a:buFont typeface="Lucida Sans Unicode" panose="020B0602030504020204" pitchFamily="34" charset="0"/>
              <a:buChar char="▶"/>
            </a:pPr>
            <a:r>
              <a:rPr lang="en-US" sz="1600" dirty="0"/>
              <a:t>Review check list for Test cases</a:t>
            </a:r>
          </a:p>
          <a:p>
            <a:pPr lvl="1">
              <a:buFont typeface="Lucida Sans Unicode" panose="020B0602030504020204" pitchFamily="34" charset="0"/>
              <a:buChar char="▶"/>
            </a:pPr>
            <a:endParaRPr lang="en-US" sz="1600" dirty="0"/>
          </a:p>
          <a:p>
            <a:pPr lvl="1">
              <a:buFont typeface="Lucida Sans Unicode" panose="020B0602030504020204" pitchFamily="34" charset="0"/>
              <a:buChar char="▶"/>
            </a:pPr>
            <a:r>
              <a:rPr lang="en-US" sz="1600" dirty="0"/>
              <a:t>Test Incident Report</a:t>
            </a:r>
          </a:p>
          <a:p>
            <a:pPr lvl="1">
              <a:buFont typeface="Lucida Sans Unicode" panose="020B0602030504020204" pitchFamily="34" charset="0"/>
              <a:buChar char="▶"/>
            </a:pPr>
            <a:endParaRPr lang="en-US" sz="1600" dirty="0"/>
          </a:p>
          <a:p>
            <a:pPr lvl="1">
              <a:buFont typeface="Lucida Sans Unicode" panose="020B0602030504020204" pitchFamily="34" charset="0"/>
              <a:buChar char="▶"/>
            </a:pPr>
            <a:r>
              <a:rPr lang="en-US" sz="1600" dirty="0"/>
              <a:t>Test Summary Report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eaLnBrk="1" hangingPunct="1"/>
            <a:endParaRPr lang="en-US" sz="1600" dirty="0" smtClean="0"/>
          </a:p>
        </p:txBody>
      </p:sp>
      <p:sp>
        <p:nvSpPr>
          <p:cNvPr id="768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9E89C19-7654-4432-A4A8-9F7B5E1DDB5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45433"/>
              </p:ext>
            </p:extLst>
          </p:nvPr>
        </p:nvGraphicFramePr>
        <p:xfrm>
          <a:off x="2146128" y="1735201"/>
          <a:ext cx="8049015" cy="115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16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Prepared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Karthika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02-12-2019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Reviewed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Approved By 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46950"/>
              </p:ext>
            </p:extLst>
          </p:nvPr>
        </p:nvGraphicFramePr>
        <p:xfrm>
          <a:off x="2148883" y="3144380"/>
          <a:ext cx="8018076" cy="65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8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Version No.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Affected</a:t>
                      </a:r>
                      <a:r>
                        <a:rPr lang="en-US" sz="1100" baseline="0" dirty="0" smtClean="0"/>
                        <a:t> Sections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Highlights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2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Updated</a:t>
                      </a:r>
                      <a:r>
                        <a:rPr lang="en-US" sz="1100" baseline="0" dirty="0" smtClean="0"/>
                        <a:t> Based on the course sheet coverage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6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680" y="616903"/>
            <a:ext cx="6815138" cy="393700"/>
          </a:xfrm>
        </p:spPr>
        <p:txBody>
          <a:bodyPr vert="horz" lIns="90480" tIns="44446" rIns="90480" bIns="44446" rtlCol="0" anchor="ctr">
            <a:noAutofit/>
          </a:bodyPr>
          <a:lstStyle/>
          <a:p>
            <a:pPr eaLnBrk="1" hangingPunct="1"/>
            <a:r>
              <a:rPr lang="en-US" dirty="0"/>
              <a:t> Test </a:t>
            </a:r>
            <a:r>
              <a:rPr lang="en-US" dirty="0" smtClean="0"/>
              <a:t>Development 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7194" y="1429068"/>
            <a:ext cx="11505246" cy="4514850"/>
          </a:xfrm>
        </p:spPr>
        <p:txBody>
          <a:bodyPr vert="horz" lIns="90480" tIns="44446" rIns="90480" bIns="44446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latin typeface="+mn-lt"/>
              </a:rPr>
              <a:t>It is a document which identifies  the various tests required to ensure that  the system covers all the requirements for the customer.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latin typeface="+mn-lt"/>
              </a:rPr>
              <a:t>Test cases follow agreed standard format.(This will be based on the agreed upon format specified in the QAP or as specified in the Standards and Guidelines document)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9684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20" y="182881"/>
            <a:ext cx="6845300" cy="923925"/>
          </a:xfrm>
        </p:spPr>
        <p:txBody>
          <a:bodyPr vert="horz" lIns="90480" tIns="44446" rIns="90480" bIns="44446" rtlCol="0" anchor="ctr">
            <a:normAutofit fontScale="90000"/>
          </a:bodyPr>
          <a:lstStyle/>
          <a:p>
            <a:pPr eaLnBrk="1" hangingPunct="1"/>
            <a:r>
              <a:rPr lang="en-US" dirty="0"/>
              <a:t>Test Case </a:t>
            </a:r>
            <a:r>
              <a:rPr lang="en-US" dirty="0" smtClean="0"/>
              <a:t>Design &amp; Execution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63220" y="1436054"/>
            <a:ext cx="11554460" cy="3775075"/>
          </a:xfrm>
        </p:spPr>
        <p:txBody>
          <a:bodyPr vert="horz" lIns="90480" tIns="44446" rIns="90480" bIns="44446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latin typeface="+mn-lt"/>
              </a:rPr>
              <a:t>Test cases are designed to ensure complete coverage of the software components under different environmental conditions and data inputs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latin typeface="+mn-lt"/>
              </a:rPr>
              <a:t>Test cases should exist for checking Performance of various operations e.g. data retrieval and updation, report printing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latin typeface="+mn-lt"/>
              </a:rPr>
              <a:t>Test cases should exist for covering error conditions that can occur</a:t>
            </a:r>
            <a:endParaRPr lang="en-US" sz="1600" dirty="0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latin typeface="+mn-lt"/>
              </a:rPr>
              <a:t>Test data should be mentioned explicitly for each test condition</a:t>
            </a:r>
            <a:endParaRPr lang="en-US" sz="1600" dirty="0" smtClean="0">
              <a:latin typeface="+mn-lt"/>
            </a:endParaRP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773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9102" y="332277"/>
            <a:ext cx="11566985" cy="756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102" y="1088277"/>
            <a:ext cx="11622024" cy="499262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/>
              <a:t>Two approaches to achieve test objective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eaLnBrk="1" hangingPunct="1"/>
            <a:r>
              <a:rPr lang="en-US" sz="1600" dirty="0" smtClean="0"/>
              <a:t>Static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Software work products are examined manually or with a set of tools, but not executed</a:t>
            </a:r>
          </a:p>
          <a:p>
            <a:pPr marL="365751" lvl="1" indent="0">
              <a:buNone/>
            </a:pPr>
            <a:r>
              <a:rPr lang="en-US" sz="1600" dirty="0" smtClean="0"/>
              <a:t>- Techniques - Reviews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Dynamic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Software is executed using a set of input values and its output is then examined and compared to what is expected</a:t>
            </a:r>
          </a:p>
          <a:p>
            <a:pPr lvl="1">
              <a:buFontTx/>
              <a:buChar char="-"/>
            </a:pPr>
            <a:r>
              <a:rPr lang="en-US" sz="1600" dirty="0" smtClean="0"/>
              <a:t>Techniques </a:t>
            </a:r>
          </a:p>
          <a:p>
            <a:pPr lvl="2"/>
            <a:r>
              <a:rPr lang="en-US" sz="1600" dirty="0" smtClean="0"/>
              <a:t>White box Testing techniques </a:t>
            </a:r>
          </a:p>
          <a:p>
            <a:pPr marL="731502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-Statement Coverage</a:t>
            </a:r>
          </a:p>
          <a:p>
            <a:pPr marL="731502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-Decision coverage</a:t>
            </a:r>
          </a:p>
          <a:p>
            <a:pPr lvl="2"/>
            <a:r>
              <a:rPr lang="en-US" sz="1600" dirty="0" smtClean="0"/>
              <a:t>Black box Testing techniques</a:t>
            </a:r>
          </a:p>
          <a:p>
            <a:pPr marL="731502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-Equivalence Partitioning       </a:t>
            </a:r>
          </a:p>
          <a:p>
            <a:pPr marL="731502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-Boundary Value Analysis</a:t>
            </a:r>
          </a:p>
          <a:p>
            <a:pPr marL="731502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</a:p>
          <a:p>
            <a:pPr marL="731502" lvl="2" indent="0">
              <a:buNone/>
            </a:pP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08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4" y="393237"/>
            <a:ext cx="11566985" cy="756000"/>
          </a:xfrm>
        </p:spPr>
        <p:txBody>
          <a:bodyPr/>
          <a:lstStyle/>
          <a:p>
            <a:pPr eaLnBrk="1" hangingPunct="1"/>
            <a:r>
              <a:rPr lang="en-US" dirty="0" smtClean="0"/>
              <a:t>Defect Tracking/Closure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25016" y="1393441"/>
            <a:ext cx="11566984" cy="453788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1600" dirty="0" smtClean="0"/>
              <a:t> Defect Identified by the Tester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/>
              <a:t> Entry made in the DTS Web by Tester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/>
              <a:t> DTS Web can be accessed by Developers/Testers 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/>
              <a:t> Summary of the Defect and Description are entered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/>
              <a:t> Severity is chosen among Fatal/Major/Minor/Suggestion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/>
              <a:t> Priority could be High/Medium/Low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/>
              <a:t> The initial State will be Open</a:t>
            </a:r>
          </a:p>
        </p:txBody>
      </p:sp>
    </p:spTree>
    <p:extLst>
      <p:ext uri="{BB962C8B-B14F-4D97-AF65-F5344CB8AC3E}">
        <p14:creationId xmlns:p14="http://schemas.microsoft.com/office/powerpoint/2010/main" val="4709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32" y="2442405"/>
            <a:ext cx="11574817" cy="2000548"/>
          </a:xfrm>
        </p:spPr>
        <p:txBody>
          <a:bodyPr/>
          <a:lstStyle/>
          <a:p>
            <a:r>
              <a:rPr lang="en-GB" sz="6600" dirty="0"/>
              <a:t>Test Levels</a:t>
            </a:r>
            <a:br>
              <a:rPr lang="en-GB" sz="6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5665" y="469437"/>
            <a:ext cx="11566985" cy="756000"/>
          </a:xfrm>
        </p:spPr>
        <p:txBody>
          <a:bodyPr/>
          <a:lstStyle/>
          <a:p>
            <a:pPr eaLnBrk="1" hangingPunct="1"/>
            <a:r>
              <a:rPr lang="en-US" dirty="0" smtClean="0"/>
              <a:t>TEST LEVELS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85666" y="1362961"/>
            <a:ext cx="11566984" cy="4537884"/>
          </a:xfrm>
        </p:spPr>
        <p:txBody>
          <a:bodyPr/>
          <a:lstStyle/>
          <a:p>
            <a:pPr lvl="1">
              <a:lnSpc>
                <a:spcPct val="250000"/>
              </a:lnSpc>
              <a:buFont typeface="Lucida Sans Unicode" panose="020B0602030504020204" pitchFamily="34" charset="0"/>
              <a:buChar char="▶"/>
            </a:pPr>
            <a:r>
              <a:rPr lang="en-US" sz="1600" dirty="0" smtClean="0"/>
              <a:t>COMPONENT TESTING</a:t>
            </a:r>
          </a:p>
          <a:p>
            <a:pPr lvl="1">
              <a:lnSpc>
                <a:spcPct val="250000"/>
              </a:lnSpc>
              <a:buFont typeface="Lucida Sans Unicode" panose="020B0602030504020204" pitchFamily="34" charset="0"/>
              <a:buChar char="▶"/>
            </a:pPr>
            <a:r>
              <a:rPr lang="en-US" sz="1600" dirty="0" smtClean="0"/>
              <a:t>INTEGRATION TESTING</a:t>
            </a:r>
          </a:p>
          <a:p>
            <a:pPr lvl="1">
              <a:lnSpc>
                <a:spcPct val="250000"/>
              </a:lnSpc>
              <a:buFont typeface="Lucida Sans Unicode" panose="020B0602030504020204" pitchFamily="34" charset="0"/>
              <a:buChar char="▶"/>
            </a:pPr>
            <a:r>
              <a:rPr lang="en-US" sz="1600" dirty="0" smtClean="0"/>
              <a:t>SYSTEM TESTING</a:t>
            </a:r>
          </a:p>
          <a:p>
            <a:pPr lvl="1">
              <a:lnSpc>
                <a:spcPct val="250000"/>
              </a:lnSpc>
              <a:buFont typeface="Lucida Sans Unicode" panose="020B0602030504020204" pitchFamily="34" charset="0"/>
              <a:buChar char="▶"/>
            </a:pPr>
            <a:r>
              <a:rPr lang="en-US" sz="1600" dirty="0" smtClean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4065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5665" y="423717"/>
            <a:ext cx="11566985" cy="756000"/>
          </a:xfrm>
        </p:spPr>
        <p:txBody>
          <a:bodyPr/>
          <a:lstStyle/>
          <a:p>
            <a:pPr eaLnBrk="1" hangingPunct="1"/>
            <a:r>
              <a:rPr lang="en-US" dirty="0" smtClean="0"/>
              <a:t>Component Testing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1600" dirty="0" smtClean="0"/>
              <a:t>Test individual modules for its logic</a:t>
            </a:r>
          </a:p>
          <a:p>
            <a:pPr eaLnBrk="1" hangingPunct="1">
              <a:lnSpc>
                <a:spcPct val="200000"/>
              </a:lnSpc>
            </a:pPr>
            <a:r>
              <a:rPr lang="en-US" sz="1600" dirty="0" smtClean="0"/>
              <a:t>White Box Testing is involved</a:t>
            </a:r>
          </a:p>
          <a:p>
            <a:pPr eaLnBrk="1" hangingPunct="1">
              <a:lnSpc>
                <a:spcPct val="200000"/>
              </a:lnSpc>
            </a:pPr>
            <a:r>
              <a:rPr lang="en-US" sz="1600" dirty="0" smtClean="0"/>
              <a:t>Earlier Identification of defects reduces rework and cost</a:t>
            </a:r>
          </a:p>
        </p:txBody>
      </p:sp>
    </p:spTree>
    <p:extLst>
      <p:ext uri="{BB962C8B-B14F-4D97-AF65-F5344CB8AC3E}">
        <p14:creationId xmlns:p14="http://schemas.microsoft.com/office/powerpoint/2010/main" val="18797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500062" y="393237"/>
            <a:ext cx="11566985" cy="756000"/>
          </a:xfrm>
        </p:spPr>
        <p:txBody>
          <a:bodyPr/>
          <a:lstStyle/>
          <a:p>
            <a:pPr eaLnBrk="1" hangingPunct="1"/>
            <a:r>
              <a:rPr lang="en-US" dirty="0" smtClean="0"/>
              <a:t>Integration testing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00062" y="1493649"/>
            <a:ext cx="11326178" cy="5105400"/>
          </a:xfrm>
        </p:spPr>
        <p:txBody>
          <a:bodyPr/>
          <a:lstStyle/>
          <a:p>
            <a:pPr algn="just"/>
            <a:r>
              <a:rPr lang="en-US" sz="1600" dirty="0" smtClean="0"/>
              <a:t>Integration testing is the phase of software testing in which individual software modules are combined and tested as a group.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Follows unit testing and precedes system testing.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Different types of integration testing.</a:t>
            </a:r>
          </a:p>
          <a:p>
            <a:pPr lvl="2" algn="just"/>
            <a:r>
              <a:rPr lang="en-US" sz="1600" dirty="0" smtClean="0"/>
              <a:t>Big Bang</a:t>
            </a:r>
          </a:p>
          <a:p>
            <a:pPr lvl="2" algn="just"/>
            <a:r>
              <a:rPr lang="en-US" sz="1600" dirty="0" smtClean="0"/>
              <a:t>Incremental Integration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814AE6C-0019-4646-A39C-76F2C0D2D4E7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10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267200" y="304800"/>
            <a:ext cx="4038600" cy="533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</a:rPr>
              <a:t>Big – Bang Integration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EB94176-7475-486C-8EC1-8ACD828DC17E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233969"/>
            <a:ext cx="66960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00062" y="1243697"/>
            <a:ext cx="107013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marL="285750" indent="-285750" eaLnBrk="1" hangingPunct="1"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After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all of the modules are tested they are all integrated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together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at once and tested</a:t>
            </a:r>
          </a:p>
        </p:txBody>
      </p:sp>
      <p:sp>
        <p:nvSpPr>
          <p:cNvPr id="47110" name="TextBox 5"/>
          <p:cNvSpPr txBox="1">
            <a:spLocks noChangeArrowheads="1"/>
          </p:cNvSpPr>
          <p:nvPr/>
        </p:nvSpPr>
        <p:spPr bwMode="auto">
          <a:xfrm>
            <a:off x="381953" y="505619"/>
            <a:ext cx="548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3200" dirty="0" smtClean="0">
                <a:latin typeface="+mj-lt"/>
              </a:rPr>
              <a:t>Big Bang Approach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237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5664" y="569286"/>
            <a:ext cx="11566985" cy="756000"/>
          </a:xfrm>
        </p:spPr>
        <p:txBody>
          <a:bodyPr/>
          <a:lstStyle/>
          <a:p>
            <a:pPr eaLnBrk="1" hangingPunct="1"/>
            <a:r>
              <a:rPr lang="en-US" dirty="0" smtClean="0"/>
              <a:t>Disadvantages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/>
              <a:t>We need to wait until all the modules are developed and unit Tested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It is difficult to Trace the cause of Failures with the late integration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5DC5775-23B0-4BBE-87B2-3DB53952E580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Iconic Representations.......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765300" y="1305628"/>
            <a:ext cx="190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 dirty="0">
                <a:latin typeface="Papyrus" pitchFamily="66" charset="0"/>
              </a:rPr>
              <a:t>Test your Memory</a:t>
            </a:r>
          </a:p>
          <a:p>
            <a:endParaRPr lang="en-US" sz="1600" dirty="0">
              <a:latin typeface="Papyrus" pitchFamily="66" charset="0"/>
            </a:endParaRPr>
          </a:p>
        </p:txBody>
      </p:sp>
      <p:pic>
        <p:nvPicPr>
          <p:cNvPr id="4100" name="Picture 2" descr="http://appworkbench.com/Content/products/geeknotes/images/help/GeekNotes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191000"/>
            <a:ext cx="914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9144000" y="37338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Recap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8763000" y="1315628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 dirty="0">
                <a:latin typeface="Papyrus" pitchFamily="66" charset="0"/>
              </a:rPr>
              <a:t>Can you Solve?</a:t>
            </a:r>
          </a:p>
          <a:p>
            <a:endParaRPr lang="en-US" sz="1600" dirty="0">
              <a:latin typeface="Papyrus" pitchFamily="66" charset="0"/>
            </a:endParaRPr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6680200" y="38862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Brainstorm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4" name="Picture 10" descr="http://scmiddle.org/files/1813/2578/0516/thi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152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2" descr="http://orlandocomputersolutions.com/wp-content/uploads/2011/10/fusion-confused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4495800"/>
            <a:ext cx="142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Box 15"/>
          <p:cNvSpPr txBox="1">
            <a:spLocks noChangeArrowheads="1"/>
          </p:cNvSpPr>
          <p:nvPr/>
        </p:nvSpPr>
        <p:spPr bwMode="auto">
          <a:xfrm>
            <a:off x="2057400" y="38354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 Queries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4495801"/>
            <a:ext cx="1085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7" descr="http://www.marketingplaninfo.com/wp-content/uploads/2012/04/Direct-Marketing-Strategie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99828"/>
            <a:ext cx="1447800" cy="122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9" descr="http://www.personal.psu.edu/afr3/blogs/SIOW/coffee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180340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Box 21"/>
          <p:cNvSpPr txBox="1">
            <a:spLocks noChangeArrowheads="1"/>
          </p:cNvSpPr>
          <p:nvPr/>
        </p:nvSpPr>
        <p:spPr bwMode="auto">
          <a:xfrm>
            <a:off x="6557964" y="1371600"/>
            <a:ext cx="1595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 dirty="0">
                <a:latin typeface="Papyrus" pitchFamily="66" charset="0"/>
              </a:rPr>
              <a:t>  Coffee Break</a:t>
            </a:r>
          </a:p>
          <a:p>
            <a:endParaRPr lang="en-US" sz="1600" dirty="0">
              <a:latin typeface="Papyrus" pitchFamily="66" charset="0"/>
            </a:endParaRPr>
          </a:p>
        </p:txBody>
      </p:sp>
      <p:sp>
        <p:nvSpPr>
          <p:cNvPr id="4111" name="TextBox 22"/>
          <p:cNvSpPr txBox="1">
            <a:spLocks noChangeArrowheads="1"/>
          </p:cNvSpPr>
          <p:nvPr/>
        </p:nvSpPr>
        <p:spPr bwMode="auto">
          <a:xfrm>
            <a:off x="3962401" y="3911600"/>
            <a:ext cx="187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Need more Info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12" name="Picture 25" descr="http://piersonrevesz.files.wordpress.com/2012/07/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434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27" descr="http://2.bp.blogspot.com/_y9Y2xh431vE/S8-Td7OVW8I/AAAAAAAAACc/8iTFRetf6Ko/s1600/Targe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6" y="2009776"/>
            <a:ext cx="1584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TextBox 27"/>
          <p:cNvSpPr txBox="1">
            <a:spLocks noChangeArrowheads="1"/>
          </p:cNvSpPr>
          <p:nvPr/>
        </p:nvSpPr>
        <p:spPr bwMode="auto">
          <a:xfrm>
            <a:off x="4257813" y="1387247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 dirty="0">
                <a:latin typeface="Papyrus" pitchFamily="66" charset="0"/>
              </a:rPr>
              <a:t>   Objective</a:t>
            </a:r>
          </a:p>
          <a:p>
            <a:endParaRPr lang="en-US" sz="1600" dirty="0"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85665" y="393237"/>
            <a:ext cx="11566985" cy="756000"/>
          </a:xfrm>
        </p:spPr>
        <p:txBody>
          <a:bodyPr/>
          <a:lstStyle/>
          <a:p>
            <a:pPr eaLnBrk="1" hangingPunct="1"/>
            <a:r>
              <a:rPr lang="en-US" dirty="0" smtClean="0"/>
              <a:t>Incremental Testing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600" dirty="0" smtClean="0"/>
              <a:t>All programs are integrated one by one and a test is carried out after each step</a:t>
            </a:r>
          </a:p>
          <a:p>
            <a:pPr eaLnBrk="1" hangingPunct="1"/>
            <a:endParaRPr 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u="sng" dirty="0" smtClean="0"/>
              <a:t>Advantages: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Easy to track the source of Defect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1600" u="sng" dirty="0" smtClean="0"/>
              <a:t>Disadvantage: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Time consuming since stubs and drivers have to be developed and used in the test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49691ED-7F71-4939-849A-7947FE2AB017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385665" y="423717"/>
            <a:ext cx="11566985" cy="756000"/>
          </a:xfrm>
        </p:spPr>
        <p:txBody>
          <a:bodyPr/>
          <a:lstStyle/>
          <a:p>
            <a:pPr eaLnBrk="1" hangingPunct="1"/>
            <a:r>
              <a:rPr lang="en-US" dirty="0" smtClean="0"/>
              <a:t>Categories under Incremental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Top Down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Bottom Up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E97B352-CF33-4033-823B-279E255D0824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864958E-AA9E-4BF2-9AFC-139B3EAEF58F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4343400" y="228601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</a:rPr>
              <a:t>Top - Down Integration</a:t>
            </a:r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500062" y="1310641"/>
            <a:ext cx="11417618" cy="299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600" b="0" dirty="0">
                <a:solidFill>
                  <a:srgbClr val="280066"/>
                </a:solidFill>
                <a:latin typeface="+mn-lt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Modules tested in isolation are the modules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which are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at  the highest level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600" b="0" dirty="0">
                <a:solidFill>
                  <a:srgbClr val="280066"/>
                </a:solidFill>
                <a:latin typeface="+mn-lt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Do this until all subsystems are incorporated into the test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600" b="0" dirty="0">
                <a:solidFill>
                  <a:srgbClr val="280066"/>
                </a:solidFill>
                <a:latin typeface="+mn-lt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Requires stub modules to simulate the functions of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the missing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modules that may be called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SzTx/>
              <a:buFont typeface="Lucida Sans Unicode" panose="020B0602030504020204" pitchFamily="34" charset="0"/>
              <a:buChar char="▶"/>
            </a:pPr>
            <a:r>
              <a:rPr lang="en-US" sz="1600" b="0" dirty="0">
                <a:solidFill>
                  <a:srgbClr val="280066"/>
                </a:solidFill>
                <a:latin typeface="+mn-lt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However, drivers are not needed since we are starting with the </a:t>
            </a:r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modules </a:t>
            </a:r>
            <a:r>
              <a:rPr lang="en-US" sz="1600" b="0" dirty="0">
                <a:solidFill>
                  <a:srgbClr val="000000"/>
                </a:solidFill>
                <a:latin typeface="+mn-lt"/>
              </a:rPr>
              <a:t>which is not used by any other module and use already tested modules when testing modules in the higher levels</a:t>
            </a:r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416084" y="541101"/>
            <a:ext cx="8245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3200" dirty="0" smtClean="0">
                <a:latin typeface="+mj-lt"/>
              </a:rPr>
              <a:t>Top-Down Integration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821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B855CB6-3096-4F8B-AFCB-605D8B82BCBE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33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1682893"/>
            <a:ext cx="6781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3684" y="393412"/>
            <a:ext cx="8245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3200" dirty="0" smtClean="0">
                <a:latin typeface="+mj-lt"/>
              </a:rPr>
              <a:t>Top-Down Integration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353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5" y="438957"/>
            <a:ext cx="11566985" cy="756000"/>
          </a:xfrm>
        </p:spPr>
        <p:txBody>
          <a:bodyPr/>
          <a:lstStyle/>
          <a:p>
            <a:pPr eaLnBrk="1" hangingPunct="1"/>
            <a:r>
              <a:rPr lang="en-US" dirty="0"/>
              <a:t>Bottom-Up</a:t>
            </a:r>
            <a:r>
              <a:rPr lang="en-US" sz="2200" dirty="0"/>
              <a:t> </a:t>
            </a:r>
            <a:r>
              <a:rPr lang="en-US" dirty="0"/>
              <a:t>Integration</a:t>
            </a:r>
            <a:endParaRPr lang="en-US" sz="2200" dirty="0"/>
          </a:p>
        </p:txBody>
      </p:sp>
      <p:sp>
        <p:nvSpPr>
          <p:cNvPr id="53251" name="Rectangle 4"/>
          <p:cNvSpPr>
            <a:spLocks noGrp="1" noChangeArrowheads="1"/>
          </p:cNvSpPr>
          <p:nvPr>
            <p:ph idx="1"/>
          </p:nvPr>
        </p:nvSpPr>
        <p:spPr>
          <a:xfrm>
            <a:off x="385665" y="1558495"/>
            <a:ext cx="9703231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b="0" dirty="0"/>
              <a:t> Only terminal modules are tested in isolation</a:t>
            </a:r>
          </a:p>
          <a:p>
            <a:pPr eaLnBrk="1" hangingPunct="1">
              <a:lnSpc>
                <a:spcPct val="90000"/>
              </a:lnSpc>
            </a:pPr>
            <a:endParaRPr lang="en-US" sz="1600" b="0" dirty="0"/>
          </a:p>
          <a:p>
            <a:pPr eaLnBrk="1" hangingPunct="1">
              <a:lnSpc>
                <a:spcPct val="90000"/>
              </a:lnSpc>
            </a:pPr>
            <a:r>
              <a:rPr lang="en-US" sz="1600" b="0" dirty="0"/>
              <a:t> Modules at lower levels are tested using the previously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b="0" dirty="0"/>
              <a:t>      tested higher level modules</a:t>
            </a:r>
          </a:p>
          <a:p>
            <a:pPr eaLnBrk="1" hangingPunct="1">
              <a:lnSpc>
                <a:spcPct val="90000"/>
              </a:lnSpc>
            </a:pPr>
            <a:endParaRPr lang="en-US" sz="1600" b="0" dirty="0"/>
          </a:p>
          <a:p>
            <a:pPr eaLnBrk="1" hangingPunct="1">
              <a:lnSpc>
                <a:spcPct val="90000"/>
              </a:lnSpc>
            </a:pPr>
            <a:r>
              <a:rPr lang="en-US" sz="1600" b="0" dirty="0"/>
              <a:t>This is done repeatedly until all subsystems are included in the testing</a:t>
            </a:r>
          </a:p>
          <a:p>
            <a:pPr eaLnBrk="1" hangingPunct="1">
              <a:lnSpc>
                <a:spcPct val="90000"/>
              </a:lnSpc>
            </a:pPr>
            <a:endParaRPr lang="en-US" sz="1600" b="0" dirty="0"/>
          </a:p>
          <a:p>
            <a:pPr eaLnBrk="1" hangingPunct="1">
              <a:lnSpc>
                <a:spcPct val="90000"/>
              </a:lnSpc>
            </a:pPr>
            <a:r>
              <a:rPr lang="en-US" sz="1600" b="0" dirty="0"/>
              <a:t>Requires a module driver for each module to feed the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b="0" dirty="0"/>
              <a:t>      test case input to the interface of the module being tested</a:t>
            </a:r>
          </a:p>
          <a:p>
            <a:pPr eaLnBrk="1" hangingPunct="1">
              <a:lnSpc>
                <a:spcPct val="90000"/>
              </a:lnSpc>
            </a:pPr>
            <a:endParaRPr lang="en-US" sz="1600" b="0" dirty="0"/>
          </a:p>
          <a:p>
            <a:pPr eaLnBrk="1" hangingPunct="1">
              <a:lnSpc>
                <a:spcPct val="90000"/>
              </a:lnSpc>
            </a:pPr>
            <a:r>
              <a:rPr lang="en-US" sz="1600" b="0" dirty="0"/>
              <a:t>However, stubs are not needed since we are starting with the terminal modules and use already tested modules when testing modules in the lower </a:t>
            </a:r>
            <a:r>
              <a:rPr lang="en-US" sz="1600" b="0" dirty="0" smtClean="0"/>
              <a:t>levels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b="0" dirty="0"/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FF0000"/>
                </a:solidFill>
              </a:rPr>
              <a:t>Disadvantage:</a:t>
            </a:r>
            <a:r>
              <a:rPr lang="en-US" sz="1600" b="0" dirty="0"/>
              <a:t> Tests the most important subsystem last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C26CA9C-0BCD-46D6-95E4-E829963E4EC4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34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4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2" y="374179"/>
            <a:ext cx="11566985" cy="756000"/>
          </a:xfrm>
        </p:spPr>
        <p:txBody>
          <a:bodyPr/>
          <a:lstStyle/>
          <a:p>
            <a:pPr eaLnBrk="1" hangingPunct="1"/>
            <a:r>
              <a:rPr lang="en-US" dirty="0"/>
              <a:t>Bottom-Up</a:t>
            </a:r>
            <a:r>
              <a:rPr lang="en-US" sz="2200" dirty="0"/>
              <a:t> </a:t>
            </a:r>
            <a:r>
              <a:rPr lang="en-US" dirty="0"/>
              <a:t>Integration</a:t>
            </a:r>
            <a:endParaRPr lang="en-US" sz="22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914400"/>
            <a:ext cx="86106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    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5CF9299-CC6C-4218-84F8-5ED20CE3B296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35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542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0" y="1987489"/>
            <a:ext cx="6096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9"/>
          <p:cNvSpPr>
            <a:spLocks noChangeArrowheads="1"/>
          </p:cNvSpPr>
          <p:nvPr/>
        </p:nvSpPr>
        <p:spPr bwMode="auto">
          <a:xfrm>
            <a:off x="4495800" y="176214"/>
            <a:ext cx="3448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bg1"/>
                </a:solidFill>
              </a:rPr>
              <a:t>Bottom-Up Integration</a:t>
            </a:r>
          </a:p>
        </p:txBody>
      </p:sp>
    </p:spTree>
    <p:extLst>
      <p:ext uri="{BB962C8B-B14F-4D97-AF65-F5344CB8AC3E}">
        <p14:creationId xmlns:p14="http://schemas.microsoft.com/office/powerpoint/2010/main" val="1510425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5" y="302862"/>
            <a:ext cx="11566985" cy="756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+mj-lt"/>
              </a:rPr>
              <a:t>System </a:t>
            </a:r>
            <a:r>
              <a:rPr lang="en-US" dirty="0">
                <a:latin typeface="+mj-lt"/>
              </a:rPr>
              <a:t>Testing</a:t>
            </a:r>
            <a:r>
              <a:rPr lang="en-US" b="0" dirty="0" smtClean="0">
                <a:latin typeface="+mj-lt"/>
              </a:rPr>
              <a:t/>
            </a:r>
            <a:br>
              <a:rPr lang="en-US" b="0" dirty="0" smtClean="0">
                <a:latin typeface="+mj-lt"/>
              </a:rPr>
            </a:br>
            <a:endParaRPr lang="en-US" b="0" dirty="0" smtClean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5664" y="1320800"/>
            <a:ext cx="11566985" cy="3784600"/>
          </a:xfrm>
        </p:spPr>
        <p:txBody>
          <a:bodyPr/>
          <a:lstStyle/>
          <a:p>
            <a:pPr eaLnBrk="1" hangingPunct="1"/>
            <a:endParaRPr lang="en-US" sz="1600" dirty="0" smtClean="0">
              <a:solidFill>
                <a:schemeClr val="accent2"/>
              </a:solidFill>
              <a:latin typeface="+mn-lt"/>
            </a:endParaRPr>
          </a:p>
          <a:p>
            <a:pPr algn="just" eaLnBrk="1" hangingPunct="1"/>
            <a:r>
              <a:rPr lang="en-US" sz="1600" b="0" dirty="0" smtClean="0">
                <a:latin typeface="+mn-lt"/>
              </a:rPr>
              <a:t>System Testing helps to confirm that the product meets the requirements as per system specification. </a:t>
            </a:r>
          </a:p>
          <a:p>
            <a:pPr algn="just" eaLnBrk="1" hangingPunct="1"/>
            <a:endParaRPr lang="en-US" sz="1600" b="0" dirty="0" smtClean="0">
              <a:latin typeface="+mn-lt"/>
            </a:endParaRPr>
          </a:p>
          <a:p>
            <a:pPr algn="just" eaLnBrk="1" hangingPunct="1"/>
            <a:r>
              <a:rPr lang="en-US" sz="1600" b="0" dirty="0" smtClean="0">
                <a:latin typeface="+mn-lt"/>
              </a:rPr>
              <a:t>System testing is performed when the entire system is assembled after integration and has to be tested as a whole.</a:t>
            </a:r>
          </a:p>
          <a:p>
            <a:pPr algn="just" eaLnBrk="1" hangingPunct="1"/>
            <a:endParaRPr lang="en-US" sz="1600" b="0" dirty="0" smtClean="0">
              <a:latin typeface="+mn-lt"/>
            </a:endParaRPr>
          </a:p>
          <a:p>
            <a:pPr algn="just" eaLnBrk="1" hangingPunct="1"/>
            <a:r>
              <a:rPr lang="en-US" sz="1600" b="0" dirty="0" smtClean="0">
                <a:latin typeface="+mn-lt"/>
              </a:rPr>
              <a:t>This is a black box type of testing and involves both functional and non-functional testing.</a:t>
            </a:r>
          </a:p>
          <a:p>
            <a:pPr algn="just" eaLnBrk="1" hangingPunct="1"/>
            <a:endParaRPr lang="en-US" sz="1600" b="0" dirty="0" smtClean="0">
              <a:latin typeface="+mn-lt"/>
            </a:endParaRPr>
          </a:p>
          <a:p>
            <a:pPr algn="just" eaLnBrk="1" hangingPunct="1"/>
            <a:r>
              <a:rPr lang="en-US" sz="1600" b="0" dirty="0" smtClean="0">
                <a:latin typeface="+mn-lt"/>
              </a:rPr>
              <a:t>After all components of a product are integrated and deployed into a single build on a controlled platform that is similar to the final production platform.</a:t>
            </a:r>
          </a:p>
          <a:p>
            <a:pPr eaLnBrk="1" hangingPunct="1"/>
            <a:endParaRPr lang="en-US" sz="1600" dirty="0" smtClean="0">
              <a:latin typeface="+mn-lt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C93559D-93FF-42F9-8003-3D3B44FED1F3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36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68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5" y="441761"/>
            <a:ext cx="11566985" cy="594559"/>
          </a:xfrm>
        </p:spPr>
        <p:txBody>
          <a:bodyPr/>
          <a:lstStyle/>
          <a:p>
            <a:pPr eaLnBrk="1" hangingPunct="1"/>
            <a:r>
              <a:rPr lang="en-US" dirty="0"/>
              <a:t>Acceptance Testing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85665" y="1402080"/>
            <a:ext cx="11455816" cy="2941320"/>
          </a:xfrm>
        </p:spPr>
        <p:txBody>
          <a:bodyPr/>
          <a:lstStyle/>
          <a:p>
            <a:pPr eaLnBrk="1" hangingPunct="1"/>
            <a:r>
              <a:rPr lang="en-US" sz="1600" b="0" dirty="0" smtClean="0"/>
              <a:t>Acceptance testing is black-box testing performed on a  system prior to its delivery </a:t>
            </a:r>
          </a:p>
          <a:p>
            <a:pPr eaLnBrk="1" hangingPunct="1"/>
            <a:endParaRPr lang="en-US" sz="1600" dirty="0"/>
          </a:p>
          <a:p>
            <a:r>
              <a:rPr lang="en-US" sz="1600" dirty="0" smtClean="0"/>
              <a:t>Generally involves </a:t>
            </a:r>
            <a:r>
              <a:rPr lang="en-US" sz="1600" dirty="0"/>
              <a:t>running a suite of tests on the completed system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359991" lvl="1">
              <a:buFont typeface="Lucida Sans Unicode" pitchFamily="34" charset="0"/>
              <a:buChar char="▶"/>
            </a:pPr>
            <a:r>
              <a:rPr lang="en-US" sz="1600" dirty="0"/>
              <a:t>Each individual test, known as a case, exercises a particular </a:t>
            </a:r>
            <a:r>
              <a:rPr lang="en-US" sz="1600" dirty="0" smtClean="0"/>
              <a:t>operating </a:t>
            </a:r>
            <a:r>
              <a:rPr lang="en-US" sz="1600" dirty="0"/>
              <a:t>condition of the user's environment or feature of the system, and will result in a pass or fail Boolean outcome. </a:t>
            </a:r>
          </a:p>
          <a:p>
            <a:endParaRPr lang="en-US" sz="1600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5000"/>
              <a:buFont typeface="Wingdings" panose="05000000000000000000" pitchFamily="2" charset="2"/>
              <a:buBlip>
                <a:blip r:embed="rId2"/>
              </a:buBlip>
              <a:tabLst>
                <a:tab pos="1770063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0063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0063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A288923-8CD1-4C6E-8244-20C015F33570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37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77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394" y="3256904"/>
            <a:ext cx="3842206" cy="1231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For more information please contact:</a:t>
            </a:r>
            <a:b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</a:br>
            <a: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T+ 33 1 98765432</a:t>
            </a:r>
            <a:b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</a:br>
            <a: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F+ 33 1 88888888</a:t>
            </a:r>
            <a:b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</a:br>
            <a: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M+ 33 6 44445678</a:t>
            </a:r>
            <a:b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</a:br>
            <a:r>
              <a:rPr lang="en-US" sz="16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firstname.lastname@atos.net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40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Testing 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48639" y="1645919"/>
            <a:ext cx="1093361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11111"/>
                </a:solidFill>
              </a:rPr>
              <a:t>Manual Testing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r>
              <a:rPr lang="en-US" sz="1600" dirty="0" smtClean="0">
                <a:solidFill>
                  <a:srgbClr val="111111"/>
                </a:solidFill>
              </a:rPr>
              <a:t>Manual </a:t>
            </a:r>
            <a:r>
              <a:rPr lang="en-US" sz="1600" dirty="0">
                <a:solidFill>
                  <a:srgbClr val="111111"/>
                </a:solidFill>
              </a:rPr>
              <a:t>Testing </a:t>
            </a:r>
            <a:r>
              <a:rPr lang="en-US" sz="1600" dirty="0" smtClean="0">
                <a:solidFill>
                  <a:srgbClr val="111111"/>
                </a:solidFill>
              </a:rPr>
              <a:t>is </a:t>
            </a:r>
            <a:r>
              <a:rPr lang="en-US" sz="1600" dirty="0">
                <a:solidFill>
                  <a:srgbClr val="111111"/>
                </a:solidFill>
              </a:rPr>
              <a:t>a process in which you compare the behavior of a developed </a:t>
            </a:r>
            <a:r>
              <a:rPr lang="en-US" sz="1600" dirty="0" smtClean="0">
                <a:solidFill>
                  <a:srgbClr val="111111"/>
                </a:solidFill>
              </a:rPr>
              <a:t>of the </a:t>
            </a:r>
            <a:r>
              <a:rPr lang="en-US" sz="1600" dirty="0">
                <a:solidFill>
                  <a:srgbClr val="111111"/>
                </a:solidFill>
              </a:rPr>
              <a:t>code (software, module, API, feature, etc.) </a:t>
            </a:r>
            <a:r>
              <a:rPr lang="en-US" sz="1600" dirty="0" smtClean="0">
                <a:solidFill>
                  <a:srgbClr val="111111"/>
                </a:solidFill>
              </a:rPr>
              <a:t>with the client expectation (requirement).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</a:rPr>
              <a:t>Automation Testing</a:t>
            </a:r>
          </a:p>
          <a:p>
            <a:endParaRPr lang="en-US" dirty="0" smtClean="0">
              <a:solidFill>
                <a:srgbClr val="111111"/>
              </a:solidFill>
            </a:endParaRPr>
          </a:p>
          <a:p>
            <a:endParaRPr lang="en-US" dirty="0">
              <a:solidFill>
                <a:srgbClr val="111111"/>
              </a:solidFill>
            </a:endParaRPr>
          </a:p>
          <a:p>
            <a:r>
              <a:rPr lang="en-US" sz="1600" dirty="0">
                <a:solidFill>
                  <a:srgbClr val="111111"/>
                </a:solidFill>
              </a:rPr>
              <a:t>Automation testing involves testing the behavior of an application with test scripts prepared using an automation tool</a:t>
            </a:r>
            <a:endParaRPr lang="en-IN" sz="1600" dirty="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32" y="2442405"/>
            <a:ext cx="11574817" cy="2000548"/>
          </a:xfrm>
        </p:spPr>
        <p:txBody>
          <a:bodyPr/>
          <a:lstStyle/>
          <a:p>
            <a:r>
              <a:rPr lang="en-GB" sz="6600" dirty="0" smtClean="0"/>
              <a:t>                STLC</a:t>
            </a:r>
            <a:r>
              <a:rPr lang="en-GB" sz="6600" dirty="0"/>
              <a:t/>
            </a:r>
            <a:br>
              <a:rPr lang="en-GB" sz="6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5" y="499917"/>
            <a:ext cx="11566985" cy="756000"/>
          </a:xfrm>
        </p:spPr>
        <p:txBody>
          <a:bodyPr/>
          <a:lstStyle/>
          <a:p>
            <a:r>
              <a:rPr lang="en-US" dirty="0" smtClean="0"/>
              <a:t>Software Testing Life Cycle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85665" y="1454401"/>
            <a:ext cx="11166255" cy="4537884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600" dirty="0" smtClean="0"/>
              <a:t>Requirement Gathering &amp; Analysis 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/>
              <a:t>Test Plan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/>
              <a:t>Test Development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/>
              <a:t>Test Execution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/>
              <a:t>Defect Tracking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/>
              <a:t>Test Closure </a:t>
            </a:r>
          </a:p>
          <a:p>
            <a:pPr algn="just">
              <a:lnSpc>
                <a:spcPct val="200000"/>
              </a:lnSpc>
            </a:pPr>
            <a:endParaRPr lang="en-US" sz="1600" dirty="0" smtClean="0"/>
          </a:p>
          <a:p>
            <a:pPr algn="just">
              <a:lnSpc>
                <a:spcPct val="20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962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665" y="499917"/>
            <a:ext cx="11566985" cy="756000"/>
          </a:xfrm>
        </p:spPr>
        <p:txBody>
          <a:bodyPr/>
          <a:lstStyle/>
          <a:p>
            <a:r>
              <a:rPr lang="en-US" dirty="0" smtClean="0"/>
              <a:t>TEST PLAN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85665" y="1454401"/>
            <a:ext cx="11166255" cy="4537884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600" dirty="0" smtClean="0"/>
              <a:t>A software project test plan is a document that describes the objectives, scope, approach, and focus of a software testing effort. 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/>
              <a:t>The process of preparing a test plan is a useful way to think through the efforts needed to validate the acceptability of a software product. 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/>
              <a:t> It identifies test items, the features to be tested, the testing tasks, who will do each task, and any risks requiring contingency Planning.</a:t>
            </a:r>
          </a:p>
          <a:p>
            <a:pPr algn="just">
              <a:lnSpc>
                <a:spcPct val="20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751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368618"/>
            <a:ext cx="8229600" cy="652462"/>
          </a:xfrm>
        </p:spPr>
        <p:txBody>
          <a:bodyPr/>
          <a:lstStyle/>
          <a:p>
            <a:r>
              <a:rPr lang="en-US" sz="3200" dirty="0"/>
              <a:t>References for preparing Test Plan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35280" y="1325881"/>
            <a:ext cx="11430000" cy="3505199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 smtClean="0"/>
              <a:t>The supporting documents for referring the test plan are:</a:t>
            </a:r>
          </a:p>
          <a:p>
            <a:pPr lvl="1">
              <a:lnSpc>
                <a:spcPct val="150000"/>
              </a:lnSpc>
              <a:buFont typeface="Lucida Sans Unicode" panose="020B0602030504020204" pitchFamily="34" charset="0"/>
              <a:buChar char="▶"/>
            </a:pPr>
            <a:r>
              <a:rPr lang="en-US" dirty="0" smtClean="0"/>
              <a:t>Project Plan</a:t>
            </a:r>
          </a:p>
          <a:p>
            <a:pPr lvl="1">
              <a:lnSpc>
                <a:spcPct val="150000"/>
              </a:lnSpc>
              <a:buFont typeface="Lucida Sans Unicode" panose="020B0602030504020204" pitchFamily="34" charset="0"/>
              <a:buChar char="▶"/>
            </a:pPr>
            <a:r>
              <a:rPr lang="en-US" dirty="0" smtClean="0"/>
              <a:t>System Requirements specifications.</a:t>
            </a:r>
          </a:p>
          <a:p>
            <a:pPr lvl="1">
              <a:lnSpc>
                <a:spcPct val="150000"/>
              </a:lnSpc>
              <a:buFont typeface="Lucida Sans Unicode" panose="020B0602030504020204" pitchFamily="34" charset="0"/>
              <a:buChar char="▶"/>
            </a:pPr>
            <a:r>
              <a:rPr lang="en-US" dirty="0" smtClean="0"/>
              <a:t>High Level design document.</a:t>
            </a:r>
          </a:p>
          <a:p>
            <a:pPr lvl="1">
              <a:lnSpc>
                <a:spcPct val="150000"/>
              </a:lnSpc>
              <a:buFont typeface="Lucida Sans Unicode" panose="020B0602030504020204" pitchFamily="34" charset="0"/>
              <a:buChar char="▶"/>
            </a:pPr>
            <a:r>
              <a:rPr lang="en-US" dirty="0" smtClean="0"/>
              <a:t>Detail design document.</a:t>
            </a:r>
          </a:p>
          <a:p>
            <a:pPr lvl="1">
              <a:lnSpc>
                <a:spcPct val="150000"/>
              </a:lnSpc>
              <a:buFont typeface="Lucida Sans Unicode" panose="020B0602030504020204" pitchFamily="34" charset="0"/>
              <a:buChar char="▶"/>
            </a:pPr>
            <a:r>
              <a:rPr lang="en-US" dirty="0" smtClean="0"/>
              <a:t>Development and Test process standards.</a:t>
            </a:r>
          </a:p>
          <a:p>
            <a:pPr lvl="1">
              <a:lnSpc>
                <a:spcPct val="150000"/>
              </a:lnSpc>
              <a:buFont typeface="Lucida Sans Unicode" panose="020B0602030504020204" pitchFamily="34" charset="0"/>
              <a:buChar char="▶"/>
            </a:pPr>
            <a:r>
              <a:rPr lang="en-US" dirty="0" smtClean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7435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385665" y="438957"/>
            <a:ext cx="11566985" cy="756000"/>
          </a:xfrm>
        </p:spPr>
        <p:txBody>
          <a:bodyPr/>
          <a:lstStyle/>
          <a:p>
            <a:r>
              <a:rPr lang="en-US" dirty="0" smtClean="0"/>
              <a:t>Scope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Types of testing in 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Scope of testing will includes the types of testing carried in the project.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Functional Testing or System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Automation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Performance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Security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Usability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Environment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Compatibility Testing</a:t>
            </a:r>
          </a:p>
          <a:p>
            <a:pPr>
              <a:buFont typeface="Wingdings" panose="05000000000000000000" pitchFamily="2" charset="2"/>
              <a:buNone/>
            </a:pPr>
            <a:endParaRPr lang="en-US" sz="1600" dirty="0" smtClean="0"/>
          </a:p>
          <a:p>
            <a:r>
              <a:rPr lang="en-US" sz="1600" dirty="0" smtClean="0"/>
              <a:t>Types of testing not in 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This section will have those types of testing which will not be performed in the Testing life Cycle of the project.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212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Syntel">
  <a:themeElements>
    <a:clrScheme name="Atos-Syntel">
      <a:dk1>
        <a:sysClr val="windowText" lastClr="000000"/>
      </a:dk1>
      <a:lt1>
        <a:sysClr val="window" lastClr="FFFFFF"/>
      </a:lt1>
      <a:dk2>
        <a:srgbClr val="3F9C35"/>
      </a:dk2>
      <a:lt2>
        <a:srgbClr val="808080"/>
      </a:lt2>
      <a:accent1>
        <a:srgbClr val="0066A1"/>
      </a:accent1>
      <a:accent2>
        <a:srgbClr val="FF6319"/>
      </a:accent2>
      <a:accent3>
        <a:srgbClr val="AEA400"/>
      </a:accent3>
      <a:accent4>
        <a:srgbClr val="6639B7"/>
      </a:accent4>
      <a:accent5>
        <a:srgbClr val="A626AA"/>
      </a:accent5>
      <a:accent6>
        <a:srgbClr val="00B2A9"/>
      </a:accent6>
      <a:hlink>
        <a:srgbClr val="000000"/>
      </a:hlink>
      <a:folHlink>
        <a:srgbClr val="0563C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Testing" id="{F26B8779-6A24-42E1-8BBD-F17214630266}" vid="{3E74ECB8-5F0E-47E7-BC59-80E788A6E9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Testing</Template>
  <TotalTime>6</TotalTime>
  <Words>1762</Words>
  <Application>Microsoft Office PowerPoint</Application>
  <PresentationFormat>Widescreen</PresentationFormat>
  <Paragraphs>298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Lucida Sans Unicode</vt:lpstr>
      <vt:lpstr>Papyrus</vt:lpstr>
      <vt:lpstr>Symbol</vt:lpstr>
      <vt:lpstr>Verdana</vt:lpstr>
      <vt:lpstr>Wingdings</vt:lpstr>
      <vt:lpstr>Atos Syntel</vt:lpstr>
      <vt:lpstr>                Testing</vt:lpstr>
      <vt:lpstr>Version Control and Revision History</vt:lpstr>
      <vt:lpstr>Iconic Representations.......</vt:lpstr>
      <vt:lpstr>PowerPoint Presentation</vt:lpstr>
      <vt:lpstr>                STLC </vt:lpstr>
      <vt:lpstr>Software Testing Life Cycle</vt:lpstr>
      <vt:lpstr>TEST PLAN</vt:lpstr>
      <vt:lpstr>References for preparing Test Plan</vt:lpstr>
      <vt:lpstr>Scope</vt:lpstr>
      <vt:lpstr>Entry &amp; Exit Criteria</vt:lpstr>
      <vt:lpstr>Suspension &amp; Resumption Criteria</vt:lpstr>
      <vt:lpstr>Example </vt:lpstr>
      <vt:lpstr>Test Deliverables</vt:lpstr>
      <vt:lpstr>Environment Plan</vt:lpstr>
      <vt:lpstr>Staffing and Training Needs</vt:lpstr>
      <vt:lpstr>Test Schedule</vt:lpstr>
      <vt:lpstr>Risks and Mitigation Plan  </vt:lpstr>
      <vt:lpstr>Roles &amp; Responsibility</vt:lpstr>
      <vt:lpstr>Reference to Templates </vt:lpstr>
      <vt:lpstr> Test Development </vt:lpstr>
      <vt:lpstr>Test Case Design &amp; Execution</vt:lpstr>
      <vt:lpstr>Types of Testing</vt:lpstr>
      <vt:lpstr>Defect Tracking/Closure</vt:lpstr>
      <vt:lpstr>Test Levels </vt:lpstr>
      <vt:lpstr>TEST LEVELS</vt:lpstr>
      <vt:lpstr>Component Testing</vt:lpstr>
      <vt:lpstr>Integration testing </vt:lpstr>
      <vt:lpstr>PowerPoint Presentation</vt:lpstr>
      <vt:lpstr>Disadvantages</vt:lpstr>
      <vt:lpstr>Incremental Testing</vt:lpstr>
      <vt:lpstr>Categories under Incremental</vt:lpstr>
      <vt:lpstr>PowerPoint Presentation</vt:lpstr>
      <vt:lpstr>PowerPoint Presentation</vt:lpstr>
      <vt:lpstr>Bottom-Up Integration</vt:lpstr>
      <vt:lpstr>Bottom-Up Integration</vt:lpstr>
      <vt:lpstr>System Testing </vt:lpstr>
      <vt:lpstr>Acceptance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Testing</dc:title>
  <dc:creator>Selvamani, Karthika</dc:creator>
  <cp:lastModifiedBy>Selvamani, Karthika</cp:lastModifiedBy>
  <cp:revision>2</cp:revision>
  <dcterms:created xsi:type="dcterms:W3CDTF">2019-12-02T07:04:39Z</dcterms:created>
  <dcterms:modified xsi:type="dcterms:W3CDTF">2019-12-02T07:35:06Z</dcterms:modified>
</cp:coreProperties>
</file>