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4"/>
  </p:sldMasterIdLst>
  <p:notesMasterIdLst>
    <p:notesMasterId r:id="rId16"/>
  </p:notesMasterIdLst>
  <p:handoutMasterIdLst>
    <p:handoutMasterId r:id="rId17"/>
  </p:handoutMasterIdLst>
  <p:sldIdLst>
    <p:sldId id="325" r:id="rId5"/>
    <p:sldId id="256" r:id="rId6"/>
    <p:sldId id="283" r:id="rId7"/>
    <p:sldId id="310" r:id="rId8"/>
    <p:sldId id="323" r:id="rId9"/>
    <p:sldId id="315" r:id="rId10"/>
    <p:sldId id="321" r:id="rId11"/>
    <p:sldId id="320" r:id="rId12"/>
    <p:sldId id="322" r:id="rId13"/>
    <p:sldId id="324" r:id="rId14"/>
    <p:sldId id="3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8" userDrawn="1">
          <p15:clr>
            <a:srgbClr val="A4A3A4"/>
          </p15:clr>
        </p15:guide>
        <p15:guide id="2" pos="7080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12C8C85-51F0-491E-9774-3900AFEF0F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1" autoAdjust="0"/>
    <p:restoredTop sz="92722" autoAdjust="0"/>
  </p:normalViewPr>
  <p:slideViewPr>
    <p:cSldViewPr snapToGrid="0">
      <p:cViewPr varScale="1">
        <p:scale>
          <a:sx n="76" d="100"/>
          <a:sy n="76" d="100"/>
        </p:scale>
        <p:origin x="365" y="67"/>
      </p:cViewPr>
      <p:guideLst>
        <p:guide orient="horz" pos="1848"/>
        <p:guide pos="7080"/>
        <p:guide pos="5112"/>
      </p:guideLst>
    </p:cSldViewPr>
  </p:slideViewPr>
  <p:outlineViewPr>
    <p:cViewPr>
      <p:scale>
        <a:sx n="33" d="100"/>
        <a:sy n="33" d="100"/>
      </p:scale>
      <p:origin x="0" y="-481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26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0AE3C0-C0E9-40F8-963A-C710B0868C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19749-4C26-46F6-A13E-4F2E91EC14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B2F5F-49ED-40E3-A1A5-941FF8279870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26E5B-3572-4EEA-91A0-FE0838ED61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D8116-DB0F-4C4A-85AD-5331C0D78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B74FA-BCF5-412C-B474-5CA730E53DF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45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1060-699B-414A-8D16-7630F8BDD05E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DF348-2A86-4531-BD4E-BD8C0BBDAD4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876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DF348-2A86-4531-BD4E-BD8C0BBDAD4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51245-A7A5-4517-A4C5-F741FAE668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012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1947BE1-D586-49AE-B2E6-EE426AA23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6038" y="0"/>
            <a:ext cx="7532914" cy="467258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C316E-D918-422D-AC5F-D93C59AB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392" y="493776"/>
            <a:ext cx="6389027" cy="4178808"/>
          </a:xfrm>
        </p:spPr>
        <p:txBody>
          <a:bodyPr anchor="b">
            <a:noAutofit/>
          </a:bodyPr>
          <a:lstStyle>
            <a:lvl1pPr algn="l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5400" baseline="0"/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B4012DC-9879-489B-B525-C474C5DD29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 anchor="ctr">
            <a:normAutofit/>
          </a:bodyPr>
          <a:lstStyle>
            <a:lvl1pPr>
              <a:defRPr lang="en-US" sz="2400" kern="1200" spc="50" baseline="0" dirty="0" smtClean="0">
                <a:solidFill>
                  <a:schemeClr val="bg1"/>
                </a:solidFill>
                <a:latin typeface="+mn-lt"/>
                <a:ea typeface="+mn-ea"/>
                <a:cs typeface="Calibri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AFC936F-8170-723C-A6D1-A8D7B87C47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42" y="0"/>
            <a:ext cx="4654296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05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70632"/>
            <a:ext cx="2724912" cy="3392424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923B6E-5860-3554-77F7-17C8DF8381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14216" y="2770632"/>
            <a:ext cx="7315200" cy="33924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3CC8D5-8386-BA2F-F44B-2FE211C3FDC3}"/>
              </a:ext>
            </a:extLst>
          </p:cNvPr>
          <p:cNvSpPr/>
          <p:nvPr userDrawn="1"/>
        </p:nvSpPr>
        <p:spPr>
          <a:xfrm>
            <a:off x="4015451" y="2691925"/>
            <a:ext cx="7315200" cy="81021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99105B81-BB6A-A6CE-1BA4-4C00B137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9">
            <a:extLst>
              <a:ext uri="{FF2B5EF4-FFF2-40B4-BE49-F238E27FC236}">
                <a16:creationId xmlns:a16="http://schemas.microsoft.com/office/drawing/2014/main" id="{941F5AC3-7362-1179-648D-6062C75CFF0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E944BE1-F27E-140F-1071-B7DA15A393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296144" y="6356350"/>
            <a:ext cx="93268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80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0" indent="0">
              <a:lnSpc>
                <a:spcPct val="100000"/>
              </a:lnSpc>
              <a:spcBef>
                <a:spcPts val="700"/>
              </a:spcBef>
              <a:spcAft>
                <a:spcPts val="700"/>
              </a:spcAft>
              <a:buNone/>
              <a:defRPr sz="2000"/>
            </a:lvl2pPr>
            <a:lvl3pPr marL="28346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3pPr>
            <a:lvl4pPr>
              <a:defRPr sz="1400"/>
            </a:lvl4pPr>
            <a:lvl5pPr marL="88011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1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CF64393-2F7A-8740-66F1-95C9EC151E02}"/>
              </a:ext>
            </a:extLst>
          </p:cNvPr>
          <p:cNvSpPr/>
          <p:nvPr userDrawn="1"/>
        </p:nvSpPr>
        <p:spPr>
          <a:xfrm>
            <a:off x="841248" y="2221992"/>
            <a:ext cx="10515600" cy="38313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2221992"/>
            <a:ext cx="10515600" cy="3831336"/>
          </a:xfrm>
          <a:noFill/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1800">
                <a:solidFill>
                  <a:schemeClr val="tx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9CF62C-2747-714E-F829-A0176E230364}"/>
              </a:ext>
            </a:extLst>
          </p:cNvPr>
          <p:cNvSpPr/>
          <p:nvPr userDrawn="1"/>
        </p:nvSpPr>
        <p:spPr>
          <a:xfrm>
            <a:off x="838198" y="2129741"/>
            <a:ext cx="10515600" cy="925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19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9D15A25-1111-478B-8F77-D992652C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71418"/>
            <a:ext cx="12192000" cy="57865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88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472D-332A-4010-9FEA-8E1E9AE7E1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6213" y="336958"/>
            <a:ext cx="10616187" cy="1700784"/>
          </a:xfrm>
        </p:spPr>
        <p:txBody>
          <a:bodyPr>
            <a:normAutofit/>
          </a:bodyPr>
          <a:lstStyle>
            <a:lvl1pPr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defRPr sz="4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FF791A-8D73-49AD-8569-7F4FE14648E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2587752"/>
            <a:ext cx="3694176" cy="3258102"/>
          </a:xfrm>
        </p:spPr>
        <p:txBody>
          <a:bodyPr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9D1BED5-2D39-40ED-92F5-CF06BE8A759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7764" y="2265363"/>
            <a:ext cx="3479524" cy="39512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42FBE291-E88A-44C5-884C-183EE7F67EE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77288" y="2265363"/>
            <a:ext cx="3414712" cy="39512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9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with three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E19D4B2-6593-465B-9A8E-03DFC94344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0120" y="3639312"/>
            <a:ext cx="10488168" cy="3090672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37"/>
            <a:ext cx="6080760" cy="34283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9048" y="0"/>
            <a:ext cx="3048000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53144" y="0"/>
            <a:ext cx="3044952" cy="3429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4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title,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AC15B2-D6B3-D582-D31F-550B4D51D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763256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6089904" cy="298094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BF9E8A0-9731-99CA-717E-08563492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6089904" cy="154533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63256" y="637"/>
            <a:ext cx="2194560" cy="34283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B54A389-080E-45CE-8275-215B7C9B58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966960" y="0"/>
            <a:ext cx="2221992" cy="3429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763256" y="3429000"/>
            <a:ext cx="4407408" cy="3429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6696" y="2770632"/>
            <a:ext cx="4983480" cy="3639312"/>
          </a:xfrm>
        </p:spPr>
        <p:txBody>
          <a:bodyPr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639312"/>
          </a:xfrm>
        </p:spPr>
        <p:txBody>
          <a:bodyPr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 sz="2000"/>
            </a:lvl1pPr>
            <a:lvl2pPr marL="548640" indent="-283464">
              <a:defRPr sz="1800"/>
            </a:lvl2pPr>
            <a:lvl3pPr marL="822960" indent="-285750">
              <a:buFont typeface="Arial" panose="020B0604020202020204" pitchFamily="34" charset="0"/>
              <a:buChar char="•"/>
              <a:defRPr sz="1400"/>
            </a:lvl3pPr>
            <a:lvl4pPr marL="1097280" indent="-283464">
              <a:defRPr sz="1400"/>
            </a:lvl4pPr>
            <a:lvl5pPr marL="1371600" indent="-2857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43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984A150-581C-4608-9034-48767311A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1E375-8FC7-F526-C116-1136385785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8384" y="384048"/>
            <a:ext cx="6099048" cy="4343400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z="5400" dirty="0"/>
              <a:t>Click to edit master text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7345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309CC8E-0532-4674-9535-1514DA3C14B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5771" y="4865914"/>
            <a:ext cx="6096000" cy="1307592"/>
          </a:xfrm>
        </p:spPr>
        <p:txBody>
          <a:bodyPr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z="2000" dirty="0">
                <a:solidFill>
                  <a:schemeClr val="bg1"/>
                </a:solidFill>
                <a:cs typeface="Calibri"/>
              </a:rPr>
              <a:t>Click to edit master text style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A468A676-C4AD-4F50-936D-1C858E8136CE}"/>
              </a:ext>
            </a:extLst>
          </p:cNvPr>
          <p:cNvSpPr txBox="1">
            <a:spLocks/>
          </p:cNvSpPr>
          <p:nvPr userDrawn="1"/>
        </p:nvSpPr>
        <p:spPr>
          <a:xfrm>
            <a:off x="960438" y="6356350"/>
            <a:ext cx="4981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 cap="all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426340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2770632"/>
            <a:ext cx="4983480" cy="376732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/>
            </a:lvl2pPr>
            <a:lvl3pPr marL="560070" indent="-285750">
              <a:buFont typeface="Arial" panose="020B0604020202020204" pitchFamily="34" charset="0"/>
              <a:buChar char="•"/>
              <a:defRPr sz="1600"/>
            </a:lvl3pPr>
            <a:lvl4pPr>
              <a:defRPr sz="1600"/>
            </a:lvl4pPr>
            <a:lvl5pPr marL="880110" indent="-28575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31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7BA8F8-2F7B-FDA9-6615-3FE2C52C1B99}"/>
              </a:ext>
            </a:extLst>
          </p:cNvPr>
          <p:cNvSpPr/>
          <p:nvPr userDrawn="1"/>
        </p:nvSpPr>
        <p:spPr>
          <a:xfrm>
            <a:off x="0" y="0"/>
            <a:ext cx="12192000" cy="247738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570464" cy="1700784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2770632"/>
            <a:ext cx="3739896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buFont typeface="+mj-lt"/>
              <a:buAutoNum type="arabicPeriod"/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94960" y="2770632"/>
            <a:ext cx="6007608" cy="365760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  <a:lvl2pPr marL="347472" indent="-347472">
              <a:spcBef>
                <a:spcPts val="700"/>
              </a:spcBef>
              <a:spcAft>
                <a:spcPts val="700"/>
              </a:spcAft>
              <a:defRPr sz="2000">
                <a:solidFill>
                  <a:schemeClr val="bg1"/>
                </a:solidFill>
              </a:defRPr>
            </a:lvl2pPr>
            <a:lvl3pPr marL="56007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 marL="880110" indent="-28575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356350"/>
            <a:ext cx="35934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77512" y="6356350"/>
            <a:ext cx="3236976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06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9CC2FD-DEAD-15BE-FCA9-4EFD14D5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347472"/>
            <a:ext cx="7315200" cy="3081528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A315E-3D77-4A9C-F6F5-4B525C5B2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541818"/>
            <a:ext cx="8650224" cy="13161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E5C666-A348-D887-B11B-D23CF67FB8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58952" y="3959352"/>
            <a:ext cx="7315200" cy="239572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cs typeface="Calibri"/>
              </a:rPr>
              <a:t>Click to edit master text style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37098-0CB9-40F0-99EE-35DF790670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50224" y="0"/>
            <a:ext cx="3547872" cy="265176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5006F58-5D95-4392-9D32-BE333EA5493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50224" y="2651760"/>
            <a:ext cx="3547872" cy="42062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1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79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0" r:id="rId3"/>
    <p:sldLayoutId id="2147483691" r:id="rId4"/>
    <p:sldLayoutId id="2147483692" r:id="rId5"/>
    <p:sldLayoutId id="2147483686" r:id="rId6"/>
    <p:sldLayoutId id="2147483693" r:id="rId7"/>
    <p:sldLayoutId id="2147483694" r:id="rId8"/>
    <p:sldLayoutId id="2147483695" r:id="rId9"/>
    <p:sldLayoutId id="2147483672" r:id="rId10"/>
    <p:sldLayoutId id="2147483696" r:id="rId11"/>
    <p:sldLayoutId id="2147483697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979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E8C5C7-251F-DA13-5AD9-51319828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F09E817-8530-F678-D61C-F58F4B3971DB}"/>
              </a:ext>
            </a:extLst>
          </p:cNvPr>
          <p:cNvSpPr txBox="1"/>
          <p:nvPr/>
        </p:nvSpPr>
        <p:spPr>
          <a:xfrm>
            <a:off x="529213" y="152487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SQL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3F6FF0A-DC84-5F74-239E-0626FEAEA955}"/>
              </a:ext>
            </a:extLst>
          </p:cNvPr>
          <p:cNvCxnSpPr>
            <a:cxnSpLocks/>
          </p:cNvCxnSpPr>
          <p:nvPr/>
        </p:nvCxnSpPr>
        <p:spPr>
          <a:xfrm>
            <a:off x="529213" y="221061"/>
            <a:ext cx="0" cy="3315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4CE1E2-8E30-3715-7AB7-A3CFD8885555}"/>
              </a:ext>
            </a:extLst>
          </p:cNvPr>
          <p:cNvSpPr txBox="1"/>
          <p:nvPr/>
        </p:nvSpPr>
        <p:spPr>
          <a:xfrm>
            <a:off x="1017395" y="976884"/>
            <a:ext cx="7724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u="sng" dirty="0">
                <a:solidFill>
                  <a:srgbClr val="C00000"/>
                </a:solidFill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design and query an Employee–Department database for 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744EC8-DB91-025D-7E2D-8885831B42CE}"/>
              </a:ext>
            </a:extLst>
          </p:cNvPr>
          <p:cNvSpPr txBox="1"/>
          <p:nvPr/>
        </p:nvSpPr>
        <p:spPr>
          <a:xfrm>
            <a:off x="1017394" y="1623215"/>
            <a:ext cx="91448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u="sng" dirty="0">
                <a:solidFill>
                  <a:srgbClr val="C00000"/>
                </a:solidFill>
              </a:rPr>
              <a:t>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Created Dept, Employee, </a:t>
            </a:r>
            <a:r>
              <a:rPr lang="en-US" dirty="0" err="1"/>
              <a:t>Job_Grades</a:t>
            </a:r>
            <a:r>
              <a:rPr lang="en-US" dirty="0"/>
              <a:t> tables with constraints (PK, FK, checks, defaults).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Implemented queries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Salary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Reporting structure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Department/job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Ranking &amp; Top employees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F1175-D8BF-A5D2-995B-772B112CAF4C}"/>
              </a:ext>
            </a:extLst>
          </p:cNvPr>
          <p:cNvSpPr txBox="1"/>
          <p:nvPr/>
        </p:nvSpPr>
        <p:spPr>
          <a:xfrm>
            <a:off x="1024093" y="3654540"/>
            <a:ext cx="91448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u="sng" dirty="0">
                <a:solidFill>
                  <a:srgbClr val="C00000"/>
                </a:solidFill>
              </a:rPr>
              <a:t>Challenges &amp;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Challenge: Enforcing data integrity (no negative salary, no duplicate </a:t>
            </a:r>
            <a:r>
              <a:rPr lang="en-US" dirty="0" err="1"/>
              <a:t>Empno</a:t>
            </a:r>
            <a:r>
              <a:rPr lang="en-US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Solution: Applied constraints (PK, FK, CHECK, Default).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Challenge: Complex queries for hierarchy, ranking, and salary grouping.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Solution: Used Joins, Aggregate Functions, Window Functions.</a:t>
            </a:r>
          </a:p>
          <a:p>
            <a:pPr>
              <a:buNone/>
            </a:pPr>
            <a:r>
              <a:rPr lang="en-US" u="sng" dirty="0">
                <a:solidFill>
                  <a:srgbClr val="C00000"/>
                </a:solidFill>
              </a:rPr>
              <a:t>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robust relational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Delivered insights on salaries, departments, managers, and employee 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Strengthened SQL skills (DDL, DML, Joins, Aggregations, Ranking).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5CB0142-C860-6C7C-B39A-1A659FAC32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0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>
            <a:extLst>
              <a:ext uri="{FF2B5EF4-FFF2-40B4-BE49-F238E27FC236}">
                <a16:creationId xmlns:a16="http://schemas.microsoft.com/office/drawing/2014/main" id="{D9F93E89-6BB0-44BD-A234-9F07475739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984360" y="3506875"/>
            <a:ext cx="7109409" cy="1838296"/>
          </a:xfrm>
        </p:spPr>
        <p:txBody>
          <a:bodyPr anchor="b">
            <a:noAutofit/>
          </a:bodyPr>
          <a:lstStyle/>
          <a:p>
            <a:r>
              <a:rPr lang="en-US" sz="1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8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HANK</a:t>
            </a:r>
            <a:r>
              <a:rPr lang="en-US" sz="8800" dirty="0">
                <a:solidFill>
                  <a:schemeClr val="tx1"/>
                </a:solidFill>
              </a:rPr>
              <a:t> </a:t>
            </a:r>
            <a:r>
              <a:rPr lang="en-US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8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BCB63F-FF71-8AC5-E0BF-F5CC62488CD0}"/>
              </a:ext>
            </a:extLst>
          </p:cNvPr>
          <p:cNvCxnSpPr>
            <a:cxnSpLocks/>
          </p:cNvCxnSpPr>
          <p:nvPr/>
        </p:nvCxnSpPr>
        <p:spPr>
          <a:xfrm>
            <a:off x="2612571" y="3393279"/>
            <a:ext cx="0" cy="195189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CF3321B9-11CD-123E-22EA-671140197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544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309D09-2937-4053-9CD6-3131EABB07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50392" y="5001768"/>
            <a:ext cx="6227064" cy="1216152"/>
          </a:xfrm>
        </p:spPr>
        <p:txBody>
          <a:bodyPr>
            <a:normAutofit/>
          </a:bodyPr>
          <a:lstStyle/>
          <a:p>
            <a:r>
              <a:rPr lang="en-US" dirty="0"/>
              <a:t>Ellis Turner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50E3331-8D16-8FBA-1515-6CC473872BE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884" b="884"/>
          <a:stretch/>
        </p:blipFill>
        <p:spPr>
          <a:xfrm>
            <a:off x="0" y="0"/>
            <a:ext cx="4654296" cy="6858000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3A20B699-E697-FE2D-D72D-62FB8810EE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059657" y="3064747"/>
            <a:ext cx="7024187" cy="85843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defRPr sz="5400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chemeClr val="tx1"/>
                </a:solidFill>
              </a:rPr>
              <a:t>PROJECT ZOMATO </a:t>
            </a:r>
            <a:r>
              <a:rPr lang="en-US" altLang="zh-CN" sz="2800" b="1" dirty="0">
                <a:solidFill>
                  <a:schemeClr val="tx1"/>
                </a:solidFill>
              </a:rPr>
              <a:t>(P968)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C02712-2B96-6DEA-D983-F4CCE7556757}"/>
              </a:ext>
            </a:extLst>
          </p:cNvPr>
          <p:cNvSpPr/>
          <p:nvPr/>
        </p:nvSpPr>
        <p:spPr>
          <a:xfrm>
            <a:off x="1406770" y="2504551"/>
            <a:ext cx="3014506" cy="5903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MARUTHI 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E106C49-DF15-7A29-3C9B-CB45AEBA30C8}"/>
              </a:ext>
            </a:extLst>
          </p:cNvPr>
          <p:cNvSpPr/>
          <p:nvPr/>
        </p:nvSpPr>
        <p:spPr>
          <a:xfrm>
            <a:off x="1406770" y="3266530"/>
            <a:ext cx="3014506" cy="5903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DIKSHANT VARSALE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95D181-DBFD-BADD-22C7-F3A72165EA8E}"/>
              </a:ext>
            </a:extLst>
          </p:cNvPr>
          <p:cNvSpPr/>
          <p:nvPr/>
        </p:nvSpPr>
        <p:spPr>
          <a:xfrm>
            <a:off x="1406770" y="4028509"/>
            <a:ext cx="3014506" cy="5903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TEJAS NAMBIAR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04DACC-FFA5-3580-4C9B-3E4F88AC96FB}"/>
              </a:ext>
            </a:extLst>
          </p:cNvPr>
          <p:cNvSpPr/>
          <p:nvPr/>
        </p:nvSpPr>
        <p:spPr>
          <a:xfrm>
            <a:off x="5066045" y="2504550"/>
            <a:ext cx="3014506" cy="5903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NAGARATNA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25A756-42D8-5A9A-2B88-4AF2121CB8EE}"/>
              </a:ext>
            </a:extLst>
          </p:cNvPr>
          <p:cNvSpPr/>
          <p:nvPr/>
        </p:nvSpPr>
        <p:spPr>
          <a:xfrm>
            <a:off x="5066045" y="3266530"/>
            <a:ext cx="3014506" cy="5903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HARRY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C5E429-A9C6-6E47-6F3E-48BDF8600914}"/>
              </a:ext>
            </a:extLst>
          </p:cNvPr>
          <p:cNvSpPr/>
          <p:nvPr/>
        </p:nvSpPr>
        <p:spPr>
          <a:xfrm>
            <a:off x="5067721" y="4028509"/>
            <a:ext cx="3014506" cy="5903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KAVITA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68561D-F227-C577-647F-C5DDD59A8476}"/>
              </a:ext>
            </a:extLst>
          </p:cNvPr>
          <p:cNvSpPr/>
          <p:nvPr/>
        </p:nvSpPr>
        <p:spPr>
          <a:xfrm>
            <a:off x="8567894" y="3266530"/>
            <a:ext cx="3014506" cy="590341"/>
          </a:xfrm>
          <a:prstGeom prst="roundRect">
            <a:avLst/>
          </a:prstGeom>
          <a:solidFill>
            <a:srgbClr val="C00000"/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SIDDESH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F3E34A5E-103A-4AFD-A79C-ADFFF500A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B9EC995-B712-A3B5-7147-A7DE94F83F10}"/>
              </a:ext>
            </a:extLst>
          </p:cNvPr>
          <p:cNvSpPr/>
          <p:nvPr/>
        </p:nvSpPr>
        <p:spPr>
          <a:xfrm>
            <a:off x="0" y="482321"/>
            <a:ext cx="6109398" cy="117565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itle 53">
            <a:extLst>
              <a:ext uri="{FF2B5EF4-FFF2-40B4-BE49-F238E27FC236}">
                <a16:creationId xmlns:a16="http://schemas.microsoft.com/office/drawing/2014/main" id="{742A82AB-F005-49A7-9C16-0AF17C1E992A}"/>
              </a:ext>
            </a:extLst>
          </p:cNvPr>
          <p:cNvSpPr txBox="1">
            <a:spLocks/>
          </p:cNvSpPr>
          <p:nvPr/>
        </p:nvSpPr>
        <p:spPr>
          <a:xfrm>
            <a:off x="257804" y="328813"/>
            <a:ext cx="4565405" cy="1482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1000"/>
              </a:lnSpc>
              <a:spcBef>
                <a:spcPts val="700"/>
              </a:spcBef>
              <a:spcAft>
                <a:spcPts val="700"/>
              </a:spcAft>
              <a:buNone/>
              <a:defRPr sz="4800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Team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3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6CEC24-31FD-34DD-F427-247061FC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323" y="441810"/>
            <a:ext cx="3793840" cy="170078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- </a:t>
            </a:r>
            <a:r>
              <a:rPr lang="en-US" sz="2800" dirty="0">
                <a:solidFill>
                  <a:schemeClr val="bg1"/>
                </a:solidFill>
              </a:rPr>
              <a:t>ZOMATO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ED2DB-98CF-F110-7CEF-F6BD04E8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6D95F3-F6B0-28A6-EA33-4F848D99FFF3}"/>
              </a:ext>
            </a:extLst>
          </p:cNvPr>
          <p:cNvSpPr txBox="1"/>
          <p:nvPr/>
        </p:nvSpPr>
        <p:spPr>
          <a:xfrm>
            <a:off x="789432" y="2845106"/>
            <a:ext cx="6094324" cy="1754326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Founded in 2008 (India).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Online platform for restaurant discovery, food delivery, and dining services.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Operates in multiple countries with millions of users.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/>
              <a:t>Provides services: restaurant listings, reviews, food delivery, and dining out offers.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D9EAF290-431E-7955-D7BC-4B2ECA5CB155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570618" y="4325025"/>
            <a:ext cx="5307676" cy="2031325"/>
          </a:xfrm>
          <a:prstGeom prst="rect">
            <a:avLst/>
          </a:prstGeom>
          <a:noFill/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  <a:scene3d>
            <a:camera prst="perspectiveFront" fov="3300000">
              <a:rot lat="486000" lon="19530000" rev="174000"/>
            </a:camera>
            <a:lightRig rig="harsh" dir="t">
              <a:rot lat="0" lon="0" rev="3000000"/>
            </a:lightRig>
          </a:scene3d>
          <a:sp3d extrusionH="254000" contourW="19050">
            <a:bevelT w="82550" h="44450" prst="angle"/>
            <a:bevelB w="82550" h="44450" prst="angle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 (Body)"/>
              </a:rPr>
              <a:t>Mission: “Better food for more people.”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 (Body)"/>
              </a:rPr>
              <a:t>Customers: Food lovers, restaurants, delivery partners.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 (Body)"/>
              </a:rPr>
              <a:t>Revenue Sources: Food delivery, restaurant ads, subscriptions (Zomato Gold / Pro).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Medium (Body)"/>
              </a:rPr>
              <a:t>Strengths: Wide reach, strong brand, real-time delivery tracking.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8DC8BA-8A00-C233-DCE3-C16204216599}"/>
              </a:ext>
            </a:extLst>
          </p:cNvPr>
          <p:cNvCxnSpPr>
            <a:cxnSpLocks/>
          </p:cNvCxnSpPr>
          <p:nvPr/>
        </p:nvCxnSpPr>
        <p:spPr>
          <a:xfrm flipV="1">
            <a:off x="4913644" y="2754388"/>
            <a:ext cx="3125037" cy="326457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F401EF48-5642-F1C0-2F96-BE3013115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55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Right 3">
            <a:extLst>
              <a:ext uri="{FF2B5EF4-FFF2-40B4-BE49-F238E27FC236}">
                <a16:creationId xmlns:a16="http://schemas.microsoft.com/office/drawing/2014/main" id="{69A9B7BA-15E3-7626-E1B9-659983CA4B40}"/>
              </a:ext>
            </a:extLst>
          </p:cNvPr>
          <p:cNvSpPr/>
          <p:nvPr/>
        </p:nvSpPr>
        <p:spPr>
          <a:xfrm>
            <a:off x="331596" y="1306286"/>
            <a:ext cx="2049863" cy="1497204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Cleaning &amp; Preparation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2AB1961-CABB-27F9-25FD-B858892CB286}"/>
              </a:ext>
            </a:extLst>
          </p:cNvPr>
          <p:cNvSpPr/>
          <p:nvPr/>
        </p:nvSpPr>
        <p:spPr>
          <a:xfrm>
            <a:off x="2532185" y="1263582"/>
            <a:ext cx="2049863" cy="1497204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Data Modeling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453D3A3-1AA0-4BD8-7197-4E2D3E9AB3AE}"/>
              </a:ext>
            </a:extLst>
          </p:cNvPr>
          <p:cNvSpPr/>
          <p:nvPr/>
        </p:nvSpPr>
        <p:spPr>
          <a:xfrm>
            <a:off x="4732774" y="1348990"/>
            <a:ext cx="2049863" cy="1454500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Dashboard Development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9190A5-A262-16C2-DA97-A8E7619E51FE}"/>
              </a:ext>
            </a:extLst>
          </p:cNvPr>
          <p:cNvSpPr/>
          <p:nvPr/>
        </p:nvSpPr>
        <p:spPr>
          <a:xfrm>
            <a:off x="9133951" y="1385415"/>
            <a:ext cx="2049862" cy="1454500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Insights Generated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848AF2A-2F8F-B704-DAEC-E3731EB0CA23}"/>
              </a:ext>
            </a:extLst>
          </p:cNvPr>
          <p:cNvSpPr/>
          <p:nvPr/>
        </p:nvSpPr>
        <p:spPr>
          <a:xfrm>
            <a:off x="6933363" y="1348990"/>
            <a:ext cx="2049862" cy="1527351"/>
          </a:xfrm>
          <a:prstGeom prst="rightArrow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Scope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1E33BB-C64A-DEB8-DB87-CC122CA52FFF}"/>
              </a:ext>
            </a:extLst>
          </p:cNvPr>
          <p:cNvSpPr/>
          <p:nvPr/>
        </p:nvSpPr>
        <p:spPr>
          <a:xfrm>
            <a:off x="331596" y="3578473"/>
            <a:ext cx="7325249" cy="1657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>
                <a:solidFill>
                  <a:srgbClr val="C00000"/>
                </a:solidFill>
              </a:rPr>
              <a:t>Outcome</a:t>
            </a:r>
            <a:r>
              <a:rPr lang="en-US" u="sng" dirty="0">
                <a:solidFill>
                  <a:srgbClr val="C00000"/>
                </a:solidFill>
              </a:rPr>
              <a:t> –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sz="1100" u="sng" dirty="0">
              <a:solidFill>
                <a:srgbClr val="C0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Delivered a professional dashboards.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Easy to explore trends and comparisons across cities and countries.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Supports better business insights &amp; decision-making.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itle 56">
            <a:extLst>
              <a:ext uri="{FF2B5EF4-FFF2-40B4-BE49-F238E27FC236}">
                <a16:creationId xmlns:a16="http://schemas.microsoft.com/office/drawing/2014/main" id="{3C8F5206-8BE6-AFC7-1B49-2EB6356BC5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5162" y="187151"/>
            <a:ext cx="7762551" cy="864158"/>
          </a:xfrm>
        </p:spPr>
        <p:txBody>
          <a:bodyPr anchor="b"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Project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6F1084-2271-E3C2-B996-506ABB35E117}"/>
              </a:ext>
            </a:extLst>
          </p:cNvPr>
          <p:cNvSpPr/>
          <p:nvPr/>
        </p:nvSpPr>
        <p:spPr>
          <a:xfrm>
            <a:off x="6644470" y="3814608"/>
            <a:ext cx="4677510" cy="16579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perspectiveContrastingRightFacing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Tools Used -</a:t>
            </a:r>
          </a:p>
          <a:p>
            <a:r>
              <a:rPr lang="en-US" dirty="0">
                <a:solidFill>
                  <a:srgbClr val="C00000"/>
                </a:solidFill>
              </a:rPr>
              <a:t>SQL</a:t>
            </a:r>
            <a:r>
              <a:rPr lang="en-US" dirty="0">
                <a:solidFill>
                  <a:schemeClr val="tx1"/>
                </a:solidFill>
              </a:rPr>
              <a:t> – Database design &amp; queries</a:t>
            </a:r>
          </a:p>
          <a:p>
            <a:r>
              <a:rPr lang="en-US" dirty="0">
                <a:solidFill>
                  <a:srgbClr val="C00000"/>
                </a:solidFill>
              </a:rPr>
              <a:t>Excel </a:t>
            </a:r>
            <a:r>
              <a:rPr lang="en-US" dirty="0">
                <a:solidFill>
                  <a:schemeClr val="tx1"/>
                </a:solidFill>
              </a:rPr>
              <a:t>– Data cleaning &amp; quick dashboards</a:t>
            </a:r>
          </a:p>
          <a:p>
            <a:r>
              <a:rPr lang="en-US" dirty="0">
                <a:solidFill>
                  <a:srgbClr val="C00000"/>
                </a:solidFill>
              </a:rPr>
              <a:t>Power BI </a:t>
            </a:r>
            <a:r>
              <a:rPr lang="en-US" dirty="0">
                <a:solidFill>
                  <a:schemeClr val="tx1"/>
                </a:solidFill>
              </a:rPr>
              <a:t>– Interactive dashboards &amp; KPIs</a:t>
            </a:r>
          </a:p>
          <a:p>
            <a:r>
              <a:rPr lang="en-US" dirty="0">
                <a:solidFill>
                  <a:srgbClr val="C00000"/>
                </a:solidFill>
              </a:rPr>
              <a:t>Tableau</a:t>
            </a:r>
            <a:r>
              <a:rPr lang="en-US" dirty="0">
                <a:solidFill>
                  <a:schemeClr val="tx1"/>
                </a:solidFill>
              </a:rPr>
              <a:t> – Advanced visualization &amp; analysis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D59E592-C383-3217-52DF-255F6837E1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12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5">
            <a:extLst>
              <a:ext uri="{FF2B5EF4-FFF2-40B4-BE49-F238E27FC236}">
                <a16:creationId xmlns:a16="http://schemas.microsoft.com/office/drawing/2014/main" id="{ED670CA1-F25E-AF99-BEA8-354D0CBC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82" y="5838093"/>
            <a:ext cx="7039474" cy="756138"/>
          </a:xfr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Front" fov="5100000">
              <a:rot lat="0" lon="2100000" rev="0"/>
            </a:camera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txBody>
          <a:bodyPr anchor="b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Challenges &amp; solutions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A3F6C-1BD4-DFA6-AD6D-7E223AA6BACD}"/>
              </a:ext>
            </a:extLst>
          </p:cNvPr>
          <p:cNvSpPr txBox="1"/>
          <p:nvPr/>
        </p:nvSpPr>
        <p:spPr>
          <a:xfrm>
            <a:off x="245581" y="263769"/>
            <a:ext cx="1184258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C00000"/>
                </a:solidFill>
              </a:rPr>
              <a:t>Challenge 1</a:t>
            </a:r>
            <a:r>
              <a:rPr lang="en-US" dirty="0"/>
              <a:t>: Currency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Issue: The dataset had restaurant costs in different local currencies, making comparisons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Solution: Created a Currency Table and converted all costs into USD using exchange rates for consistency.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Challenge 2</a:t>
            </a:r>
            <a:r>
              <a:rPr lang="en-US" dirty="0"/>
              <a:t>: Calendar &amp; Time-Based Analysis</a:t>
            </a:r>
          </a:p>
          <a:p>
            <a:r>
              <a:rPr lang="en-US" dirty="0"/>
              <a:t>Issue: Dataset lacked proper calendar fields (Year, Month, Quarter, Financial Month).</a:t>
            </a:r>
          </a:p>
          <a:p>
            <a:r>
              <a:rPr lang="en-US" dirty="0"/>
              <a:t>Solution: Built a Calendar Table with calculated columns (Year, Month Name, Quarter, Financial Year/Month) to enable time-series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Challenge 3</a:t>
            </a:r>
            <a:r>
              <a:rPr lang="en-US" dirty="0"/>
              <a:t>: Dynamic Filtering in Dashboard</a:t>
            </a:r>
          </a:p>
          <a:p>
            <a:r>
              <a:rPr lang="en-US" dirty="0"/>
              <a:t>Issue: Users needed flexibility to filter by city, country, cuisines, and price buckets.</a:t>
            </a:r>
          </a:p>
          <a:p>
            <a:r>
              <a:rPr lang="en-US" dirty="0"/>
              <a:t>Solution: Implemented slicers &amp; dynamic visuals in Power BI to allow drill-down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Challenge 4</a:t>
            </a:r>
            <a:r>
              <a:rPr lang="en-US" dirty="0"/>
              <a:t>: KPI Calculation</a:t>
            </a:r>
          </a:p>
          <a:p>
            <a:r>
              <a:rPr lang="en-US" dirty="0"/>
              <a:t>Issue: Needed to calculate custom metrics (e.g., Avg Cost in USD, Restaurant Count by Year, Price Buckets).</a:t>
            </a:r>
          </a:p>
          <a:p>
            <a:r>
              <a:rPr lang="en-US" dirty="0"/>
              <a:t>Solution: Created DAX measures and calculated columns for KPIs &amp; trends.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76CA058-E5F8-D6BC-B599-CF3D2CE0B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06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3E978-E8DE-B622-1DE8-688B16F55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504D905E-B91E-48F0-417B-1092DAA81B77}"/>
              </a:ext>
            </a:extLst>
          </p:cNvPr>
          <p:cNvSpPr txBox="1"/>
          <p:nvPr/>
        </p:nvSpPr>
        <p:spPr>
          <a:xfrm>
            <a:off x="529213" y="152487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EXCEL DASHBOARD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B1465D-753A-25EE-8307-6D11A4FC1E36}"/>
              </a:ext>
            </a:extLst>
          </p:cNvPr>
          <p:cNvCxnSpPr>
            <a:cxnSpLocks/>
          </p:cNvCxnSpPr>
          <p:nvPr/>
        </p:nvCxnSpPr>
        <p:spPr>
          <a:xfrm>
            <a:off x="529213" y="221061"/>
            <a:ext cx="0" cy="3315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D6F3963-453B-48E0-AC6E-0981BD45C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082"/>
            <a:ext cx="12192000" cy="47158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A7DDA-B82D-C2BB-6752-BDE271ADF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84" y="3693944"/>
            <a:ext cx="2820608" cy="2092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DB236-DB53-49DC-5D59-2FCBF2CA0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5837" y="3693944"/>
            <a:ext cx="2615923" cy="209297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86AFB6-F9CD-E205-D2DA-95AD83C79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32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E68CE53-78C6-B51F-5F35-3D06023E6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36" y="714636"/>
            <a:ext cx="10753327" cy="590722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A549EF-B0FA-D350-413E-60750F33DC91}"/>
              </a:ext>
            </a:extLst>
          </p:cNvPr>
          <p:cNvSpPr txBox="1"/>
          <p:nvPr/>
        </p:nvSpPr>
        <p:spPr>
          <a:xfrm>
            <a:off x="529213" y="152487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POWERBI DASHBOARD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C25C1F-D86A-BC01-C730-98AAEA3A9AFF}"/>
              </a:ext>
            </a:extLst>
          </p:cNvPr>
          <p:cNvCxnSpPr>
            <a:cxnSpLocks/>
          </p:cNvCxnSpPr>
          <p:nvPr/>
        </p:nvCxnSpPr>
        <p:spPr>
          <a:xfrm>
            <a:off x="529213" y="221061"/>
            <a:ext cx="0" cy="3315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2A6C14BE-009D-F6F7-0D8C-0B4160243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263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D668E-4C15-8C1A-0AB2-F1804456C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C225E5B-2CE0-7FC2-6CF9-BBE1779AC84A}"/>
              </a:ext>
            </a:extLst>
          </p:cNvPr>
          <p:cNvSpPr txBox="1"/>
          <p:nvPr/>
        </p:nvSpPr>
        <p:spPr>
          <a:xfrm>
            <a:off x="529213" y="152487"/>
            <a:ext cx="3439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TABLEAU DASHBOARD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5E6165-D8F3-0BF6-AB83-5B849B574F21}"/>
              </a:ext>
            </a:extLst>
          </p:cNvPr>
          <p:cNvCxnSpPr>
            <a:cxnSpLocks/>
          </p:cNvCxnSpPr>
          <p:nvPr/>
        </p:nvCxnSpPr>
        <p:spPr>
          <a:xfrm>
            <a:off x="529213" y="221061"/>
            <a:ext cx="0" cy="33159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A81F776-ADEC-7FB9-7F49-EB0AFACB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21" y="682726"/>
            <a:ext cx="11505357" cy="615737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2CAED2C-9C68-B255-F333-3C429CC18A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3138" y="1"/>
            <a:ext cx="1148862" cy="40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875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201103_win32_CP_v3" id="{25EBCE8A-6A42-434B-A3B3-187E1DD25CFC}" vid="{39E32D66-C006-4DAC-BD55-FAF1650059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DA60BD-0042-4722-B671-D551884D1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069F72-2015-4FB6-9588-A49CB14BDC1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AD4C1A2-2B2B-48A1-9ECA-17D85E2078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4259</TotalTime>
  <Words>506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Franklin Gothic Demi Cond</vt:lpstr>
      <vt:lpstr>Franklin Gothic Medium</vt:lpstr>
      <vt:lpstr>Franklin Gothic Medium (Body)</vt:lpstr>
      <vt:lpstr>Times New Roman</vt:lpstr>
      <vt:lpstr>Wingdings</vt:lpstr>
      <vt:lpstr>JuxtaposeVTI</vt:lpstr>
      <vt:lpstr>PowerPoint Presentation</vt:lpstr>
      <vt:lpstr>PowerPoint Presentation</vt:lpstr>
      <vt:lpstr>PowerPoint Presentation</vt:lpstr>
      <vt:lpstr>ABOUT - ZOMATO</vt:lpstr>
      <vt:lpstr>Project overview</vt:lpstr>
      <vt:lpstr>Challenges &amp; solutions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Maruthi Kumar</cp:lastModifiedBy>
  <cp:revision>3</cp:revision>
  <dcterms:created xsi:type="dcterms:W3CDTF">2021-04-27T10:31:44Z</dcterms:created>
  <dcterms:modified xsi:type="dcterms:W3CDTF">2025-08-26T08:47:14Z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