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23" r:id="rId1"/>
  </p:sldMasterIdLst>
  <p:notesMasterIdLst>
    <p:notesMasterId r:id="rId38"/>
  </p:notesMasterIdLst>
  <p:sldIdLst>
    <p:sldId id="256" r:id="rId2"/>
    <p:sldId id="300" r:id="rId3"/>
    <p:sldId id="315" r:id="rId4"/>
    <p:sldId id="295" r:id="rId5"/>
    <p:sldId id="302" r:id="rId6"/>
    <p:sldId id="303" r:id="rId7"/>
    <p:sldId id="329" r:id="rId8"/>
    <p:sldId id="330" r:id="rId9"/>
    <p:sldId id="299" r:id="rId10"/>
    <p:sldId id="259" r:id="rId11"/>
    <p:sldId id="321" r:id="rId12"/>
    <p:sldId id="308" r:id="rId13"/>
    <p:sldId id="309" r:id="rId14"/>
    <p:sldId id="316" r:id="rId15"/>
    <p:sldId id="310" r:id="rId16"/>
    <p:sldId id="317" r:id="rId17"/>
    <p:sldId id="319" r:id="rId18"/>
    <p:sldId id="318" r:id="rId19"/>
    <p:sldId id="333" r:id="rId20"/>
    <p:sldId id="331" r:id="rId21"/>
    <p:sldId id="311" r:id="rId22"/>
    <p:sldId id="313" r:id="rId23"/>
    <p:sldId id="322" r:id="rId24"/>
    <p:sldId id="323" r:id="rId25"/>
    <p:sldId id="326" r:id="rId26"/>
    <p:sldId id="328" r:id="rId27"/>
    <p:sldId id="332" r:id="rId28"/>
    <p:sldId id="324" r:id="rId29"/>
    <p:sldId id="327" r:id="rId30"/>
    <p:sldId id="334" r:id="rId31"/>
    <p:sldId id="325" r:id="rId32"/>
    <p:sldId id="301" r:id="rId33"/>
    <p:sldId id="304" r:id="rId34"/>
    <p:sldId id="305" r:id="rId35"/>
    <p:sldId id="306" r:id="rId36"/>
    <p:sldId id="297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04C789-ED6B-45A1-A7F2-F07F8EDDDC04}">
  <a:tblStyle styleId="{D604C789-ED6B-45A1-A7F2-F07F8EDDDC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93C2F8-9693-4229-8D5A-0EC416FF44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8" autoAdjust="0"/>
    <p:restoredTop sz="96237" autoAdjust="0"/>
  </p:normalViewPr>
  <p:slideViewPr>
    <p:cSldViewPr snapToGrid="0">
      <p:cViewPr varScale="1">
        <p:scale>
          <a:sx n="95" d="100"/>
          <a:sy n="95" d="100"/>
        </p:scale>
        <p:origin x="44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68137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>
            <a:extLst>
              <a:ext uri="{FF2B5EF4-FFF2-40B4-BE49-F238E27FC236}">
                <a16:creationId xmlns:a16="http://schemas.microsoft.com/office/drawing/2014/main" id="{273B83CC-8439-BB20-C5B0-5A8FF27D7F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15900" indent="-211138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SzPct val="45000"/>
              <a:buFontTx/>
              <a:buNone/>
            </a:pPr>
            <a:fld id="{8425BEE0-9495-464A-9A3B-7334BC9AF752}" type="slidenum">
              <a:rPr lang="en-GB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buClrTx/>
                <a:buSzPct val="45000"/>
                <a:buFontTx/>
                <a:buNone/>
              </a:pPr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9E195EE5-13EC-6F86-89AE-6AE6FAB4D70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077A3E77-59FB-710E-89AD-2BD15B3714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65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68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70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3614603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227155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4995469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628534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1322400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2859280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9418923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6503828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665425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4406521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0523819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964526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6023619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6028571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7622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196386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5308556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869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ransition>
    <p:fade thruBlk="1"/>
  </p:transition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jpe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EA93286A-AEB2-79D3-788D-DCFB6DFFF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253" y="254794"/>
            <a:ext cx="4747022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800" tIns="32400" rIns="64800" bIns="324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2025" b="1" dirty="0">
                <a:solidFill>
                  <a:srgbClr val="351C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M.A.M. SCHOOL OF ENGINEERING</a:t>
            </a: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A6E68007-C7EF-D785-6E1C-977F6A898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385" y="670322"/>
            <a:ext cx="4146947" cy="3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800" tIns="32400" rIns="64800" bIns="324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67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(Accredited by NAAC)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67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(Approved by AICTE-New Delhi || Affiliated to Anna University-Chennai)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675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Siruganur, Tiruchirappalli-621105</a:t>
            </a:r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821A4324-16D7-DACF-167E-F853DE69C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16" y="254794"/>
            <a:ext cx="514350" cy="48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1" name="Text Box 4">
            <a:extLst>
              <a:ext uri="{FF2B5EF4-FFF2-40B4-BE49-F238E27FC236}">
                <a16:creationId xmlns:a16="http://schemas.microsoft.com/office/drawing/2014/main" id="{16414BE3-7781-BD61-E7E4-45FFF0064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835" y="1582342"/>
            <a:ext cx="3826669" cy="400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800" tIns="32400" rIns="64800" bIns="324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200" b="1">
                <a:solidFill>
                  <a:srgbClr val="351C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 Computer Science Engineering</a:t>
            </a:r>
          </a:p>
          <a:p>
            <a:pPr algn="ctr" eaLnBrk="1" hangingPunct="1">
              <a:buClrTx/>
              <a:buFontTx/>
              <a:buNone/>
            </a:pPr>
            <a:r>
              <a:rPr lang="en-US" altLang="en-US" sz="975" b="1">
                <a:solidFill>
                  <a:srgbClr val="351C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Year 2024-2025 (EVEN)</a:t>
            </a:r>
          </a:p>
        </p:txBody>
      </p:sp>
      <p:sp>
        <p:nvSpPr>
          <p:cNvPr id="9222" name="Text Box 5">
            <a:extLst>
              <a:ext uri="{FF2B5EF4-FFF2-40B4-BE49-F238E27FC236}">
                <a16:creationId xmlns:a16="http://schemas.microsoft.com/office/drawing/2014/main" id="{D54629B3-8B46-48FB-6C16-2CED8167E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644" y="3248025"/>
            <a:ext cx="3231356" cy="129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800" tIns="32400" rIns="64800" bIns="32400" anchor="t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97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>
              <a:lnSpc>
                <a:spcPct val="150000"/>
              </a:lnSpc>
              <a:buClrTx/>
            </a:pPr>
            <a:r>
              <a:rPr lang="en-US" sz="10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 </a:t>
            </a:r>
            <a:r>
              <a:rPr lang="en-US" sz="1000" b="1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Prof C.CHITHRA M.E</a:t>
            </a:r>
            <a:r>
              <a:rPr lang="en-US" sz="1000" dirty="0">
                <a:solidFill>
                  <a:schemeClr val="tx1"/>
                </a:solidFill>
                <a:latin typeface="Times New Roman"/>
                <a:ea typeface="Microsoft YaHei"/>
                <a:cs typeface="Times New Roman"/>
              </a:rPr>
              <a:t>,</a:t>
            </a:r>
          </a:p>
          <a:p>
            <a:pPr>
              <a:lnSpc>
                <a:spcPct val="150000"/>
              </a:lnSpc>
              <a:buClrTx/>
            </a:pPr>
            <a:r>
              <a:rPr lang="en-US" altLang="en-US" sz="950" b="1" dirty="0">
                <a:solidFill>
                  <a:srgbClr val="351C75"/>
                </a:solidFill>
                <a:latin typeface="Times New Roman"/>
                <a:ea typeface="Microsoft YaHei"/>
                <a:cs typeface="Times New Roman"/>
              </a:rPr>
              <a:t> Supervisor,</a:t>
            </a:r>
            <a:endParaRPr lang="en-US" altLang="en-US" sz="950" b="1" dirty="0">
              <a:solidFill>
                <a:srgbClr val="351C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en-US" altLang="en-US" sz="950" b="1" dirty="0">
                <a:solidFill>
                  <a:srgbClr val="351C75"/>
                </a:solidFill>
                <a:latin typeface="Times New Roman"/>
                <a:ea typeface="Microsoft YaHei"/>
                <a:cs typeface="Times New Roman"/>
              </a:rPr>
              <a:t> Department of Computer Science and Engineering,</a:t>
            </a:r>
          </a:p>
          <a:p>
            <a:pPr>
              <a:lnSpc>
                <a:spcPct val="150000"/>
              </a:lnSpc>
              <a:buClrTx/>
            </a:pPr>
            <a:r>
              <a:rPr lang="en-US" altLang="en-US" sz="950" b="1" dirty="0">
                <a:solidFill>
                  <a:srgbClr val="351C75"/>
                </a:solidFill>
                <a:latin typeface="Times New Roman"/>
                <a:ea typeface="Microsoft YaHei"/>
                <a:cs typeface="Times New Roman"/>
              </a:rPr>
              <a:t> M.A.M. School of Engineering.</a:t>
            </a:r>
          </a:p>
          <a:p>
            <a:pPr>
              <a:lnSpc>
                <a:spcPct val="150000"/>
              </a:lnSpc>
              <a:buClrTx/>
            </a:pPr>
            <a:r>
              <a:rPr lang="en-US" altLang="en-US" sz="950" b="1" dirty="0" err="1">
                <a:solidFill>
                  <a:srgbClr val="351C75"/>
                </a:solidFill>
                <a:latin typeface="Times New Roman"/>
                <a:ea typeface="Microsoft YaHei"/>
                <a:cs typeface="Times New Roman"/>
              </a:rPr>
              <a:t>Siruganur</a:t>
            </a:r>
            <a:r>
              <a:rPr lang="en-US" altLang="en-US" sz="950" b="1" dirty="0">
                <a:solidFill>
                  <a:srgbClr val="351C75"/>
                </a:solidFill>
                <a:latin typeface="Times New Roman"/>
                <a:ea typeface="Microsoft YaHei"/>
                <a:cs typeface="Times New Roman"/>
              </a:rPr>
              <a:t>, Trichy-621105.</a:t>
            </a:r>
          </a:p>
        </p:txBody>
      </p:sp>
      <p:sp>
        <p:nvSpPr>
          <p:cNvPr id="9224" name="AutoShape 7">
            <a:extLst>
              <a:ext uri="{FF2B5EF4-FFF2-40B4-BE49-F238E27FC236}">
                <a16:creationId xmlns:a16="http://schemas.microsoft.com/office/drawing/2014/main" id="{CE7BDC9C-3CD0-AB4A-0A6C-42BF55C6C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991" y="2172891"/>
            <a:ext cx="5308997" cy="616744"/>
          </a:xfrm>
          <a:prstGeom prst="horizontalScroll">
            <a:avLst>
              <a:gd name="adj" fmla="val 12500"/>
            </a:avLst>
          </a:prstGeom>
          <a:solidFill>
            <a:srgbClr val="A2AF92"/>
          </a:solidFill>
          <a:ln w="9360" cap="sq">
            <a:solidFill>
              <a:srgbClr val="63705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1300" tIns="51300" rIns="51300" bIns="513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DDoS ATTACK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MACHINE LEARNING        </a:t>
            </a:r>
          </a:p>
        </p:txBody>
      </p:sp>
      <p:pic>
        <p:nvPicPr>
          <p:cNvPr id="9225" name="Picture 8">
            <a:extLst>
              <a:ext uri="{FF2B5EF4-FFF2-40B4-BE49-F238E27FC236}">
                <a16:creationId xmlns:a16="http://schemas.microsoft.com/office/drawing/2014/main" id="{2934E8E4-6162-B660-9E4A-7D0E3B133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6" t="40433" r="24146" b="37898"/>
          <a:stretch>
            <a:fillRect/>
          </a:stretch>
        </p:blipFill>
        <p:spPr bwMode="auto">
          <a:xfrm>
            <a:off x="3815954" y="1153716"/>
            <a:ext cx="1141809" cy="3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7706" t="40433" r="24146" b="3789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6" name="Picture 9">
            <a:extLst>
              <a:ext uri="{FF2B5EF4-FFF2-40B4-BE49-F238E27FC236}">
                <a16:creationId xmlns:a16="http://schemas.microsoft.com/office/drawing/2014/main" id="{8040B3AD-969B-913C-5221-577743DE0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221457"/>
            <a:ext cx="756047" cy="40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27" name="Text Box 10">
            <a:extLst>
              <a:ext uri="{FF2B5EF4-FFF2-40B4-BE49-F238E27FC236}">
                <a16:creationId xmlns:a16="http://schemas.microsoft.com/office/drawing/2014/main" id="{09FA34BD-58CE-8B47-FB71-42C61CA23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1" y="3267075"/>
            <a:ext cx="3231356" cy="151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4800" tIns="32400" rIns="64800" bIns="32400" anchor="t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975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pPr algn="just">
              <a:lnSpc>
                <a:spcPct val="150000"/>
              </a:lnSpc>
            </a:pPr>
            <a:r>
              <a:rPr lang="en-US" sz="950" b="1" dirty="0">
                <a:solidFill>
                  <a:srgbClr val="351C75"/>
                </a:solidFill>
                <a:latin typeface="Times New Roman"/>
                <a:ea typeface="Microsoft YaHei"/>
                <a:cs typeface="Times New Roman"/>
              </a:rPr>
              <a:t>MOHAMED YUSUF M           - 812121104032</a:t>
            </a:r>
            <a:endParaRPr lang="en-US" sz="950" b="1">
              <a:solidFill>
                <a:srgbClr val="000000"/>
              </a:solidFill>
              <a:latin typeface="Times New Roman"/>
              <a:ea typeface="Microsoft YaHei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sz="950" b="1" dirty="0">
                <a:solidFill>
                  <a:srgbClr val="351C75"/>
                </a:solidFill>
                <a:latin typeface="Times New Roman"/>
                <a:ea typeface="Microsoft YaHei"/>
                <a:cs typeface="Times New Roman"/>
              </a:rPr>
              <a:t>NAGARJUN B N                      - 812121104035</a:t>
            </a:r>
            <a:endParaRPr lang="en-US" b="1" dirty="0">
              <a:cs typeface="Calibri"/>
            </a:endParaRPr>
          </a:p>
          <a:p>
            <a:pPr algn="just">
              <a:lnSpc>
                <a:spcPct val="150000"/>
              </a:lnSpc>
              <a:buClrTx/>
            </a:pPr>
            <a:r>
              <a:rPr lang="en-US" altLang="en-US" sz="950" b="1" dirty="0">
                <a:solidFill>
                  <a:srgbClr val="351C75"/>
                </a:solidFill>
                <a:latin typeface="Times New Roman"/>
                <a:ea typeface="Microsoft YaHei"/>
                <a:cs typeface="Times New Roman"/>
              </a:rPr>
              <a:t>PAZHANIBHARATHI S        - 812121104041</a:t>
            </a:r>
            <a:endParaRPr lang="en-US" sz="950">
              <a:solidFill>
                <a:srgbClr val="FFFFFF"/>
              </a:solidFill>
              <a:latin typeface="Times New Roman"/>
              <a:ea typeface="Microsoft YaHei"/>
              <a:cs typeface="Times New Roman"/>
            </a:endParaRPr>
          </a:p>
          <a:p>
            <a:pPr algn="just">
              <a:lnSpc>
                <a:spcPct val="150000"/>
              </a:lnSpc>
              <a:buClrTx/>
              <a:buFontTx/>
            </a:pPr>
            <a:r>
              <a:rPr lang="en-US" altLang="en-US" sz="950" b="1" dirty="0">
                <a:solidFill>
                  <a:srgbClr val="351C75"/>
                </a:solidFill>
                <a:latin typeface="Times New Roman"/>
                <a:ea typeface="Microsoft YaHei"/>
                <a:cs typeface="Times New Roman"/>
              </a:rPr>
              <a:t>SARAVANAKUMAR M         - 812121104050</a:t>
            </a:r>
            <a:endParaRPr lang="en-US" dirty="0">
              <a:cs typeface="Calibri" panose="020F0502020204030204" pitchFamily="34" charset="0"/>
            </a:endParaRPr>
          </a:p>
          <a:p>
            <a:pPr algn="just" eaLnBrk="1" hangingPunct="1">
              <a:lnSpc>
                <a:spcPct val="150000"/>
              </a:lnSpc>
              <a:buClrTx/>
              <a:buFontTx/>
              <a:buNone/>
            </a:pPr>
            <a:r>
              <a:rPr lang="en-US" altLang="en-US" sz="950" b="1" dirty="0">
                <a:solidFill>
                  <a:srgbClr val="351C75"/>
                </a:solidFill>
                <a:latin typeface="Times New Roman"/>
                <a:ea typeface="Microsoft YaHei"/>
                <a:cs typeface="Times New Roman"/>
              </a:rPr>
              <a:t> </a:t>
            </a:r>
          </a:p>
          <a:p>
            <a:pPr eaLnBrk="1" hangingPunct="1">
              <a:lnSpc>
                <a:spcPct val="150000"/>
              </a:lnSpc>
              <a:buClrTx/>
              <a:buFontTx/>
              <a:buNone/>
            </a:pPr>
            <a:endParaRPr lang="en-US" altLang="en-US" sz="975" b="1" dirty="0">
              <a:solidFill>
                <a:srgbClr val="351C7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subTitle" idx="4294967295"/>
          </p:nvPr>
        </p:nvSpPr>
        <p:spPr>
          <a:xfrm>
            <a:off x="525061" y="587615"/>
            <a:ext cx="5281612" cy="460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:</a:t>
            </a:r>
            <a:endParaRPr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-21021" y="13523"/>
            <a:ext cx="1554600" cy="5143500"/>
          </a:xfrm>
          <a:prstGeom prst="rect">
            <a:avLst/>
          </a:prstGeom>
          <a:noFill/>
          <a:ln>
            <a:noFill/>
          </a:ln>
          <a:effectLst>
            <a:outerShdw blurRad="114300" dist="38100" dir="5400000" algn="bl" rotWithShape="0">
              <a:schemeClr val="accent6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200" dirty="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88829" y="1383626"/>
            <a:ext cx="710254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design a web page for predict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based on the features extract from the dataset.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a well known supervised machine learning model.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can overcome the issue faced in existing system by combining multiple decision trees and using voting system to classify network traffic.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6279" y="620110"/>
            <a:ext cx="45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7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10">
            <a:extLst>
              <a:ext uri="{FF2B5EF4-FFF2-40B4-BE49-F238E27FC236}">
                <a16:creationId xmlns:a16="http://schemas.microsoft.com/office/drawing/2014/main" id="{FE6EEE19-9F5D-A56E-7612-C76904761BB7}"/>
              </a:ext>
            </a:extLst>
          </p:cNvPr>
          <p:cNvSpPr/>
          <p:nvPr/>
        </p:nvSpPr>
        <p:spPr>
          <a:xfrm>
            <a:off x="3195070" y="1974496"/>
            <a:ext cx="402784" cy="21857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69923938-8158-C9C7-34F7-94BB42338E1E}"/>
              </a:ext>
            </a:extLst>
          </p:cNvPr>
          <p:cNvSpPr/>
          <p:nvPr/>
        </p:nvSpPr>
        <p:spPr>
          <a:xfrm>
            <a:off x="4960752" y="1882725"/>
            <a:ext cx="505078" cy="2033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2">
            <a:extLst>
              <a:ext uri="{FF2B5EF4-FFF2-40B4-BE49-F238E27FC236}">
                <a16:creationId xmlns:a16="http://schemas.microsoft.com/office/drawing/2014/main" id="{8453526B-4261-0303-4CA5-04C0473F63D6}"/>
              </a:ext>
            </a:extLst>
          </p:cNvPr>
          <p:cNvSpPr/>
          <p:nvPr/>
        </p:nvSpPr>
        <p:spPr>
          <a:xfrm>
            <a:off x="6527061" y="1882725"/>
            <a:ext cx="578070" cy="20337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3">
            <a:extLst>
              <a:ext uri="{FF2B5EF4-FFF2-40B4-BE49-F238E27FC236}">
                <a16:creationId xmlns:a16="http://schemas.microsoft.com/office/drawing/2014/main" id="{32533503-CF8F-FACF-CBA6-C9920F4D9120}"/>
              </a:ext>
            </a:extLst>
          </p:cNvPr>
          <p:cNvSpPr/>
          <p:nvPr/>
        </p:nvSpPr>
        <p:spPr>
          <a:xfrm>
            <a:off x="7638457" y="2432009"/>
            <a:ext cx="205886" cy="42875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ight Arrow 15">
            <a:extLst>
              <a:ext uri="{FF2B5EF4-FFF2-40B4-BE49-F238E27FC236}">
                <a16:creationId xmlns:a16="http://schemas.microsoft.com/office/drawing/2014/main" id="{B28CF4BE-B928-AD79-A2FE-1901ED4397E1}"/>
              </a:ext>
            </a:extLst>
          </p:cNvPr>
          <p:cNvSpPr/>
          <p:nvPr/>
        </p:nvSpPr>
        <p:spPr>
          <a:xfrm rot="10800000">
            <a:off x="6527060" y="3162311"/>
            <a:ext cx="691801" cy="24840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C1B320-3D57-40B6-6D74-1148392C184B}"/>
              </a:ext>
            </a:extLst>
          </p:cNvPr>
          <p:cNvSpPr txBox="1"/>
          <p:nvPr/>
        </p:nvSpPr>
        <p:spPr>
          <a:xfrm>
            <a:off x="726212" y="533184"/>
            <a:ext cx="322642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/>
                <a:cs typeface="Times New Roman"/>
              </a:rPr>
              <a:t>FLOWCHART</a:t>
            </a:r>
            <a:r>
              <a:rPr lang="en-US" sz="2400" b="1" dirty="0">
                <a:solidFill>
                  <a:schemeClr val="accent1"/>
                </a:solidFill>
                <a:latin typeface="Times New Roman"/>
                <a:cs typeface="Times New Roman"/>
              </a:rPr>
              <a:t>:</a:t>
            </a:r>
            <a:endParaRPr lang="en-IN" sz="2400" dirty="0">
              <a:solidFill>
                <a:schemeClr val="accent1"/>
              </a:solidFill>
              <a:latin typeface="Times New Roman"/>
              <a:cs typeface="Times New Roman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1D7098A-4580-6435-6AF2-5CBFC2FD9FFB}"/>
              </a:ext>
            </a:extLst>
          </p:cNvPr>
          <p:cNvSpPr/>
          <p:nvPr/>
        </p:nvSpPr>
        <p:spPr>
          <a:xfrm>
            <a:off x="1819850" y="1669364"/>
            <a:ext cx="1364295" cy="8136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DDoS Dataset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225E8C5-C216-16C9-3AFB-D0D395EFE642}"/>
              </a:ext>
            </a:extLst>
          </p:cNvPr>
          <p:cNvSpPr/>
          <p:nvPr/>
        </p:nvSpPr>
        <p:spPr>
          <a:xfrm>
            <a:off x="3622474" y="1658802"/>
            <a:ext cx="1313658" cy="8136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DA10B69-6F06-5E32-69B2-7C8B925BD9EA}"/>
              </a:ext>
            </a:extLst>
          </p:cNvPr>
          <p:cNvSpPr/>
          <p:nvPr/>
        </p:nvSpPr>
        <p:spPr>
          <a:xfrm>
            <a:off x="5465831" y="1684560"/>
            <a:ext cx="1061229" cy="8030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7E5E59F-BF75-51EE-3D59-C3CF08589EC0}"/>
              </a:ext>
            </a:extLst>
          </p:cNvPr>
          <p:cNvSpPr/>
          <p:nvPr/>
        </p:nvSpPr>
        <p:spPr>
          <a:xfrm>
            <a:off x="7105131" y="1669364"/>
            <a:ext cx="1592820" cy="74534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algorithm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AB6807A-8B9E-E1D2-427B-6EF9393ACC32}"/>
              </a:ext>
            </a:extLst>
          </p:cNvPr>
          <p:cNvSpPr/>
          <p:nvPr/>
        </p:nvSpPr>
        <p:spPr>
          <a:xfrm>
            <a:off x="7198332" y="2847586"/>
            <a:ext cx="1187748" cy="8030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370017-B5B0-DE5E-95D7-C0EE7FC96E26}"/>
              </a:ext>
            </a:extLst>
          </p:cNvPr>
          <p:cNvSpPr/>
          <p:nvPr/>
        </p:nvSpPr>
        <p:spPr>
          <a:xfrm>
            <a:off x="5339312" y="2944218"/>
            <a:ext cx="1187748" cy="8030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 output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2BFC18-E940-B6DF-1C13-AB398C6AA406}"/>
              </a:ext>
            </a:extLst>
          </p:cNvPr>
          <p:cNvSpPr/>
          <p:nvPr/>
        </p:nvSpPr>
        <p:spPr>
          <a:xfrm>
            <a:off x="7250469" y="3993447"/>
            <a:ext cx="1187748" cy="8030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  <p:sp>
        <p:nvSpPr>
          <p:cNvPr id="28" name="Arrow: Bent-Up 27">
            <a:extLst>
              <a:ext uri="{FF2B5EF4-FFF2-40B4-BE49-F238E27FC236}">
                <a16:creationId xmlns:a16="http://schemas.microsoft.com/office/drawing/2014/main" id="{981BF2C6-819F-7C38-4F66-3573A9AF367D}"/>
              </a:ext>
            </a:extLst>
          </p:cNvPr>
          <p:cNvSpPr/>
          <p:nvPr/>
        </p:nvSpPr>
        <p:spPr>
          <a:xfrm flipH="1">
            <a:off x="5666286" y="3747368"/>
            <a:ext cx="1574485" cy="792734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012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899531" y="184361"/>
            <a:ext cx="3055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chemeClr val="accent1"/>
                </a:solidFill>
              </a:rPr>
              <a:t>                                          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933304" y="1203960"/>
            <a:ext cx="559454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32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877326" y="312243"/>
            <a:ext cx="574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9862" y="1011518"/>
            <a:ext cx="68842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used the UNSW-NB-15 Dataset, that contain the different features about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including ID number, protocol, duration,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attack_cat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presents the severity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9" b="11251"/>
          <a:stretch/>
        </p:blipFill>
        <p:spPr>
          <a:xfrm>
            <a:off x="2526354" y="3008597"/>
            <a:ext cx="4281017" cy="197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2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796568" y="244100"/>
            <a:ext cx="5128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THE DATASET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1" b="16168"/>
          <a:stretch/>
        </p:blipFill>
        <p:spPr>
          <a:xfrm>
            <a:off x="1256369" y="921833"/>
            <a:ext cx="6973102" cy="383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6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882516" y="430170"/>
            <a:ext cx="5093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753" y="1246053"/>
            <a:ext cx="652692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module, we are going to clean the information from irrelevant data  and convert it to quality information.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step we are using some techniques to clean data and replace those values which are not important in our experimental analysis.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83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1635" y="484967"/>
            <a:ext cx="530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PREPROCESSING: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0" t="47814" r="11494" b="15795"/>
          <a:stretch/>
        </p:blipFill>
        <p:spPr>
          <a:xfrm>
            <a:off x="956388" y="1294566"/>
            <a:ext cx="7199586" cy="354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0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flipH="1">
            <a:off x="1093468" y="909286"/>
            <a:ext cx="6678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step, we check whether the missing value is present or not.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9" t="15168" r="20416" b="6645"/>
          <a:stretch/>
        </p:blipFill>
        <p:spPr>
          <a:xfrm>
            <a:off x="1837163" y="1860394"/>
            <a:ext cx="5295899" cy="237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98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5777" y="806874"/>
            <a:ext cx="71365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000" dirty="0"/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convert the categorical values into numerical values such that UDP as 77 and TCP as 111.</a:t>
            </a:r>
          </a:p>
          <a:p>
            <a:pPr marL="342900" indent="-342900"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also, we replace the ‘ – ’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into corresponding values such that,</a:t>
            </a:r>
          </a:p>
          <a:p>
            <a:pPr marL="342900" indent="-342900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UDP         DNS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TCP         HTTP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Consider DNS as 0 and HTTP as 5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089682" y="2760166"/>
            <a:ext cx="357352" cy="11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5"/>
          <p:cNvSpPr/>
          <p:nvPr/>
        </p:nvSpPr>
        <p:spPr>
          <a:xfrm>
            <a:off x="4092881" y="3081259"/>
            <a:ext cx="357352" cy="1156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95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882501" y="1158948"/>
            <a:ext cx="763225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HTTP requests are work by using TCP because it verifies that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data is delivered across the network accurately and in the proper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sequence.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DNS requests are generally very small and fit well within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protocol. So, we replace DNS for UDP protocol.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66906" y="552759"/>
            <a:ext cx="5138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flipH="1">
            <a:off x="1448190" y="1167564"/>
            <a:ext cx="638106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Denial of Service attack(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one of the most dangerous attack in the field of network security.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attack which coordinated stream of request is launched against from many locations at a same time.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attacks are increasing day by day and have become more sophisticated. So, it has become difficult to detect these attacks and secure online services.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0110" y="552759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065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0814" y="632711"/>
            <a:ext cx="4665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PREPROCESSING: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WhatsApp Image 2023-05-11 at 10.55.57 PM (1).jpeg"/>
          <p:cNvPicPr/>
          <p:nvPr/>
        </p:nvPicPr>
        <p:blipFill>
          <a:blip r:embed="rId2" cstate="print"/>
          <a:srcRect l="18186" t="34743" r="17953" b="30212"/>
          <a:stretch>
            <a:fillRect/>
          </a:stretch>
        </p:blipFill>
        <p:spPr>
          <a:xfrm>
            <a:off x="893135" y="1309687"/>
            <a:ext cx="6985591" cy="341116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899628" y="355955"/>
            <a:ext cx="5356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7560" y="919981"/>
            <a:ext cx="6505903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 of data where the information will understandable in the form of image or diagram.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step is used for selecting the test class and this step is very important to understand data in a much better way.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5" t="15683" r="25324" b="15019"/>
          <a:stretch/>
        </p:blipFill>
        <p:spPr>
          <a:xfrm>
            <a:off x="2743200" y="2844445"/>
            <a:ext cx="3199010" cy="212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2307" y="576506"/>
            <a:ext cx="5053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2279" y="1222364"/>
            <a:ext cx="677467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we train the training datasets using Random forest algorithm.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 two steps. They are,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Classification Result</a:t>
            </a:r>
          </a:p>
          <a:p>
            <a:pPr marL="285750" indent="-285750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ii) Confusion matrix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the web page to the trained model.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the results.</a:t>
            </a:r>
          </a:p>
          <a:p>
            <a:pPr marL="285750" indent="-285750"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52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6447" y="457200"/>
            <a:ext cx="7102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RESULT: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35664" y="1031358"/>
            <a:ext cx="687926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create a combination of decision tree by  selecting  those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important features to predict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features are: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)Total duration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ii)Source Bytes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iii)Destination Bytes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iv)Source Time to Live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v)Destination Time to Live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5815" y="574158"/>
            <a:ext cx="688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REASON FOR SELECTING THESE FEATURES: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1" y="1497809"/>
          <a:ext cx="6620538" cy="2686458"/>
        </p:xfrm>
        <a:graphic>
          <a:graphicData uri="http://schemas.openxmlformats.org/drawingml/2006/table">
            <a:tbl>
              <a:tblPr firstRow="1" bandRow="1">
                <a:tableStyleId>{0093C2F8-9693-4229-8D5A-0EC416FF4418}</a:tableStyleId>
              </a:tblPr>
              <a:tblGrid>
                <a:gridCol w="2814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4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748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ATTACK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Total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&lt;=1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&gt;1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67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Source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&lt;=1000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&gt;1000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Destination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&lt;=500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&gt;500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3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Source Time to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&lt;=254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bytes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&gt;254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bytes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838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Destination Time to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&lt;=252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&gt;252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577" y="489099"/>
            <a:ext cx="24033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DECISION TREE :</a:t>
            </a:r>
          </a:p>
          <a:p>
            <a:endParaRPr lang="en-US" dirty="0"/>
          </a:p>
        </p:txBody>
      </p:sp>
      <p:pic>
        <p:nvPicPr>
          <p:cNvPr id="4" name="Picture 3" descr="dt.png"/>
          <p:cNvPicPr>
            <a:picLocks noChangeAspect="1"/>
          </p:cNvPicPr>
          <p:nvPr/>
        </p:nvPicPr>
        <p:blipFill>
          <a:blip r:embed="rId2"/>
          <a:srcRect l="4681" t="9288" b="8118"/>
          <a:stretch>
            <a:fillRect/>
          </a:stretch>
        </p:blipFill>
        <p:spPr>
          <a:xfrm>
            <a:off x="903767" y="818706"/>
            <a:ext cx="7793664" cy="432479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4085" y="600815"/>
            <a:ext cx="61063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3255" y="1244009"/>
            <a:ext cx="70600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confusion matrix denotes the overall number of actual and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predicted labels for a particular algorithm.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used to calculate the accuracy of the representation, just like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arranging true and prescient marks.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ccuracy.jpg"/>
          <p:cNvPicPr>
            <a:picLocks noChangeAspect="1"/>
          </p:cNvPicPr>
          <p:nvPr/>
        </p:nvPicPr>
        <p:blipFill>
          <a:blip r:embed="rId2"/>
          <a:srcRect l="9884" t="13643" r="34418" b="5323"/>
          <a:stretch>
            <a:fillRect/>
          </a:stretch>
        </p:blipFill>
        <p:spPr>
          <a:xfrm>
            <a:off x="425301" y="1105787"/>
            <a:ext cx="3721397" cy="2658140"/>
          </a:xfrm>
          <a:prstGeom prst="rect">
            <a:avLst/>
          </a:prstGeom>
        </p:spPr>
      </p:pic>
      <p:pic>
        <p:nvPicPr>
          <p:cNvPr id="4" name="Picture 3" descr="precision.jpg"/>
          <p:cNvPicPr>
            <a:picLocks noChangeAspect="1"/>
          </p:cNvPicPr>
          <p:nvPr/>
        </p:nvPicPr>
        <p:blipFill>
          <a:blip r:embed="rId3"/>
          <a:srcRect l="10698" t="20672" r="21279" b="25995"/>
          <a:stretch>
            <a:fillRect/>
          </a:stretch>
        </p:blipFill>
        <p:spPr>
          <a:xfrm>
            <a:off x="4497573" y="1158949"/>
            <a:ext cx="3976576" cy="260497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0482" y="595421"/>
            <a:ext cx="3902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CREATING A WEB PAGE</a:t>
            </a:r>
          </a:p>
        </p:txBody>
      </p:sp>
      <p:pic>
        <p:nvPicPr>
          <p:cNvPr id="6" name="Picture 5" descr="web page final.jpg"/>
          <p:cNvPicPr>
            <a:picLocks noChangeAspect="1"/>
          </p:cNvPicPr>
          <p:nvPr/>
        </p:nvPicPr>
        <p:blipFill>
          <a:blip r:embed="rId2"/>
          <a:srcRect l="27558" t="13230" r="25814" b="22894"/>
          <a:stretch>
            <a:fillRect/>
          </a:stretch>
        </p:blipFill>
        <p:spPr>
          <a:xfrm>
            <a:off x="2604977" y="1244009"/>
            <a:ext cx="4263656" cy="32854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017" y="531628"/>
            <a:ext cx="7279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CONNECTING THE WEB PAGE TO THE TRAINED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020" y="1052623"/>
            <a:ext cx="73372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 this step, we connect the web page to the trained model by using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Python flask.</a:t>
            </a:r>
          </a:p>
        </p:txBody>
      </p:sp>
      <p:pic>
        <p:nvPicPr>
          <p:cNvPr id="5" name="Picture 4" descr="flask.jpg"/>
          <p:cNvPicPr>
            <a:picLocks noChangeAspect="1"/>
          </p:cNvPicPr>
          <p:nvPr/>
        </p:nvPicPr>
        <p:blipFill>
          <a:blip r:embed="rId2"/>
          <a:srcRect l="20930" t="22119" r="23256" b="8630"/>
          <a:stretch>
            <a:fillRect/>
          </a:stretch>
        </p:blipFill>
        <p:spPr>
          <a:xfrm>
            <a:off x="2179674" y="2083982"/>
            <a:ext cx="4540103" cy="26262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286" y="974629"/>
            <a:ext cx="6400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of the organizations like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affected due to the DDoS attack.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there is a need to detect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Hence, we propose a system to predict these attacks using machine learning algorithm.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13" y="3064213"/>
            <a:ext cx="6474374" cy="16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49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lang="en" dirty="0"/>
          </a:p>
        </p:txBody>
      </p:sp>
      <p:sp>
        <p:nvSpPr>
          <p:cNvPr id="4" name="Rectangle 3"/>
          <p:cNvSpPr/>
          <p:nvPr/>
        </p:nvSpPr>
        <p:spPr>
          <a:xfrm>
            <a:off x="490060" y="547650"/>
            <a:ext cx="4007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</a:p>
        </p:txBody>
      </p:sp>
      <p:pic>
        <p:nvPicPr>
          <p:cNvPr id="5" name="Picture 4" descr="Screenshot (207).png"/>
          <p:cNvPicPr/>
          <p:nvPr/>
        </p:nvPicPr>
        <p:blipFill>
          <a:blip r:embed="rId2" cstate="print"/>
          <a:srcRect l="10801" t="13314" b="24852"/>
          <a:stretch>
            <a:fillRect/>
          </a:stretch>
        </p:blipFill>
        <p:spPr>
          <a:xfrm>
            <a:off x="687572" y="1443370"/>
            <a:ext cx="4171507" cy="2522574"/>
          </a:xfrm>
          <a:prstGeom prst="rect">
            <a:avLst/>
          </a:prstGeom>
        </p:spPr>
      </p:pic>
      <p:pic>
        <p:nvPicPr>
          <p:cNvPr id="6" name="Picture 5" descr="Screenshot (209).png"/>
          <p:cNvPicPr/>
          <p:nvPr/>
        </p:nvPicPr>
        <p:blipFill>
          <a:blip r:embed="rId3" cstate="print"/>
          <a:srcRect l="21103" t="15680" r="17440" b="25148"/>
          <a:stretch>
            <a:fillRect/>
          </a:stretch>
        </p:blipFill>
        <p:spPr>
          <a:xfrm>
            <a:off x="4572000" y="1453559"/>
            <a:ext cx="3232297" cy="261871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764406" y="1"/>
            <a:ext cx="1379594" cy="1360966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knkjb</a:t>
            </a:r>
          </a:p>
        </p:txBody>
      </p:sp>
      <p:pic>
        <p:nvPicPr>
          <p:cNvPr id="6" name="Picture 5" descr="normal final.png"/>
          <p:cNvPicPr>
            <a:picLocks noChangeAspect="1"/>
          </p:cNvPicPr>
          <p:nvPr/>
        </p:nvPicPr>
        <p:blipFill>
          <a:blip r:embed="rId2"/>
          <a:srcRect l="27209" t="11810" r="33140" b="19223"/>
          <a:stretch>
            <a:fillRect/>
          </a:stretch>
        </p:blipFill>
        <p:spPr>
          <a:xfrm>
            <a:off x="818707" y="1137684"/>
            <a:ext cx="3625702" cy="3338623"/>
          </a:xfrm>
          <a:prstGeom prst="rect">
            <a:avLst/>
          </a:prstGeom>
        </p:spPr>
      </p:pic>
      <p:pic>
        <p:nvPicPr>
          <p:cNvPr id="7" name="Picture 6" descr="attack final.png"/>
          <p:cNvPicPr>
            <a:picLocks noChangeAspect="1"/>
          </p:cNvPicPr>
          <p:nvPr/>
        </p:nvPicPr>
        <p:blipFill>
          <a:blip r:embed="rId3"/>
          <a:srcRect l="28488" t="14226" r="33605" b="17905"/>
          <a:stretch>
            <a:fillRect/>
          </a:stretch>
        </p:blipFill>
        <p:spPr>
          <a:xfrm>
            <a:off x="4582634" y="1233378"/>
            <a:ext cx="3466214" cy="328546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4798" y="58245"/>
            <a:ext cx="61275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forest, which is one of the most popular and powerful machine learning classification algorithm.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apply for both classification and regression problems.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based on ensemble learning, which integrates multiple classifiers to solve a complex issue and increases the model's performance.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2EA0D-0889-9FB4-754F-446245BB6B50}"/>
              </a:ext>
            </a:extLst>
          </p:cNvPr>
          <p:cNvSpPr txBox="1"/>
          <p:nvPr/>
        </p:nvSpPr>
        <p:spPr>
          <a:xfrm>
            <a:off x="847588" y="309624"/>
            <a:ext cx="6541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36555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11044" y="921833"/>
            <a:ext cx="6761229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is a classifier that contains several decision trees on various subsets of a given dataset and takes the average to enhance the predicted accuracy of that dataset.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relying on a single decision tree, the random forest collects the result from each tree and expects the final output based on the majority votes of predictions.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998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7262" y="475707"/>
            <a:ext cx="7894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RANDOM FOREST ALGORITHM:</a:t>
            </a:r>
            <a:endParaRPr lang="en-IN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1241502" y="1219200"/>
            <a:ext cx="6619680" cy="24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implemented in two phases: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is to combine N decision trees with building the random forest.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is to make predictions for each tree created in the first phase.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453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40505" y="478869"/>
            <a:ext cx="6921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steps can be used to demonstrate the working process:</a:t>
            </a:r>
            <a:endParaRPr lang="en-I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3266" y="1186755"/>
            <a:ext cx="73577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Pick M data points at random from the training set.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Create decision trees for your chosen data points (Subsets).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Each decision tree will produce a result. Analyze it.</a:t>
            </a:r>
          </a:p>
          <a:p>
            <a:pPr marL="342900" indent="-342900"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For classification and regression, accordingly, the final output is based on Majority Voting or Averaging, accordingly.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384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98468" y="2089615"/>
            <a:ext cx="5981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Algerian" panose="04020705040A02060702" pitchFamily="82" charset="0"/>
              </a:rPr>
              <a:t>THANK YOU</a:t>
            </a:r>
            <a:endParaRPr lang="en-IN" sz="4000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23787" y="546537"/>
            <a:ext cx="574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24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0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877975" y="550405"/>
            <a:ext cx="5860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algn="ctr"/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0144" y="1433283"/>
            <a:ext cx="710084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The Main goal of this project is to detect the DDoS attack using machine learning algorithm such as </a:t>
            </a: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algorithm.    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</a:p>
          <a:p>
            <a:pPr algn="just"/>
            <a:endParaRPr lang="en-US" sz="20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1642" y="578069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53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4829" y="466149"/>
            <a:ext cx="4561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8356" y="996803"/>
            <a:ext cx="7430815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1.TOPIC :  Predicting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model, they detect and analyze the DDoS attacks in cloud computing using Dempster-Shafer Theory(DST) operations in 3-valued logic and the fault tree analysis for each VM-based IDS.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they focused on only a particular environment that is cloud computing and context-aware mechanism is needed.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59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1078047" y="489854"/>
            <a:ext cx="7227440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2.TOPIC: Detecting DDoS attacks using Data Mining     Techniques.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model,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can be detected using IDS (Intrusion Detection System) technique.  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has achieved the accuracy of 89%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90%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they only concentrated on network layer and application layer. This model has achieved less accuracy compared to others.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4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6689" y="777700"/>
            <a:ext cx="691116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3.TOPIC: Research and implementation of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based on machine learning in distributed environment.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In this model, they detect the DDOS attack by using various machine learning algorithm in distributed environment.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Context of the data stream is not fully used.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1116" y="448092"/>
            <a:ext cx="6921796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4.TOPIC: A Survey of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defence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 against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flooding attack.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In this model, they classify various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mechanism.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Compare various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 performed at network/transport level, application level but effective solution is missing.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350" y="424683"/>
            <a:ext cx="381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 SYSTEM:</a:t>
            </a:r>
            <a:endParaRPr lang="en-IN" sz="2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502" y="887187"/>
            <a:ext cx="6889898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model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can be detected by using SVM algorithm.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has achieved a remarkable accuracy of 85%.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DRAWBACK: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disadvantage of SVM is that it may not perform well with very large datasets or datasets with high degree of noise or overlapping classes.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potential disadvantage of SVM is that it may have a higher false positive rate.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7032" y="5324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45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1548</TotalTime>
  <Words>1405</Words>
  <Application>Microsoft Office PowerPoint</Application>
  <PresentationFormat>On-screen Show (16:9)</PresentationFormat>
  <Paragraphs>193</Paragraphs>
  <Slides>36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Ponmudi</dc:creator>
  <cp:lastModifiedBy>Pazhanibharathi S</cp:lastModifiedBy>
  <cp:revision>201</cp:revision>
  <dcterms:modified xsi:type="dcterms:W3CDTF">2025-05-02T06:18:22Z</dcterms:modified>
</cp:coreProperties>
</file>