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57" r:id="rId5"/>
    <p:sldId id="443" r:id="rId6"/>
    <p:sldId id="444" r:id="rId7"/>
    <p:sldId id="518" r:id="rId8"/>
    <p:sldId id="511" r:id="rId9"/>
    <p:sldId id="510" r:id="rId10"/>
    <p:sldId id="512" r:id="rId11"/>
    <p:sldId id="513" r:id="rId12"/>
    <p:sldId id="445" r:id="rId13"/>
    <p:sldId id="446" r:id="rId14"/>
    <p:sldId id="3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21-11-2021</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21-11-2021</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html-a-ta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React and Node Integration</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React Router – Styling the links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3797" y="4140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450446"/>
            <a:ext cx="10879249" cy="2308324"/>
          </a:xfrm>
          <a:prstGeom prst="rect">
            <a:avLst/>
          </a:prstGeom>
        </p:spPr>
        <p:txBody>
          <a:bodyPr wrap="square">
            <a:spAutoFit/>
          </a:bodyPr>
          <a:lstStyle/>
          <a:p>
            <a:pPr marL="342900" indent="-342900"/>
            <a:r>
              <a:rPr lang="en-US" sz="2400" b="1" u="sng" dirty="0"/>
              <a:t>App.js</a:t>
            </a:r>
          </a:p>
          <a:p>
            <a:pPr marL="342900" indent="-342900"/>
            <a:r>
              <a:rPr lang="en-US" sz="2400" dirty="0"/>
              <a:t>import {</a:t>
            </a:r>
            <a:r>
              <a:rPr lang="en-US" sz="2400" dirty="0" err="1"/>
              <a:t>StyledLink</a:t>
            </a:r>
            <a:r>
              <a:rPr lang="en-US" sz="2400" dirty="0"/>
              <a:t>} from ‘./styles.js’;</a:t>
            </a:r>
          </a:p>
          <a:p>
            <a:pPr marL="342900" indent="-342900"/>
            <a:r>
              <a:rPr lang="en-US" sz="2400" dirty="0"/>
              <a:t>&lt;Router&gt;</a:t>
            </a:r>
          </a:p>
          <a:p>
            <a:pPr marL="342900" indent="-342900"/>
            <a:r>
              <a:rPr lang="en-US" sz="2400" dirty="0"/>
              <a:t>	&lt;</a:t>
            </a:r>
            <a:r>
              <a:rPr lang="en-US" sz="2400" dirty="0" err="1"/>
              <a:t>StyledLink</a:t>
            </a:r>
            <a:r>
              <a:rPr lang="en-US" sz="2400" dirty="0"/>
              <a:t> to=“/”&gt;Home&lt;/</a:t>
            </a:r>
            <a:r>
              <a:rPr lang="en-US" sz="2400" dirty="0" err="1"/>
              <a:t>StyledLink</a:t>
            </a:r>
            <a:r>
              <a:rPr lang="en-US" sz="2400" dirty="0"/>
              <a:t>&gt;</a:t>
            </a:r>
          </a:p>
          <a:p>
            <a:pPr marL="342900" indent="-342900"/>
            <a:r>
              <a:rPr lang="en-US" sz="2400" dirty="0"/>
              <a:t>	…</a:t>
            </a:r>
          </a:p>
          <a:p>
            <a:pPr marL="342900" indent="-342900"/>
            <a:r>
              <a:rPr lang="en-US" sz="2400" dirty="0"/>
              <a:t>&lt;/Router&gt;</a:t>
            </a:r>
          </a:p>
        </p:txBody>
      </p:sp>
      <p:sp>
        <p:nvSpPr>
          <p:cNvPr id="9" name="Rectangle 8"/>
          <p:cNvSpPr/>
          <p:nvPr/>
        </p:nvSpPr>
        <p:spPr>
          <a:xfrm>
            <a:off x="5778500" y="1462038"/>
            <a:ext cx="5499100" cy="3046988"/>
          </a:xfrm>
          <a:prstGeom prst="rect">
            <a:avLst/>
          </a:prstGeom>
        </p:spPr>
        <p:txBody>
          <a:bodyPr wrap="square">
            <a:spAutoFit/>
          </a:bodyPr>
          <a:lstStyle/>
          <a:p>
            <a:pPr marL="342900" lvl="0" indent="-342900"/>
            <a:r>
              <a:rPr lang="en-US" sz="2400" b="1" u="sng" dirty="0">
                <a:solidFill>
                  <a:prstClr val="black"/>
                </a:solidFill>
              </a:rPr>
              <a:t>styles.js</a:t>
            </a:r>
          </a:p>
          <a:p>
            <a:pPr marL="342900" lvl="0" indent="-342900"/>
            <a:r>
              <a:rPr lang="en-US" sz="2400" dirty="0">
                <a:solidFill>
                  <a:prstClr val="black"/>
                </a:solidFill>
              </a:rPr>
              <a:t>import styled from ‘styled-components’;</a:t>
            </a:r>
          </a:p>
          <a:p>
            <a:pPr marL="342900" lvl="0" indent="-342900"/>
            <a:r>
              <a:rPr lang="en-US" sz="2400" dirty="0">
                <a:solidFill>
                  <a:prstClr val="black"/>
                </a:solidFill>
              </a:rPr>
              <a:t>import {</a:t>
            </a:r>
            <a:r>
              <a:rPr lang="en-US" sz="2400" dirty="0" err="1">
                <a:solidFill>
                  <a:prstClr val="black"/>
                </a:solidFill>
              </a:rPr>
              <a:t>NavLink</a:t>
            </a:r>
            <a:r>
              <a:rPr lang="en-US" sz="2400" dirty="0">
                <a:solidFill>
                  <a:prstClr val="black"/>
                </a:solidFill>
              </a:rPr>
              <a:t>} from ‘react-router-</a:t>
            </a:r>
            <a:r>
              <a:rPr lang="en-US" sz="2400" dirty="0" err="1">
                <a:solidFill>
                  <a:prstClr val="black"/>
                </a:solidFill>
              </a:rPr>
              <a:t>dom</a:t>
            </a:r>
            <a:r>
              <a:rPr lang="en-US" sz="2400" dirty="0">
                <a:solidFill>
                  <a:prstClr val="black"/>
                </a:solidFill>
              </a:rPr>
              <a:t>’;</a:t>
            </a:r>
          </a:p>
          <a:p>
            <a:pPr marL="342900" lvl="0" indent="-342900"/>
            <a:endParaRPr lang="en-US" sz="2400" dirty="0">
              <a:solidFill>
                <a:prstClr val="black"/>
              </a:solidFill>
            </a:endParaRPr>
          </a:p>
          <a:p>
            <a:pPr marL="342900" lvl="0" indent="-342900"/>
            <a:r>
              <a:rPr lang="en-US" sz="2400" dirty="0">
                <a:solidFill>
                  <a:prstClr val="black"/>
                </a:solidFill>
              </a:rPr>
              <a:t>export const </a:t>
            </a:r>
            <a:r>
              <a:rPr lang="en-US" sz="2400" dirty="0" err="1">
                <a:solidFill>
                  <a:prstClr val="black"/>
                </a:solidFill>
              </a:rPr>
              <a:t>StyledLink</a:t>
            </a:r>
            <a:r>
              <a:rPr lang="en-US" sz="2400" dirty="0">
                <a:solidFill>
                  <a:prstClr val="black"/>
                </a:solidFill>
              </a:rPr>
              <a:t> = styled(</a:t>
            </a:r>
            <a:r>
              <a:rPr lang="en-US" sz="2400" dirty="0" err="1">
                <a:solidFill>
                  <a:prstClr val="black"/>
                </a:solidFill>
              </a:rPr>
              <a:t>NavLink</a:t>
            </a:r>
            <a:r>
              <a:rPr lang="en-US" sz="2400" dirty="0">
                <a:solidFill>
                  <a:prstClr val="black"/>
                </a:solidFill>
              </a:rPr>
              <a:t>)`</a:t>
            </a:r>
          </a:p>
          <a:p>
            <a:pPr marL="342900" lvl="0" indent="-342900"/>
            <a:r>
              <a:rPr lang="en-US" sz="2400" dirty="0">
                <a:solidFill>
                  <a:prstClr val="black"/>
                </a:solidFill>
              </a:rPr>
              <a:t>	margin-right: 5px;</a:t>
            </a:r>
          </a:p>
          <a:p>
            <a:pPr marL="342900" lvl="0" indent="-342900"/>
            <a:r>
              <a:rPr lang="en-US" sz="2400" dirty="0">
                <a:solidFill>
                  <a:prstClr val="black"/>
                </a:solidFill>
              </a:rPr>
              <a:t>`;</a:t>
            </a:r>
          </a:p>
          <a:p>
            <a:pPr marL="342900" lvl="0" indent="-342900"/>
            <a:r>
              <a:rPr lang="en-US" sz="2400" dirty="0">
                <a:solidFill>
                  <a:prstClr val="black"/>
                </a:solidFill>
              </a:rPr>
              <a:t>export default </a:t>
            </a:r>
            <a:r>
              <a:rPr lang="en-US" sz="2400" dirty="0" err="1">
                <a:solidFill>
                  <a:prstClr val="black"/>
                </a:solidFill>
              </a:rPr>
              <a:t>StyledLink</a:t>
            </a:r>
            <a:r>
              <a:rPr lang="en-US" sz="2400" dirty="0">
                <a:solidFill>
                  <a:prstClr val="black"/>
                </a:solidFill>
              </a:rPr>
              <a:t>;</a:t>
            </a:r>
          </a:p>
        </p:txBody>
      </p:sp>
    </p:spTree>
    <p:extLst>
      <p:ext uri="{BB962C8B-B14F-4D97-AF65-F5344CB8AC3E}">
        <p14:creationId xmlns:p14="http://schemas.microsoft.com/office/powerpoint/2010/main" val="37356974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vinayj@pes.edu</a:t>
            </a:r>
            <a:endParaRPr lang="en-IN" sz="2400" b="1"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Node JS and React JS integration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3797" y="4140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NODE JS</a:t>
            </a:r>
          </a:p>
        </p:txBody>
      </p:sp>
      <p:sp>
        <p:nvSpPr>
          <p:cNvPr id="7" name="Rectangle 6"/>
          <p:cNvSpPr/>
          <p:nvPr/>
        </p:nvSpPr>
        <p:spPr>
          <a:xfrm>
            <a:off x="144605" y="1399646"/>
            <a:ext cx="10879249" cy="4524315"/>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There are two main approaches to create React applications on Node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HTML approach</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Write react code in HTML</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Return the HTML file in response when a request URL contains .html</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 react code will be executed by the browser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React App approach</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Execute react code at server end</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Steps to follow:</a:t>
            </a:r>
          </a:p>
          <a:p>
            <a:pPr marL="1371600" marR="0" lvl="2"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err="1">
                <a:ln>
                  <a:noFill/>
                </a:ln>
                <a:solidFill>
                  <a:prstClr val="black"/>
                </a:solidFill>
                <a:effectLst/>
                <a:uLnTx/>
                <a:uFillTx/>
                <a:latin typeface="Calibri"/>
                <a:ea typeface="+mn-ea"/>
                <a:cs typeface="+mn-cs"/>
              </a:rPr>
              <a:t>npx</a:t>
            </a:r>
            <a:r>
              <a:rPr kumimoji="0" lang="en-US" sz="2400" b="0" i="0" u="none" strike="noStrike" kern="1200" cap="none" spc="0" normalizeH="0" baseline="0" noProof="0" dirty="0">
                <a:ln>
                  <a:noFill/>
                </a:ln>
                <a:solidFill>
                  <a:prstClr val="black"/>
                </a:solidFill>
                <a:effectLst/>
                <a:uLnTx/>
                <a:uFillTx/>
                <a:latin typeface="Calibri"/>
                <a:ea typeface="+mn-ea"/>
                <a:cs typeface="+mn-cs"/>
              </a:rPr>
              <a:t> create-react-app &lt;</a:t>
            </a:r>
            <a:r>
              <a:rPr kumimoji="0" lang="en-US" sz="2400" b="0" i="0" u="none" strike="noStrike" kern="1200" cap="none" spc="0" normalizeH="0" baseline="0" noProof="0" dirty="0" err="1">
                <a:ln>
                  <a:noFill/>
                </a:ln>
                <a:solidFill>
                  <a:prstClr val="black"/>
                </a:solidFill>
                <a:effectLst/>
                <a:uLnTx/>
                <a:uFillTx/>
                <a:latin typeface="Calibri"/>
                <a:ea typeface="+mn-ea"/>
                <a:cs typeface="+mn-cs"/>
              </a:rPr>
              <a:t>myapp</a:t>
            </a:r>
            <a:r>
              <a:rPr kumimoji="0" lang="en-US" sz="2400" b="0" i="0" u="none" strike="noStrike" kern="1200" cap="none" spc="0" normalizeH="0" baseline="0" noProof="0" dirty="0">
                <a:ln>
                  <a:noFill/>
                </a:ln>
                <a:solidFill>
                  <a:prstClr val="black"/>
                </a:solidFill>
                <a:effectLst/>
                <a:uLnTx/>
                <a:uFillTx/>
                <a:latin typeface="Calibri"/>
                <a:ea typeface="+mn-ea"/>
                <a:cs typeface="+mn-cs"/>
              </a:rPr>
              <a:t>&gt;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myapp</a:t>
            </a:r>
            <a:r>
              <a:rPr kumimoji="0" lang="en-US" sz="2400" b="0" i="0" u="none" strike="noStrike" kern="1200" cap="none" spc="0" normalizeH="0" baseline="0" noProof="0" dirty="0">
                <a:ln>
                  <a:noFill/>
                </a:ln>
                <a:solidFill>
                  <a:prstClr val="black"/>
                </a:solidFill>
                <a:effectLst/>
                <a:uLnTx/>
                <a:uFillTx/>
                <a:latin typeface="Calibri"/>
                <a:ea typeface="+mn-ea"/>
                <a:cs typeface="+mn-cs"/>
              </a:rPr>
              <a:t> is the app name to be given)</a:t>
            </a:r>
          </a:p>
          <a:p>
            <a:pPr marL="1371600" marR="0" lvl="2"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err="1">
                <a:ln>
                  <a:noFill/>
                </a:ln>
                <a:solidFill>
                  <a:prstClr val="black"/>
                </a:solidFill>
                <a:effectLst/>
                <a:uLnTx/>
                <a:uFillTx/>
                <a:latin typeface="Calibri"/>
                <a:ea typeface="+mn-ea"/>
                <a:cs typeface="+mn-cs"/>
              </a:rPr>
              <a:t>cd</a:t>
            </a:r>
            <a:r>
              <a:rPr kumimoji="0" lang="en-US" sz="2400" b="0" i="0" u="none" strike="noStrike" kern="1200" cap="none" spc="0" normalizeH="0" baseline="0" noProof="0" dirty="0">
                <a:ln>
                  <a:noFill/>
                </a:ln>
                <a:solidFill>
                  <a:prstClr val="black"/>
                </a:solidFill>
                <a:effectLst/>
                <a:uLnTx/>
                <a:uFillTx/>
                <a:latin typeface="Calibri"/>
                <a:ea typeface="+mn-ea"/>
                <a:cs typeface="+mn-cs"/>
              </a:rPr>
              <a:t> &lt;</a:t>
            </a:r>
            <a:r>
              <a:rPr kumimoji="0" lang="en-US" sz="2400" b="0" i="0" u="none" strike="noStrike" kern="1200" cap="none" spc="0" normalizeH="0" baseline="0" noProof="0" dirty="0" err="1">
                <a:ln>
                  <a:noFill/>
                </a:ln>
                <a:solidFill>
                  <a:prstClr val="black"/>
                </a:solidFill>
                <a:effectLst/>
                <a:uLnTx/>
                <a:uFillTx/>
                <a:latin typeface="Calibri"/>
                <a:ea typeface="+mn-ea"/>
                <a:cs typeface="+mn-cs"/>
              </a:rPr>
              <a:t>myapp</a:t>
            </a:r>
            <a:r>
              <a:rPr kumimoji="0" lang="en-US" sz="2400" b="0" i="0" u="none" strike="noStrike" kern="1200" cap="none" spc="0" normalizeH="0" baseline="0" noProof="0" dirty="0">
                <a:ln>
                  <a:noFill/>
                </a:ln>
                <a:solidFill>
                  <a:prstClr val="black"/>
                </a:solidFill>
                <a:effectLst/>
                <a:uLnTx/>
                <a:uFillTx/>
                <a:latin typeface="Calibri"/>
                <a:ea typeface="+mn-ea"/>
                <a:cs typeface="+mn-cs"/>
              </a:rPr>
              <a:t>&gt;</a:t>
            </a:r>
          </a:p>
          <a:p>
            <a:pPr marL="1371600" marR="0" lvl="2"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err="1">
                <a:ln>
                  <a:noFill/>
                </a:ln>
                <a:solidFill>
                  <a:prstClr val="black"/>
                </a:solidFill>
                <a:effectLst/>
                <a:uLnTx/>
                <a:uFillTx/>
                <a:latin typeface="Calibri"/>
                <a:ea typeface="+mn-ea"/>
                <a:cs typeface="+mn-cs"/>
              </a:rPr>
              <a:t>npm</a:t>
            </a:r>
            <a:r>
              <a:rPr kumimoji="0" lang="en-US" sz="2400" b="0" i="0" u="none" strike="noStrike" kern="1200" cap="none" spc="0" normalizeH="0" baseline="0" noProof="0" dirty="0">
                <a:ln>
                  <a:noFill/>
                </a:ln>
                <a:solidFill>
                  <a:prstClr val="black"/>
                </a:solidFill>
                <a:effectLst/>
                <a:uLnTx/>
                <a:uFillTx/>
                <a:latin typeface="Calibri"/>
                <a:ea typeface="+mn-ea"/>
                <a:cs typeface="+mn-cs"/>
              </a:rPr>
              <a:t> start</a:t>
            </a:r>
          </a:p>
          <a:p>
            <a:pPr marL="1371600" marR="0" lvl="2"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Modify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src</a:t>
            </a:r>
            <a:r>
              <a:rPr kumimoji="0" lang="en-US" sz="2400" b="0" i="0" u="none" strike="noStrike" kern="1200" cap="none" spc="0" normalizeH="0" baseline="0" noProof="0" dirty="0">
                <a:ln>
                  <a:noFill/>
                </a:ln>
                <a:solidFill>
                  <a:prstClr val="black"/>
                </a:solidFill>
                <a:effectLst/>
                <a:uLnTx/>
                <a:uFillTx/>
                <a:latin typeface="Calibri"/>
                <a:ea typeface="+mn-ea"/>
                <a:cs typeface="+mn-cs"/>
              </a:rPr>
              <a:t>/App.js to create your own app</a:t>
            </a:r>
          </a:p>
        </p:txBody>
      </p:sp>
    </p:spTree>
    <p:extLst>
      <p:ext uri="{BB962C8B-B14F-4D97-AF65-F5344CB8AC3E}">
        <p14:creationId xmlns:p14="http://schemas.microsoft.com/office/powerpoint/2010/main" val="6007913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React Router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3797" y="4140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NODE JS</a:t>
            </a:r>
          </a:p>
        </p:txBody>
      </p:sp>
      <p:sp>
        <p:nvSpPr>
          <p:cNvPr id="7" name="Rectangle 6"/>
          <p:cNvSpPr/>
          <p:nvPr/>
        </p:nvSpPr>
        <p:spPr>
          <a:xfrm>
            <a:off x="144605" y="1399646"/>
            <a:ext cx="10245099" cy="5159554"/>
          </a:xfrm>
          <a:prstGeom prst="rect">
            <a:avLst/>
          </a:prstGeom>
        </p:spPr>
        <p:txBody>
          <a:bodyPr wrap="square">
            <a:spAutoFit/>
          </a:bodyPr>
          <a:lstStyle/>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SPA (Single Page Applications) need fewer reload of pages, faster page speeds so that it leads to better User Experience</a:t>
            </a:r>
          </a:p>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Traditionally, regular applications used the &lt;a&gt; tag to enable navigation from one page to another. This resulted in server requests and hence called </a:t>
            </a:r>
            <a:r>
              <a:rPr kumimoji="0" lang="en-US" sz="2400" b="0" i="1" u="none" strike="noStrike" kern="1200" cap="none" spc="0" normalizeH="0" baseline="0" noProof="0" dirty="0">
                <a:ln>
                  <a:noFill/>
                </a:ln>
                <a:solidFill>
                  <a:prstClr val="black"/>
                </a:solidFill>
                <a:effectLst/>
                <a:uLnTx/>
                <a:uFillTx/>
                <a:latin typeface="Calibri"/>
                <a:ea typeface="+mn-ea"/>
                <a:cs typeface="+mn-cs"/>
              </a:rPr>
              <a:t>server side routing</a:t>
            </a:r>
          </a:p>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With React Router, we achieve </a:t>
            </a:r>
            <a:r>
              <a:rPr kumimoji="0" lang="en-US" sz="2400" b="0" i="1" u="none" strike="noStrike" kern="1200" cap="none" spc="0" normalizeH="0" baseline="0" noProof="0" dirty="0">
                <a:ln>
                  <a:noFill/>
                </a:ln>
                <a:solidFill>
                  <a:prstClr val="black"/>
                </a:solidFill>
                <a:effectLst/>
                <a:uLnTx/>
                <a:uFillTx/>
                <a:latin typeface="Calibri"/>
                <a:ea typeface="+mn-ea"/>
                <a:cs typeface="+mn-cs"/>
              </a:rPr>
              <a:t>client side routing </a:t>
            </a:r>
            <a:r>
              <a:rPr kumimoji="0" lang="en-US" sz="2400" b="0" i="0" u="none" strike="noStrike" kern="1200" cap="none" spc="0" normalizeH="0" baseline="0" noProof="0" dirty="0">
                <a:ln>
                  <a:noFill/>
                </a:ln>
                <a:solidFill>
                  <a:prstClr val="black"/>
                </a:solidFill>
                <a:effectLst/>
                <a:uLnTx/>
                <a:uFillTx/>
                <a:latin typeface="Calibri"/>
                <a:ea typeface="+mn-ea"/>
                <a:cs typeface="+mn-cs"/>
              </a:rPr>
              <a:t>using the &lt;Link&gt; and &lt;Route&gt; component</a:t>
            </a:r>
          </a:p>
        </p:txBody>
      </p:sp>
    </p:spTree>
    <p:extLst>
      <p:ext uri="{BB962C8B-B14F-4D97-AF65-F5344CB8AC3E}">
        <p14:creationId xmlns:p14="http://schemas.microsoft.com/office/powerpoint/2010/main" val="304580917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React Router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2100" y="202035"/>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NODE JS</a:t>
            </a:r>
          </a:p>
        </p:txBody>
      </p:sp>
      <p:sp>
        <p:nvSpPr>
          <p:cNvPr id="9" name="TextBox 8">
            <a:extLst>
              <a:ext uri="{FF2B5EF4-FFF2-40B4-BE49-F238E27FC236}">
                <a16:creationId xmlns:a16="http://schemas.microsoft.com/office/drawing/2014/main" id="{211F0C69-B9E9-4AB6-97D9-537428201627}"/>
              </a:ext>
            </a:extLst>
          </p:cNvPr>
          <p:cNvSpPr txBox="1"/>
          <p:nvPr/>
        </p:nvSpPr>
        <p:spPr>
          <a:xfrm>
            <a:off x="146302" y="1605491"/>
            <a:ext cx="10243930" cy="446705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React is a JavaScript library for building user interfaces. We can also extend it to build multi-page applications with the help of React Router. This is a third-party library that enables routing in our React apps.</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Routing is the capacity to show different pages to the user. That means the user can move between different parts of an application by entering a URL or clicking on an element.</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By default, React comes without routing. And to enable it in our project, we need to add a library named </a:t>
            </a:r>
            <a:r>
              <a:rPr kumimoji="0" lang="en-IN" sz="2400" b="0" i="0" u="none" strike="noStrike" kern="1200" cap="none" spc="0" normalizeH="0" baseline="0" noProof="0" dirty="0">
                <a:ln>
                  <a:noFill/>
                </a:ln>
                <a:solidFill>
                  <a:srgbClr val="FF0000"/>
                </a:solidFill>
                <a:effectLst/>
                <a:uLnTx/>
                <a:uFillTx/>
                <a:latin typeface="Calibri"/>
                <a:ea typeface="+mn-ea"/>
                <a:cs typeface="+mn-cs"/>
              </a:rPr>
              <a:t>react-router.</a:t>
            </a:r>
          </a:p>
        </p:txBody>
      </p:sp>
    </p:spTree>
    <p:extLst>
      <p:ext uri="{BB962C8B-B14F-4D97-AF65-F5344CB8AC3E}">
        <p14:creationId xmlns:p14="http://schemas.microsoft.com/office/powerpoint/2010/main" val="8864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React Router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2100" y="202035"/>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NODE JS</a:t>
            </a:r>
          </a:p>
        </p:txBody>
      </p:sp>
      <p:sp>
        <p:nvSpPr>
          <p:cNvPr id="9" name="TextBox 8">
            <a:extLst>
              <a:ext uri="{FF2B5EF4-FFF2-40B4-BE49-F238E27FC236}">
                <a16:creationId xmlns:a16="http://schemas.microsoft.com/office/drawing/2014/main" id="{211F0C69-B9E9-4AB6-97D9-537428201627}"/>
              </a:ext>
            </a:extLst>
          </p:cNvPr>
          <p:cNvSpPr txBox="1"/>
          <p:nvPr/>
        </p:nvSpPr>
        <p:spPr>
          <a:xfrm>
            <a:off x="146302" y="1332183"/>
            <a:ext cx="10243930" cy="597772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400" b="1" i="0" u="sng" strike="noStrike" kern="1200" cap="none" spc="0" normalizeH="0" baseline="0" noProof="0" dirty="0">
                <a:ln>
                  <a:noFill/>
                </a:ln>
                <a:solidFill>
                  <a:srgbClr val="FF0000"/>
                </a:solidFill>
                <a:effectLst/>
                <a:uLnTx/>
                <a:uFillTx/>
                <a:latin typeface="Calibri"/>
                <a:ea typeface="Times New Roman" panose="02020603050405020304" pitchFamily="18" charset="0"/>
                <a:cs typeface="Times New Roman" panose="02020603050405020304" pitchFamily="18" charset="0"/>
              </a:rPr>
              <a:t>Need of React Router</a:t>
            </a:r>
            <a:endParaRPr kumimoji="0" lang="en-IN" sz="24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React Router plays an important role to display multiple views in a single page application.</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 Without React Router, it is not possible to display multiple views in React applications. Most of the social media websites like Facebook, Instagram uses React Router for rendering multiple views.</a:t>
            </a:r>
            <a:endParaRPr kumimoji="0" lang="en-IN" sz="24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FF0000"/>
                </a:solidFill>
                <a:effectLst/>
                <a:uLnTx/>
                <a:uFillTx/>
                <a:latin typeface="Calibri"/>
                <a:ea typeface="Times New Roman" panose="02020603050405020304" pitchFamily="18" charset="0"/>
                <a:cs typeface="+mn-cs"/>
              </a:rPr>
              <a:t>React Router Installation</a:t>
            </a:r>
          </a:p>
          <a:p>
            <a:pPr marL="342900" marR="0" lvl="0" indent="-342900" algn="l" defTabSz="914400" rtl="0" eaLnBrk="1" fontAlgn="auto" latinLnBrk="0" hangingPunct="1">
              <a:lnSpc>
                <a:spcPct val="150000"/>
              </a:lnSpc>
              <a:spcBef>
                <a:spcPts val="300"/>
              </a:spcBef>
              <a:spcAft>
                <a:spcPts val="800"/>
              </a:spcAft>
              <a:buClrTx/>
              <a:buSzTx/>
              <a:buFont typeface="+mj-lt"/>
              <a:buAutoNum type="arabicPeriod"/>
              <a:tabLst>
                <a:tab pos="457200" algn="l"/>
              </a:tabLst>
              <a:defRPr/>
            </a:pPr>
            <a:r>
              <a:rPr kumimoji="0" lang="en-IN" sz="2400" b="1"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react-router-</a:t>
            </a:r>
            <a:r>
              <a:rPr kumimoji="0" lang="en-IN" sz="2400" b="1" i="0" u="none" strike="noStrike" kern="1200" cap="none" spc="0" normalizeH="0" baseline="0" noProof="0" dirty="0" err="1">
                <a:ln>
                  <a:noFill/>
                </a:ln>
                <a:solidFill>
                  <a:srgbClr val="000000"/>
                </a:solidFill>
                <a:effectLst/>
                <a:uLnTx/>
                <a:uFillTx/>
                <a:latin typeface="Calibri"/>
                <a:ea typeface="Times New Roman" panose="02020603050405020304" pitchFamily="18" charset="0"/>
                <a:cs typeface="Times New Roman" panose="02020603050405020304" pitchFamily="18" charset="0"/>
              </a:rPr>
              <a:t>dom</a:t>
            </a:r>
            <a:r>
              <a:rPr kumimoji="0" lang="en-IN" sz="2400" b="1"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 It is used for web applications design.</a:t>
            </a:r>
            <a:endParaRPr kumimoji="0" lang="en-IN" sz="2400" b="0" i="0" u="none" strike="noStrike" kern="1200" cap="none" spc="0" normalizeH="0" baseline="0" noProof="0" dirty="0">
              <a:ln>
                <a:noFill/>
              </a:ln>
              <a:solidFill>
                <a:srgbClr val="000000"/>
              </a:solidFill>
              <a:effectLst/>
              <a:uLnTx/>
              <a:uFillTx/>
              <a:latin typeface="Calibri"/>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50000"/>
              </a:lnSpc>
              <a:spcBef>
                <a:spcPts val="300"/>
              </a:spcBef>
              <a:spcAft>
                <a:spcPts val="800"/>
              </a:spcAft>
              <a:buClrTx/>
              <a:buSzTx/>
              <a:buFont typeface="+mj-lt"/>
              <a:buAutoNum type="arabicPeriod"/>
              <a:tabLst>
                <a:tab pos="457200" algn="l"/>
              </a:tabLst>
              <a:defRPr/>
            </a:pPr>
            <a:r>
              <a:rPr kumimoji="0" lang="en-IN" sz="2400" b="1" i="0" u="none" strike="noStrike" kern="1200" cap="none" spc="0" normalizeH="0" baseline="0" noProof="0" dirty="0" err="1">
                <a:ln>
                  <a:noFill/>
                </a:ln>
                <a:solidFill>
                  <a:srgbClr val="00B050"/>
                </a:solidFill>
                <a:effectLst/>
                <a:uLnTx/>
                <a:uFillTx/>
                <a:latin typeface="Calibri"/>
                <a:ea typeface="Times New Roman" panose="02020603050405020304" pitchFamily="18" charset="0"/>
                <a:cs typeface="Times New Roman" panose="02020603050405020304" pitchFamily="18" charset="0"/>
              </a:rPr>
              <a:t>npm</a:t>
            </a:r>
            <a:r>
              <a:rPr kumimoji="0" lang="en-IN" sz="2400" b="1" i="0" u="none" strike="noStrike" kern="1200" cap="none" spc="0" normalizeH="0" baseline="0" noProof="0" dirty="0">
                <a:ln>
                  <a:noFill/>
                </a:ln>
                <a:solidFill>
                  <a:srgbClr val="00B050"/>
                </a:solidFill>
                <a:effectLst/>
                <a:uLnTx/>
                <a:uFillTx/>
                <a:latin typeface="Calibri"/>
                <a:ea typeface="Times New Roman" panose="02020603050405020304" pitchFamily="18" charset="0"/>
                <a:cs typeface="Times New Roman" panose="02020603050405020304" pitchFamily="18" charset="0"/>
              </a:rPr>
              <a:t> install react-router-</a:t>
            </a:r>
            <a:r>
              <a:rPr kumimoji="0" lang="en-IN" sz="2400" b="1" i="0" u="none" strike="noStrike" kern="1200" cap="none" spc="0" normalizeH="0" baseline="0" noProof="0" dirty="0" err="1">
                <a:ln>
                  <a:noFill/>
                </a:ln>
                <a:solidFill>
                  <a:srgbClr val="00B050"/>
                </a:solidFill>
                <a:effectLst/>
                <a:uLnTx/>
                <a:uFillTx/>
                <a:latin typeface="Calibri"/>
                <a:ea typeface="Times New Roman" panose="02020603050405020304" pitchFamily="18" charset="0"/>
                <a:cs typeface="Times New Roman" panose="02020603050405020304" pitchFamily="18" charset="0"/>
              </a:rPr>
              <a:t>dom</a:t>
            </a:r>
            <a:endParaRPr kumimoji="0" lang="en-IN" sz="2400" b="1" i="0" u="none" strike="noStrike" kern="1200" cap="none" spc="0" normalizeH="0" baseline="0" noProof="0" dirty="0">
              <a:ln>
                <a:noFill/>
              </a:ln>
              <a:solidFill>
                <a:srgbClr val="00B050"/>
              </a:solidFill>
              <a:effectLst/>
              <a:uLnTx/>
              <a:uFillTx/>
              <a:latin typeface="Calibri"/>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ts val="1575"/>
              </a:lnSpc>
              <a:spcBef>
                <a:spcPts val="300"/>
              </a:spcBef>
              <a:spcAft>
                <a:spcPts val="800"/>
              </a:spcAft>
              <a:buClrTx/>
              <a:buSzTx/>
              <a:buFont typeface="+mj-lt"/>
              <a:buAutoNum type="arabicPeriod"/>
              <a:tabLst>
                <a:tab pos="457200" algn="l"/>
              </a:tabLst>
              <a:defRPr/>
            </a:pPr>
            <a:endParaRPr kumimoji="0" lang="en-IN" sz="2400" b="1" i="0" u="none" strike="noStrike" kern="1200" cap="none" spc="0" normalizeH="0" baseline="0" noProof="0" dirty="0">
              <a:ln>
                <a:noFill/>
              </a:ln>
              <a:solidFill>
                <a:srgbClr val="00B050"/>
              </a:solidFill>
              <a:effectLst/>
              <a:uLnTx/>
              <a:uFillTx/>
              <a:latin typeface="Calibri"/>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ts val="1575"/>
              </a:lnSpc>
              <a:spcBef>
                <a:spcPts val="300"/>
              </a:spcBef>
              <a:spcAft>
                <a:spcPts val="800"/>
              </a:spcAft>
              <a:buClrTx/>
              <a:buSzTx/>
              <a:buFont typeface="+mj-lt"/>
              <a:buAutoNum type="arabicPeriod"/>
              <a:tabLst>
                <a:tab pos="457200" algn="l"/>
              </a:tabLst>
              <a:defRPr/>
            </a:pPr>
            <a:endParaRPr kumimoji="0" lang="en-IN" sz="2400" b="1" i="0" u="none" strike="noStrike" kern="1200" cap="none" spc="0" normalizeH="0" baseline="0" noProof="0" dirty="0">
              <a:ln>
                <a:noFill/>
              </a:ln>
              <a:solidFill>
                <a:srgbClr val="00B050"/>
              </a:solidFill>
              <a:effectLst/>
              <a:uLnTx/>
              <a:uFillTx/>
              <a:latin typeface="Calibri"/>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ts val="1575"/>
              </a:lnSpc>
              <a:spcBef>
                <a:spcPts val="300"/>
              </a:spcBef>
              <a:spcAft>
                <a:spcPts val="800"/>
              </a:spcAft>
              <a:buClrTx/>
              <a:buSzTx/>
              <a:buFont typeface="+mj-lt"/>
              <a:buAutoNum type="arabicPeriod"/>
              <a:tabLst>
                <a:tab pos="457200" algn="l"/>
              </a:tabLst>
              <a:defRPr/>
            </a:pPr>
            <a:endParaRPr kumimoji="0" lang="en-IN" sz="2400" b="0" i="0" u="none" strike="noStrike" kern="1200" cap="none" spc="0" normalizeH="0" baseline="0" noProof="0" dirty="0">
              <a:ln>
                <a:noFill/>
              </a:ln>
              <a:solidFill>
                <a:srgbClr val="00B050"/>
              </a:solidFill>
              <a:effectLst/>
              <a:uLnTx/>
              <a:uFillTx/>
              <a:latin typeface="Calibri"/>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908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React Integration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2100" y="202035"/>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NODE JS</a:t>
            </a:r>
          </a:p>
        </p:txBody>
      </p:sp>
      <p:sp>
        <p:nvSpPr>
          <p:cNvPr id="9" name="TextBox 8">
            <a:extLst>
              <a:ext uri="{FF2B5EF4-FFF2-40B4-BE49-F238E27FC236}">
                <a16:creationId xmlns:a16="http://schemas.microsoft.com/office/drawing/2014/main" id="{211F0C69-B9E9-4AB6-97D9-537428201627}"/>
              </a:ext>
            </a:extLst>
          </p:cNvPr>
          <p:cNvSpPr txBox="1"/>
          <p:nvPr/>
        </p:nvSpPr>
        <p:spPr>
          <a:xfrm>
            <a:off x="146302" y="1327195"/>
            <a:ext cx="10243930" cy="561307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 the command prompt:</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kumimoji="0" lang="en-IN" sz="2200" b="1" i="0" u="none" strike="noStrike" kern="1200" cap="none" spc="0" normalizeH="0" baseline="0" noProof="0" dirty="0" err="1">
                <a:ln>
                  <a:noFill/>
                </a:ln>
                <a:solidFill>
                  <a:srgbClr val="FF0000"/>
                </a:solidFill>
                <a:effectLst/>
                <a:uLnTx/>
                <a:uFillTx/>
                <a:latin typeface="Calibri" panose="020F0502020204030204" pitchFamily="34" charset="0"/>
                <a:ea typeface="Calibri" panose="020F0502020204030204" pitchFamily="34" charset="0"/>
                <a:cs typeface="Times New Roman" panose="02020603050405020304" pitchFamily="18" charset="0"/>
              </a:rPr>
              <a:t>npx</a:t>
            </a:r>
            <a:r>
              <a:rPr kumimoji="0" lang="en-IN" sz="2200" b="1"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Times New Roman" panose="02020603050405020304" pitchFamily="18" charset="0"/>
              </a:rPr>
              <a:t> create-react-app</a:t>
            </a:r>
            <a:r>
              <a:rPr kumimoji="0" lang="en-IN" sz="22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IN" sz="22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myapp</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kumimoji="0" lang="en-IN" sz="2200" b="0" i="0" u="none" strike="noStrike" kern="12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myapp</a:t>
            </a: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is a folder where all the react modules will be downloaded. You can opt to choose any name for the folder. (lower case)</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It will take around 7-8 minutes for downloading.</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kumimoji="0" lang="en-IN"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Post download:</a:t>
            </a: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Give </a:t>
            </a:r>
            <a:r>
              <a:rPr kumimoji="0" lang="en-IN"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cd </a:t>
            </a:r>
            <a:r>
              <a:rPr kumimoji="0" lang="en-IN" sz="22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myapp</a:t>
            </a: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and get to that directory to see all the downloaded files.</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You will find a </a:t>
            </a:r>
            <a:r>
              <a:rPr kumimoji="0" lang="en-IN" sz="22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src</a:t>
            </a: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folder. Inside the folder would be two important files.</a:t>
            </a:r>
          </a:p>
          <a:p>
            <a:pPr marL="742950" marR="0" lvl="1" indent="-285750" algn="l" defTabSz="914400" rtl="0" eaLnBrk="1" fontAlgn="auto" latinLnBrk="0" hangingPunct="1">
              <a:lnSpc>
                <a:spcPct val="107000"/>
              </a:lnSpc>
              <a:spcBef>
                <a:spcPts val="0"/>
              </a:spcBef>
              <a:spcAft>
                <a:spcPts val="0"/>
              </a:spcAft>
              <a:buClrTx/>
              <a:buSzTx/>
              <a:buFont typeface="+mj-lt"/>
              <a:buAutoNum type="alphaLcPeriod"/>
              <a:tabLst/>
              <a:defRPr/>
            </a:pPr>
            <a:r>
              <a:rPr kumimoji="0" lang="en-IN"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Index.js</a:t>
            </a: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will be automatically executed once we start the react engine. This in turn calls the App.js file.</a:t>
            </a:r>
          </a:p>
          <a:p>
            <a:pPr marL="742950" marR="0" lvl="1" indent="-285750" algn="l" defTabSz="914400" rtl="0" eaLnBrk="1" fontAlgn="auto" latinLnBrk="0" hangingPunct="1">
              <a:lnSpc>
                <a:spcPct val="107000"/>
              </a:lnSpc>
              <a:spcBef>
                <a:spcPts val="0"/>
              </a:spcBef>
              <a:spcAft>
                <a:spcPts val="0"/>
              </a:spcAft>
              <a:buClrTx/>
              <a:buSzTx/>
              <a:buFont typeface="+mj-lt"/>
              <a:buAutoNum type="alphaLcPeriod"/>
              <a:tabLst/>
              <a:defRPr/>
            </a:pPr>
            <a:r>
              <a:rPr kumimoji="0" lang="en-IN"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App.js - </a:t>
            </a: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We will be typing the react programs in App.js file. (Don’t forget to use the statement:  </a:t>
            </a:r>
            <a:r>
              <a:rPr kumimoji="0" lang="en-IN"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import React from “react” in</a:t>
            </a: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the program</a:t>
            </a:r>
            <a:r>
              <a:rPr kumimoji="0" lang="en-IN"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kumimoji="0" lang="en-IN" sz="2200" b="1"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Times New Roman" panose="02020603050405020304" pitchFamily="18" charset="0"/>
              </a:rPr>
              <a:t>START the REACT ENGINE</a:t>
            </a: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IN" sz="22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npm</a:t>
            </a:r>
            <a:r>
              <a:rPr kumimoji="0" lang="en-IN"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start</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IN" sz="2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Will lead you to a browser with default URL as</a:t>
            </a:r>
            <a:r>
              <a:rPr kumimoji="0" lang="en-IN" sz="2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IN" sz="2200" b="1"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Times New Roman" panose="02020603050405020304" pitchFamily="18" charset="0"/>
              </a:rPr>
              <a:t>localhost:3000</a:t>
            </a:r>
            <a:r>
              <a:rPr kumimoji="0" lang="en-IN" sz="22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which will show you the output.</a:t>
            </a:r>
          </a:p>
        </p:txBody>
      </p:sp>
    </p:spTree>
    <p:extLst>
      <p:ext uri="{BB962C8B-B14F-4D97-AF65-F5344CB8AC3E}">
        <p14:creationId xmlns:p14="http://schemas.microsoft.com/office/powerpoint/2010/main" val="177084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React Router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2100" y="202035"/>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NODE JS</a:t>
            </a:r>
          </a:p>
        </p:txBody>
      </p:sp>
      <p:sp>
        <p:nvSpPr>
          <p:cNvPr id="9" name="TextBox 8">
            <a:extLst>
              <a:ext uri="{FF2B5EF4-FFF2-40B4-BE49-F238E27FC236}">
                <a16:creationId xmlns:a16="http://schemas.microsoft.com/office/drawing/2014/main" id="{211F0C69-B9E9-4AB6-97D9-537428201627}"/>
              </a:ext>
            </a:extLst>
          </p:cNvPr>
          <p:cNvSpPr txBox="1"/>
          <p:nvPr/>
        </p:nvSpPr>
        <p:spPr>
          <a:xfrm>
            <a:off x="146302" y="1332183"/>
            <a:ext cx="10243930" cy="6270819"/>
          </a:xfrm>
          <a:prstGeom prst="rect">
            <a:avLst/>
          </a:prstGeom>
          <a:noFill/>
        </p:spPr>
        <p:txBody>
          <a:bodyPr wrap="square">
            <a:spAutoFit/>
          </a:bodyPr>
          <a:lstStyle/>
          <a:p>
            <a:pPr marL="0" marR="0" lvl="0" indent="0" algn="just" defTabSz="914400" rtl="0" eaLnBrk="1" fontAlgn="auto" latinLnBrk="0" hangingPunct="1">
              <a:lnSpc>
                <a:spcPts val="1560"/>
              </a:lnSpc>
              <a:spcBef>
                <a:spcPts val="0"/>
              </a:spcBef>
              <a:spcAft>
                <a:spcPts val="800"/>
              </a:spcAft>
              <a:buClrTx/>
              <a:buSzTx/>
              <a:buFontTx/>
              <a:buNone/>
              <a:tabLst/>
              <a:defRPr/>
            </a:pPr>
            <a:endParaRPr kumimoji="0" lang="en-IN" sz="2400" b="1" i="0" u="sng" strike="noStrike" kern="1200" cap="none" spc="0" normalizeH="0" baseline="0" noProof="0" dirty="0">
              <a:ln>
                <a:noFill/>
              </a:ln>
              <a:solidFill>
                <a:srgbClr val="FF0000"/>
              </a:solidFill>
              <a:effectLst/>
              <a:uLnTx/>
              <a:uFillTx/>
              <a:latin typeface="Calibri"/>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2400" b="1" i="0" u="sng" strike="noStrike" kern="1200" cap="none" spc="0" normalizeH="0" baseline="0" noProof="0" dirty="0">
                <a:ln>
                  <a:noFill/>
                </a:ln>
                <a:solidFill>
                  <a:srgbClr val="FF0000"/>
                </a:solidFill>
                <a:effectLst/>
                <a:uLnTx/>
                <a:uFillTx/>
                <a:latin typeface="Calibri"/>
                <a:ea typeface="Calibri" panose="020F0502020204030204" pitchFamily="34" charset="0"/>
                <a:cs typeface="Times New Roman" panose="02020603050405020304" pitchFamily="18" charset="0"/>
              </a:rPr>
              <a:t>Adding React Router Components: </a:t>
            </a:r>
            <a:endParaRPr kumimoji="0" lang="en-IN" sz="24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15000"/>
              </a:lnSpc>
              <a:spcBef>
                <a:spcPts val="0"/>
              </a:spcBef>
              <a:spcAft>
                <a:spcPts val="800"/>
              </a:spcAft>
              <a:buClrTx/>
              <a:buSzTx/>
              <a:buFontTx/>
              <a:buNone/>
              <a:tabLst/>
              <a:defRPr/>
            </a:pPr>
            <a:r>
              <a:rPr kumimoji="0" lang="en-IN" sz="2400" b="0" i="0" u="none" strike="noStrike" kern="1200" cap="none" spc="-1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The main Components of React Router are:</a:t>
            </a:r>
            <a:endParaRPr kumimoji="0" lang="en-IN" sz="24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342900" marR="0" lvl="0" indent="-342900" algn="just" defTabSz="914400" rtl="0" eaLnBrk="1" fontAlgn="base" latinLnBrk="0" hangingPunct="1">
              <a:lnSpc>
                <a:spcPct val="115000"/>
              </a:lnSpc>
              <a:spcBef>
                <a:spcPts val="0"/>
              </a:spcBef>
              <a:spcAft>
                <a:spcPts val="0"/>
              </a:spcAft>
              <a:buClrTx/>
              <a:buSzTx/>
              <a:buFont typeface="+mj-lt"/>
              <a:buAutoNum type="arabicPeriod"/>
              <a:tabLst/>
              <a:defRPr/>
            </a:pPr>
            <a:r>
              <a:rPr kumimoji="0" lang="en-IN" sz="2400" b="1" i="0" u="none" strike="noStrike" kern="1200" cap="none" spc="0" normalizeH="0" baseline="0" noProof="0" dirty="0" err="1">
                <a:ln>
                  <a:noFill/>
                </a:ln>
                <a:solidFill>
                  <a:srgbClr val="000000"/>
                </a:solidFill>
                <a:effectLst/>
                <a:uLnTx/>
                <a:uFillTx/>
                <a:latin typeface="Calibri"/>
                <a:ea typeface="Times New Roman" panose="02020603050405020304" pitchFamily="18" charset="0"/>
                <a:cs typeface="Times New Roman" panose="02020603050405020304" pitchFamily="18" charset="0"/>
              </a:rPr>
              <a:t>BrowserRouter</a:t>
            </a:r>
            <a:r>
              <a:rPr kumimoji="0" lang="en-IN" sz="2400" b="1"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 </a:t>
            </a:r>
            <a:r>
              <a:rPr kumimoji="0" lang="en-IN" sz="2400" b="0" i="0" u="none" strike="noStrike" kern="1200" cap="none" spc="0" normalizeH="0" baseline="0" noProof="0" dirty="0" err="1">
                <a:ln>
                  <a:noFill/>
                </a:ln>
                <a:solidFill>
                  <a:srgbClr val="000000"/>
                </a:solidFill>
                <a:effectLst/>
                <a:uLnTx/>
                <a:uFillTx/>
                <a:latin typeface="Calibri"/>
                <a:ea typeface="Times New Roman" panose="02020603050405020304" pitchFamily="18" charset="0"/>
                <a:cs typeface="Times New Roman" panose="02020603050405020304" pitchFamily="18" charset="0"/>
              </a:rPr>
              <a:t>BrowserRouter</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 is a router implementation that uses the HTML5 history API (</a:t>
            </a:r>
            <a:r>
              <a:rPr kumimoji="0" lang="en-IN" sz="2400" b="0" i="0" u="none" strike="noStrike" kern="1200" cap="none" spc="0" normalizeH="0" baseline="0" noProof="0" dirty="0" err="1">
                <a:ln>
                  <a:noFill/>
                </a:ln>
                <a:solidFill>
                  <a:srgbClr val="000000"/>
                </a:solidFill>
                <a:effectLst/>
                <a:uLnTx/>
                <a:uFillTx/>
                <a:latin typeface="Calibri"/>
                <a:ea typeface="Times New Roman" panose="02020603050405020304" pitchFamily="18" charset="0"/>
                <a:cs typeface="Times New Roman" panose="02020603050405020304" pitchFamily="18" charset="0"/>
              </a:rPr>
              <a:t>pushState</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 </a:t>
            </a:r>
            <a:r>
              <a:rPr kumimoji="0" lang="en-IN" sz="2400" b="0" i="0" u="none" strike="noStrike" kern="1200" cap="none" spc="0" normalizeH="0" baseline="0" noProof="0" dirty="0" err="1">
                <a:ln>
                  <a:noFill/>
                </a:ln>
                <a:solidFill>
                  <a:srgbClr val="000000"/>
                </a:solidFill>
                <a:effectLst/>
                <a:uLnTx/>
                <a:uFillTx/>
                <a:latin typeface="Calibri"/>
                <a:ea typeface="Times New Roman" panose="02020603050405020304" pitchFamily="18" charset="0"/>
                <a:cs typeface="Times New Roman" panose="02020603050405020304" pitchFamily="18" charset="0"/>
              </a:rPr>
              <a:t>replaceState</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 and the </a:t>
            </a:r>
            <a:r>
              <a:rPr kumimoji="0" lang="en-IN" sz="2400" b="0" i="0" u="none" strike="noStrike" kern="1200" cap="none" spc="0" normalizeH="0" baseline="0" noProof="0" dirty="0" err="1">
                <a:ln>
                  <a:noFill/>
                </a:ln>
                <a:solidFill>
                  <a:srgbClr val="000000"/>
                </a:solidFill>
                <a:effectLst/>
                <a:uLnTx/>
                <a:uFillTx/>
                <a:latin typeface="Calibri"/>
                <a:ea typeface="Times New Roman" panose="02020603050405020304" pitchFamily="18" charset="0"/>
                <a:cs typeface="Times New Roman" panose="02020603050405020304" pitchFamily="18" charset="0"/>
              </a:rPr>
              <a:t>popstate</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 event) to keep your UI in sync with the URL. It is the parent component that is used to store all of the other components.</a:t>
            </a:r>
            <a:endParaRPr kumimoji="0" lang="en-IN" sz="24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342900" marR="0" lvl="0" indent="-342900" algn="just" defTabSz="914400" rtl="0" eaLnBrk="1" fontAlgn="base" latinLnBrk="0" hangingPunct="1">
              <a:lnSpc>
                <a:spcPct val="115000"/>
              </a:lnSpc>
              <a:spcBef>
                <a:spcPts val="0"/>
              </a:spcBef>
              <a:spcAft>
                <a:spcPts val="800"/>
              </a:spcAft>
              <a:buClrTx/>
              <a:buSzTx/>
              <a:buFont typeface="+mj-lt"/>
              <a:buAutoNum type="arabicPeriod"/>
              <a:tabLst/>
              <a:defRPr/>
            </a:pPr>
            <a:r>
              <a:rPr kumimoji="0" lang="en-IN" sz="2400" b="1"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Route:</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 Route is the conditionally shown component that renders some UI when its path matches the current URL.</a:t>
            </a:r>
            <a:endParaRPr kumimoji="0" lang="en-IN" sz="24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spcBef>
                <a:spcPts val="300"/>
              </a:spcBef>
              <a:spcAft>
                <a:spcPts val="800"/>
              </a:spcAft>
              <a:buClrTx/>
              <a:buSzTx/>
              <a:buFont typeface="+mj-lt"/>
              <a:buAutoNum type="arabicPeriod"/>
              <a:tabLst>
                <a:tab pos="457200" algn="l"/>
              </a:tabLst>
              <a:defRPr/>
            </a:pPr>
            <a:r>
              <a:rPr kumimoji="0" lang="en-IN" sz="2400" b="1"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Link:</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 Link component is used to create links to different routes and implement navigation around the application. It works like HTML </a:t>
            </a:r>
            <a:r>
              <a:rPr kumimoji="0" lang="en-IN" sz="2400" b="0" i="0" u="sng" strike="noStrike" kern="1200" cap="none" spc="0" normalizeH="0" baseline="0" noProof="0" dirty="0">
                <a:ln>
                  <a:noFill/>
                </a:ln>
                <a:solidFill>
                  <a:srgbClr val="EC4E20"/>
                </a:solidFill>
                <a:effectLst/>
                <a:uLnTx/>
                <a:uFillTx/>
                <a:latin typeface="Calibri"/>
                <a:ea typeface="Times New Roman" panose="02020603050405020304" pitchFamily="18" charset="0"/>
                <a:cs typeface="Times New Roman" panose="02020603050405020304" pitchFamily="18" charset="0"/>
                <a:hlinkClick r:id="rId3"/>
              </a:rPr>
              <a:t>anchor tag</a:t>
            </a:r>
            <a:r>
              <a:rPr kumimoji="0" lang="en-IN" sz="2400" b="0" i="0" u="none" strike="noStrike" kern="1200" cap="none" spc="0" normalizeH="0" baseline="0" noProof="0" dirty="0">
                <a:ln>
                  <a:noFill/>
                </a:ln>
                <a:solidFill>
                  <a:srgbClr val="000000"/>
                </a:solidFill>
                <a:effectLst/>
                <a:uLnTx/>
                <a:uFillTx/>
                <a:latin typeface="Calibri"/>
                <a:ea typeface="Times New Roman" panose="02020603050405020304" pitchFamily="18" charset="0"/>
                <a:cs typeface="Times New Roman" panose="02020603050405020304" pitchFamily="18" charset="0"/>
              </a:rPr>
              <a:t>.</a:t>
            </a:r>
            <a:endParaRPr kumimoji="0" lang="en-IN" sz="24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50000"/>
              </a:lnSpc>
              <a:spcBef>
                <a:spcPts val="300"/>
              </a:spcBef>
              <a:spcAft>
                <a:spcPts val="800"/>
              </a:spcAft>
              <a:buClrTx/>
              <a:buSzTx/>
              <a:buFont typeface="+mj-lt"/>
              <a:buAutoNum type="arabicPeriod"/>
              <a:tabLst>
                <a:tab pos="457200" algn="l"/>
              </a:tabLst>
              <a:defRPr/>
            </a:pPr>
            <a:endParaRPr kumimoji="0" lang="en-IN" sz="2400" b="1" i="0" u="none" strike="noStrike" kern="1200" cap="none" spc="0" normalizeH="0" baseline="0" noProof="0" dirty="0">
              <a:ln>
                <a:noFill/>
              </a:ln>
              <a:solidFill>
                <a:srgbClr val="00B050"/>
              </a:solidFill>
              <a:effectLst/>
              <a:uLnTx/>
              <a:uFillTx/>
              <a:latin typeface="Calibri"/>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ts val="1575"/>
              </a:lnSpc>
              <a:spcBef>
                <a:spcPts val="300"/>
              </a:spcBef>
              <a:spcAft>
                <a:spcPts val="800"/>
              </a:spcAft>
              <a:buClrTx/>
              <a:buSzTx/>
              <a:buFont typeface="+mj-lt"/>
              <a:buAutoNum type="arabicPeriod"/>
              <a:tabLst>
                <a:tab pos="457200" algn="l"/>
              </a:tabLst>
              <a:defRPr/>
            </a:pPr>
            <a:endParaRPr kumimoji="0" lang="en-IN" sz="2400" b="1" i="0" u="none" strike="noStrike" kern="1200" cap="none" spc="0" normalizeH="0" baseline="0" noProof="0" dirty="0">
              <a:ln>
                <a:noFill/>
              </a:ln>
              <a:solidFill>
                <a:srgbClr val="00B050"/>
              </a:solidFill>
              <a:effectLst/>
              <a:uLnTx/>
              <a:uFillTx/>
              <a:latin typeface="Calibri"/>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ts val="1575"/>
              </a:lnSpc>
              <a:spcBef>
                <a:spcPts val="300"/>
              </a:spcBef>
              <a:spcAft>
                <a:spcPts val="800"/>
              </a:spcAft>
              <a:buClrTx/>
              <a:buSzTx/>
              <a:buFont typeface="+mj-lt"/>
              <a:buAutoNum type="arabicPeriod"/>
              <a:tabLst>
                <a:tab pos="457200" algn="l"/>
              </a:tabLst>
              <a:defRPr/>
            </a:pPr>
            <a:endParaRPr kumimoji="0" lang="en-IN" sz="2400" b="0" i="0" u="none" strike="noStrike" kern="1200" cap="none" spc="0" normalizeH="0" baseline="0" noProof="0" dirty="0">
              <a:ln>
                <a:noFill/>
              </a:ln>
              <a:solidFill>
                <a:srgbClr val="00B050"/>
              </a:solidFill>
              <a:effectLst/>
              <a:uLnTx/>
              <a:uFillTx/>
              <a:latin typeface="Calibri"/>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04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React Router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2100" y="202035"/>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NODE JS</a:t>
            </a:r>
          </a:p>
        </p:txBody>
      </p:sp>
      <p:sp>
        <p:nvSpPr>
          <p:cNvPr id="9" name="TextBox 8">
            <a:extLst>
              <a:ext uri="{FF2B5EF4-FFF2-40B4-BE49-F238E27FC236}">
                <a16:creationId xmlns:a16="http://schemas.microsoft.com/office/drawing/2014/main" id="{211F0C69-B9E9-4AB6-97D9-537428201627}"/>
              </a:ext>
            </a:extLst>
          </p:cNvPr>
          <p:cNvSpPr txBox="1"/>
          <p:nvPr/>
        </p:nvSpPr>
        <p:spPr>
          <a:xfrm>
            <a:off x="146302" y="1332183"/>
            <a:ext cx="10243930" cy="522623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4.Switch: </a:t>
            </a:r>
            <a:r>
              <a:rPr kumimoji="0" lang="en-IN" sz="24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Switch component is used to render only the first route that matches the location rather than rendering all matching routes. Although there is no defying functionality of SWITCH tag in our application because none of the LINK paths are ever going to coincide. But let’s say we have a route (Note that there is no EXACT in here), then all the Route tags are going to be processed which start with ‘/’ (all Routes start with /). This is where we need SWITCH statement to process only one of the statements.</a:t>
            </a: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FF0000"/>
                </a:solidFill>
                <a:effectLst/>
                <a:uLnTx/>
                <a:uFillTx/>
                <a:latin typeface="Calibri"/>
                <a:ea typeface="Times New Roman" panose="02020603050405020304" pitchFamily="18" charset="0"/>
                <a:cs typeface="Times New Roman" panose="02020603050405020304" pitchFamily="18" charset="0"/>
              </a:rPr>
              <a:t>import {</a:t>
            </a:r>
            <a:r>
              <a:rPr kumimoji="0" lang="en-IN" sz="2400" b="0" i="0" u="none" strike="noStrike" kern="1200" cap="none" spc="0" normalizeH="0" baseline="0" noProof="0" dirty="0" err="1">
                <a:ln>
                  <a:noFill/>
                </a:ln>
                <a:solidFill>
                  <a:srgbClr val="FF0000"/>
                </a:solidFill>
                <a:effectLst/>
                <a:uLnTx/>
                <a:uFillTx/>
                <a:latin typeface="Calibri"/>
                <a:ea typeface="Times New Roman" panose="02020603050405020304" pitchFamily="18" charset="0"/>
                <a:cs typeface="Times New Roman" panose="02020603050405020304" pitchFamily="18" charset="0"/>
              </a:rPr>
              <a:t>BrowserRouter</a:t>
            </a:r>
            <a:r>
              <a:rPr kumimoji="0" lang="en-IN" sz="2400" b="0" i="0" u="none" strike="noStrike" kern="1200" cap="none" spc="0" normalizeH="0" baseline="0" noProof="0" dirty="0">
                <a:ln>
                  <a:noFill/>
                </a:ln>
                <a:solidFill>
                  <a:srgbClr val="FF0000"/>
                </a:solidFill>
                <a:effectLst/>
                <a:uLnTx/>
                <a:uFillTx/>
                <a:latin typeface="Calibri"/>
                <a:ea typeface="Times New Roman" panose="02020603050405020304" pitchFamily="18" charset="0"/>
                <a:cs typeface="Times New Roman" panose="02020603050405020304" pitchFamily="18" charset="0"/>
              </a:rPr>
              <a:t> as Router, Route, Link, Switch} from "react-router-</a:t>
            </a:r>
            <a:r>
              <a:rPr kumimoji="0" lang="en-IN" sz="2400" b="0" i="0" u="none" strike="noStrike" kern="1200" cap="none" spc="0" normalizeH="0" baseline="0" noProof="0" dirty="0" err="1">
                <a:ln>
                  <a:noFill/>
                </a:ln>
                <a:solidFill>
                  <a:srgbClr val="FF0000"/>
                </a:solidFill>
                <a:effectLst/>
                <a:uLnTx/>
                <a:uFillTx/>
                <a:latin typeface="Calibri"/>
                <a:ea typeface="Times New Roman" panose="02020603050405020304" pitchFamily="18" charset="0"/>
                <a:cs typeface="Times New Roman" panose="02020603050405020304" pitchFamily="18" charset="0"/>
              </a:rPr>
              <a:t>dom</a:t>
            </a:r>
            <a:r>
              <a:rPr kumimoji="0" lang="en-IN" sz="2400" b="0" i="0" u="none" strike="noStrike" kern="1200" cap="none" spc="0" normalizeH="0" baseline="0" noProof="0" dirty="0">
                <a:ln>
                  <a:noFill/>
                </a:ln>
                <a:solidFill>
                  <a:srgbClr val="FF0000"/>
                </a:solidFill>
                <a:effectLst/>
                <a:uLnTx/>
                <a:uFillTx/>
                <a:latin typeface="Calibri"/>
                <a:ea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80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62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React Router - Syntax</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3797" y="4140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NODE JS</a:t>
            </a:r>
          </a:p>
        </p:txBody>
      </p:sp>
      <p:sp>
        <p:nvSpPr>
          <p:cNvPr id="7" name="Rectangle 6"/>
          <p:cNvSpPr/>
          <p:nvPr/>
        </p:nvSpPr>
        <p:spPr>
          <a:xfrm>
            <a:off x="144605" y="1399646"/>
            <a:ext cx="10879249" cy="4154984"/>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import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BrowserRouter</a:t>
            </a:r>
            <a:r>
              <a:rPr kumimoji="0" lang="en-US" sz="2400" b="0" i="0" u="none" strike="noStrike" kern="1200" cap="none" spc="0" normalizeH="0" baseline="0" noProof="0" dirty="0">
                <a:ln>
                  <a:noFill/>
                </a:ln>
                <a:solidFill>
                  <a:prstClr val="black"/>
                </a:solidFill>
                <a:effectLst/>
                <a:uLnTx/>
                <a:uFillTx/>
                <a:latin typeface="Calibri"/>
                <a:ea typeface="+mn-ea"/>
                <a:cs typeface="+mn-cs"/>
              </a:rPr>
              <a:t> as Router, Route, Link} from ‘react-router-</a:t>
            </a:r>
            <a:r>
              <a:rPr kumimoji="0" lang="en-US" sz="2400" b="0" i="0" u="none" strike="noStrike" kern="1200" cap="none" spc="0" normalizeH="0" baseline="0" noProof="0" dirty="0" err="1">
                <a:ln>
                  <a:noFill/>
                </a:ln>
                <a:solidFill>
                  <a:prstClr val="black"/>
                </a:solidFill>
                <a:effectLst/>
                <a:uLnTx/>
                <a:uFillTx/>
                <a:latin typeface="Calibri"/>
                <a:ea typeface="+mn-ea"/>
                <a:cs typeface="+mn-cs"/>
              </a:rPr>
              <a:t>dom</a:t>
            </a:r>
            <a:r>
              <a:rPr kumimoji="0" lang="en-US" sz="2400" b="0" i="0" u="none" strike="noStrike" kern="1200" cap="none" spc="0" normalizeH="0" baseline="0" noProof="0" dirty="0">
                <a:ln>
                  <a:noFill/>
                </a:ln>
                <a:solidFill>
                  <a:prstClr val="black"/>
                </a:solidFill>
                <a:effectLst/>
                <a:uLnTx/>
                <a:uFillTx/>
                <a:latin typeface="Calibri"/>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&lt;Router&gt;</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&lt;Link to=“/”&gt;Home&lt;/Link&gt;</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&lt;Link to=“/contact”&gt;Contact&lt;/Link&gt;</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&lt;Link to=“/about”&gt;About Us&lt;/Link&gt;</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&lt;Route path=“/” element={Home} /&gt;</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&lt;Route path=“/about” element={About} /&gt;</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&lt;Route path=“/contact” element={Contact} /&gt;</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&lt;/Router&gt;</a:t>
            </a:r>
          </a:p>
        </p:txBody>
      </p:sp>
    </p:spTree>
    <p:extLst>
      <p:ext uri="{BB962C8B-B14F-4D97-AF65-F5344CB8AC3E}">
        <p14:creationId xmlns:p14="http://schemas.microsoft.com/office/powerpoint/2010/main" val="368304787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5a8540d-47b6-46b0-88cd-f3821ba9ddb7">
      <Terms xmlns="http://schemas.microsoft.com/office/infopath/2007/PartnerControls"/>
    </lcf76f155ced4ddcb4097134ff3c332f>
    <TaxCatchAll xmlns="f5be9d30-6dba-4cdb-8817-7e236c47397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9DB43EBD48814CB1CAE219D9548008" ma:contentTypeVersion="9" ma:contentTypeDescription="Create a new document." ma:contentTypeScope="" ma:versionID="f62dcaad6d38691fe8c8810f8202ae86">
  <xsd:schema xmlns:xsd="http://www.w3.org/2001/XMLSchema" xmlns:xs="http://www.w3.org/2001/XMLSchema" xmlns:p="http://schemas.microsoft.com/office/2006/metadata/properties" xmlns:ns2="95a8540d-47b6-46b0-88cd-f3821ba9ddb7" xmlns:ns3="f5be9d30-6dba-4cdb-8817-7e236c473971" targetNamespace="http://schemas.microsoft.com/office/2006/metadata/properties" ma:root="true" ma:fieldsID="a27bef190bb6f0d45c5aa6aaa0388084" ns2:_="" ns3:_="">
    <xsd:import namespace="95a8540d-47b6-46b0-88cd-f3821ba9ddb7"/>
    <xsd:import namespace="f5be9d30-6dba-4cdb-8817-7e236c473971"/>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a8540d-47b6-46b0-88cd-f3821ba9d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262f94f-862c-4923-b0d8-5de80a3b5250"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be9d30-6dba-4cdb-8817-7e236c473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716eab8-0d14-46c9-b520-421e5a4332fc}" ma:internalName="TaxCatchAll" ma:showField="CatchAllData" ma:web="f5be9d30-6dba-4cdb-8817-7e236c4739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5E399D-A2F1-417F-8DEB-3C3FF41F55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DE72B12-DE9F-42DB-A858-DBC99217D6C5}">
  <ds:schemaRefs>
    <ds:schemaRef ds:uri="http://schemas.microsoft.com/sharepoint/v3/contenttype/forms"/>
  </ds:schemaRefs>
</ds:datastoreItem>
</file>

<file path=customXml/itemProps3.xml><?xml version="1.0" encoding="utf-8"?>
<ds:datastoreItem xmlns:ds="http://schemas.openxmlformats.org/officeDocument/2006/customXml" ds:itemID="{407282EA-844B-4986-89F2-B117D4084DF3}"/>
</file>

<file path=docProps/app.xml><?xml version="1.0" encoding="utf-8"?>
<Properties xmlns="http://schemas.openxmlformats.org/officeDocument/2006/extended-properties" xmlns:vt="http://schemas.openxmlformats.org/officeDocument/2006/docPropsVTypes">
  <TotalTime>12285</TotalTime>
  <Words>940</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Jenny Jio</cp:lastModifiedBy>
  <cp:revision>189</cp:revision>
  <dcterms:created xsi:type="dcterms:W3CDTF">2020-06-03T14:19:11Z</dcterms:created>
  <dcterms:modified xsi:type="dcterms:W3CDTF">2021-11-21T15:54:51Z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0x010100B99DB43EBD48814CB1CAE219D9548008</vt:lpwstr>
  </property>
</Properties>
</file>