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1"/>
    <p:sldMasterId id="2147483838" r:id="rId2"/>
    <p:sldMasterId id="2147483850" r:id="rId3"/>
    <p:sldMasterId id="2147483862" r:id="rId4"/>
    <p:sldMasterId id="2147483876" r:id="rId5"/>
    <p:sldMasterId id="2147483888" r:id="rId6"/>
    <p:sldMasterId id="2147483900" r:id="rId7"/>
    <p:sldMasterId id="2147483914" r:id="rId8"/>
    <p:sldMasterId id="2147483926" r:id="rId9"/>
    <p:sldMasterId id="2147483938" r:id="rId10"/>
    <p:sldMasterId id="2147483952" r:id="rId11"/>
    <p:sldMasterId id="2147483964" r:id="rId12"/>
  </p:sldMasterIdLst>
  <p:notesMasterIdLst>
    <p:notesMasterId r:id="rId36"/>
  </p:notesMasterIdLst>
  <p:sldIdLst>
    <p:sldId id="256" r:id="rId13"/>
    <p:sldId id="318" r:id="rId14"/>
    <p:sldId id="351" r:id="rId15"/>
    <p:sldId id="359" r:id="rId16"/>
    <p:sldId id="355" r:id="rId17"/>
    <p:sldId id="369" r:id="rId18"/>
    <p:sldId id="366" r:id="rId19"/>
    <p:sldId id="352" r:id="rId20"/>
    <p:sldId id="358" r:id="rId21"/>
    <p:sldId id="357" r:id="rId22"/>
    <p:sldId id="362" r:id="rId23"/>
    <p:sldId id="361" r:id="rId24"/>
    <p:sldId id="372" r:id="rId25"/>
    <p:sldId id="374" r:id="rId26"/>
    <p:sldId id="373" r:id="rId27"/>
    <p:sldId id="375" r:id="rId28"/>
    <p:sldId id="376" r:id="rId29"/>
    <p:sldId id="330" r:id="rId30"/>
    <p:sldId id="327" r:id="rId31"/>
    <p:sldId id="353" r:id="rId32"/>
    <p:sldId id="370" r:id="rId33"/>
    <p:sldId id="371" r:id="rId34"/>
    <p:sldId id="324" r:id="rId35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salya r" initials="kr" lastIdx="1" clrIdx="0">
    <p:extLst>
      <p:ext uri="{19B8F6BF-5375-455C-9EA6-DF929625EA0E}">
        <p15:presenceInfo xmlns:p15="http://schemas.microsoft.com/office/powerpoint/2012/main" userId="75b6f1c858a5ae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1889" autoAdjust="0"/>
  </p:normalViewPr>
  <p:slideViewPr>
    <p:cSldViewPr snapToGrid="0">
      <p:cViewPr varScale="1">
        <p:scale>
          <a:sx n="79" d="100"/>
          <a:sy n="79" d="100"/>
        </p:scale>
        <p:origin x="686" y="8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626F01CE-D7B9-4A50-B693-68920F33D811}" type="datetimeFigureOut">
              <a:rPr lang="zh-CN" altLang="en-US"/>
              <a:pPr>
                <a:defRPr/>
              </a:pPr>
              <a:t>2023/12/11</a:t>
            </a:fld>
            <a:endParaRPr lang="zh-CN" altLang="en-US" sz="1200"/>
          </a:p>
        </p:txBody>
      </p:sp>
      <p:sp>
        <p:nvSpPr>
          <p:cNvPr id="168964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1331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Click to edit Master text styles</a:t>
            </a:r>
          </a:p>
          <a:p>
            <a:pPr>
              <a:defRPr/>
            </a:pPr>
            <a:r>
              <a:rPr lang="en-US" altLang="zh-CN" dirty="0"/>
              <a:t>Second level</a:t>
            </a:r>
          </a:p>
          <a:p>
            <a:pPr>
              <a:defRPr/>
            </a:pPr>
            <a:r>
              <a:rPr lang="en-US" altLang="zh-CN" dirty="0"/>
              <a:t>Third level</a:t>
            </a:r>
          </a:p>
          <a:p>
            <a:pPr>
              <a:defRPr/>
            </a:pPr>
            <a:r>
              <a:rPr lang="en-US" altLang="zh-CN" dirty="0"/>
              <a:t>Fourth level</a:t>
            </a:r>
          </a:p>
          <a:p>
            <a:pPr>
              <a:defRPr/>
            </a:pPr>
            <a:r>
              <a:rPr lang="en-US" altLang="zh-CN" dirty="0"/>
              <a:t>Fifth level</a:t>
            </a:r>
          </a:p>
        </p:txBody>
      </p:sp>
      <p:sp>
        <p:nvSpPr>
          <p:cNvPr id="1331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DA7C798B-C6CC-415D-BB6C-AA6403E7DFCC}" type="slidenum">
              <a:rPr lang="en-US" altLang="zh-CN"/>
              <a:pPr>
                <a:defRPr/>
              </a:pPr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74810662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Semantic segmentation is different from classification. Classification assigns a single class to the whole image, whereas semantic segmentation classifies every pixel of the image to one of the classes.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A5083B4-3905-4EC6-BDD3-75750329A72B}" type="datetime1">
              <a:rPr lang="zh-CN" altLang="en-US" smtClean="0"/>
              <a:t>2023/12/11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1918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 VGG:Visual Geometry Group(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it is a standard deep Convolutional Neural Network (CNN) architecture with multiple layers. The “deep” refers to the number of layers with VGG-16 or VGG-19 consisting of 16 and 19 convolutional layers.)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等线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IoU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Intersection over Union(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A high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IoU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等线"/>
              </a:rPr>
              <a:t> score indicates a good detection performance, while a low score indicates poor detection performance.)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等线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287FE24-1688-47E1-9CFD-3410938B394C}" type="datetime1">
              <a:rPr lang="zh-CN" altLang="en-US" smtClean="0"/>
              <a:t>2023/12/11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002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E364384-50D6-4FC4-BD4F-072F44694EF4}" type="datetime1">
              <a:rPr lang="zh-CN" altLang="en-US" smtClean="0"/>
              <a:t>2023/12/11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880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5B5CB-2F56-489B-9CBD-C868B8F5E1E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9199-FFAB-4521-80C5-964603DB1F61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0E927-C772-40C7-BD32-066707CAE807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EDF7C-CFF6-483C-9C67-8153CD4552B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DE61-C6B7-4E58-BD08-820F4BD25619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3D1A-7C0A-48D0-9CDB-D2E6241CAAA9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4BBC8-4095-4F93-ACF4-B2C525E0F107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841E-D7A6-40FC-9BD8-9F89081B999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22BE-37F9-4B21-BDB2-4DA23B41E3AD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D7FF5-EB10-4870-99D0-E68F201BA368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D7BE-09DF-4486-A7AD-D0E4B185E3FB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D726B-4F45-4B7A-92A9-1A48B7C5198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7D20B-673E-4D49-8944-C9EABE277E1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E2F3-6A69-4B42-8A98-6416B8A726F7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529DB-3B8D-42D5-B211-9F68A0D6D840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8424-3409-456E-A53A-B0E143C3176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BB66-C8DF-47A7-A6C8-DA965AAABC1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E7B0A-213E-4601-8786-BDDD8B897670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5E7BA-62F5-4C4F-B6F4-B5783C34A0A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24AD8-A9EC-4726-B07A-4CD988E51737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ACD0-F3B5-4C76-A978-3F08EBA28BC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B8BD1-79FF-4837-A07C-C46C7358967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6284-1D40-40D3-8E9F-240F6B5C6490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0AE82-D1E7-44B3-B605-12A2624D92B9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CEC51-70E2-4F9D-9A04-B727FA76ECB0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C05F5-691E-40BA-8C78-DF12A5725C88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6A26-EBB8-475A-B469-3E1F424F6769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9789-4463-436F-9203-1AC94383D14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F53FA-E215-4009-9B5D-81F7CF2871D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2CEDC-824B-4FDF-80DE-C8E5E9C71319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8D1A5-7830-4718-9E27-7CBEE5099E9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B193-4E7B-4C37-A85F-83BEBD188805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9C5A1-5553-496F-A79E-7DF821EA7D77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1A112-E314-410E-8182-D4C7DC19B0E5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B46F0-F49C-4C2D-87CD-60F26140B07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A1B56-FB00-410A-AC49-5BCCA4188775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62CE5-D442-4C11-8FE6-17BA419E4E9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BE20E-9F06-41FD-8EE2-867A158B1E4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2781-6B1B-498A-A2DE-B0D7CF187C8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52A71-A4E2-4C34-9169-0868A5D3579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563CF-B0F0-4279-839B-D4A4E3A4DC4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AF01-E37C-4707-A24C-F74DE1A0E37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AF81E-83C2-46FC-B9E9-C0DCE70D374A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D0580-9CA8-4216-B5B5-5B42EB190F2D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2EE6B-85D8-4DDF-A805-75DA7801C85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F1CC-A585-4D64-876A-3623B3839A8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F42B-2530-4E50-B858-215CB5614D1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DD8C3-5410-4905-B176-3A41FD3D738B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BF1FF-57AD-4053-B645-2E999E694C2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8634-F6E5-46FD-AB06-2946D7F20A3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4286-6C0E-453C-AEB3-B99E802AE95A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5A9B3-1220-4CE8-81F9-CEE86DD93C21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B0A1-6AD5-4946-B203-4CE51392C8CD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8E61-8138-45A8-A816-62866060604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99B5-B093-4849-9BD9-C0E9CF65BCD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25709-0738-4771-8A8F-0231CA58401B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13618-FFFE-40E7-873A-110AF2F0381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79D4-B148-4DE7-81F8-3A62A07B016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EE02-E00D-47F8-A086-E7893726A6A3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7F35E-AC42-47A9-B9BE-E33773C8F00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2874-2157-4D84-B190-81B165713B08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1B5B-AB98-4840-8E52-09A9707D5E0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5AAF-A21D-4636-8CB9-22270567D8C0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88DD4-5BB3-41FB-8CA0-B6F49425C2A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16996-A330-4519-A6F5-72F6F81F2FE7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F8F3-454D-4B73-B30E-6DB9B4C6E62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79887-CBD2-45E0-BF4B-D5D3EACBF86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E6E84-196D-4D5B-8DCE-9DF45CD8743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7A987-1493-4AC2-86D9-8D8DC5D8A1B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DB131-B4EE-4527-BBDF-B153D37D3895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3426D-4B17-40F4-8AFC-86C3C7AD2B51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B0D7-D36D-48A3-A699-2571D47FCEF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17CD-9845-47E0-81DB-57F444F36C6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1B83-5338-47B3-BF8F-4826D643E321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04648-9028-459A-B7F4-69E40B62FC13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344FA-81F0-4F21-8B24-906121E9B4F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19301-1660-47CC-BC3F-E96BC8FD312B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B517B-A928-43D6-8B50-DD0F5E55E89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CB6CB-5429-43CF-83AD-B5351762EC31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E5B6-2FD2-4A54-BC10-4CDF3BE7C093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18C4-1C52-44AB-B054-E7E5C8185FFD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C8A4D-89C8-4996-A9F7-20E0BE5CE4C3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7C292-0DB1-48E3-ABB9-5A66C72E2183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551BB-53A9-4EB3-AEC4-5C1D8843912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A196-FC04-441A-AAD1-470A224B6131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ECD59-9B01-4179-BFFE-FA9BBA476C9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7C28B-AD49-472F-8983-0E7299F55F61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0E43-2BD7-4C7A-B240-D8BBAF7696BD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C9CC-22A4-45EB-926A-C4937D71C6A5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F3A66-8CF0-4B64-9A3E-18A22AADE40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DF4C0-F237-4348-A46E-5517A8EE26E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A68ED-35CF-4C61-8059-91696FA4715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5F34B-97C9-487A-8A2F-67BAC4EAD25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9F55A-A67C-4997-8D60-BE5C18675783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8FD3-7FCA-4965-89A1-00D3D1C2F15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E5508-DB0F-49A8-B732-01F3FA4FFDF7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3C8C9-46B4-4AEF-8C20-EFBD55FC8D3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26498-11E0-489C-8EBB-B8D428C5ECA5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3D37E-8DB6-47D5-87DC-56C0E318B6FB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89C6-AE2B-48EB-8D27-1A627B0658B8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78C91-DDED-49F1-816F-99D0EE074B0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2A508-0F4D-4182-80D1-B6E6A59D3A3D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CAB4-0051-4633-A876-F8B070212AA7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98CD9-B962-4A0B-8544-07B44C4E4AD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4273-D0F3-4E89-94F4-E77A049B858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E5BB1-A7B6-4150-AE7D-027A85E3D459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020F-2BC7-4FC4-B3A7-FDA0414E862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5C71B-BB59-4861-89A4-C0C92AD81EC8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59845-ECDA-44BC-A0F7-1452D629267A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9675B-5060-4F13-BD13-B7669C89020B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B4D22-6F34-4626-A557-48B821D68618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2B6CA-5264-49AE-ABC2-570AD8A7A44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33A5-5466-4789-8AE5-28014663BAD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4C53-330E-4AA2-9332-44D583348D7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FBD57-2CCC-4B9C-8F7C-4E009EC8E27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7408A-B831-45AB-8104-92B551A04A6B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28D6-E63F-482C-971A-79814F92A37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F991-6B3D-495A-B684-93B0DE903A53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8D2B-27B3-4F5C-A41E-E242B5E0B35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5C56-2CED-4888-8928-A13280DBA9A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557F-B355-43BE-96AF-9F7922A2D4B5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7275C-F240-4A9E-8815-E7F13ACBA9AD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5EA4-1B1C-4A12-ADC8-81CD8E659FB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A754-98F9-448D-9DBA-E8373ACECA82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A6E14-B4D2-44B2-AB26-C9D9E479130C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14299-6D31-444A-B12F-3BC329C7327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25F04-6A34-47AC-975A-E4AC18BEB7B9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B8311-B051-4C8F-AF52-EDF2A60CB6CE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DD38-4A5A-475C-B5A7-6E1DB791684A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29C94-2A89-4BDB-93AC-7CCC3B66DC6F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6E1D-B392-4229-8FDD-4B9E9CEFBE56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FC52B-3B57-4659-928A-3AD549B3EAE4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1028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2CB2CB77-EEF1-4DD1-846C-3416B3E0EEE0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82" r:id="rId3"/>
    <p:sldLayoutId id="2147484883" r:id="rId4"/>
    <p:sldLayoutId id="2147484884" r:id="rId5"/>
    <p:sldLayoutId id="2147484885" r:id="rId6"/>
    <p:sldLayoutId id="2147484886" r:id="rId7"/>
    <p:sldLayoutId id="2147484887" r:id="rId8"/>
    <p:sldLayoutId id="2147484888" r:id="rId9"/>
    <p:sldLayoutId id="2147484889" r:id="rId10"/>
    <p:sldLayoutId id="214748489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43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10244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4056A1B8-08F0-45F0-9B6F-4E8891710653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9" r:id="rId1"/>
    <p:sldLayoutId id="2147484980" r:id="rId2"/>
    <p:sldLayoutId id="2147484981" r:id="rId3"/>
    <p:sldLayoutId id="2147484982" r:id="rId4"/>
    <p:sldLayoutId id="2147484983" r:id="rId5"/>
    <p:sldLayoutId id="2147484984" r:id="rId6"/>
    <p:sldLayoutId id="2147484985" r:id="rId7"/>
    <p:sldLayoutId id="2147484986" r:id="rId8"/>
    <p:sldLayoutId id="2147484987" r:id="rId9"/>
    <p:sldLayoutId id="2147484988" r:id="rId10"/>
    <p:sldLayoutId id="2147484989" r:id="rId11"/>
    <p:sldLayoutId id="214748499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126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1126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0C58CF-CBC4-4150-BFCC-9ED37CE8A976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1" r:id="rId1"/>
    <p:sldLayoutId id="2147484992" r:id="rId2"/>
    <p:sldLayoutId id="2147484993" r:id="rId3"/>
    <p:sldLayoutId id="2147484994" r:id="rId4"/>
    <p:sldLayoutId id="2147484995" r:id="rId5"/>
    <p:sldLayoutId id="2147484996" r:id="rId6"/>
    <p:sldLayoutId id="2147484997" r:id="rId7"/>
    <p:sldLayoutId id="2147484998" r:id="rId8"/>
    <p:sldLayoutId id="2147484999" r:id="rId9"/>
    <p:sldLayoutId id="2147485000" r:id="rId10"/>
    <p:sldLayoutId id="2147485001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229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1229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861E34-BF65-449B-A284-33C928F0C447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2" r:id="rId1"/>
    <p:sldLayoutId id="2147485003" r:id="rId2"/>
    <p:sldLayoutId id="2147485004" r:id="rId3"/>
    <p:sldLayoutId id="2147485005" r:id="rId4"/>
    <p:sldLayoutId id="2147485006" r:id="rId5"/>
    <p:sldLayoutId id="2147485007" r:id="rId6"/>
    <p:sldLayoutId id="2147485008" r:id="rId7"/>
    <p:sldLayoutId id="2147485009" r:id="rId8"/>
    <p:sldLayoutId id="2147485010" r:id="rId9"/>
    <p:sldLayoutId id="2147485011" r:id="rId10"/>
    <p:sldLayoutId id="2147485012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0C26A44-7275-4DD2-AE55-B4EE7C943F9A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B69D81-3B10-47A3-AC3B-EEB3FD8A872F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4100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C1A140F0-4892-4226-A0E7-12D937F148CE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3" r:id="rId1"/>
    <p:sldLayoutId id="2147484914" r:id="rId2"/>
    <p:sldLayoutId id="2147484915" r:id="rId3"/>
    <p:sldLayoutId id="2147484916" r:id="rId4"/>
    <p:sldLayoutId id="2147484917" r:id="rId5"/>
    <p:sldLayoutId id="2147484918" r:id="rId6"/>
    <p:sldLayoutId id="2147484919" r:id="rId7"/>
    <p:sldLayoutId id="2147484920" r:id="rId8"/>
    <p:sldLayoutId id="2147484921" r:id="rId9"/>
    <p:sldLayoutId id="2147484922" r:id="rId10"/>
    <p:sldLayoutId id="214748492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6A328C-DA62-489E-ADDE-45E643C72755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614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614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13EC06-B8AF-4E25-9A16-908858415581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5" r:id="rId1"/>
    <p:sldLayoutId id="2147484936" r:id="rId2"/>
    <p:sldLayoutId id="2147484937" r:id="rId3"/>
    <p:sldLayoutId id="2147484938" r:id="rId4"/>
    <p:sldLayoutId id="2147484939" r:id="rId5"/>
    <p:sldLayoutId id="2147484940" r:id="rId6"/>
    <p:sldLayoutId id="2147484941" r:id="rId7"/>
    <p:sldLayoutId id="2147484942" r:id="rId8"/>
    <p:sldLayoutId id="2147484943" r:id="rId9"/>
    <p:sldLayoutId id="2147484944" r:id="rId10"/>
    <p:sldLayoutId id="2147484945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7171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7172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DCB9E210-F6CF-4DC1-9600-36FAC04480B8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819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C7453A-2D0F-4AE2-950D-4C217803E8CC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1815DB-ECCE-4D5D-A928-916C2A527321}" type="datetime1">
              <a:rPr lang="en-US" altLang="en-US" smtClean="0"/>
              <a:pPr>
                <a:defRPr/>
              </a:pPr>
              <a:t>12/11/2023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8" r:id="rId1"/>
    <p:sldLayoutId id="2147484969" r:id="rId2"/>
    <p:sldLayoutId id="2147484970" r:id="rId3"/>
    <p:sldLayoutId id="2147484971" r:id="rId4"/>
    <p:sldLayoutId id="2147484972" r:id="rId5"/>
    <p:sldLayoutId id="2147484973" r:id="rId6"/>
    <p:sldLayoutId id="2147484974" r:id="rId7"/>
    <p:sldLayoutId id="2147484975" r:id="rId8"/>
    <p:sldLayoutId id="2147484976" r:id="rId9"/>
    <p:sldLayoutId id="2147484977" r:id="rId10"/>
    <p:sldLayoutId id="2147484978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pls.2019.01404" TargetMode="External"/><Relationship Id="rId1" Type="http://schemas.openxmlformats.org/officeDocument/2006/relationships/slideLayout" Target="../slideLayouts/slideLayout10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6"/>
          <p:cNvSpPr>
            <a:spLocks noChangeArrowheads="1"/>
          </p:cNvSpPr>
          <p:nvPr/>
        </p:nvSpPr>
        <p:spPr bwMode="auto">
          <a:xfrm>
            <a:off x="2148841" y="1442193"/>
            <a:ext cx="9196524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AGGRESSIVE DETECTION OF COTTON BOLLS</a:t>
            </a:r>
          </a:p>
          <a:p>
            <a:pPr algn="ctr">
              <a:defRPr/>
            </a:pPr>
            <a:r>
              <a:rPr lang="en-I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Arial" pitchFamily="34" charset="0"/>
              </a:rPr>
              <a:t>USING DEEP LEARNING</a:t>
            </a:r>
            <a:endParaRPr lang="en-US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itchFamily="18" charset="0"/>
              <a:sym typeface="Arial" pitchFamily="34" charset="0"/>
            </a:endParaRPr>
          </a:p>
        </p:txBody>
      </p:sp>
      <p:pic>
        <p:nvPicPr>
          <p:cNvPr id="149509" name="Picture 6" descr="klogo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63500"/>
            <a:ext cx="1585913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10" name="Picture 8" descr="kec2blackborder p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113" y="4222750"/>
            <a:ext cx="1636712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93768" y="3922811"/>
            <a:ext cx="88932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PRESENTED BY:                                                                GUIDED BY:</a:t>
            </a:r>
          </a:p>
          <a:p>
            <a:r>
              <a:rPr lang="en-IN" b="1" dirty="0"/>
              <a:t>     </a:t>
            </a:r>
            <a:r>
              <a:rPr lang="en-IN" b="1" dirty="0" smtClean="0"/>
              <a:t>Nagul K S </a:t>
            </a:r>
            <a:r>
              <a:rPr lang="en-IN" b="1" dirty="0"/>
              <a:t>- </a:t>
            </a:r>
            <a:r>
              <a:rPr lang="en-IN" b="1" dirty="0" smtClean="0"/>
              <a:t>20CSR131                                                    </a:t>
            </a:r>
            <a:r>
              <a:rPr lang="en-US" b="1" dirty="0" smtClean="0">
                <a:latin typeface="Arial" panose="020B0604020202020204"/>
                <a:cs typeface="Arial" panose="020B0604020202020204"/>
              </a:rPr>
              <a:t>Mr.T.Kumaravel</a:t>
            </a:r>
            <a:endParaRPr lang="en-IN" b="1" dirty="0"/>
          </a:p>
          <a:p>
            <a:r>
              <a:rPr lang="en-IN" b="1" dirty="0"/>
              <a:t>     </a:t>
            </a:r>
            <a:r>
              <a:rPr lang="en-IN" b="1" dirty="0" smtClean="0"/>
              <a:t>Naveen A M- 20CSR136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Sakthi Sundaram A </a:t>
            </a:r>
            <a:r>
              <a:rPr lang="en-IN" b="1" dirty="0"/>
              <a:t>- </a:t>
            </a:r>
            <a:r>
              <a:rPr lang="en-IN" b="1" dirty="0" smtClean="0"/>
              <a:t>20CSR178           </a:t>
            </a:r>
            <a:endParaRPr lang="en-IN" b="1" dirty="0"/>
          </a:p>
          <a:p>
            <a:r>
              <a:rPr lang="en-IN" b="1" dirty="0"/>
              <a:t>							</a:t>
            </a:r>
          </a:p>
          <a:p>
            <a:pPr algn="l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	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8711" y="6354557"/>
            <a:ext cx="8967019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Department of Computer Science and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11" y="0"/>
            <a:ext cx="10972800" cy="1143000"/>
          </a:xfrm>
        </p:spPr>
        <p:txBody>
          <a:bodyPr/>
          <a:lstStyle/>
          <a:p>
            <a:pPr algn="ctr"/>
            <a:r>
              <a:rPr lang="en-IN" dirty="0"/>
              <a:t>DATASET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08" t="17328"/>
          <a:stretch/>
        </p:blipFill>
        <p:spPr>
          <a:xfrm>
            <a:off x="1296785" y="1118036"/>
            <a:ext cx="10109227" cy="52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8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4233"/>
            <a:ext cx="10972800" cy="718457"/>
          </a:xfrm>
        </p:spPr>
        <p:txBody>
          <a:bodyPr/>
          <a:lstStyle/>
          <a:p>
            <a:pPr algn="ctr"/>
            <a:r>
              <a:rPr lang="en-IN" dirty="0"/>
              <a:t>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73" t="10781"/>
          <a:stretch/>
        </p:blipFill>
        <p:spPr>
          <a:xfrm>
            <a:off x="985520" y="1112690"/>
            <a:ext cx="11033760" cy="56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6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8" y="104649"/>
            <a:ext cx="10972800" cy="858416"/>
          </a:xfrm>
        </p:spPr>
        <p:txBody>
          <a:bodyPr/>
          <a:lstStyle/>
          <a:p>
            <a:pPr algn="ctr"/>
            <a:r>
              <a:rPr lang="en-IN" dirty="0"/>
              <a:t>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66" t="9852"/>
          <a:stretch/>
        </p:blipFill>
        <p:spPr>
          <a:xfrm>
            <a:off x="1005840" y="1113155"/>
            <a:ext cx="10930924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9" y="800889"/>
            <a:ext cx="10691787" cy="5555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761" b="2625"/>
          <a:stretch/>
        </p:blipFill>
        <p:spPr>
          <a:xfrm>
            <a:off x="1718555" y="1903243"/>
            <a:ext cx="5992238" cy="44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7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3" y="354063"/>
            <a:ext cx="10029361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1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7DB538-BE72-4810-AA96-248C7DF23F2C}"/>
              </a:ext>
            </a:extLst>
          </p:cNvPr>
          <p:cNvSpPr txBox="1">
            <a:spLocks/>
          </p:cNvSpPr>
          <p:nvPr/>
        </p:nvSpPr>
        <p:spPr>
          <a:xfrm>
            <a:off x="1091488" y="716945"/>
            <a:ext cx="10972800" cy="4864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IN" dirty="0" smtClean="0"/>
              <a:t>Performance of UNet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15302"/>
              </p:ext>
            </p:extLst>
          </p:nvPr>
        </p:nvGraphicFramePr>
        <p:xfrm>
          <a:off x="1506540" y="2217202"/>
          <a:ext cx="4514882" cy="38033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4821">
                  <a:extLst>
                    <a:ext uri="{9D8B030D-6E8A-4147-A177-3AD203B41FA5}">
                      <a16:colId xmlns:a16="http://schemas.microsoft.com/office/drawing/2014/main" val="994528977"/>
                    </a:ext>
                  </a:extLst>
                </a:gridCol>
                <a:gridCol w="843429">
                  <a:extLst>
                    <a:ext uri="{9D8B030D-6E8A-4147-A177-3AD203B41FA5}">
                      <a16:colId xmlns:a16="http://schemas.microsoft.com/office/drawing/2014/main" val="495917187"/>
                    </a:ext>
                  </a:extLst>
                </a:gridCol>
                <a:gridCol w="785988">
                  <a:extLst>
                    <a:ext uri="{9D8B030D-6E8A-4147-A177-3AD203B41FA5}">
                      <a16:colId xmlns:a16="http://schemas.microsoft.com/office/drawing/2014/main" val="1939916053"/>
                    </a:ext>
                  </a:extLst>
                </a:gridCol>
                <a:gridCol w="1218712">
                  <a:extLst>
                    <a:ext uri="{9D8B030D-6E8A-4147-A177-3AD203B41FA5}">
                      <a16:colId xmlns:a16="http://schemas.microsoft.com/office/drawing/2014/main" val="1702168511"/>
                    </a:ext>
                  </a:extLst>
                </a:gridCol>
                <a:gridCol w="921932">
                  <a:extLst>
                    <a:ext uri="{9D8B030D-6E8A-4147-A177-3AD203B41FA5}">
                      <a16:colId xmlns:a16="http://schemas.microsoft.com/office/drawing/2014/main" val="3914781865"/>
                    </a:ext>
                  </a:extLst>
                </a:gridCol>
              </a:tblGrid>
              <a:tr h="1564814">
                <a:tc>
                  <a:txBody>
                    <a:bodyPr/>
                    <a:lstStyle/>
                    <a:p>
                      <a:pPr marL="10604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Epoch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55245" indent="13335" algn="ctr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Precision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1290" marR="50165" indent="-93345" algn="ctr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Recall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8120" marR="158115" indent="-24765" algn="ctr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Validation</a:t>
                      </a:r>
                      <a:r>
                        <a:rPr lang="en-US" sz="800" spc="-185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Accuracy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5105" marR="59055" indent="-129540" algn="ctr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Validation</a:t>
                      </a:r>
                      <a:r>
                        <a:rPr lang="en-US" sz="800" spc="-185">
                          <a:effectLst/>
                        </a:rPr>
                        <a:t> </a:t>
                      </a:r>
                      <a:r>
                        <a:rPr lang="en-US" sz="800">
                          <a:effectLst/>
                        </a:rPr>
                        <a:t>Loss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8279031"/>
                  </a:ext>
                </a:extLst>
              </a:tr>
              <a:tr h="560726">
                <a:tc>
                  <a:txBody>
                    <a:bodyPr/>
                    <a:lstStyle/>
                    <a:p>
                      <a:pPr marL="6667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0.1121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0.1120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0.3149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31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0.6961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4704265"/>
                  </a:ext>
                </a:extLst>
              </a:tr>
              <a:tr h="560726">
                <a:tc>
                  <a:txBody>
                    <a:bodyPr/>
                    <a:lstStyle/>
                    <a:p>
                      <a:pPr marL="6667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0.1109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0.1120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0.2439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31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0.6886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5305882"/>
                  </a:ext>
                </a:extLst>
              </a:tr>
              <a:tr h="556378">
                <a:tc>
                  <a:txBody>
                    <a:bodyPr/>
                    <a:lstStyle/>
                    <a:p>
                      <a:pPr marL="6667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0.1103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0.1120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0.2277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31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0.0.6718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1608695"/>
                  </a:ext>
                </a:extLst>
              </a:tr>
              <a:tr h="560726">
                <a:tc>
                  <a:txBody>
                    <a:bodyPr/>
                    <a:lstStyle/>
                    <a:p>
                      <a:pPr marL="6667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0.1093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0.1120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0.2375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31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0.6728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2446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1656"/>
              </p:ext>
            </p:extLst>
          </p:nvPr>
        </p:nvGraphicFramePr>
        <p:xfrm>
          <a:off x="6942550" y="2217202"/>
          <a:ext cx="4312352" cy="38649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19420">
                  <a:extLst>
                    <a:ext uri="{9D8B030D-6E8A-4147-A177-3AD203B41FA5}">
                      <a16:colId xmlns:a16="http://schemas.microsoft.com/office/drawing/2014/main" val="3413485442"/>
                    </a:ext>
                  </a:extLst>
                </a:gridCol>
                <a:gridCol w="902484">
                  <a:extLst>
                    <a:ext uri="{9D8B030D-6E8A-4147-A177-3AD203B41FA5}">
                      <a16:colId xmlns:a16="http://schemas.microsoft.com/office/drawing/2014/main" val="2478399419"/>
                    </a:ext>
                  </a:extLst>
                </a:gridCol>
                <a:gridCol w="741731">
                  <a:extLst>
                    <a:ext uri="{9D8B030D-6E8A-4147-A177-3AD203B41FA5}">
                      <a16:colId xmlns:a16="http://schemas.microsoft.com/office/drawing/2014/main" val="2332182362"/>
                    </a:ext>
                  </a:extLst>
                </a:gridCol>
                <a:gridCol w="1168075">
                  <a:extLst>
                    <a:ext uri="{9D8B030D-6E8A-4147-A177-3AD203B41FA5}">
                      <a16:colId xmlns:a16="http://schemas.microsoft.com/office/drawing/2014/main" val="3827051618"/>
                    </a:ext>
                  </a:extLst>
                </a:gridCol>
                <a:gridCol w="880642">
                  <a:extLst>
                    <a:ext uri="{9D8B030D-6E8A-4147-A177-3AD203B41FA5}">
                      <a16:colId xmlns:a16="http://schemas.microsoft.com/office/drawing/2014/main" val="615654560"/>
                    </a:ext>
                  </a:extLst>
                </a:gridCol>
              </a:tblGrid>
              <a:tr h="830610">
                <a:tc>
                  <a:txBody>
                    <a:bodyPr/>
                    <a:lstStyle/>
                    <a:p>
                      <a:pPr marL="120015" algn="ctr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Epoch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55245" indent="13335" algn="ctr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Precision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1290" marR="50165" indent="-93345" algn="ctr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Recall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8120" marR="158115" indent="-24765" algn="ctr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Validation</a:t>
                      </a:r>
                      <a:r>
                        <a:rPr lang="en-US" sz="800" spc="-185">
                          <a:effectLst/>
                        </a:rPr>
                        <a:t> </a:t>
                      </a:r>
                      <a:r>
                        <a:rPr lang="en-US" sz="800">
                          <a:effectLst/>
                        </a:rPr>
                        <a:t>Accuracy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5105" marR="59055" indent="-129540" algn="ctr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Validation</a:t>
                      </a:r>
                      <a:r>
                        <a:rPr lang="en-US" sz="800" spc="-185">
                          <a:effectLst/>
                        </a:rPr>
                        <a:t> </a:t>
                      </a:r>
                      <a:r>
                        <a:rPr lang="en-US" sz="800">
                          <a:effectLst/>
                        </a:rPr>
                        <a:t>Loss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1884764"/>
                  </a:ext>
                </a:extLst>
              </a:tr>
              <a:tr h="603262">
                <a:tc>
                  <a:txBody>
                    <a:bodyPr/>
                    <a:lstStyle/>
                    <a:p>
                      <a:pPr marL="67945" algn="ctr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0.1124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ctr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0.1120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ctr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0.9131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0.4621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9328319"/>
                  </a:ext>
                </a:extLst>
              </a:tr>
              <a:tr h="607763"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0.1091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0.1120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0.9659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0.3181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9561362"/>
                  </a:ext>
                </a:extLst>
              </a:tr>
              <a:tr h="607763"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0.1138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0.1120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0.9707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0.3080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85004"/>
                  </a:ext>
                </a:extLst>
              </a:tr>
              <a:tr h="607763"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0.1132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0.1120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0.9831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0.1054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8941600"/>
                  </a:ext>
                </a:extLst>
              </a:tr>
              <a:tr h="607763"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0.1095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0.1120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0.9907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0.0487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592386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241738" y="6277302"/>
            <a:ext cx="37139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96925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II.	PERFORMANCE OF UNet on Training-II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715" y="6277301"/>
            <a:ext cx="3580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182563" algn="ctr" defTabSz="914400" eaLnBrk="0" hangingPunct="0">
              <a:tabLst>
                <a:tab pos="796925" algn="l"/>
              </a:tabLst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I.	PERFORMANCE OF UNet on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Training-I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7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7DB538-BE72-4810-AA96-248C7DF23F2C}"/>
              </a:ext>
            </a:extLst>
          </p:cNvPr>
          <p:cNvSpPr txBox="1">
            <a:spLocks/>
          </p:cNvSpPr>
          <p:nvPr/>
        </p:nvSpPr>
        <p:spPr>
          <a:xfrm>
            <a:off x="1091488" y="716945"/>
            <a:ext cx="10972800" cy="4864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IN" dirty="0" smtClean="0"/>
              <a:t>Comparison of UNet &amp; VGG16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94444"/>
              </p:ext>
            </p:extLst>
          </p:nvPr>
        </p:nvGraphicFramePr>
        <p:xfrm>
          <a:off x="2032000" y="2159360"/>
          <a:ext cx="8127999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08014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8541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27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Epoch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Validation</a:t>
                      </a:r>
                      <a:r>
                        <a:rPr lang="en-US" sz="1800" spc="-185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Accuracy(VGG16)</a:t>
                      </a:r>
                      <a:endParaRPr lang="en-IN" sz="24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Validation</a:t>
                      </a:r>
                      <a:r>
                        <a:rPr lang="en-US" sz="1800" spc="-185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Accuracy</a:t>
                      </a:r>
                      <a:r>
                        <a:rPr lang="en-IN" sz="1800" dirty="0" smtClean="0">
                          <a:effectLst/>
                        </a:rPr>
                        <a:t>(</a:t>
                      </a:r>
                      <a:r>
                        <a:rPr lang="en-IN" sz="1800" dirty="0" err="1" smtClean="0">
                          <a:effectLst/>
                        </a:rPr>
                        <a:t>Unet</a:t>
                      </a:r>
                      <a:r>
                        <a:rPr lang="en-IN" sz="1800" dirty="0" smtClean="0">
                          <a:effectLst/>
                        </a:rPr>
                        <a:t>)</a:t>
                      </a:r>
                      <a:endParaRPr lang="en-IN" sz="2400" dirty="0" smtClean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0.9089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0.9123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4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0.9634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0.9659</a:t>
                      </a:r>
                      <a:endParaRPr lang="en-IN" sz="3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0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0.9786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0.9831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69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0.9843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0.9907</a:t>
                      </a:r>
                      <a:endParaRPr lang="en-IN" sz="3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1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7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12/11/2023</a:t>
            </a:fld>
            <a:endParaRPr lang="en-US" alt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826850" y="1720840"/>
            <a:ext cx="110603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Cotton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harvesting robots show promise in improving efficiency and reducing losses.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Convolutional Neural Networks (CNN) like U-Net helps accurately recognize and segment cotton bolls, minimizing false positives.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U-Net's effectiveness in cotton harvesting, achieving 99% accuracy.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seamless integration into cotton harvesting robots for increased efficiency and reduced errors in agriculture.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7DB538-BE72-4810-AA96-248C7DF23F2C}"/>
              </a:ext>
            </a:extLst>
          </p:cNvPr>
          <p:cNvSpPr txBox="1">
            <a:spLocks/>
          </p:cNvSpPr>
          <p:nvPr/>
        </p:nvSpPr>
        <p:spPr>
          <a:xfrm>
            <a:off x="1091488" y="716945"/>
            <a:ext cx="10972800" cy="4864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1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B538-BE72-4810-AA96-248C7DF2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88" y="716945"/>
            <a:ext cx="10972800" cy="486409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0C09-6A73-40BE-9B78-4BC9461B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376659"/>
            <a:ext cx="10302240" cy="4074797"/>
          </a:xfrm>
        </p:spPr>
        <p:txBody>
          <a:bodyPr/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dirty="0" err="1"/>
              <a:t>Adhikari</a:t>
            </a:r>
            <a:r>
              <a:rPr lang="en-IN" dirty="0"/>
              <a:t>, S.P., Yang, H., Kim, H., 2019. Learning semantic graphics using convolutional encoder–decoder network for autonomous weeding in paddy. Front. Plant Sci. 10, 1404. </a:t>
            </a:r>
            <a:r>
              <a:rPr lang="en-IN" dirty="0">
                <a:hlinkClick r:id="rId2"/>
              </a:rPr>
              <a:t>https://doi.org/10.3389/fpls.2019.01404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</a:t>
            </a:r>
            <a:r>
              <a:rPr lang="en-IN" dirty="0" err="1"/>
              <a:t>Atila</a:t>
            </a:r>
            <a:r>
              <a:rPr lang="en-IN" dirty="0"/>
              <a:t>, Ü., </a:t>
            </a:r>
            <a:r>
              <a:rPr lang="en-IN" dirty="0" err="1"/>
              <a:t>Uçar</a:t>
            </a:r>
            <a:r>
              <a:rPr lang="en-IN" dirty="0"/>
              <a:t>, M., </a:t>
            </a:r>
            <a:r>
              <a:rPr lang="en-IN" dirty="0" err="1"/>
              <a:t>Akyol</a:t>
            </a:r>
            <a:r>
              <a:rPr lang="en-IN" dirty="0"/>
              <a:t>, K., </a:t>
            </a:r>
            <a:r>
              <a:rPr lang="en-IN" dirty="0" err="1"/>
              <a:t>Uçar</a:t>
            </a:r>
            <a:r>
              <a:rPr lang="en-IN" dirty="0"/>
              <a:t>, E., 2021. Plant leaf disease classification using </a:t>
            </a:r>
            <a:r>
              <a:rPr lang="en-IN" dirty="0" err="1"/>
              <a:t>EfficientNet</a:t>
            </a:r>
            <a:r>
              <a:rPr lang="en-IN" dirty="0"/>
              <a:t> deep learning model. Ecol. Inform. 61, 101182. https://doi.org/10.1016/ j.ecoinf.2020.101182.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C8BE-9228-4F34-A8E3-81372072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60" y="533400"/>
            <a:ext cx="10505440" cy="687070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47F9-AB14-479B-A309-6D08DED4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402080"/>
            <a:ext cx="10068560" cy="4805680"/>
          </a:xfrm>
        </p:spPr>
        <p:txBody>
          <a:bodyPr/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dirty="0" err="1"/>
              <a:t>Badrinarayanan</a:t>
            </a:r>
            <a:r>
              <a:rPr lang="en-IN" dirty="0"/>
              <a:t>, V., Kendall, A., </a:t>
            </a:r>
            <a:r>
              <a:rPr lang="en-IN" dirty="0" err="1"/>
              <a:t>Cipolla</a:t>
            </a:r>
            <a:r>
              <a:rPr lang="en-IN" dirty="0"/>
              <a:t>, R., 2017. SegNet: a deep convolutional encoderdecoder architecture for image segmentation. IEEE Trans. Pattern Anal. Mach. </a:t>
            </a:r>
            <a:r>
              <a:rPr lang="en-IN" dirty="0" err="1"/>
              <a:t>Intell</a:t>
            </a:r>
            <a:r>
              <a:rPr lang="en-IN" dirty="0"/>
              <a:t>. 39, 2481–2495. https://doi.org/10.1109/TPAMI.2016.2644615.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</a:t>
            </a:r>
            <a:r>
              <a:rPr lang="en-IN" dirty="0" err="1"/>
              <a:t>Bengio</a:t>
            </a:r>
            <a:r>
              <a:rPr lang="en-IN" dirty="0"/>
              <a:t>, Y., Simard, P., </a:t>
            </a:r>
            <a:r>
              <a:rPr lang="en-IN" dirty="0" err="1"/>
              <a:t>Frasconi</a:t>
            </a:r>
            <a:r>
              <a:rPr lang="en-IN" dirty="0"/>
              <a:t>, P., 1994. Learning long-term dependencies with gradient descent is difficult. IEEE Trans. Neural </a:t>
            </a:r>
            <a:r>
              <a:rPr lang="en-IN" dirty="0" err="1"/>
              <a:t>Netw</a:t>
            </a:r>
            <a:r>
              <a:rPr lang="en-IN" dirty="0"/>
              <a:t>. 5, 157–166. https://doi.org/10.1109/72. 279181.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6176" y="367664"/>
            <a:ext cx="10972800" cy="1143000"/>
          </a:xfrm>
        </p:spPr>
        <p:txBody>
          <a:bodyPr/>
          <a:lstStyle/>
          <a:p>
            <a:r>
              <a:rPr lang="en-US" dirty="0"/>
              <a:t>                                    INTRODUCTION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3856" y="1813417"/>
            <a:ext cx="10485120" cy="47868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Cotton, one of the world's most important crops, plays a pivotal role in the textile industry.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and automation are transforming agriculture, and cotton harvesting is no exception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aim is to design robots that can efficiently and delicately pick cotton bolls from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C8BE-9228-4F34-A8E3-81372072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60" y="533400"/>
            <a:ext cx="10505440" cy="687070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47F9-AB14-479B-A309-6D08DED4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458327"/>
            <a:ext cx="10068560" cy="4805680"/>
          </a:xfrm>
        </p:spPr>
        <p:txBody>
          <a:bodyPr/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IN" dirty="0" err="1"/>
              <a:t>Braunack</a:t>
            </a:r>
            <a:r>
              <a:rPr lang="en-IN" dirty="0"/>
              <a:t>, M.V., Johnston, D.B., 2014. Changes in soil cone resistance due to cotton picker traffic during harvest on Australian cotton soils. Soil Tillage Res. 140, 29–39. https:// doi.org/10.1016/j.still.2014.02.007.</a:t>
            </a:r>
          </a:p>
          <a:p>
            <a:pPr algn="just">
              <a:lnSpc>
                <a:spcPct val="17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IN" dirty="0"/>
              <a:t>Chen, Z., Ting, D., Newbury, R., Chen, C., 2021. Semantic segmentation for partially occluded apple trees based on deep learning. </a:t>
            </a:r>
            <a:r>
              <a:rPr lang="en-IN" dirty="0" err="1"/>
              <a:t>Comput</a:t>
            </a:r>
            <a:r>
              <a:rPr lang="en-IN" dirty="0"/>
              <a:t>. Electron. Agric. 181, 105952. https://doi.org/10.1016/j.compag.2020.105952.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3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FC8BE-9228-4F34-A8E3-81372072DF18}"/>
              </a:ext>
            </a:extLst>
          </p:cNvPr>
          <p:cNvSpPr txBox="1">
            <a:spLocks/>
          </p:cNvSpPr>
          <p:nvPr/>
        </p:nvSpPr>
        <p:spPr>
          <a:xfrm>
            <a:off x="1076960" y="533400"/>
            <a:ext cx="10505440" cy="68707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IN" smtClean="0"/>
              <a:t>REFERENCE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AC47F9-AB14-479B-A309-6D08DED403F3}"/>
              </a:ext>
            </a:extLst>
          </p:cNvPr>
          <p:cNvSpPr txBox="1">
            <a:spLocks/>
          </p:cNvSpPr>
          <p:nvPr/>
        </p:nvSpPr>
        <p:spPr>
          <a:xfrm>
            <a:off x="1188720" y="1402080"/>
            <a:ext cx="10068560" cy="4805680"/>
          </a:xfrm>
          <a:prstGeom prst="rect">
            <a:avLst/>
          </a:prstGeom>
        </p:spPr>
        <p:txBody>
          <a:bodyPr/>
          <a:lstStyle>
            <a:lvl1pPr marL="273050" indent="-273050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639763" indent="-2460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indent="-2460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187450" indent="-209550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462088" indent="-2079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[7]. </a:t>
            </a:r>
            <a:r>
              <a:rPr lang="en-IN" dirty="0"/>
              <a:t>Duong, L.T., Nguyen, P.T., Di </a:t>
            </a:r>
            <a:r>
              <a:rPr lang="en-IN" dirty="0" err="1"/>
              <a:t>Sipio</a:t>
            </a:r>
            <a:r>
              <a:rPr lang="en-IN" dirty="0"/>
              <a:t>, C., Di </a:t>
            </a:r>
            <a:r>
              <a:rPr lang="en-IN" dirty="0" err="1"/>
              <a:t>Ruscio</a:t>
            </a:r>
            <a:r>
              <a:rPr lang="en-IN" dirty="0"/>
              <a:t>, D., 2020. Automated fruit recognition using </a:t>
            </a:r>
            <a:r>
              <a:rPr lang="en-IN" dirty="0" err="1"/>
              <a:t>EfficientNet</a:t>
            </a:r>
            <a:r>
              <a:rPr lang="en-IN" dirty="0"/>
              <a:t> and </a:t>
            </a:r>
            <a:r>
              <a:rPr lang="en-IN" dirty="0" err="1"/>
              <a:t>MixNet</a:t>
            </a:r>
            <a:r>
              <a:rPr lang="en-IN" dirty="0"/>
              <a:t>. </a:t>
            </a:r>
            <a:r>
              <a:rPr lang="en-IN" dirty="0" err="1"/>
              <a:t>Comput</a:t>
            </a:r>
            <a:r>
              <a:rPr lang="en-IN" dirty="0"/>
              <a:t>. Electron. Agric. 171, 105326. https://doi. org/10.1016/j.compag.2020.105326.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8].</a:t>
            </a:r>
            <a:r>
              <a:rPr lang="en-IN" dirty="0"/>
              <a:t> </a:t>
            </a:r>
            <a:r>
              <a:rPr lang="en-IN" dirty="0" err="1"/>
              <a:t>Dyrmann</a:t>
            </a:r>
            <a:r>
              <a:rPr lang="en-IN" dirty="0"/>
              <a:t>, M., </a:t>
            </a:r>
            <a:r>
              <a:rPr lang="en-IN" dirty="0" err="1"/>
              <a:t>Karstoft</a:t>
            </a:r>
            <a:r>
              <a:rPr lang="en-IN" dirty="0"/>
              <a:t>, H., </a:t>
            </a:r>
            <a:r>
              <a:rPr lang="en-IN" dirty="0" err="1"/>
              <a:t>Midtiby</a:t>
            </a:r>
            <a:r>
              <a:rPr lang="en-IN" dirty="0"/>
              <a:t>, H.S., 2016. Plant species classification using deep convolutional neural network. </a:t>
            </a:r>
            <a:r>
              <a:rPr lang="en-IN" dirty="0" err="1"/>
              <a:t>Biosyst</a:t>
            </a:r>
            <a:r>
              <a:rPr lang="en-IN" dirty="0"/>
              <a:t>. Eng. 151, 72–80. https://doi.org/10.1016/j. biosystemseng.2016.08.024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[9]. </a:t>
            </a:r>
            <a:r>
              <a:rPr lang="en-IN" dirty="0"/>
              <a:t>Gonzalez-</a:t>
            </a:r>
            <a:r>
              <a:rPr lang="en-IN" dirty="0" err="1"/>
              <a:t>Huitron</a:t>
            </a:r>
            <a:r>
              <a:rPr lang="en-IN" dirty="0"/>
              <a:t>, V., León-Borges, J.A., Rodriguez-Mata, A.E., </a:t>
            </a:r>
            <a:r>
              <a:rPr lang="en-IN" dirty="0" err="1"/>
              <a:t>Amabilis</a:t>
            </a:r>
            <a:r>
              <a:rPr lang="en-IN" dirty="0"/>
              <a:t>-Sosa, L.E., </a:t>
            </a:r>
            <a:r>
              <a:rPr lang="en-IN" dirty="0" err="1"/>
              <a:t>Ramírez</a:t>
            </a:r>
            <a:r>
              <a:rPr lang="en-IN" dirty="0"/>
              <a:t>-Pereda, B., Rodriguez, H., 2021. Disease detection in tomato leaves via CNN with lightweight architectures implemented in Raspberry Pi 4. </a:t>
            </a:r>
            <a:r>
              <a:rPr lang="en-IN" dirty="0" err="1"/>
              <a:t>Comput</a:t>
            </a:r>
            <a:r>
              <a:rPr lang="en-IN" dirty="0"/>
              <a:t>. Electron. Agric. 181, 105951. https://doi.org/10.1016/j.compag.2020.105951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57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7FC8BE-9228-4F34-A8E3-81372072DF18}"/>
              </a:ext>
            </a:extLst>
          </p:cNvPr>
          <p:cNvSpPr txBox="1">
            <a:spLocks/>
          </p:cNvSpPr>
          <p:nvPr/>
        </p:nvSpPr>
        <p:spPr>
          <a:xfrm>
            <a:off x="1076960" y="533400"/>
            <a:ext cx="10505440" cy="68707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IN" smtClean="0"/>
              <a:t>REFERENCE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C47F9-AB14-479B-A309-6D08DED403F3}"/>
              </a:ext>
            </a:extLst>
          </p:cNvPr>
          <p:cNvSpPr txBox="1">
            <a:spLocks/>
          </p:cNvSpPr>
          <p:nvPr/>
        </p:nvSpPr>
        <p:spPr>
          <a:xfrm>
            <a:off x="1188720" y="1402080"/>
            <a:ext cx="10068560" cy="4805680"/>
          </a:xfrm>
          <a:prstGeom prst="rect">
            <a:avLst/>
          </a:prstGeom>
        </p:spPr>
        <p:txBody>
          <a:bodyPr/>
          <a:lstStyle>
            <a:lvl1pPr marL="273050" indent="-273050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639763" indent="-2460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indent="-2460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187450" indent="-209550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462088" indent="-2079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IN" dirty="0"/>
              <a:t>Wilson, D.R., Martinez, T.R., 2003. The general inefficiency of batch training for gradient descent learning. Neural </a:t>
            </a:r>
            <a:r>
              <a:rPr lang="en-IN" dirty="0" err="1"/>
              <a:t>Netw</a:t>
            </a:r>
            <a:r>
              <a:rPr lang="en-IN" dirty="0"/>
              <a:t>. 16, 1429–1451. https://doi.org/10.1016/S0893-6080 (03)00138-2.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[11]</a:t>
            </a:r>
            <a:r>
              <a:rPr lang="en-IN" dirty="0"/>
              <a:t> Xu, L., Li, Y., Xu, J., </a:t>
            </a:r>
            <a:r>
              <a:rPr lang="en-IN" dirty="0" err="1"/>
              <a:t>Guo</a:t>
            </a:r>
            <a:r>
              <a:rPr lang="en-IN" dirty="0"/>
              <a:t>, L., 2020. Two-level attention and score consistency network for plant segmentation. </a:t>
            </a:r>
            <a:r>
              <a:rPr lang="en-IN" dirty="0" err="1"/>
              <a:t>Comput</a:t>
            </a:r>
            <a:r>
              <a:rPr lang="en-IN" dirty="0"/>
              <a:t>. Electron. Agric. 170, 105281. https://doi.org/10.1016/j. compag.2020.105281.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IN" dirty="0"/>
              <a:t>Zou, K., Chen, X., Wang, Y., Zhang, C., Zhang, F., 2021. A modified U-net with a specific data argumentation method for semantic segmentation of weed images in the field. </a:t>
            </a:r>
            <a:r>
              <a:rPr lang="en-IN" dirty="0" err="1"/>
              <a:t>Comput</a:t>
            </a:r>
            <a:r>
              <a:rPr lang="en-IN" dirty="0"/>
              <a:t>. Electron. Agric. 187, 106242. https://doi.org/10.1016/j.compag.2021. 106242.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2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286000"/>
            <a:ext cx="9296400" cy="118745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THANK YOU!.......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7937"/>
            <a:ext cx="10972800" cy="1143000"/>
          </a:xfrm>
        </p:spPr>
        <p:txBody>
          <a:bodyPr/>
          <a:lstStyle/>
          <a:p>
            <a:r>
              <a:rPr lang="en-IN" dirty="0"/>
              <a:t>                          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25" y="2072246"/>
            <a:ext cx="10972800" cy="438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harvesting of cotton has limitations in terms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accurate robotic harvesting of cotton bolls in agricultural fields is a pressing challenge.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is to create lightweight convolutional neural network (CNN) models that can perform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in-field cotton bolls with minimal errors, enabling cotton harvesting robots to identify and harvest cotton efficiently.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harvesting methods may lack precision.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375" y="0"/>
            <a:ext cx="10972800" cy="1143000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875388"/>
              </p:ext>
            </p:extLst>
          </p:nvPr>
        </p:nvGraphicFramePr>
        <p:xfrm>
          <a:off x="1045028" y="1436915"/>
          <a:ext cx="10795518" cy="51475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9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105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 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945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Atila, Ü., Uçar, M., Akyol, K., Uçar, 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85.48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2021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Plant leaf disease classification using Efficient Net deep learning model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59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Adhikari</a:t>
                      </a:r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, S.P., Yang, H., Kim, H.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82.5 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2019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/>
                          <a:cs typeface="黑体"/>
                        </a:rPr>
                        <a:t>Learning semantic graphics using convolutional encoder–decoder network for autonomous weeding in paddy.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50628"/>
                  </a:ext>
                </a:extLst>
              </a:tr>
              <a:tr h="842763"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Badrinarayanan</a:t>
                      </a:r>
                      <a:r>
                        <a:rPr lang="en-IN" sz="1800" dirty="0" smtClean="0"/>
                        <a:t>, V., Kendall, A., </a:t>
                      </a:r>
                      <a:r>
                        <a:rPr lang="en-IN" sz="1800" dirty="0" err="1" smtClean="0"/>
                        <a:t>Cipolla</a:t>
                      </a:r>
                      <a:r>
                        <a:rPr lang="en-IN" sz="1800" dirty="0" smtClean="0"/>
                        <a:t>, R.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77.9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SegNet: a deep convolutional encoder decoder architecture for image segmentation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753"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Bengio</a:t>
                      </a:r>
                      <a:r>
                        <a:rPr lang="en-IN" sz="1800" dirty="0" smtClean="0"/>
                        <a:t>, Y., Simard, P., </a:t>
                      </a:r>
                      <a:r>
                        <a:rPr lang="en-IN" sz="1800" dirty="0" err="1" smtClean="0"/>
                        <a:t>Frasconi</a:t>
                      </a:r>
                      <a:r>
                        <a:rPr lang="en-IN" sz="1800" dirty="0" smtClean="0"/>
                        <a:t>, P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75.5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Learning long-term dependencies with gradient descent is difficult</a:t>
                      </a:r>
                      <a:endParaRPr kumimoji="0"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0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9661"/>
            <a:ext cx="10972800" cy="769120"/>
          </a:xfrm>
        </p:spPr>
        <p:txBody>
          <a:bodyPr/>
          <a:lstStyle/>
          <a:p>
            <a:pPr algn="ctr"/>
            <a:r>
              <a:rPr lang="en-IN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013" y="1662847"/>
            <a:ext cx="10972800" cy="47878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200" dirty="0"/>
              <a:t>The developed models were compared with existing state-of-the-art networks namely VGG. 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 </a:t>
            </a:r>
            <a:r>
              <a:rPr lang="en-IN" sz="2200" dirty="0"/>
              <a:t>Singh et al used existing state-of-the-art deep learning models to discriminate the cotton pixels from the sky, and achieved an IoU score of above 80.0%.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/>
              <a:t>A </a:t>
            </a:r>
            <a:r>
              <a:rPr lang="en-IN" sz="2200" dirty="0"/>
              <a:t>comprehensive evaluation, the performance of developed models was also compared with the cotton segmentation results obtained using existing state-of the-art networks.</a:t>
            </a:r>
          </a:p>
          <a:p>
            <a:pPr algn="just">
              <a:lnSpc>
                <a:spcPct val="150000"/>
              </a:lnSpc>
            </a:pPr>
            <a:r>
              <a:rPr lang="en-IN" sz="2200" dirty="0"/>
              <a:t>The Efficient Net models are smaller and faster as compared to other existing state-of-the-art models.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1360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589661"/>
            <a:ext cx="10972800" cy="769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9pPr>
          </a:lstStyle>
          <a:p>
            <a:pPr algn="ctr" defTabSz="914400"/>
            <a:r>
              <a:rPr lang="en-IN" dirty="0" smtClean="0"/>
              <a:t>DISADVANTAGES EXISTING SYSTEM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1013" y="1662847"/>
            <a:ext cx="10972800" cy="4693503"/>
          </a:xfrm>
          <a:prstGeom prst="rect">
            <a:avLst/>
          </a:prstGeom>
        </p:spPr>
        <p:txBody>
          <a:bodyPr/>
          <a:lstStyle>
            <a:lvl1pPr marL="273050" indent="-273050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639763" indent="-2460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indent="-2460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187450" indent="-209550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462088" indent="-207963" algn="l" defTabSz="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inclusion of additional layers in architecture may lead to an increase in training error due to degradation and vanishing gradient problems.</a:t>
            </a:r>
          </a:p>
          <a:p>
            <a:pPr eaLnBrk="1" hangingPunct="1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 of VGG models results in a large number of parameters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large number of parameters, VGG models consume a considerable amount of GPU memory during training, limiting the batch size that can fit into GPU memory.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was primarily designed for image classification tasks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models, especially when applied to small datasets, are prone to overfitting due to their large capacity.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1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E4E1-4D27-8F44-59EB-CE260356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9337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A9D3-2660-F7E4-60BD-0A609D8E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867" y="1917326"/>
            <a:ext cx="10554512" cy="48041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 is efficient, with skip connections that preserve spatial information, making it suitable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cotton boll segmentation in agriculture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comprises an encoder-decoder structure, where the encoder captures features through convolutional layers, and the decoder produces a segmentation map.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segment the cotton bolls successfully with the cotton-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(intersection-over-union) value of above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93.0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 The highest cotton-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99.00%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achieved by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epoch.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0BE8-A065-4433-87B6-E3886760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51" y="465568"/>
            <a:ext cx="10739120" cy="687070"/>
          </a:xfrm>
        </p:spPr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8240" y="1234281"/>
            <a:ext cx="10972800" cy="43894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and machine learning techniques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  (Unet Architecture)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Dimensions = n1 x n2 x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where n1 = height, n2 = breadth, and 1 = Number of channels such as RGB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5x5 pixels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filter size: 3x3 pixels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Stride: 1 (how much the filter shifts after each operation)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padding (padding adds additional border pixels to the input)</a:t>
            </a:r>
          </a:p>
        </p:txBody>
      </p:sp>
    </p:spTree>
    <p:extLst>
      <p:ext uri="{BB962C8B-B14F-4D97-AF65-F5344CB8AC3E}">
        <p14:creationId xmlns:p14="http://schemas.microsoft.com/office/powerpoint/2010/main" val="276066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18" y="0"/>
            <a:ext cx="10972800" cy="1143000"/>
          </a:xfrm>
        </p:spPr>
        <p:txBody>
          <a:bodyPr/>
          <a:lstStyle/>
          <a:p>
            <a:pPr algn="ctr"/>
            <a:r>
              <a:rPr lang="en-IN" dirty="0"/>
              <a:t>MODULES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8642"/>
            <a:ext cx="109728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Normalization(Preprocessing)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Class Weight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CNN-Conv. Neural Networks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Function-Calculating Accuracy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Function-Calculating Errors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728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3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25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5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4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1_Theme24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7098</TotalTime>
  <Pages>0</Pages>
  <Words>1307</Words>
  <Characters>0</Characters>
  <Application>Microsoft Office PowerPoint</Application>
  <DocSecurity>0</DocSecurity>
  <PresentationFormat>Widescreen</PresentationFormat>
  <Lines>0</Lines>
  <Paragraphs>195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SimSun</vt:lpstr>
      <vt:lpstr>Arial</vt:lpstr>
      <vt:lpstr>Calibri</vt:lpstr>
      <vt:lpstr>等线</vt:lpstr>
      <vt:lpstr>黑体</vt:lpstr>
      <vt:lpstr>Times New Roman</vt:lpstr>
      <vt:lpstr>Wingdings</vt:lpstr>
      <vt:lpstr>Theme23</vt:lpstr>
      <vt:lpstr>1_Custom Design</vt:lpstr>
      <vt:lpstr>Custom Design</vt:lpstr>
      <vt:lpstr>Theme24</vt:lpstr>
      <vt:lpstr>2_Custom Design</vt:lpstr>
      <vt:lpstr>3_Custom Design</vt:lpstr>
      <vt:lpstr>1_Theme24</vt:lpstr>
      <vt:lpstr>4_Custom Design</vt:lpstr>
      <vt:lpstr>5_Custom Design</vt:lpstr>
      <vt:lpstr>Theme25</vt:lpstr>
      <vt:lpstr>6_Custom Design</vt:lpstr>
      <vt:lpstr>7_Custom Design</vt:lpstr>
      <vt:lpstr>PowerPoint Presentation</vt:lpstr>
      <vt:lpstr>                                    INTRODUCTION</vt:lpstr>
      <vt:lpstr>                           PROBLEM STATEMENT</vt:lpstr>
      <vt:lpstr>LITERATURE REVIEW</vt:lpstr>
      <vt:lpstr>EXISTING SYSTEM</vt:lpstr>
      <vt:lpstr>PowerPoint Presentation</vt:lpstr>
      <vt:lpstr>PROPOSED SYSTEM</vt:lpstr>
      <vt:lpstr>ALGORITHM</vt:lpstr>
      <vt:lpstr>MODULES OF THE PROJECT</vt:lpstr>
      <vt:lpstr>DATASET </vt:lpstr>
      <vt:lpstr>IMPLEMENTATION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REFERENCE</vt:lpstr>
      <vt:lpstr>REFERENCE</vt:lpstr>
      <vt:lpstr>PowerPoint Presentation</vt:lpstr>
      <vt:lpstr>PowerPoint Presentation</vt:lpstr>
      <vt:lpstr>                         THANK YOU!.......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IN BLIND HOME  SECURITY SYSTEM USING IMAGE  PROCESSING</dc:title>
  <dc:creator>Welcome</dc:creator>
  <cp:lastModifiedBy>Thanimai</cp:lastModifiedBy>
  <cp:revision>676</cp:revision>
  <dcterms:created xsi:type="dcterms:W3CDTF">2016-12-19T14:05:00Z</dcterms:created>
  <dcterms:modified xsi:type="dcterms:W3CDTF">2023-12-11T05:58:57Z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