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98" name="PlaceHolder 4"/>
          <p:cNvSpPr>
            <a:spLocks noGrp="1"/>
          </p:cNvSpPr>
          <p:nvPr>
            <p:ph type="dt" idx="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99" name="PlaceHolder 5"/>
          <p:cNvSpPr>
            <a:spLocks noGrp="1"/>
          </p:cNvSpPr>
          <p:nvPr>
            <p:ph type="ftr" idx="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0" name="PlaceHolder 6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FE8C9E74-D966-4CC9-87C6-36E8001C4BD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IN" sz="1200" b="0" strike="noStrike" spc="-1" dirty="0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dt" idx="10"/>
          </p:nvPr>
        </p:nvSpPr>
        <p:spPr>
          <a:xfrm>
            <a:off x="3884760" y="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DF449A-AEF8-44F7-B2B2-1F0172FCCC92}" type="datetime1">
              <a:rPr lang="en-IN" sz="1400" b="0" strike="noStrike" spc="-1">
                <a:solidFill>
                  <a:srgbClr val="000000"/>
                </a:solidFill>
                <a:latin typeface="Arial"/>
                <a:ea typeface="SimSun"/>
              </a:rPr>
              <a:t>20-02-2024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 idx="11"/>
          </p:nvPr>
        </p:nvSpPr>
        <p:spPr>
          <a:xfrm>
            <a:off x="3884760" y="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ADC852-3453-4B84-BC68-D2A552BF4936}" type="datetime1">
              <a:rPr lang="en-IN" sz="1400" b="0" strike="noStrike" spc="-1">
                <a:solidFill>
                  <a:srgbClr val="000000"/>
                </a:solidFill>
                <a:latin typeface="Arial"/>
                <a:ea typeface="SimSun"/>
              </a:rPr>
              <a:t>20-02-2024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2"/>
          </p:nvPr>
        </p:nvSpPr>
        <p:spPr>
          <a:xfrm>
            <a:off x="3884760" y="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D32D72-7934-4E82-B0E2-02318214B782}" type="datetime1">
              <a:rPr lang="en-IN" sz="1400" b="0" strike="noStrike" spc="-1">
                <a:solidFill>
                  <a:srgbClr val="000000"/>
                </a:solidFill>
                <a:latin typeface="Arial"/>
                <a:ea typeface="SimSun"/>
              </a:rPr>
              <a:t>20-02-2024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704880"/>
            <a:ext cx="10972080" cy="52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704880"/>
            <a:ext cx="10972080" cy="52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704880"/>
            <a:ext cx="10972080" cy="52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09480" y="704880"/>
            <a:ext cx="10972080" cy="52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704880"/>
            <a:ext cx="10972080" cy="52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 idx="2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 idx="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70488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dt" idx="5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6"/>
          <p:cNvSpPr/>
          <p:nvPr/>
        </p:nvSpPr>
        <p:spPr>
          <a:xfrm>
            <a:off x="2148840" y="1442160"/>
            <a:ext cx="9195840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800" b="0" strike="noStrike" spc="-1" dirty="0" smtClean="0">
                <a:latin typeface="Arial"/>
              </a:rPr>
              <a:t>Exploring the Impact of COVID-19 on Thailand’s  Tourism Industry: A Sentiment Analysis Approach using Twitter Data</a:t>
            </a:r>
            <a:endParaRPr lang="en-IN" sz="2800" b="0" strike="noStrike" spc="-1" dirty="0">
              <a:latin typeface="Arial"/>
            </a:endParaRPr>
          </a:p>
        </p:txBody>
      </p:sp>
      <p:pic>
        <p:nvPicPr>
          <p:cNvPr id="202" name="Picture 6" descr="klogo copy.png"/>
          <p:cNvPicPr/>
          <p:nvPr/>
        </p:nvPicPr>
        <p:blipFill>
          <a:blip r:embed="rId3"/>
          <a:stretch/>
        </p:blipFill>
        <p:spPr>
          <a:xfrm>
            <a:off x="63360" y="63360"/>
            <a:ext cx="1585080" cy="1316880"/>
          </a:xfrm>
          <a:prstGeom prst="rect">
            <a:avLst/>
          </a:prstGeom>
          <a:ln w="9525">
            <a:noFill/>
          </a:ln>
        </p:spPr>
      </p:pic>
      <p:pic>
        <p:nvPicPr>
          <p:cNvPr id="203" name="Picture 8" descr="kec2blackborder png.PNG"/>
          <p:cNvPicPr/>
          <p:nvPr/>
        </p:nvPicPr>
        <p:blipFill>
          <a:blip r:embed="rId4"/>
          <a:stretch/>
        </p:blipFill>
        <p:spPr>
          <a:xfrm>
            <a:off x="264960" y="4222800"/>
            <a:ext cx="1635840" cy="1793160"/>
          </a:xfrm>
          <a:prstGeom prst="rect">
            <a:avLst/>
          </a:prstGeom>
          <a:ln w="9525">
            <a:noFill/>
          </a:ln>
        </p:spPr>
      </p:pic>
      <p:sp>
        <p:nvSpPr>
          <p:cNvPr id="204" name="TextBox 6"/>
          <p:cNvSpPr/>
          <p:nvPr/>
        </p:nvSpPr>
        <p:spPr>
          <a:xfrm>
            <a:off x="3193920" y="3922920"/>
            <a:ext cx="8892720" cy="258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SimSun"/>
              </a:rPr>
              <a:t>PRESENTED BY:                                                                GUIDED BY: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SimSun"/>
              </a:rPr>
              <a:t>     Nagul K S - 20CSR131                                                   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SimSun"/>
              </a:rPr>
              <a:t>Mr.T.Kumaravel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SimSun"/>
              </a:rPr>
              <a:t>     Naveen A M- 20CSR136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SimSun"/>
              </a:rPr>
              <a:t>    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SimSun"/>
              </a:rPr>
              <a:t>Sakthi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lang="en-IN" sz="1800" b="1" strike="noStrike" spc="-1" dirty="0" err="1">
                <a:solidFill>
                  <a:srgbClr val="000000"/>
                </a:solidFill>
                <a:latin typeface="Arial"/>
                <a:ea typeface="SimSun"/>
              </a:rPr>
              <a:t>Sundaram</a:t>
            </a: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SimSun"/>
              </a:rPr>
              <a:t> A - 20CSR178        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SimSun"/>
              </a:rPr>
              <a:t>							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/>
                <a:ea typeface="SimSun"/>
              </a:rPr>
              <a:t>                      			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5" name="TextBox 7"/>
          <p:cNvSpPr/>
          <p:nvPr/>
        </p:nvSpPr>
        <p:spPr>
          <a:xfrm>
            <a:off x="3018600" y="6354720"/>
            <a:ext cx="8966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SimSun"/>
              </a:rPr>
              <a:t>Department of Computer Science and Engineering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32360" y="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0" bIns="0" numCol="1" spcCol="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200" b="0" strike="noStrike" spc="-1">
                <a:solidFill>
                  <a:srgbClr val="0F6FC6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MODULES OF THE PROJECT</a:t>
            </a:r>
            <a:endParaRPr lang="en-IN" sz="3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332000" y="1574280"/>
            <a:ext cx="10972080" cy="5714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72880" indent="-272880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Preprocessing</a:t>
            </a:r>
            <a:endParaRPr lang="en-IN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Feature Extraction</a:t>
            </a:r>
            <a:endParaRPr lang="en-IN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Training</a:t>
            </a:r>
            <a:endParaRPr lang="en-IN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Testing</a:t>
            </a:r>
            <a:endParaRPr lang="en-IN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Accuracy Analysis</a:t>
            </a:r>
            <a:endParaRPr lang="en-IN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endParaRPr lang="en-IN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Table 223"/>
          <p:cNvGraphicFramePr/>
          <p:nvPr>
            <p:extLst>
              <p:ext uri="{D42A27DB-BD31-4B8C-83A1-F6EECF244321}">
                <p14:modId xmlns:p14="http://schemas.microsoft.com/office/powerpoint/2010/main" val="391947761"/>
              </p:ext>
            </p:extLst>
          </p:nvPr>
        </p:nvGraphicFramePr>
        <p:xfrm>
          <a:off x="3616920" y="2043720"/>
          <a:ext cx="5075640" cy="287964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>
                          <a:latin typeface="Arial"/>
                        </a:rPr>
                        <a:t>Algorithm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  <a:buNone/>
                      </a:pPr>
                      <a:r>
                        <a:rPr lang="en-IN" sz="1800" b="0" strike="noStrike" spc="-1">
                          <a:latin typeface="Arial"/>
                        </a:rPr>
                        <a:t>Accuracy</a:t>
                      </a:r>
                      <a:endParaRPr lang="en-IN" sz="1800" b="0" strike="noStrike" spc="-1">
                        <a:latin typeface="Arial"/>
                        <a:ea typeface="Noto Sans CJK SC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>
                          <a:latin typeface="Arial"/>
                        </a:rPr>
                        <a:t>F1-score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Logistic Regression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 dirty="0">
                          <a:latin typeface="Arial"/>
                        </a:rPr>
                        <a:t>0.98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Decision Tree Classifier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>
                          <a:latin typeface="Arial"/>
                        </a:rPr>
                        <a:t>0.99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XGB Classifier</a:t>
                      </a:r>
                      <a:endParaRPr lang="en-IN" sz="15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0" strike="noStrike" spc="-1">
                          <a:latin typeface="Arial"/>
                        </a:rPr>
                        <a:t>0.96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617760"/>
            <a:ext cx="1097244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3200" b="0" strike="noStrike" spc="-1">
                <a:solidFill>
                  <a:srgbClr val="0F6FC6"/>
                </a:solidFill>
                <a:highlight>
                  <a:srgbClr val="FFFFF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F1-score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0" bIns="0" numCol="1" spcCol="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200" b="0" strike="noStrike" spc="-1">
                <a:solidFill>
                  <a:srgbClr val="0F6FC6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DATASET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7" name="Content Placeholder 3"/>
          <p:cNvPicPr/>
          <p:nvPr/>
        </p:nvPicPr>
        <p:blipFill>
          <a:blip r:embed="rId2"/>
          <a:srcRect t="19664" r="29565" b="15367"/>
          <a:stretch/>
        </p:blipFill>
        <p:spPr>
          <a:xfrm>
            <a:off x="875520" y="943560"/>
            <a:ext cx="10904040" cy="55440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625760" y="2286000"/>
            <a:ext cx="9295560" cy="1186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F6FC6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                       </a:t>
            </a:r>
            <a:r>
              <a:rPr lang="en-US" sz="4400" b="0" strike="noStrike" spc="-1">
                <a:solidFill>
                  <a:srgbClr val="0F6FC6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THANK YOU!.......</a:t>
            </a:r>
            <a:endParaRPr lang="en-IN" sz="44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46200" y="36756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0" bIns="0" numCol="1" spcCol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 dirty="0">
                <a:solidFill>
                  <a:srgbClr val="0F6FC6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                                  INTRODUCTION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1134000" y="1813320"/>
            <a:ext cx="10484280" cy="4786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72880" indent="-2728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The sentiments and intentions expressed in English-language tweets regarding tourism in Thailand cities. 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Predict the sentiments and intentions revealed in these tweets.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 algn="just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To label sentiment and intention classes of tweets related to tourism in the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Thai cities.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561"/>
              </a:spcBef>
              <a:buNone/>
            </a:pP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62784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0" bIns="0" numCol="1" spcCol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0" strike="noStrike" spc="-1" dirty="0">
                <a:solidFill>
                  <a:srgbClr val="0F6FC6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                         PROBLEM STATEMENT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858600" y="2072160"/>
            <a:ext cx="10972080" cy="43887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72880" indent="-2728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The COVID-19 pandemic has severely affected Thailand's tourism sector, which constitutes a significant portion of the country's GDP and export revenue.</a:t>
            </a:r>
            <a:endParaRPr lang="en-IN" sz="20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Lockdowns, travel bans, and venue closures have led to a substantial decline in revenue, impacting popular tourist destinations.</a:t>
            </a:r>
            <a:endParaRPr lang="en-IN" sz="20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The evolving tourism landscape, driven by information and communication technology (ICT) and social media, poses challenges to traditional models.</a:t>
            </a:r>
            <a:endParaRPr lang="en-IN" sz="20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While sentiment analysis with machine learning gains traction, understanding the effects of personalization on customer experience and sentiment remains a research gap.</a:t>
            </a:r>
            <a:endParaRPr lang="en-IN" sz="20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206360" y="268200"/>
            <a:ext cx="8219160" cy="79200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0" bIns="0" numCol="1" spcCol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0" strike="noStrike" spc="-1" dirty="0">
                <a:solidFill>
                  <a:srgbClr val="0F6FC6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LITERATURE REVIEW</a:t>
            </a:r>
            <a:endParaRPr lang="en-IN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1" name="Content Placeholder 5"/>
          <p:cNvGraphicFramePr/>
          <p:nvPr>
            <p:extLst>
              <p:ext uri="{D42A27DB-BD31-4B8C-83A1-F6EECF244321}">
                <p14:modId xmlns:p14="http://schemas.microsoft.com/office/powerpoint/2010/main" val="758065140"/>
              </p:ext>
            </p:extLst>
          </p:nvPr>
        </p:nvGraphicFramePr>
        <p:xfrm>
          <a:off x="996480" y="1061280"/>
          <a:ext cx="10795320" cy="5796720"/>
        </p:xfrm>
        <a:graphic>
          <a:graphicData uri="http://schemas.openxmlformats.org/drawingml/2006/table">
            <a:tbl>
              <a:tblPr/>
              <a:tblGrid>
                <a:gridCol w="359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ACCURACY   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YEAR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Arial"/>
                          <a:ea typeface="黑体"/>
                        </a:rPr>
                        <a:t>PAPER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Mohamed Imran Mohamed Ariff1, </a:t>
                      </a:r>
                      <a:r>
                        <a:rPr lang="en-IN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Nurul</a:t>
                      </a: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 </a:t>
                      </a:r>
                      <a:r>
                        <a:rPr lang="en-IN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Erina</a:t>
                      </a: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 </a:t>
                      </a:r>
                      <a:r>
                        <a:rPr lang="en-IN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Shuhada</a:t>
                      </a: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 Zubir2, </a:t>
                      </a:r>
                      <a:r>
                        <a:rPr lang="en-IN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Azilawati</a:t>
                      </a: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 Azizan1, </a:t>
                      </a:r>
                      <a:r>
                        <a:rPr lang="en-IN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Samsiah</a:t>
                      </a: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 Ahmad1, Noreen </a:t>
                      </a:r>
                      <a:r>
                        <a:rPr lang="en-IN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Izza</a:t>
                      </a: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 Arshad3 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93.00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2024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Malaysian views on COVID-19 vaccination program: a sentiment analysis study using Twitter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Michał Roman 1,, Arkadiusz Niedziółka 2 and Andrzej Krasnod˛ ebski 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82.78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2020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Respondents’ Involvement in Tourist Activities at the Time of the COVID-19 Pandemic.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Thanapat Sontayasara, Sirawit Jariyapongpaiboon, Arnon Promjun∗, Napat Seelpipat∗, Kumpol Saengtabtim∗,JingTang, and Natt Leelawat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71.03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2020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Twitter Sentiment Analysis of Bangkok Tourism During COVID-19 Pandemic Using Support Vector Machine Algorithm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ZHAO JIANQIANG1,2,3 and GUI XIAOLIN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78.03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2017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黑体"/>
                        </a:rPr>
                        <a:t>Comparison Research on Text Pre-processing Methods on Twitter Sentiment Analysis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589680"/>
            <a:ext cx="10972080" cy="76824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0" bIns="0" numCol="1" spcCol="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200" b="0" strike="noStrike" spc="-1">
                <a:solidFill>
                  <a:srgbClr val="0F6FC6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EXISTING SYSTEM</a:t>
            </a:r>
            <a:endParaRPr lang="en-IN" sz="3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091160" y="1662840"/>
            <a:ext cx="10972080" cy="49413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72880" indent="-27288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1.Support Vector </a:t>
            </a:r>
            <a:r>
              <a:rPr lang="en-US" sz="22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Classification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SVC):        </a:t>
            </a:r>
            <a:endParaRPr lang="en-IN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            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Accuracy: Achieved only 70% accuracy for both sentiment and intention analysis. Effective for binary classification tasks.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                     Disadvantage: Accuracy on the Chiang Mai dataset was below 70% due to a smaller number of training tweets.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CART (Classification and Regression Trees):   </a:t>
            </a:r>
            <a:endParaRPr lang="en-US" sz="22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SzPct val="80000"/>
              <a:buNone/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		  Accuracy: Ensemble votes of multiple decision trees in the random forest achieved high accuracy (95.4%) on the Bangkok dataset.        </a:t>
            </a:r>
            <a:endParaRPr lang="en-IN" sz="1800" b="0" strike="noStrike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		 </a:t>
            </a:r>
            <a:r>
              <a:rPr lang="en-US" sz="1800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sz="18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	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Disadvantage: Achieved the same accuracy on the Chiang Mai dataset as random forest due to its ensemble nature.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dt" idx="9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Arial"/>
                <a:ea typeface="SimSun"/>
              </a:defRPr>
            </a:lvl1pPr>
          </a:lstStyle>
          <a:p>
            <a:pPr>
              <a:lnSpc>
                <a:spcPct val="100000"/>
              </a:lnSpc>
              <a:buNone/>
            </a:pPr>
            <a:fld id="{413C56E7-D088-4A68-9F85-10E7A741BE61}" type="datetime1">
              <a:rPr lang="en-US" sz="10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2/20/2024</a:t>
            </a:fld>
            <a:endParaRPr lang="en-IN" sz="10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Content Placeholder 2"/>
          <p:cNvSpPr/>
          <p:nvPr/>
        </p:nvSpPr>
        <p:spPr>
          <a:xfrm>
            <a:off x="1062000" y="1195920"/>
            <a:ext cx="10972080" cy="494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2880" indent="-27288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Random Forest:        </a:t>
            </a:r>
            <a:endParaRPr lang="en-IN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439"/>
              </a:spcBef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		   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Accuracy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: Achieved high accuracy (95.4%) on the Bangkok dataset in the intention analysis.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                     Disadvantage: The smaller dataset for Chiang Mai reduced the complexity of trees and accuracy.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/>
          <p:nvPr/>
        </p:nvSpPr>
        <p:spPr>
          <a:xfrm>
            <a:off x="609480" y="589680"/>
            <a:ext cx="10972080" cy="76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200" b="0" strike="noStrike" spc="-1">
                <a:solidFill>
                  <a:srgbClr val="0F6FC6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DISADVANTAGES EXISTING SYSTEM</a:t>
            </a:r>
            <a:endParaRPr lang="en-IN" sz="3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Content Placeholder 2"/>
          <p:cNvSpPr/>
          <p:nvPr/>
        </p:nvSpPr>
        <p:spPr>
          <a:xfrm>
            <a:off x="1091160" y="1662840"/>
            <a:ext cx="10972080" cy="469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72880" indent="-2728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The algorithms gives the accuracy Challenges with Small Datasets.</a:t>
            </a:r>
            <a:endParaRPr lang="en-IN" sz="2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IN" sz="2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Study focused on specific destinations (Bangkok, Chiang Mai, Phuket) and excluded other tourist locations.</a:t>
            </a:r>
            <a:endParaRPr lang="en-IN" sz="2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IN" sz="2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Limited to English-language tweets, potentially missing sentiments expressed in other languages.</a:t>
            </a:r>
            <a:endParaRPr lang="en-IN" sz="2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IN" sz="2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IN" sz="2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3940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0" bIns="0" numCol="1" spcCol="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F6FC6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PROPOSED SYSTEM</a:t>
            </a:r>
            <a:endParaRPr lang="en-IN" sz="3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254960" y="1917360"/>
            <a:ext cx="10553760" cy="48034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72880" indent="-272880" algn="just">
              <a:lnSpc>
                <a:spcPct val="150000"/>
              </a:lnSpc>
              <a:spcBef>
                <a:spcPts val="439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M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achine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learning models, including XGBClassifier, DecisionTreeClassifier and LogisticRegression to analyze sentiment and perceptions in the Thai tourism sector post-COVID-19. Leveraging these models,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to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predict and understand the evolving traveler sentiments based on social media data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.</a:t>
            </a:r>
            <a:endParaRPr lang="en-IN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XGBClassifier's boosting capabilities, DecisionTreeClassifier's interpretability and Logistic Regression's simplicity will be utilized to identify trends, preferences, and sentiment shifts. 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To provide insights into developing effective strategies for the recovery and sustainable growth of Thailand's tourism industry amid changing travel behaviors and economic challenges.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00640" y="465480"/>
            <a:ext cx="10738440" cy="68652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0" bIns="0" numCol="1" spcCol="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3200" b="0" strike="noStrike" spc="-1">
                <a:solidFill>
                  <a:srgbClr val="0F6FC6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ALGORITHM</a:t>
            </a:r>
            <a:endParaRPr lang="en-IN" sz="3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434120" y="1905480"/>
            <a:ext cx="3471480" cy="2140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buNone/>
            </a:pPr>
            <a:endParaRPr lang="en-IN" sz="20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IN" sz="20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Logistic Regression</a:t>
            </a:r>
            <a:endParaRPr lang="en-IN" sz="20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IN" sz="20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Decision Tree Classifier</a:t>
            </a:r>
            <a:endParaRPr lang="en-IN" sz="20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880" indent="-27288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lang="en-IN" sz="20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XGB Classifier</a:t>
            </a:r>
            <a:endParaRPr lang="en-IN" sz="20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39"/>
              </a:spcBef>
              <a:buNone/>
              <a:tabLst>
                <a:tab pos="0" algn="l"/>
              </a:tabLst>
            </a:pPr>
            <a:endParaRPr lang="en-IN" sz="2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7468</TotalTime>
  <Pages>0</Pages>
  <Words>556</Words>
  <Characters>0</Characters>
  <Application>Microsoft Office PowerPoint</Application>
  <PresentationFormat>Widescreen</PresentationFormat>
  <Paragraphs>91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SimSun</vt:lpstr>
      <vt:lpstr>Arial</vt:lpstr>
      <vt:lpstr>DejaVu Sans</vt:lpstr>
      <vt:lpstr>Noto Sans CJK SC</vt:lpstr>
      <vt:lpstr>黑体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                                    INTRODUCTION</vt:lpstr>
      <vt:lpstr>                           PROBLEM STATEMENT</vt:lpstr>
      <vt:lpstr>LITERATURE REVIEW</vt:lpstr>
      <vt:lpstr>EXISTING SYSTEM</vt:lpstr>
      <vt:lpstr>PowerPoint Presentation</vt:lpstr>
      <vt:lpstr>PowerPoint Presentation</vt:lpstr>
      <vt:lpstr>PROPOSED SYSTEM</vt:lpstr>
      <vt:lpstr>ALGORITHM</vt:lpstr>
      <vt:lpstr>MODULES OF THE PROJECT</vt:lpstr>
      <vt:lpstr>Accuracy and F1-score</vt:lpstr>
      <vt:lpstr>DATASET </vt:lpstr>
      <vt:lpstr>                         THANK YOU!.......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IDENTIFICATION IN BLIND HOME  SECURITY SYSTEM USING IMAGE  PROCESSING</dc:title>
  <dc:subject/>
  <dc:creator>Welcome</dc:creator>
  <dc:description/>
  <cp:lastModifiedBy>Thanimai</cp:lastModifiedBy>
  <cp:revision>723</cp:revision>
  <dcterms:created xsi:type="dcterms:W3CDTF">2016-12-19T14:05:00Z</dcterms:created>
  <dcterms:modified xsi:type="dcterms:W3CDTF">2024-02-20T08:17:53Z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12</vt:i4>
  </property>
</Properties>
</file>