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25" d="100"/>
          <a:sy n="125" d="100"/>
        </p:scale>
        <p:origin x="-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4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05B8-ABFB-6E0C-2373-F73D0CE7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Notch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D4D8-D20B-EC94-A510-F2F6FAF2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notch filter rejects (or passes) frequencies in a predefined </a:t>
            </a:r>
            <a:r>
              <a:rPr lang="en-GB" dirty="0" err="1"/>
              <a:t>neighborhood</a:t>
            </a:r>
            <a:r>
              <a:rPr lang="en-GB" dirty="0"/>
              <a:t> about the </a:t>
            </a:r>
            <a:r>
              <a:rPr lang="en-GB" dirty="0" err="1"/>
              <a:t>center</a:t>
            </a:r>
            <a:r>
              <a:rPr lang="en-GB" dirty="0"/>
              <a:t> of the frequency rectangle.</a:t>
            </a:r>
          </a:p>
          <a:p>
            <a:r>
              <a:rPr lang="en-GB" dirty="0"/>
              <a:t>a notch with </a:t>
            </a:r>
            <a:r>
              <a:rPr lang="en-GB" dirty="0" err="1"/>
              <a:t>center</a:t>
            </a:r>
            <a:r>
              <a:rPr lang="en-GB" dirty="0"/>
              <a:t> at (u</a:t>
            </a:r>
            <a:r>
              <a:rPr lang="en-GB" baseline="-25000" dirty="0"/>
              <a:t>0</a:t>
            </a:r>
            <a:r>
              <a:rPr lang="en-GB" dirty="0"/>
              <a:t>, v</a:t>
            </a:r>
            <a:r>
              <a:rPr lang="en-GB" baseline="-25000" dirty="0"/>
              <a:t>0</a:t>
            </a:r>
            <a:r>
              <a:rPr lang="en-GB" dirty="0"/>
              <a:t>) must have a corresponding notch at location (-u</a:t>
            </a:r>
            <a:r>
              <a:rPr lang="en-GB" baseline="-25000" dirty="0"/>
              <a:t>0</a:t>
            </a:r>
            <a:r>
              <a:rPr lang="en-GB" dirty="0"/>
              <a:t>, -v</a:t>
            </a:r>
            <a:r>
              <a:rPr lang="en-GB" baseline="-25000" dirty="0"/>
              <a:t>0</a:t>
            </a:r>
            <a:r>
              <a:rPr lang="en-GB" dirty="0"/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BB069-DA39-487D-46E3-C9A64842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02" y="3937767"/>
            <a:ext cx="51339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B2FE-E59B-CA93-572A-4096EC62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69" y="5120454"/>
            <a:ext cx="10048875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E6B99-E543-D759-5C43-68781DEA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69" y="5687219"/>
            <a:ext cx="3819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9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B1D0-22DA-5E44-4E73-8AA5C8EE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0BC0-8E55-48FA-14DF-AA36DCD0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distance computations for each filter are thus carried out using the expressions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Where, </a:t>
            </a:r>
            <a:r>
              <a:rPr lang="en-GB" dirty="0" err="1"/>
              <a:t>center</a:t>
            </a:r>
            <a:r>
              <a:rPr lang="en-GB" dirty="0"/>
              <a:t> of the frequency rectangle = (M/2, N/2)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87124-1C3A-C59F-3819-60D7EEFA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66" y="2808397"/>
            <a:ext cx="7077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D68C-5638-9135-F7CA-B03C80B7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Butterworth notch reject of order 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85B90-A4E6-2A09-453E-AFA9583E2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84" y="1690688"/>
            <a:ext cx="7077075" cy="9429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F61BAA-64FF-DAD4-64E7-799E270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97" y="3809508"/>
            <a:ext cx="7077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5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4E409-FEA0-D07E-2C8F-0B6DCC3FC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5" y="524850"/>
            <a:ext cx="3099911" cy="22813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E8C58-D739-B8D2-FDBA-4EE7E031E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6"/>
          <a:stretch/>
        </p:blipFill>
        <p:spPr>
          <a:xfrm>
            <a:off x="4345992" y="524850"/>
            <a:ext cx="3111821" cy="2281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8D390-70F0-76FA-3F3F-8EC8B9F05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95"/>
          <a:stretch/>
        </p:blipFill>
        <p:spPr>
          <a:xfrm>
            <a:off x="8159355" y="524851"/>
            <a:ext cx="3111821" cy="2283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F1707-F395-E2E9-2F30-2B00A69C52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98"/>
          <a:stretch/>
        </p:blipFill>
        <p:spPr>
          <a:xfrm>
            <a:off x="2319870" y="3779778"/>
            <a:ext cx="3099911" cy="23140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A413C1-181F-5EFE-8BFD-5D70823F4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807" y="3779778"/>
            <a:ext cx="3099911" cy="2285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12673F-9B98-26F0-94E2-98249459DEC4}"/>
              </a:ext>
            </a:extLst>
          </p:cNvPr>
          <p:cNvSpPr txBox="1"/>
          <p:nvPr/>
        </p:nvSpPr>
        <p:spPr>
          <a:xfrm>
            <a:off x="7412735" y="6148483"/>
            <a:ext cx="98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4991B-5778-CF45-488E-1F2B3FF3A492}"/>
              </a:ext>
            </a:extLst>
          </p:cNvPr>
          <p:cNvSpPr txBox="1"/>
          <p:nvPr/>
        </p:nvSpPr>
        <p:spPr>
          <a:xfrm>
            <a:off x="4589724" y="2920990"/>
            <a:ext cx="262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shifting the zero-frequency component to center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55E185-A5C1-C16C-AFDF-459290052922}"/>
              </a:ext>
            </a:extLst>
          </p:cNvPr>
          <p:cNvSpPr txBox="1"/>
          <p:nvPr/>
        </p:nvSpPr>
        <p:spPr>
          <a:xfrm>
            <a:off x="8566558" y="3003259"/>
            <a:ext cx="262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Notch location selection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8F366-D26F-47CF-C5D0-AD6BAF2C94DA}"/>
              </a:ext>
            </a:extLst>
          </p:cNvPr>
          <p:cNvSpPr txBox="1"/>
          <p:nvPr/>
        </p:nvSpPr>
        <p:spPr>
          <a:xfrm>
            <a:off x="2319870" y="6110317"/>
            <a:ext cx="309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Butterworth notch reject of order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A69F4-7087-3B01-3A43-52444C79A6E7}"/>
              </a:ext>
            </a:extLst>
          </p:cNvPr>
          <p:cNvSpPr txBox="1"/>
          <p:nvPr/>
        </p:nvSpPr>
        <p:spPr>
          <a:xfrm>
            <a:off x="1612085" y="3003259"/>
            <a:ext cx="100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5721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034D6F-67FA-A4B9-1190-B250674EC174}"/>
              </a:ext>
            </a:extLst>
          </p:cNvPr>
          <p:cNvSpPr/>
          <p:nvPr/>
        </p:nvSpPr>
        <p:spPr>
          <a:xfrm>
            <a:off x="6721642" y="1264920"/>
            <a:ext cx="1530818" cy="2134530"/>
          </a:xfrm>
          <a:prstGeom prst="roundRect">
            <a:avLst>
              <a:gd name="adj" fmla="val 58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5BAD1-FA6A-A14A-79A6-B4A4DF6F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C2E50-BFF8-4EF7-FA62-B846ACD3AE1C}"/>
              </a:ext>
            </a:extLst>
          </p:cNvPr>
          <p:cNvSpPr txBox="1"/>
          <p:nvPr/>
        </p:nvSpPr>
        <p:spPr>
          <a:xfrm>
            <a:off x="6597465" y="3489049"/>
            <a:ext cx="2295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Motion blurred image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9D50E22-70E9-F78B-BCAC-EC48CE455B8A}"/>
              </a:ext>
            </a:extLst>
          </p:cNvPr>
          <p:cNvSpPr/>
          <p:nvPr/>
        </p:nvSpPr>
        <p:spPr>
          <a:xfrm>
            <a:off x="5133524" y="1257531"/>
            <a:ext cx="1530818" cy="2134530"/>
          </a:xfrm>
          <a:prstGeom prst="roundRect">
            <a:avLst>
              <a:gd name="adj" fmla="val 58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546AD-4B65-15EB-DEC0-FEC1A7EDC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631" y="2010109"/>
                <a:ext cx="10515600" cy="4351338"/>
              </a:xfrm>
            </p:spPr>
            <p:txBody>
              <a:bodyPr/>
              <a:lstStyle/>
              <a:p>
                <a:r>
                  <a:rPr lang="en-US" u="sng" dirty="0"/>
                  <a:t>Motion Deblur: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u="sng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546AD-4B65-15EB-DEC0-FEC1A7EDC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631" y="2010109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1F35B49-A46F-E43C-07FD-A86C360B97FC}"/>
              </a:ext>
            </a:extLst>
          </p:cNvPr>
          <p:cNvSpPr txBox="1"/>
          <p:nvPr/>
        </p:nvSpPr>
        <p:spPr>
          <a:xfrm>
            <a:off x="5069304" y="3458271"/>
            <a:ext cx="16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Shake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8D6F67-53C1-2955-5D98-F97D60D45B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4" y="1362408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F348957-C8F2-4677-E0AE-D60C75F374BB}"/>
                  </a:ext>
                </a:extLst>
              </p:cNvPr>
              <p:cNvSpPr txBox="1"/>
              <p:nvPr/>
            </p:nvSpPr>
            <p:spPr>
              <a:xfrm>
                <a:off x="838200" y="4876250"/>
                <a:ext cx="11991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F348957-C8F2-4677-E0AE-D60C75F37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6250"/>
                <a:ext cx="11991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7B4970-AAC9-FB64-6FF8-517C7C94E101}"/>
                  </a:ext>
                </a:extLst>
              </p:cNvPr>
              <p:cNvSpPr txBox="1"/>
              <p:nvPr/>
            </p:nvSpPr>
            <p:spPr>
              <a:xfrm>
                <a:off x="3264568" y="4876250"/>
                <a:ext cx="970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7B4970-AAC9-FB64-6FF8-517C7C94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68" y="4876250"/>
                <a:ext cx="970547" cy="523220"/>
              </a:xfrm>
              <a:prstGeom prst="rect">
                <a:avLst/>
              </a:prstGeom>
              <a:blipFill>
                <a:blip r:embed="rId5"/>
                <a:stretch>
                  <a:fillRect r="-2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5DC352C-FBF7-8342-65DE-D4A84A230AD3}"/>
              </a:ext>
            </a:extLst>
          </p:cNvPr>
          <p:cNvSpPr txBox="1"/>
          <p:nvPr/>
        </p:nvSpPr>
        <p:spPr>
          <a:xfrm>
            <a:off x="2294021" y="4876250"/>
            <a:ext cx="52136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FT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D79D82-5429-2CCA-F355-4624A7CA94AF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2037347" y="5137860"/>
            <a:ext cx="256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1339CA-5A7B-55AF-0902-613964230D01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2815390" y="5137860"/>
            <a:ext cx="44917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5380E3-A4A7-9A77-D088-F11856A93774}"/>
                  </a:ext>
                </a:extLst>
              </p:cNvPr>
              <p:cNvSpPr txBox="1"/>
              <p:nvPr/>
            </p:nvSpPr>
            <p:spPr>
              <a:xfrm>
                <a:off x="838200" y="5618848"/>
                <a:ext cx="11991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5380E3-A4A7-9A77-D088-F11856A93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18848"/>
                <a:ext cx="11991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1E0CA7-A228-A77D-03CB-BEA120F5C0AC}"/>
                  </a:ext>
                </a:extLst>
              </p:cNvPr>
              <p:cNvSpPr txBox="1"/>
              <p:nvPr/>
            </p:nvSpPr>
            <p:spPr>
              <a:xfrm>
                <a:off x="3264568" y="5618848"/>
                <a:ext cx="970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1E0CA7-A228-A77D-03CB-BEA120F5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68" y="5618848"/>
                <a:ext cx="970547" cy="523220"/>
              </a:xfrm>
              <a:prstGeom prst="rect">
                <a:avLst/>
              </a:prstGeom>
              <a:blipFill>
                <a:blip r:embed="rId7"/>
                <a:stretch>
                  <a:fillRect r="-18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6E6780C-0E76-B3F3-52BB-E9F6DEF4D0E9}"/>
              </a:ext>
            </a:extLst>
          </p:cNvPr>
          <p:cNvSpPr txBox="1"/>
          <p:nvPr/>
        </p:nvSpPr>
        <p:spPr>
          <a:xfrm>
            <a:off x="2294021" y="5618848"/>
            <a:ext cx="52136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FT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3DB289-A631-D118-40A8-6CDAB80551E4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2037347" y="5880458"/>
            <a:ext cx="256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4E14EE-5FB1-F7CA-E162-5D652B30B8BC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2815390" y="5880458"/>
            <a:ext cx="44917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93903-40B3-075F-E42F-60DFFD770DE8}"/>
                  </a:ext>
                </a:extLst>
              </p:cNvPr>
              <p:cNvSpPr txBox="1"/>
              <p:nvPr/>
            </p:nvSpPr>
            <p:spPr>
              <a:xfrm>
                <a:off x="5945103" y="5345787"/>
                <a:ext cx="3071563" cy="9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93903-40B3-075F-E42F-60DFFD770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103" y="5345787"/>
                <a:ext cx="3071563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9A9DAD-8FC8-4623-A79F-CBF35FAFD380}"/>
                  </a:ext>
                </a:extLst>
              </p:cNvPr>
              <p:cNvSpPr txBox="1"/>
              <p:nvPr/>
            </p:nvSpPr>
            <p:spPr>
              <a:xfrm>
                <a:off x="10140616" y="5578896"/>
                <a:ext cx="1213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9A9DAD-8FC8-4623-A79F-CBF35FAF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616" y="5578896"/>
                <a:ext cx="12131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7809050-8628-9CEA-D546-7664380750C7}"/>
              </a:ext>
            </a:extLst>
          </p:cNvPr>
          <p:cNvSpPr txBox="1"/>
          <p:nvPr/>
        </p:nvSpPr>
        <p:spPr>
          <a:xfrm>
            <a:off x="9170069" y="5578896"/>
            <a:ext cx="61616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IFT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AE4E30-BC90-12E1-D3B4-68159D9022D5}"/>
              </a:ext>
            </a:extLst>
          </p:cNvPr>
          <p:cNvCxnSpPr>
            <a:cxnSpLocks/>
          </p:cNvCxnSpPr>
          <p:nvPr/>
        </p:nvCxnSpPr>
        <p:spPr>
          <a:xfrm>
            <a:off x="8863264" y="5862094"/>
            <a:ext cx="306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AB3351-53B1-C834-6A25-1902213E42FE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9786238" y="5840506"/>
            <a:ext cx="35437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8336C7E5-B197-AD66-7167-DA5C75394434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220201" y="1362408"/>
            <a:ext cx="1371600" cy="1371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C5EF32-EEB0-A10F-E26A-46EC782B8551}"/>
              </a:ext>
            </a:extLst>
          </p:cNvPr>
          <p:cNvSpPr txBox="1"/>
          <p:nvPr/>
        </p:nvSpPr>
        <p:spPr>
          <a:xfrm>
            <a:off x="5001428" y="3755313"/>
            <a:ext cx="1793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(Point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pread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unction)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89E-3CD7-8B87-2CFD-34480C7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110E3-EF19-7852-7439-BEF2EE21B8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101" y="2971502"/>
            <a:ext cx="1819275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62E5D-B5D7-6860-CEDC-230C06D66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4" t="2525" r="4020" b="3012"/>
          <a:stretch/>
        </p:blipFill>
        <p:spPr>
          <a:xfrm>
            <a:off x="4775858" y="2946027"/>
            <a:ext cx="1819275" cy="1844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1C809C-FD20-0CB5-C377-29BE07BAA256}"/>
              </a:ext>
            </a:extLst>
          </p:cNvPr>
          <p:cNvSpPr txBox="1"/>
          <p:nvPr/>
        </p:nvSpPr>
        <p:spPr>
          <a:xfrm>
            <a:off x="2622093" y="4882491"/>
            <a:ext cx="120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h(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AF577-2B02-2AEA-6779-0BF95D77AD21}"/>
              </a:ext>
            </a:extLst>
          </p:cNvPr>
          <p:cNvSpPr txBox="1"/>
          <p:nvPr/>
        </p:nvSpPr>
        <p:spPr>
          <a:xfrm>
            <a:off x="1767931" y="3427011"/>
            <a:ext cx="3777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6A7E3-FF1C-575C-1AE3-40F007402A96}"/>
              </a:ext>
            </a:extLst>
          </p:cNvPr>
          <p:cNvSpPr txBox="1"/>
          <p:nvPr/>
        </p:nvSpPr>
        <p:spPr>
          <a:xfrm>
            <a:off x="4234247" y="3336666"/>
            <a:ext cx="3777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C7E3B-30A6-35BB-5DDC-39ED4CC7CE14}"/>
              </a:ext>
            </a:extLst>
          </p:cNvPr>
          <p:cNvSpPr txBox="1"/>
          <p:nvPr/>
        </p:nvSpPr>
        <p:spPr>
          <a:xfrm>
            <a:off x="6922875" y="3427010"/>
            <a:ext cx="3777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D1659-F87A-E6E4-7442-8F8A2882CB8E}"/>
              </a:ext>
            </a:extLst>
          </p:cNvPr>
          <p:cNvSpPr txBox="1"/>
          <p:nvPr/>
        </p:nvSpPr>
        <p:spPr>
          <a:xfrm>
            <a:off x="924187" y="3581400"/>
            <a:ext cx="85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48EB1-D973-6E72-4DEC-CFA29051FE09}"/>
              </a:ext>
            </a:extLst>
          </p:cNvPr>
          <p:cNvSpPr txBox="1"/>
          <p:nvPr/>
        </p:nvSpPr>
        <p:spPr>
          <a:xfrm>
            <a:off x="5244544" y="4882491"/>
            <a:ext cx="120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FE6F4-8AB2-F665-3607-707D26341C1C}"/>
              </a:ext>
            </a:extLst>
          </p:cNvPr>
          <p:cNvSpPr txBox="1"/>
          <p:nvPr/>
        </p:nvSpPr>
        <p:spPr>
          <a:xfrm>
            <a:off x="7866995" y="4882490"/>
            <a:ext cx="120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g(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B7E142-69BE-C826-4152-EFD4DDB07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546" b="174"/>
          <a:stretch/>
        </p:blipFill>
        <p:spPr>
          <a:xfrm>
            <a:off x="7557698" y="2965188"/>
            <a:ext cx="1819275" cy="1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6C37-99A0-C84A-C3B6-BAAEA9C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415F8-8E84-3EA2-F0DE-766807B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133" y="2271712"/>
            <a:ext cx="2295525" cy="2314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1793CC-3C95-9BB3-4BED-A55A99D010F4}"/>
                  </a:ext>
                </a:extLst>
              </p:cNvPr>
              <p:cNvSpPr txBox="1"/>
              <p:nvPr/>
            </p:nvSpPr>
            <p:spPr>
              <a:xfrm>
                <a:off x="1488058" y="3160553"/>
                <a:ext cx="3071563" cy="9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1793CC-3C95-9BB3-4BED-A55A99D01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58" y="3160553"/>
                <a:ext cx="3071563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AA9C6-F142-14AF-B5ED-D9774A28F0B2}"/>
                  </a:ext>
                </a:extLst>
              </p:cNvPr>
              <p:cNvSpPr txBox="1"/>
              <p:nvPr/>
            </p:nvSpPr>
            <p:spPr>
              <a:xfrm>
                <a:off x="5683571" y="3393662"/>
                <a:ext cx="1213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AA9C6-F142-14AF-B5ED-D9774A28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571" y="3393662"/>
                <a:ext cx="1213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91E6-4AB4-0188-C198-35CBFDB9BFC5}"/>
              </a:ext>
            </a:extLst>
          </p:cNvPr>
          <p:cNvSpPr txBox="1"/>
          <p:nvPr/>
        </p:nvSpPr>
        <p:spPr>
          <a:xfrm>
            <a:off x="4713024" y="3393662"/>
            <a:ext cx="61616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IFT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3054CA-B958-0400-88C6-90798E515637}"/>
              </a:ext>
            </a:extLst>
          </p:cNvPr>
          <p:cNvCxnSpPr>
            <a:cxnSpLocks/>
          </p:cNvCxnSpPr>
          <p:nvPr/>
        </p:nvCxnSpPr>
        <p:spPr>
          <a:xfrm>
            <a:off x="4406219" y="3676860"/>
            <a:ext cx="306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C4BBF7-5420-3805-F568-1BE93387894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329193" y="3655272"/>
            <a:ext cx="35437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8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F1F7-AF62-7B0B-F871-D5781029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Suppression: Wiener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E82875-019C-62F8-772B-4640F7195DEC}"/>
                  </a:ext>
                </a:extLst>
              </p:cNvPr>
              <p:cNvSpPr txBox="1"/>
              <p:nvPr/>
            </p:nvSpPr>
            <p:spPr>
              <a:xfrm>
                <a:off x="1411858" y="1987073"/>
                <a:ext cx="5217542" cy="93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𝑁𝑆𝑅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baseline="30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E82875-019C-62F8-772B-4640F7195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858" y="1987073"/>
                <a:ext cx="5217542" cy="934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1963B7-4C07-6082-1378-6FF97CBCBAC2}"/>
                  </a:ext>
                </a:extLst>
              </p:cNvPr>
              <p:cNvSpPr txBox="1"/>
              <p:nvPr/>
            </p:nvSpPr>
            <p:spPr>
              <a:xfrm>
                <a:off x="1411858" y="3337941"/>
                <a:ext cx="3900806" cy="787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800" b="0" dirty="0"/>
                  <a:t>NSR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1963B7-4C07-6082-1378-6FF97CBCB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858" y="3337941"/>
                <a:ext cx="3900806" cy="787010"/>
              </a:xfrm>
              <a:prstGeom prst="rect">
                <a:avLst/>
              </a:prstGeom>
              <a:blipFill>
                <a:blip r:embed="rId3"/>
                <a:stretch>
                  <a:fillRect l="-3281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4D8AC1F-9E79-7E9B-0106-DC25533330E1}"/>
              </a:ext>
            </a:extLst>
          </p:cNvPr>
          <p:cNvSpPr txBox="1"/>
          <p:nvPr/>
        </p:nvSpPr>
        <p:spPr>
          <a:xfrm>
            <a:off x="1411858" y="2999007"/>
            <a:ext cx="327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NSR(</a:t>
            </a:r>
            <a:r>
              <a:rPr lang="en-US" dirty="0" err="1"/>
              <a:t>u,v</a:t>
            </a:r>
            <a:r>
              <a:rPr lang="en-US" dirty="0"/>
              <a:t>) = Noise to signal Ratio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0E7384-F4D7-EA32-4C7B-A00F39B1E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58" y="4319816"/>
            <a:ext cx="6348984" cy="65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1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284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CSE 4128 Lab 4 </vt:lpstr>
      <vt:lpstr>Notch Filter</vt:lpstr>
      <vt:lpstr>PowerPoint Presentation</vt:lpstr>
      <vt:lpstr>Butterworth notch reject of order n</vt:lpstr>
      <vt:lpstr>PowerPoint Presentation</vt:lpstr>
      <vt:lpstr>Assignment</vt:lpstr>
      <vt:lpstr>PowerPoint Presentation</vt:lpstr>
      <vt:lpstr>PowerPoint Presentation</vt:lpstr>
      <vt:lpstr>Noise Suppression: Wiener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USER</cp:lastModifiedBy>
  <cp:revision>62</cp:revision>
  <dcterms:created xsi:type="dcterms:W3CDTF">2022-03-22T12:35:29Z</dcterms:created>
  <dcterms:modified xsi:type="dcterms:W3CDTF">2022-06-07T19:03:35Z</dcterms:modified>
</cp:coreProperties>
</file>