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FD6E-B6CF-2AA4-08B5-1688686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Homographic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15B8-069C-9769-23BA-868F14D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an image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/>
              <a:t>can be expressed as the product of its illumination,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/>
              <a:t>, and reflectance,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/>
              <a:t>, components: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This equation cannot be used directly to operate on the frequency components of illumination and reflectance because the Fourier transform of a product is not the product of the transforms: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AB13E-5D9F-C9E3-F8DF-33E0F688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645" y="2871537"/>
            <a:ext cx="3066047" cy="557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507D7-F44B-CD90-2B20-4525CDC4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46" y="5204159"/>
            <a:ext cx="3902234" cy="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A3C08-F0EE-367E-3984-0EE8FB4FD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55" t="33286"/>
          <a:stretch/>
        </p:blipFill>
        <p:spPr>
          <a:xfrm>
            <a:off x="617495" y="895816"/>
            <a:ext cx="3560219" cy="850578"/>
          </a:xfrm>
          <a:ln>
            <a:solidFill>
              <a:schemeClr val="tx1"/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179D1-007D-3F31-C9D0-2C186108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" y="2514672"/>
            <a:ext cx="514350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93A30-40A5-1503-0DDD-3E8CB9038BF6}"/>
              </a:ext>
            </a:extLst>
          </p:cNvPr>
          <p:cNvSpPr txBox="1"/>
          <p:nvPr/>
        </p:nvSpPr>
        <p:spPr>
          <a:xfrm>
            <a:off x="5824287" y="2600641"/>
            <a:ext cx="296498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micSansMS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micSansMS"/>
              </a:rPr>
              <a:t>eparate frequency components</a:t>
            </a:r>
            <a:r>
              <a:rPr lang="en-US" sz="16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A3D6B-D4F1-899E-1A1E-F0578D9B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62" y="3074814"/>
            <a:ext cx="5343525" cy="57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84B81-F379-E7C7-BDC7-85CE3B8CE1C1}"/>
              </a:ext>
            </a:extLst>
          </p:cNvPr>
          <p:cNvSpPr txBox="1"/>
          <p:nvPr/>
        </p:nvSpPr>
        <p:spPr>
          <a:xfrm>
            <a:off x="5824287" y="3135712"/>
            <a:ext cx="476450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ComicSansMS"/>
              </a:rPr>
              <a:t>Fourier transform high and low frequency components</a:t>
            </a:r>
            <a:r>
              <a:rPr lang="en-GB" sz="1600" dirty="0"/>
              <a:t>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6550B6-EC08-AA1A-0ADF-03E1BA1D9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89" y="3646314"/>
            <a:ext cx="337185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48CBCE-5156-957F-7360-6FFDF6822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89" y="4318948"/>
            <a:ext cx="7181850" cy="49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6C7F0E-C136-E54E-76B1-813012C1DC93}"/>
              </a:ext>
            </a:extLst>
          </p:cNvPr>
          <p:cNvSpPr txBox="1"/>
          <p:nvPr/>
        </p:nvSpPr>
        <p:spPr>
          <a:xfrm>
            <a:off x="7876671" y="4397321"/>
            <a:ext cx="3301081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micSansMS"/>
              </a:rPr>
              <a:t>Filter out low frequency  component</a:t>
            </a:r>
            <a:r>
              <a:rPr lang="en-US" sz="1400" dirty="0"/>
              <a:t>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4D4601-762D-B03C-959A-D1A4E912A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769" y="4877846"/>
            <a:ext cx="8534400" cy="485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C3C270-2277-CF4E-A4A5-A22A1CC5C4C9}"/>
              </a:ext>
            </a:extLst>
          </p:cNvPr>
          <p:cNvSpPr txBox="1"/>
          <p:nvPr/>
        </p:nvSpPr>
        <p:spPr>
          <a:xfrm>
            <a:off x="9208169" y="4917421"/>
            <a:ext cx="1969583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micSansMS"/>
              </a:rPr>
              <a:t>Inverse transform</a:t>
            </a:r>
            <a:r>
              <a:rPr lang="en-US" sz="1600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C3017B-0987-255F-1542-8E759718F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50" y="5486882"/>
            <a:ext cx="5505450" cy="1095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1D9B64-C76D-6309-B514-D8467BC24C61}"/>
              </a:ext>
            </a:extLst>
          </p:cNvPr>
          <p:cNvSpPr txBox="1"/>
          <p:nvPr/>
        </p:nvSpPr>
        <p:spPr>
          <a:xfrm>
            <a:off x="6172198" y="6201193"/>
            <a:ext cx="2617078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micSansMS"/>
              </a:rPr>
              <a:t>Exponentiate to re-combine</a:t>
            </a:r>
            <a:endParaRPr lang="en-US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E907563-B3AB-A585-0A63-98A5F4421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0851" y="763893"/>
            <a:ext cx="7191375" cy="11144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4523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723-1379-8464-C721-07C01197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Modified form of the Gaussian </a:t>
            </a:r>
            <a:r>
              <a:rPr lang="en-GB" dirty="0" err="1"/>
              <a:t>highpass</a:t>
            </a:r>
            <a:r>
              <a:rPr lang="en-GB" dirty="0"/>
              <a:t> filter 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22CCB1-BE8C-0377-7768-E60B9CF7D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452" y="1583796"/>
            <a:ext cx="5534437" cy="3942738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A1B27-30D7-833E-478B-EE7DAB1E24F9}"/>
              </a:ext>
            </a:extLst>
          </p:cNvPr>
          <p:cNvGrpSpPr/>
          <p:nvPr/>
        </p:nvGrpSpPr>
        <p:grpSpPr>
          <a:xfrm>
            <a:off x="8119241" y="2665529"/>
            <a:ext cx="2262353" cy="1107996"/>
            <a:chOff x="8119241" y="2665529"/>
            <a:chExt cx="2262353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2965B3-5EA4-7C82-463F-9E9D10E95B77}"/>
                    </a:ext>
                  </a:extLst>
                </p:cNvPr>
                <p:cNvSpPr txBox="1"/>
                <p:nvPr/>
              </p:nvSpPr>
              <p:spPr>
                <a:xfrm>
                  <a:off x="8119241" y="2665529"/>
                  <a:ext cx="2262352" cy="36933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2965B3-5EA4-7C82-463F-9E9D10E95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241" y="2665529"/>
                  <a:ext cx="226235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23CC9D-717A-7A05-3665-04F44DD0EDAF}"/>
                    </a:ext>
                  </a:extLst>
                </p:cNvPr>
                <p:cNvSpPr txBox="1"/>
                <p:nvPr/>
              </p:nvSpPr>
              <p:spPr>
                <a:xfrm>
                  <a:off x="8119241" y="3034861"/>
                  <a:ext cx="2262352" cy="36933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23CC9D-717A-7A05-3665-04F44DD0E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241" y="3034861"/>
                  <a:ext cx="226235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03B754-2401-0488-0BCD-416485103E60}"/>
                </a:ext>
              </a:extLst>
            </p:cNvPr>
            <p:cNvSpPr txBox="1"/>
            <p:nvPr/>
          </p:nvSpPr>
          <p:spPr>
            <a:xfrm>
              <a:off x="8119242" y="3404193"/>
              <a:ext cx="226235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0" i="0" dirty="0">
                  <a:solidFill>
                    <a:srgbClr val="000000"/>
                  </a:solidFill>
                  <a:effectLst/>
                  <a:latin typeface="ComicSansMS"/>
                </a:rPr>
                <a:t>c controls smoothness</a:t>
              </a:r>
              <a:r>
                <a:rPr lang="en-US" dirty="0"/>
                <a:t>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B468011-5F8F-1F17-A2E2-F04379C90143}"/>
              </a:ext>
            </a:extLst>
          </p:cNvPr>
          <p:cNvSpPr txBox="1"/>
          <p:nvPr/>
        </p:nvSpPr>
        <p:spPr>
          <a:xfrm>
            <a:off x="1340069" y="5687246"/>
            <a:ext cx="9151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dirty="0">
                <a:solidFill>
                  <a:srgbClr val="231F20"/>
                </a:solidFill>
                <a:effectLst/>
                <a:latin typeface="TimesTen-Roman"/>
              </a:rPr>
              <a:t>Fig: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Ten-Roman"/>
              </a:rPr>
              <a:t>Radial cross section of a circularly</a:t>
            </a:r>
            <a:r>
              <a:rPr lang="en-GB" dirty="0">
                <a:solidFill>
                  <a:srgbClr val="231F20"/>
                </a:solidFill>
                <a:latin typeface="TimesTen-Roman"/>
              </a:rPr>
              <a:t>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Ten-Roman"/>
              </a:rPr>
              <a:t>symmetric</a:t>
            </a:r>
            <a:r>
              <a:rPr lang="en-GB" dirty="0">
                <a:solidFill>
                  <a:srgbClr val="231F20"/>
                </a:solidFill>
                <a:latin typeface="TimesTen-Roman"/>
              </a:rPr>
              <a:t>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Ten-Roman"/>
              </a:rPr>
              <a:t>homomorphic filter function. The vertical axis is at the </a:t>
            </a:r>
            <a:r>
              <a:rPr lang="en-GB" sz="1800" b="0" i="0" dirty="0" err="1">
                <a:solidFill>
                  <a:srgbClr val="231F20"/>
                </a:solidFill>
                <a:effectLst/>
                <a:latin typeface="TimesTen-Roman"/>
              </a:rPr>
              <a:t>center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Ten-Roman"/>
              </a:rPr>
              <a:t> of the frequency rectangle and </a:t>
            </a:r>
            <a:r>
              <a:rPr lang="en-GB" sz="1800" b="0" i="1" dirty="0">
                <a:solidFill>
                  <a:srgbClr val="231F20"/>
                </a:solidFill>
                <a:effectLst/>
                <a:latin typeface="TimesTen-Italic"/>
              </a:rPr>
              <a:t>D(</a:t>
            </a:r>
            <a:r>
              <a:rPr lang="en-GB" sz="1800" b="0" i="1" dirty="0" err="1">
                <a:solidFill>
                  <a:srgbClr val="231F20"/>
                </a:solidFill>
                <a:effectLst/>
                <a:latin typeface="TimesTen-Italic"/>
              </a:rPr>
              <a:t>u,v</a:t>
            </a:r>
            <a:r>
              <a:rPr lang="en-GB" sz="1800" b="0" i="1" dirty="0">
                <a:solidFill>
                  <a:srgbClr val="231F20"/>
                </a:solidFill>
                <a:effectLst/>
                <a:latin typeface="TimesTen-Italic"/>
              </a:rPr>
              <a:t>)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Ten-Roman"/>
              </a:rPr>
              <a:t>is the distance from the </a:t>
            </a:r>
            <a:r>
              <a:rPr lang="en-GB" sz="1800" b="0" i="0" dirty="0" err="1">
                <a:solidFill>
                  <a:srgbClr val="231F20"/>
                </a:solidFill>
                <a:effectLst/>
                <a:latin typeface="TimesTen-Roman"/>
              </a:rPr>
              <a:t>center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Ten-Roman"/>
              </a:rPr>
              <a:t>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CBB29-B447-AD9A-BC6D-373C65A1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893" y="297069"/>
            <a:ext cx="7191375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BB6A2-3367-4B34-6DDE-75733875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59" y="1684097"/>
            <a:ext cx="6625293" cy="756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BC8C0B-0FF3-A08A-5BA2-361F62F18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2636631"/>
            <a:ext cx="106013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034D6F-67FA-A4B9-1190-B250674EC174}"/>
              </a:ext>
            </a:extLst>
          </p:cNvPr>
          <p:cNvSpPr/>
          <p:nvPr/>
        </p:nvSpPr>
        <p:spPr>
          <a:xfrm>
            <a:off x="6721642" y="1264920"/>
            <a:ext cx="1530818" cy="2134530"/>
          </a:xfrm>
          <a:prstGeom prst="roundRect">
            <a:avLst>
              <a:gd name="adj" fmla="val 58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BAD1-FA6A-A14A-79A6-B4A4DF6F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C2E50-BFF8-4EF7-FA62-B846ACD3AE1C}"/>
              </a:ext>
            </a:extLst>
          </p:cNvPr>
          <p:cNvSpPr txBox="1"/>
          <p:nvPr/>
        </p:nvSpPr>
        <p:spPr>
          <a:xfrm>
            <a:off x="6597465" y="3489049"/>
            <a:ext cx="2295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Motion blurred image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D50E22-70E9-F78B-BCAC-EC48CE455B8A}"/>
              </a:ext>
            </a:extLst>
          </p:cNvPr>
          <p:cNvSpPr/>
          <p:nvPr/>
        </p:nvSpPr>
        <p:spPr>
          <a:xfrm>
            <a:off x="5133524" y="1257531"/>
            <a:ext cx="1530818" cy="2134530"/>
          </a:xfrm>
          <a:prstGeom prst="roundRect">
            <a:avLst>
              <a:gd name="adj" fmla="val 58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546AD-4B65-15EB-DEC0-FEC1A7EDC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631" y="2010109"/>
                <a:ext cx="10515600" cy="4351338"/>
              </a:xfrm>
            </p:spPr>
            <p:txBody>
              <a:bodyPr/>
              <a:lstStyle/>
              <a:p>
                <a:r>
                  <a:rPr lang="en-US" u="sng" dirty="0"/>
                  <a:t>Motion Deblur: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546AD-4B65-15EB-DEC0-FEC1A7EDC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631" y="2010109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1F35B49-A46F-E43C-07FD-A86C360B97FC}"/>
              </a:ext>
            </a:extLst>
          </p:cNvPr>
          <p:cNvSpPr txBox="1"/>
          <p:nvPr/>
        </p:nvSpPr>
        <p:spPr>
          <a:xfrm>
            <a:off x="5069304" y="3458271"/>
            <a:ext cx="16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Shake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8D6F67-53C1-2955-5D98-F97D60D45B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4" y="1362408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348957-C8F2-4677-E0AE-D60C75F374BB}"/>
                  </a:ext>
                </a:extLst>
              </p:cNvPr>
              <p:cNvSpPr txBox="1"/>
              <p:nvPr/>
            </p:nvSpPr>
            <p:spPr>
              <a:xfrm>
                <a:off x="838200" y="4876250"/>
                <a:ext cx="11991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348957-C8F2-4677-E0AE-D60C75F37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6250"/>
                <a:ext cx="11991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7B4970-AAC9-FB64-6FF8-517C7C94E101}"/>
                  </a:ext>
                </a:extLst>
              </p:cNvPr>
              <p:cNvSpPr txBox="1"/>
              <p:nvPr/>
            </p:nvSpPr>
            <p:spPr>
              <a:xfrm>
                <a:off x="3264568" y="4876250"/>
                <a:ext cx="970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7B4970-AAC9-FB64-6FF8-517C7C94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68" y="4876250"/>
                <a:ext cx="970547" cy="523220"/>
              </a:xfrm>
              <a:prstGeom prst="rect">
                <a:avLst/>
              </a:prstGeom>
              <a:blipFill>
                <a:blip r:embed="rId5"/>
                <a:stretch>
                  <a:fillRect r="-2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5DC352C-FBF7-8342-65DE-D4A84A230AD3}"/>
              </a:ext>
            </a:extLst>
          </p:cNvPr>
          <p:cNvSpPr txBox="1"/>
          <p:nvPr/>
        </p:nvSpPr>
        <p:spPr>
          <a:xfrm>
            <a:off x="2294021" y="4876250"/>
            <a:ext cx="5213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FT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D79D82-5429-2CCA-F355-4624A7CA94AF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2037347" y="5137860"/>
            <a:ext cx="256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1339CA-5A7B-55AF-0902-613964230D01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2815390" y="5137860"/>
            <a:ext cx="4491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5380E3-A4A7-9A77-D088-F11856A93774}"/>
                  </a:ext>
                </a:extLst>
              </p:cNvPr>
              <p:cNvSpPr txBox="1"/>
              <p:nvPr/>
            </p:nvSpPr>
            <p:spPr>
              <a:xfrm>
                <a:off x="838200" y="5618848"/>
                <a:ext cx="11991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5380E3-A4A7-9A77-D088-F11856A9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8848"/>
                <a:ext cx="1199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1E0CA7-A228-A77D-03CB-BEA120F5C0AC}"/>
                  </a:ext>
                </a:extLst>
              </p:cNvPr>
              <p:cNvSpPr txBox="1"/>
              <p:nvPr/>
            </p:nvSpPr>
            <p:spPr>
              <a:xfrm>
                <a:off x="3264568" y="5618848"/>
                <a:ext cx="970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1E0CA7-A228-A77D-03CB-BEA120F5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68" y="5618848"/>
                <a:ext cx="970547" cy="523220"/>
              </a:xfrm>
              <a:prstGeom prst="rect">
                <a:avLst/>
              </a:prstGeom>
              <a:blipFill>
                <a:blip r:embed="rId7"/>
                <a:stretch>
                  <a:fillRect r="-18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6E6780C-0E76-B3F3-52BB-E9F6DEF4D0E9}"/>
              </a:ext>
            </a:extLst>
          </p:cNvPr>
          <p:cNvSpPr txBox="1"/>
          <p:nvPr/>
        </p:nvSpPr>
        <p:spPr>
          <a:xfrm>
            <a:off x="2294021" y="5618848"/>
            <a:ext cx="5213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FT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3DB289-A631-D118-40A8-6CDAB80551E4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2037347" y="5880458"/>
            <a:ext cx="256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E14EE-5FB1-F7CA-E162-5D652B30B8BC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2815390" y="5880458"/>
            <a:ext cx="4491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93903-40B3-075F-E42F-60DFFD770DE8}"/>
                  </a:ext>
                </a:extLst>
              </p:cNvPr>
              <p:cNvSpPr txBox="1"/>
              <p:nvPr/>
            </p:nvSpPr>
            <p:spPr>
              <a:xfrm>
                <a:off x="5945103" y="5345787"/>
                <a:ext cx="3071563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93903-40B3-075F-E42F-60DFFD77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03" y="5345787"/>
                <a:ext cx="3071563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9A9DAD-8FC8-4623-A79F-CBF35FAFD380}"/>
                  </a:ext>
                </a:extLst>
              </p:cNvPr>
              <p:cNvSpPr txBox="1"/>
              <p:nvPr/>
            </p:nvSpPr>
            <p:spPr>
              <a:xfrm>
                <a:off x="10140616" y="5578896"/>
                <a:ext cx="1213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9A9DAD-8FC8-4623-A79F-CBF35FAF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616" y="5578896"/>
                <a:ext cx="12131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7809050-8628-9CEA-D546-7664380750C7}"/>
              </a:ext>
            </a:extLst>
          </p:cNvPr>
          <p:cNvSpPr txBox="1"/>
          <p:nvPr/>
        </p:nvSpPr>
        <p:spPr>
          <a:xfrm>
            <a:off x="9170069" y="5578896"/>
            <a:ext cx="61616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IFT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AE4E30-BC90-12E1-D3B4-68159D9022D5}"/>
              </a:ext>
            </a:extLst>
          </p:cNvPr>
          <p:cNvCxnSpPr>
            <a:cxnSpLocks/>
          </p:cNvCxnSpPr>
          <p:nvPr/>
        </p:nvCxnSpPr>
        <p:spPr>
          <a:xfrm>
            <a:off x="8863264" y="5862094"/>
            <a:ext cx="306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AB3351-53B1-C834-6A25-1902213E42FE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9786238" y="5840506"/>
            <a:ext cx="3543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8336C7E5-B197-AD66-7167-DA5C7539443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220201" y="136240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251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ComicSansMS</vt:lpstr>
      <vt:lpstr>Times New Roman</vt:lpstr>
      <vt:lpstr>TimesTen-Italic</vt:lpstr>
      <vt:lpstr>TimesTen-Roman</vt:lpstr>
      <vt:lpstr>Office Theme</vt:lpstr>
      <vt:lpstr>CSE 4128 Lab 4 </vt:lpstr>
      <vt:lpstr>Homographic Filtering</vt:lpstr>
      <vt:lpstr>PowerPoint Presentation</vt:lpstr>
      <vt:lpstr>Modified form of the Gaussian highpass filter 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USER</cp:lastModifiedBy>
  <cp:revision>53</cp:revision>
  <dcterms:created xsi:type="dcterms:W3CDTF">2022-03-22T12:35:29Z</dcterms:created>
  <dcterms:modified xsi:type="dcterms:W3CDTF">2022-05-24T15:50:58Z</dcterms:modified>
</cp:coreProperties>
</file>