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37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7A3FF-9141-45E8-B755-E24412292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FA5BA-64EF-4BEF-A77D-59421F1CC5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374BA-0BF1-464A-A206-139518D50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2838-11E4-4736-BC5C-FBBC1EA531F5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45264-C8F3-454B-A2E8-F18608F54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407D2-BE6D-49D3-B82D-F52DAF80B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79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F9DA2-750B-4770-9615-DBF50FDEA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73B329-366B-4364-B3DD-6B02391CA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02620-E180-41CB-8196-DC02A9AE5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2838-11E4-4736-BC5C-FBBC1EA531F5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19B56-7EC3-4CAC-A2B1-D41860A07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3C05D-D514-433F-BF5B-B3AF24962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3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58BD37-5EEC-4278-9EE0-DEDA68523E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954F55-9B66-4AF7-861C-2816F301B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E022F-DB20-48FF-B7DE-A7D6AE7AC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2838-11E4-4736-BC5C-FBBC1EA531F5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4F91C-FF26-425A-85F3-7D114B001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4D104-020C-4293-8961-D68B124F2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64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0D6E4-58FD-4F5E-8EF0-25336D491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BAE46-2D00-4EA2-BB3E-0D91A14A6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3BC85-5AB3-4E0B-B666-19AC052F6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2838-11E4-4736-BC5C-FBBC1EA531F5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DC114-8F75-43E7-979F-EF5C20015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6C484-0E3A-44EA-8559-A22A2FCB7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03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E8847-C3B2-4062-A312-8470639A4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21D18-4B57-451B-BCCE-6270B470F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78026-920F-41C1-B09C-9C3AEC60F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2838-11E4-4736-BC5C-FBBC1EA531F5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4277F-A567-4DE2-9069-3486F087A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7B2B2-8F13-43E4-8DBE-5E0DC650A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07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F2885-D6AE-444D-9E93-D461D38D3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7F0B0-7675-4CB4-B1F3-D1239E0E69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E5491B-C40B-49C8-B56B-A1623FEF1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647DA-E47F-4B79-A90B-AFF638B14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2838-11E4-4736-BC5C-FBBC1EA531F5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27053-2487-412D-BFB4-93DBFC62E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22E3A-B41E-4F6A-88ED-78DFFE1A5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90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B6F89-A02B-4132-8774-A1395D1BC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62E5F-CA6C-4EDF-BD48-366EC90FF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5B0677-BED7-4216-8A86-EA73D3EB0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26D05D-3447-4084-824C-10B6401718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572110-AAE1-4116-8304-1279B9FEB7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AB4AC0-DA9C-4B3B-B738-64DA18BE9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2838-11E4-4736-BC5C-FBBC1EA531F5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BC0346-E7CA-49D4-9F16-C51CE8763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C20EDF-1961-4C69-B624-FB250EC38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4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3C67B-7AEC-4DE3-B0C0-3F3AAE23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3688C5-E58C-49CE-995A-8C22DF6AB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2838-11E4-4736-BC5C-FBBC1EA531F5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2F5AB5-AB00-4E48-9ACA-C9C8EF727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57664E-F5E7-44AA-8CB8-05E72BB2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151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902297-8E8E-4AB4-9D68-4806C3DB4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2838-11E4-4736-BC5C-FBBC1EA531F5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C1B121-2BB3-4C47-A8BB-0235FCC1B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A7427-D0DA-442F-8D0D-0CDCA9E6E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4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45488-B7DC-4233-9CF4-2BAB6D273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622CB-FD0D-48BF-BEE0-48F522DA5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FAF1D7-322A-4F2D-B449-0B75EDAF8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A572E-12A5-4C6D-A0BD-E26583CA3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2838-11E4-4736-BC5C-FBBC1EA531F5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1F9001-C117-4F23-B486-FA2667148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C58DF-A1AA-4DBF-A169-6C121FC4F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24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F773-E3C1-45FC-89A6-256624740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E4D61-5EDE-4C65-9A9B-95B9E159F8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776EE-E80C-4D2F-BF09-A2C53CFBA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EE148-6E35-4ACE-AA60-7DB5D026D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2838-11E4-4736-BC5C-FBBC1EA531F5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B866B-8263-405B-9B0A-014EF7528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BC9C8-57C6-442E-9CD2-DE1361F90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84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AFB313-169D-44B0-B14E-EBFDCD9F3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043F3-FEEE-4505-B1D8-82EAFD184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39A35-A1B8-43A6-9D9A-6497217D9C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92838-11E4-4736-BC5C-FBBC1EA531F5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C52CA-23CF-4E6B-ADFB-73587FFDB2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1C351-54FE-4C8D-8888-FAE1CFCA25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17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cv.org/4.x/d4/d86/group__imgproc__filter.html#gaeb1e0c1033e3f6b891a25d0511362aeb" TargetMode="External"/><Relationship Id="rId2" Type="http://schemas.openxmlformats.org/officeDocument/2006/relationships/hyperlink" Target="https://docs.opencv.org/4.x/d4/da8/group__imgcodecs.html#ga288b8b3da0892bd651fce07b3bbd3a56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cv.org/4.x/d4/d86/group__imgproc__filter.html#ga4ff0f3318642c4f469d0e11f242f3b6c" TargetMode="External"/><Relationship Id="rId2" Type="http://schemas.openxmlformats.org/officeDocument/2006/relationships/hyperlink" Target="https://docs.opencv.org/4.x/d4/da8/group__imgcodecs.html#ga288b8b3da0892bd651fce07b3bbd3a56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cv.org/4.x/d4/d86/group__imgproc__filter.html#ga67493776e3ad1a3df63883829375201f" TargetMode="External"/><Relationship Id="rId2" Type="http://schemas.openxmlformats.org/officeDocument/2006/relationships/hyperlink" Target="https://docs.opencv.org/4.x/d4/da8/group__imgcodecs.html#ga288b8b3da0892bd651fce07b3bbd3a56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cv.org/4.x/d4/d86/group__imgproc__filter.html#ga67493776e3ad1a3df63883829375201f" TargetMode="External"/><Relationship Id="rId2" Type="http://schemas.openxmlformats.org/officeDocument/2006/relationships/hyperlink" Target="https://docs.opencv.org/4.x/d4/da8/group__imgcodecs.html#ga288b8b3da0892bd651fce07b3bbd3a56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F9F4C-B286-45D0-A1DA-DAAD5C2A46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CSE 4128</a:t>
            </a:r>
            <a:br>
              <a:rPr lang="en-US" dirty="0"/>
            </a:br>
            <a:r>
              <a:rPr lang="en-US" dirty="0"/>
              <a:t>Lab 5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6C20B4-C5FA-4377-86F3-2FFAE511B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28095"/>
          </a:xfrm>
        </p:spPr>
        <p:txBody>
          <a:bodyPr>
            <a:normAutofit/>
          </a:bodyPr>
          <a:lstStyle/>
          <a:p>
            <a:r>
              <a:rPr lang="en-US" b="1" u="sng" dirty="0"/>
              <a:t>Instructors: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CC8253D-8A42-4D98-878D-53E7E4B6417F}"/>
              </a:ext>
            </a:extLst>
          </p:cNvPr>
          <p:cNvGrpSpPr/>
          <p:nvPr/>
        </p:nvGrpSpPr>
        <p:grpSpPr>
          <a:xfrm>
            <a:off x="1495778" y="4318883"/>
            <a:ext cx="9200444" cy="1212673"/>
            <a:chOff x="1168400" y="4318883"/>
            <a:chExt cx="9200444" cy="1212673"/>
          </a:xfrm>
        </p:grpSpPr>
        <p:sp>
          <p:nvSpPr>
            <p:cNvPr id="4" name="Subtitle 2">
              <a:extLst>
                <a:ext uri="{FF2B5EF4-FFF2-40B4-BE49-F238E27FC236}">
                  <a16:creationId xmlns:a16="http://schemas.microsoft.com/office/drawing/2014/main" id="{A75E195F-1523-4425-B980-EC82A13F3FA2}"/>
                </a:ext>
              </a:extLst>
            </p:cNvPr>
            <p:cNvSpPr txBox="1">
              <a:spLocks/>
            </p:cNvSpPr>
            <p:nvPr/>
          </p:nvSpPr>
          <p:spPr>
            <a:xfrm>
              <a:off x="1168400" y="4318883"/>
              <a:ext cx="4363156" cy="1212673"/>
            </a:xfrm>
            <a:prstGeom prst="rect">
              <a:avLst/>
            </a:prstGeom>
            <a:ln>
              <a:solidFill>
                <a:schemeClr val="tx1"/>
              </a:solidFill>
              <a:prstDash val="dash"/>
            </a:ln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b="1" dirty="0"/>
                <a:t>Dr. Sk. Md. </a:t>
              </a:r>
              <a:r>
                <a:rPr lang="en-US" sz="1800" b="1" dirty="0" err="1"/>
                <a:t>Masudul</a:t>
              </a:r>
              <a:r>
                <a:rPr lang="en-US" sz="1800" b="1" dirty="0"/>
                <a:t> Ahsan</a:t>
              </a:r>
              <a:br>
                <a:rPr lang="en-US" sz="1800" dirty="0"/>
              </a:br>
              <a:r>
                <a:rPr lang="en-US" sz="1800" dirty="0"/>
                <a:t>Professor, </a:t>
              </a:r>
            </a:p>
            <a:p>
              <a:pPr>
                <a:spcBef>
                  <a:spcPts val="0"/>
                </a:spcBef>
              </a:pPr>
              <a:r>
                <a:rPr lang="en-US" sz="1800" dirty="0"/>
                <a:t>Dept. of Computer Science and Engineering, KUET</a:t>
              </a:r>
            </a:p>
          </p:txBody>
        </p:sp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AEB32991-0291-4B8E-AFBA-38BAB1F57BF9}"/>
                </a:ext>
              </a:extLst>
            </p:cNvPr>
            <p:cNvSpPr txBox="1">
              <a:spLocks/>
            </p:cNvSpPr>
            <p:nvPr/>
          </p:nvSpPr>
          <p:spPr>
            <a:xfrm>
              <a:off x="6005688" y="4318883"/>
              <a:ext cx="4363156" cy="1212673"/>
            </a:xfrm>
            <a:prstGeom prst="rect">
              <a:avLst/>
            </a:prstGeom>
            <a:ln>
              <a:solidFill>
                <a:schemeClr val="tx1"/>
              </a:solidFill>
              <a:prstDash val="dash"/>
            </a:ln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sz="1800" b="1" dirty="0"/>
                <a:t>Mr. Sunanda Das</a:t>
              </a:r>
            </a:p>
            <a:p>
              <a:pPr>
                <a:spcBef>
                  <a:spcPts val="0"/>
                </a:spcBef>
              </a:pPr>
              <a:r>
                <a:rPr lang="en-US" sz="1800" dirty="0"/>
                <a:t>Assistant Professor, </a:t>
              </a:r>
            </a:p>
            <a:p>
              <a:pPr>
                <a:spcBef>
                  <a:spcPts val="0"/>
                </a:spcBef>
              </a:pPr>
              <a:r>
                <a:rPr lang="en-US" sz="1800" dirty="0"/>
                <a:t>Dept. of Computer Science and Engineering, KUET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7185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Hole Filling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4971756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26688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68227" y="365125"/>
          <a:ext cx="124381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6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21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1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*</a:t>
                      </a:r>
                    </a:p>
                  </a:txBody>
                  <a:tcPr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1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236761" y="5289452"/>
            <a:ext cx="1730327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 Set A</a:t>
            </a:r>
            <a:r>
              <a:rPr lang="en-US" b="1" baseline="30000" dirty="0">
                <a:solidFill>
                  <a:schemeClr val="tx1"/>
                </a:solidFill>
              </a:rPr>
              <a:t>c</a:t>
            </a:r>
            <a:r>
              <a:rPr lang="en-US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8046718" y="5760719"/>
            <a:ext cx="1730327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74232" y="5760719"/>
            <a:ext cx="6614162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 </a:t>
            </a:r>
            <a:endParaRPr lang="en-US" sz="2400" b="1" dirty="0">
              <a:solidFill>
                <a:schemeClr val="tx1"/>
              </a:solidFill>
            </a:endParaRPr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/>
          </p:nvPr>
        </p:nvGraphicFramePr>
        <p:xfrm>
          <a:off x="6716152" y="1884118"/>
          <a:ext cx="4971756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266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99118" y="5303519"/>
            <a:ext cx="1730327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baseline="-25000" dirty="0">
                <a:solidFill>
                  <a:schemeClr val="tx1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     B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3392" y="5606344"/>
            <a:ext cx="246186" cy="33688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506348" y="5760719"/>
            <a:ext cx="1730327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17240" y="4590386"/>
            <a:ext cx="3674015" cy="27056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X</a:t>
            </a:r>
            <a:r>
              <a:rPr lang="en-US" sz="2800" baseline="-25000" dirty="0">
                <a:solidFill>
                  <a:schemeClr val="tx1"/>
                </a:solidFill>
              </a:rPr>
              <a:t>1</a:t>
            </a:r>
            <a:r>
              <a:rPr lang="en-US" sz="2800" dirty="0">
                <a:solidFill>
                  <a:schemeClr val="tx1"/>
                </a:solidFill>
              </a:rPr>
              <a:t> = (X</a:t>
            </a:r>
            <a:r>
              <a:rPr lang="en-US" sz="2800" baseline="-25000" dirty="0">
                <a:solidFill>
                  <a:schemeClr val="tx1"/>
                </a:solidFill>
              </a:rPr>
              <a:t>0</a:t>
            </a:r>
            <a:r>
              <a:rPr lang="en-US" sz="2800" dirty="0">
                <a:solidFill>
                  <a:schemeClr val="tx1"/>
                </a:solidFill>
              </a:rPr>
              <a:t>     B) </a:t>
            </a:r>
            <a:r>
              <a:rPr lang="en-US" sz="2800" b="1" dirty="0">
                <a:solidFill>
                  <a:schemeClr val="tx1"/>
                </a:solidFill>
              </a:rPr>
              <a:t>∩</a:t>
            </a:r>
            <a:r>
              <a:rPr lang="en-US" sz="2800" dirty="0">
                <a:solidFill>
                  <a:schemeClr val="tx1"/>
                </a:solidFill>
              </a:rPr>
              <a:t> A</a:t>
            </a:r>
            <a:r>
              <a:rPr lang="en-US" sz="2800" baseline="30000" dirty="0">
                <a:solidFill>
                  <a:schemeClr val="tx1"/>
                </a:solidFill>
              </a:rPr>
              <a:t>c</a:t>
            </a:r>
            <a:r>
              <a:rPr lang="en-US" sz="2800" dirty="0">
                <a:solidFill>
                  <a:schemeClr val="tx1"/>
                </a:solidFill>
              </a:rPr>
              <a:t> =?</a:t>
            </a:r>
            <a:endParaRPr lang="en-US" sz="2800" b="1" dirty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8236" y="6035409"/>
            <a:ext cx="246186" cy="33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559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Hole Filling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4971756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266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913056" y="1845081"/>
          <a:ext cx="124381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6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21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1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*</a:t>
                      </a:r>
                    </a:p>
                  </a:txBody>
                  <a:tcPr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1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595358" y="2771335"/>
            <a:ext cx="1730327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 Set B</a:t>
            </a:r>
          </a:p>
        </p:txBody>
      </p:sp>
      <p:sp>
        <p:nvSpPr>
          <p:cNvPr id="8" name="Rectangle 7"/>
          <p:cNvSpPr/>
          <p:nvPr/>
        </p:nvSpPr>
        <p:spPr>
          <a:xfrm>
            <a:off x="4274232" y="5760719"/>
            <a:ext cx="6614162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 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734883" y="3512232"/>
            <a:ext cx="3674015" cy="27056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Iteration 2</a:t>
            </a:r>
            <a:endParaRPr lang="en-US" sz="2800" dirty="0">
              <a:solidFill>
                <a:schemeClr val="tx1"/>
              </a:solidFill>
            </a:endParaRP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X</a:t>
            </a:r>
            <a:r>
              <a:rPr lang="en-US" sz="2800" baseline="-25000" dirty="0">
                <a:solidFill>
                  <a:schemeClr val="tx1"/>
                </a:solidFill>
              </a:rPr>
              <a:t>2</a:t>
            </a:r>
            <a:r>
              <a:rPr lang="en-US" sz="2800" dirty="0">
                <a:solidFill>
                  <a:schemeClr val="tx1"/>
                </a:solidFill>
              </a:rPr>
              <a:t> = (X</a:t>
            </a:r>
            <a:r>
              <a:rPr lang="en-US" sz="2800" baseline="-25000" dirty="0">
                <a:solidFill>
                  <a:schemeClr val="tx1"/>
                </a:solidFill>
              </a:rPr>
              <a:t>1</a:t>
            </a:r>
            <a:r>
              <a:rPr lang="en-US" sz="2800" dirty="0">
                <a:solidFill>
                  <a:schemeClr val="tx1"/>
                </a:solidFill>
              </a:rPr>
              <a:t>     B) </a:t>
            </a:r>
            <a:r>
              <a:rPr lang="en-US" sz="2800" b="1" dirty="0">
                <a:solidFill>
                  <a:schemeClr val="tx1"/>
                </a:solidFill>
              </a:rPr>
              <a:t>∩</a:t>
            </a:r>
            <a:r>
              <a:rPr lang="en-US" sz="2800" dirty="0">
                <a:solidFill>
                  <a:schemeClr val="tx1"/>
                </a:solidFill>
              </a:rPr>
              <a:t> A</a:t>
            </a:r>
            <a:r>
              <a:rPr lang="en-US" sz="2800" baseline="30000" dirty="0">
                <a:solidFill>
                  <a:schemeClr val="tx1"/>
                </a:solidFill>
              </a:rPr>
              <a:t>c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endParaRPr lang="en-US" sz="2800" b="1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797" y="5024876"/>
            <a:ext cx="246186" cy="33688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366904" y="4407875"/>
            <a:ext cx="3674015" cy="27056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X</a:t>
            </a:r>
            <a:r>
              <a:rPr lang="en-US" sz="2800" baseline="-25000" dirty="0">
                <a:solidFill>
                  <a:schemeClr val="tx1"/>
                </a:solidFill>
              </a:rPr>
              <a:t>1</a:t>
            </a:r>
            <a:r>
              <a:rPr lang="en-US" sz="2800" dirty="0">
                <a:solidFill>
                  <a:schemeClr val="tx1"/>
                </a:solidFill>
              </a:rPr>
              <a:t> = (X</a:t>
            </a:r>
            <a:r>
              <a:rPr lang="en-US" sz="2800" baseline="-25000" dirty="0">
                <a:solidFill>
                  <a:schemeClr val="tx1"/>
                </a:solidFill>
              </a:rPr>
              <a:t>0</a:t>
            </a:r>
            <a:r>
              <a:rPr lang="en-US" sz="2800" dirty="0">
                <a:solidFill>
                  <a:schemeClr val="tx1"/>
                </a:solidFill>
              </a:rPr>
              <a:t>     B) </a:t>
            </a:r>
            <a:r>
              <a:rPr lang="en-US" sz="2800" b="1" dirty="0">
                <a:solidFill>
                  <a:schemeClr val="tx1"/>
                </a:solidFill>
              </a:rPr>
              <a:t>∩</a:t>
            </a:r>
            <a:r>
              <a:rPr lang="en-US" sz="2800" dirty="0">
                <a:solidFill>
                  <a:schemeClr val="tx1"/>
                </a:solidFill>
              </a:rPr>
              <a:t> A</a:t>
            </a:r>
            <a:r>
              <a:rPr lang="en-US" sz="2800" baseline="30000" dirty="0">
                <a:solidFill>
                  <a:schemeClr val="tx1"/>
                </a:solidFill>
              </a:rPr>
              <a:t>c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endParaRPr lang="en-US" sz="2800" b="1" dirty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818" y="5634106"/>
            <a:ext cx="246186" cy="33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80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Hole Filling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4971756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266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/>
                        <a:t> 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913056" y="1845081"/>
          <a:ext cx="124381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6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21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1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*</a:t>
                      </a:r>
                    </a:p>
                  </a:txBody>
                  <a:tcPr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1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595358" y="2771335"/>
            <a:ext cx="1730327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 Set B</a:t>
            </a:r>
          </a:p>
        </p:txBody>
      </p:sp>
      <p:sp>
        <p:nvSpPr>
          <p:cNvPr id="8" name="Rectangle 7"/>
          <p:cNvSpPr/>
          <p:nvPr/>
        </p:nvSpPr>
        <p:spPr>
          <a:xfrm>
            <a:off x="4274232" y="5760719"/>
            <a:ext cx="6614162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 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734883" y="3512232"/>
            <a:ext cx="3674015" cy="27056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Iteration 3</a:t>
            </a:r>
            <a:endParaRPr lang="en-US" sz="2800" dirty="0">
              <a:solidFill>
                <a:schemeClr val="tx1"/>
              </a:solidFill>
            </a:endParaRP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X</a:t>
            </a:r>
            <a:r>
              <a:rPr lang="en-US" sz="2800" baseline="-25000" dirty="0">
                <a:solidFill>
                  <a:schemeClr val="tx1"/>
                </a:solidFill>
              </a:rPr>
              <a:t>3</a:t>
            </a:r>
            <a:r>
              <a:rPr lang="en-US" sz="2800" dirty="0">
                <a:solidFill>
                  <a:schemeClr val="tx1"/>
                </a:solidFill>
              </a:rPr>
              <a:t> = (X</a:t>
            </a:r>
            <a:r>
              <a:rPr lang="en-US" sz="2800" baseline="-25000" dirty="0">
                <a:solidFill>
                  <a:schemeClr val="tx1"/>
                </a:solidFill>
              </a:rPr>
              <a:t>2</a:t>
            </a:r>
            <a:r>
              <a:rPr lang="en-US" sz="2800" dirty="0">
                <a:solidFill>
                  <a:schemeClr val="tx1"/>
                </a:solidFill>
              </a:rPr>
              <a:t>     B) </a:t>
            </a:r>
            <a:r>
              <a:rPr lang="en-US" sz="2800" b="1" dirty="0">
                <a:solidFill>
                  <a:schemeClr val="tx1"/>
                </a:solidFill>
              </a:rPr>
              <a:t>∩</a:t>
            </a:r>
            <a:r>
              <a:rPr lang="en-US" sz="2800" dirty="0">
                <a:solidFill>
                  <a:schemeClr val="tx1"/>
                </a:solidFill>
              </a:rPr>
              <a:t> A</a:t>
            </a:r>
            <a:r>
              <a:rPr lang="en-US" sz="2800" baseline="30000" dirty="0">
                <a:solidFill>
                  <a:schemeClr val="tx1"/>
                </a:solidFill>
              </a:rPr>
              <a:t>c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endParaRPr lang="en-US" sz="2800" b="1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797" y="5024876"/>
            <a:ext cx="246186" cy="33688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366904" y="4407875"/>
            <a:ext cx="3674015" cy="27056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X</a:t>
            </a:r>
            <a:r>
              <a:rPr lang="en-US" sz="2800" baseline="-25000" dirty="0">
                <a:solidFill>
                  <a:schemeClr val="tx1"/>
                </a:solidFill>
              </a:rPr>
              <a:t>2</a:t>
            </a:r>
            <a:r>
              <a:rPr lang="en-US" sz="2800" dirty="0">
                <a:solidFill>
                  <a:schemeClr val="tx1"/>
                </a:solidFill>
              </a:rPr>
              <a:t> = (X</a:t>
            </a:r>
            <a:r>
              <a:rPr lang="en-US" sz="2800" baseline="-25000" dirty="0">
                <a:solidFill>
                  <a:schemeClr val="tx1"/>
                </a:solidFill>
              </a:rPr>
              <a:t>1</a:t>
            </a:r>
            <a:r>
              <a:rPr lang="en-US" sz="2800" dirty="0">
                <a:solidFill>
                  <a:schemeClr val="tx1"/>
                </a:solidFill>
              </a:rPr>
              <a:t>     B) </a:t>
            </a:r>
            <a:r>
              <a:rPr lang="en-US" sz="2800" b="1" dirty="0">
                <a:solidFill>
                  <a:schemeClr val="tx1"/>
                </a:solidFill>
              </a:rPr>
              <a:t>∩</a:t>
            </a:r>
            <a:r>
              <a:rPr lang="en-US" sz="2800" dirty="0">
                <a:solidFill>
                  <a:schemeClr val="tx1"/>
                </a:solidFill>
              </a:rPr>
              <a:t> A</a:t>
            </a:r>
            <a:r>
              <a:rPr lang="en-US" sz="2800" baseline="30000" dirty="0">
                <a:solidFill>
                  <a:schemeClr val="tx1"/>
                </a:solidFill>
              </a:rPr>
              <a:t>c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endParaRPr lang="en-US" sz="2800" b="1" dirty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818" y="5634106"/>
            <a:ext cx="246186" cy="33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177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Hole Filling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4971756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266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/>
                        <a:t> 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913056" y="1845081"/>
          <a:ext cx="124381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6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21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1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*</a:t>
                      </a:r>
                    </a:p>
                  </a:txBody>
                  <a:tcPr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1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595358" y="2771335"/>
            <a:ext cx="1730327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 Set B</a:t>
            </a:r>
          </a:p>
        </p:txBody>
      </p:sp>
      <p:sp>
        <p:nvSpPr>
          <p:cNvPr id="8" name="Rectangle 7"/>
          <p:cNvSpPr/>
          <p:nvPr/>
        </p:nvSpPr>
        <p:spPr>
          <a:xfrm>
            <a:off x="4274232" y="5760719"/>
            <a:ext cx="6614162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 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734883" y="3512232"/>
            <a:ext cx="3674015" cy="27056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Iteration 4</a:t>
            </a:r>
            <a:endParaRPr lang="en-US" sz="2800" dirty="0">
              <a:solidFill>
                <a:schemeClr val="tx1"/>
              </a:solidFill>
            </a:endParaRP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X</a:t>
            </a:r>
            <a:r>
              <a:rPr lang="en-US" sz="2800" baseline="-25000" dirty="0">
                <a:solidFill>
                  <a:schemeClr val="tx1"/>
                </a:solidFill>
              </a:rPr>
              <a:t>4</a:t>
            </a:r>
            <a:r>
              <a:rPr lang="en-US" sz="2800" dirty="0">
                <a:solidFill>
                  <a:schemeClr val="tx1"/>
                </a:solidFill>
              </a:rPr>
              <a:t> = (X</a:t>
            </a:r>
            <a:r>
              <a:rPr lang="en-US" sz="2800" baseline="-25000" dirty="0">
                <a:solidFill>
                  <a:schemeClr val="tx1"/>
                </a:solidFill>
              </a:rPr>
              <a:t>3</a:t>
            </a:r>
            <a:r>
              <a:rPr lang="en-US" sz="2800" dirty="0">
                <a:solidFill>
                  <a:schemeClr val="tx1"/>
                </a:solidFill>
              </a:rPr>
              <a:t>     B) </a:t>
            </a:r>
            <a:r>
              <a:rPr lang="en-US" sz="2800" b="1" dirty="0">
                <a:solidFill>
                  <a:schemeClr val="tx1"/>
                </a:solidFill>
              </a:rPr>
              <a:t>∩</a:t>
            </a:r>
            <a:r>
              <a:rPr lang="en-US" sz="2800" dirty="0">
                <a:solidFill>
                  <a:schemeClr val="tx1"/>
                </a:solidFill>
              </a:rPr>
              <a:t> A</a:t>
            </a:r>
            <a:r>
              <a:rPr lang="en-US" sz="2800" baseline="30000" dirty="0">
                <a:solidFill>
                  <a:schemeClr val="tx1"/>
                </a:solidFill>
              </a:rPr>
              <a:t>c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endParaRPr lang="en-US" sz="2800" b="1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797" y="5024876"/>
            <a:ext cx="246186" cy="33688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366904" y="4407875"/>
            <a:ext cx="3674015" cy="27056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X</a:t>
            </a:r>
            <a:r>
              <a:rPr lang="en-US" sz="2800" baseline="-25000" dirty="0">
                <a:solidFill>
                  <a:schemeClr val="tx1"/>
                </a:solidFill>
              </a:rPr>
              <a:t>3</a:t>
            </a:r>
            <a:r>
              <a:rPr lang="en-US" sz="2800" dirty="0">
                <a:solidFill>
                  <a:schemeClr val="tx1"/>
                </a:solidFill>
              </a:rPr>
              <a:t> = (X</a:t>
            </a:r>
            <a:r>
              <a:rPr lang="en-US" sz="2800" baseline="-25000" dirty="0">
                <a:solidFill>
                  <a:schemeClr val="tx1"/>
                </a:solidFill>
              </a:rPr>
              <a:t>2</a:t>
            </a:r>
            <a:r>
              <a:rPr lang="en-US" sz="2800" dirty="0">
                <a:solidFill>
                  <a:schemeClr val="tx1"/>
                </a:solidFill>
              </a:rPr>
              <a:t>     B) </a:t>
            </a:r>
            <a:r>
              <a:rPr lang="en-US" sz="2800" b="1" dirty="0">
                <a:solidFill>
                  <a:schemeClr val="tx1"/>
                </a:solidFill>
              </a:rPr>
              <a:t>∩</a:t>
            </a:r>
            <a:r>
              <a:rPr lang="en-US" sz="2800" dirty="0">
                <a:solidFill>
                  <a:schemeClr val="tx1"/>
                </a:solidFill>
              </a:rPr>
              <a:t> A</a:t>
            </a:r>
            <a:r>
              <a:rPr lang="en-US" sz="2800" baseline="30000" dirty="0">
                <a:solidFill>
                  <a:schemeClr val="tx1"/>
                </a:solidFill>
              </a:rPr>
              <a:t>c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endParaRPr lang="en-US" sz="2800" b="1" dirty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818" y="5634106"/>
            <a:ext cx="246186" cy="33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415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Hole Filling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4971756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266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/>
                        <a:t> 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913056" y="1845081"/>
          <a:ext cx="124381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6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21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1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*</a:t>
                      </a:r>
                    </a:p>
                  </a:txBody>
                  <a:tcPr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1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595358" y="2771335"/>
            <a:ext cx="1730327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 Set B</a:t>
            </a:r>
          </a:p>
        </p:txBody>
      </p:sp>
      <p:sp>
        <p:nvSpPr>
          <p:cNvPr id="8" name="Rectangle 7"/>
          <p:cNvSpPr/>
          <p:nvPr/>
        </p:nvSpPr>
        <p:spPr>
          <a:xfrm>
            <a:off x="4274232" y="5760719"/>
            <a:ext cx="6614162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 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734883" y="3512232"/>
            <a:ext cx="3674015" cy="27056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Iteration 5</a:t>
            </a:r>
            <a:endParaRPr lang="en-US" sz="2800" dirty="0">
              <a:solidFill>
                <a:schemeClr val="tx1"/>
              </a:solidFill>
            </a:endParaRP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X</a:t>
            </a:r>
            <a:r>
              <a:rPr lang="en-US" sz="2800" baseline="-25000" dirty="0">
                <a:solidFill>
                  <a:schemeClr val="tx1"/>
                </a:solidFill>
              </a:rPr>
              <a:t>5</a:t>
            </a:r>
            <a:r>
              <a:rPr lang="en-US" sz="2800" dirty="0">
                <a:solidFill>
                  <a:schemeClr val="tx1"/>
                </a:solidFill>
              </a:rPr>
              <a:t> = (X</a:t>
            </a:r>
            <a:r>
              <a:rPr lang="en-US" sz="2800" baseline="-25000" dirty="0">
                <a:solidFill>
                  <a:schemeClr val="tx1"/>
                </a:solidFill>
              </a:rPr>
              <a:t>4</a:t>
            </a:r>
            <a:r>
              <a:rPr lang="en-US" sz="2800" dirty="0">
                <a:solidFill>
                  <a:schemeClr val="tx1"/>
                </a:solidFill>
              </a:rPr>
              <a:t>     B) </a:t>
            </a:r>
            <a:r>
              <a:rPr lang="en-US" sz="2800" b="1" dirty="0">
                <a:solidFill>
                  <a:schemeClr val="tx1"/>
                </a:solidFill>
              </a:rPr>
              <a:t>∩</a:t>
            </a:r>
            <a:r>
              <a:rPr lang="en-US" sz="2800" dirty="0">
                <a:solidFill>
                  <a:schemeClr val="tx1"/>
                </a:solidFill>
              </a:rPr>
              <a:t> A</a:t>
            </a:r>
            <a:r>
              <a:rPr lang="en-US" sz="2800" baseline="30000" dirty="0">
                <a:solidFill>
                  <a:schemeClr val="tx1"/>
                </a:solidFill>
              </a:rPr>
              <a:t>c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endParaRPr lang="en-US" sz="2800" b="1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797" y="5024876"/>
            <a:ext cx="246186" cy="33688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366904" y="4407875"/>
            <a:ext cx="3674015" cy="27056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X</a:t>
            </a:r>
            <a:r>
              <a:rPr lang="en-US" sz="2800" baseline="-25000" dirty="0">
                <a:solidFill>
                  <a:schemeClr val="tx1"/>
                </a:solidFill>
              </a:rPr>
              <a:t>4</a:t>
            </a:r>
            <a:r>
              <a:rPr lang="en-US" sz="2800" dirty="0">
                <a:solidFill>
                  <a:schemeClr val="tx1"/>
                </a:solidFill>
              </a:rPr>
              <a:t> = (X</a:t>
            </a:r>
            <a:r>
              <a:rPr lang="en-US" sz="2800" baseline="-25000" dirty="0">
                <a:solidFill>
                  <a:schemeClr val="tx1"/>
                </a:solidFill>
              </a:rPr>
              <a:t>3</a:t>
            </a:r>
            <a:r>
              <a:rPr lang="en-US" sz="2800" dirty="0">
                <a:solidFill>
                  <a:schemeClr val="tx1"/>
                </a:solidFill>
              </a:rPr>
              <a:t>     B) </a:t>
            </a:r>
            <a:r>
              <a:rPr lang="en-US" sz="2800" b="1" dirty="0">
                <a:solidFill>
                  <a:schemeClr val="tx1"/>
                </a:solidFill>
              </a:rPr>
              <a:t>∩</a:t>
            </a:r>
            <a:r>
              <a:rPr lang="en-US" sz="2800" dirty="0">
                <a:solidFill>
                  <a:schemeClr val="tx1"/>
                </a:solidFill>
              </a:rPr>
              <a:t> A</a:t>
            </a:r>
            <a:r>
              <a:rPr lang="en-US" sz="2800" baseline="30000" dirty="0">
                <a:solidFill>
                  <a:schemeClr val="tx1"/>
                </a:solidFill>
              </a:rPr>
              <a:t>c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endParaRPr lang="en-US" sz="2800" b="1" dirty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818" y="5634106"/>
            <a:ext cx="246186" cy="33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999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Hole Filling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4971756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266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5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5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/>
                        <a:t> 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913056" y="1845081"/>
          <a:ext cx="124381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6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21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1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*</a:t>
                      </a:r>
                    </a:p>
                  </a:txBody>
                  <a:tcPr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1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595358" y="2771335"/>
            <a:ext cx="1730327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 Set B</a:t>
            </a:r>
          </a:p>
        </p:txBody>
      </p:sp>
      <p:sp>
        <p:nvSpPr>
          <p:cNvPr id="8" name="Rectangle 7"/>
          <p:cNvSpPr/>
          <p:nvPr/>
        </p:nvSpPr>
        <p:spPr>
          <a:xfrm>
            <a:off x="4316435" y="5802549"/>
            <a:ext cx="6614162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 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734883" y="3512232"/>
            <a:ext cx="3674015" cy="27056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Iteration 6</a:t>
            </a:r>
            <a:endParaRPr lang="en-US" sz="2800" dirty="0">
              <a:solidFill>
                <a:schemeClr val="tx1"/>
              </a:solidFill>
            </a:endParaRP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X</a:t>
            </a:r>
            <a:r>
              <a:rPr lang="en-US" sz="2800" baseline="-25000" dirty="0">
                <a:solidFill>
                  <a:schemeClr val="tx1"/>
                </a:solidFill>
              </a:rPr>
              <a:t>6</a:t>
            </a:r>
            <a:r>
              <a:rPr lang="en-US" sz="2800" dirty="0">
                <a:solidFill>
                  <a:schemeClr val="tx1"/>
                </a:solidFill>
              </a:rPr>
              <a:t> = (X</a:t>
            </a:r>
            <a:r>
              <a:rPr lang="en-US" sz="2800" baseline="-25000" dirty="0">
                <a:solidFill>
                  <a:schemeClr val="tx1"/>
                </a:solidFill>
              </a:rPr>
              <a:t>5</a:t>
            </a:r>
            <a:r>
              <a:rPr lang="en-US" sz="2800" dirty="0">
                <a:solidFill>
                  <a:schemeClr val="tx1"/>
                </a:solidFill>
              </a:rPr>
              <a:t>     B) </a:t>
            </a:r>
            <a:r>
              <a:rPr lang="en-US" sz="2800" b="1" dirty="0">
                <a:solidFill>
                  <a:schemeClr val="tx1"/>
                </a:solidFill>
              </a:rPr>
              <a:t>∩</a:t>
            </a:r>
            <a:r>
              <a:rPr lang="en-US" sz="2800" dirty="0">
                <a:solidFill>
                  <a:schemeClr val="tx1"/>
                </a:solidFill>
              </a:rPr>
              <a:t> A</a:t>
            </a:r>
            <a:r>
              <a:rPr lang="en-US" sz="2800" baseline="30000" dirty="0">
                <a:solidFill>
                  <a:schemeClr val="tx1"/>
                </a:solidFill>
              </a:rPr>
              <a:t>c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endParaRPr lang="en-US" sz="2800" b="1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797" y="5024876"/>
            <a:ext cx="246186" cy="33688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366904" y="4407875"/>
            <a:ext cx="3674015" cy="27056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X</a:t>
            </a:r>
            <a:r>
              <a:rPr lang="en-US" sz="2800" baseline="-25000" dirty="0">
                <a:solidFill>
                  <a:schemeClr val="tx1"/>
                </a:solidFill>
              </a:rPr>
              <a:t>5</a:t>
            </a:r>
            <a:r>
              <a:rPr lang="en-US" sz="2800" dirty="0">
                <a:solidFill>
                  <a:schemeClr val="tx1"/>
                </a:solidFill>
              </a:rPr>
              <a:t> = (X</a:t>
            </a:r>
            <a:r>
              <a:rPr lang="en-US" sz="2800" baseline="-25000" dirty="0">
                <a:solidFill>
                  <a:schemeClr val="tx1"/>
                </a:solidFill>
              </a:rPr>
              <a:t>4</a:t>
            </a:r>
            <a:r>
              <a:rPr lang="en-US" sz="2800" dirty="0">
                <a:solidFill>
                  <a:schemeClr val="tx1"/>
                </a:solidFill>
              </a:rPr>
              <a:t>     B) </a:t>
            </a:r>
            <a:r>
              <a:rPr lang="en-US" sz="2800" b="1" dirty="0">
                <a:solidFill>
                  <a:schemeClr val="tx1"/>
                </a:solidFill>
              </a:rPr>
              <a:t>∩</a:t>
            </a:r>
            <a:r>
              <a:rPr lang="en-US" sz="2800" dirty="0">
                <a:solidFill>
                  <a:schemeClr val="tx1"/>
                </a:solidFill>
              </a:rPr>
              <a:t> A</a:t>
            </a:r>
            <a:r>
              <a:rPr lang="en-US" sz="2800" baseline="30000" dirty="0">
                <a:solidFill>
                  <a:schemeClr val="tx1"/>
                </a:solidFill>
              </a:rPr>
              <a:t>c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endParaRPr lang="en-US" sz="2800" b="1" dirty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818" y="5634106"/>
            <a:ext cx="246186" cy="33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360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Hole Filling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4971756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266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6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5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6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5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/>
                        <a:t> 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913056" y="1845081"/>
          <a:ext cx="124381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6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21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1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*</a:t>
                      </a:r>
                    </a:p>
                  </a:txBody>
                  <a:tcPr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1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595358" y="2771335"/>
            <a:ext cx="1730327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 Set B</a:t>
            </a:r>
          </a:p>
        </p:txBody>
      </p:sp>
      <p:sp>
        <p:nvSpPr>
          <p:cNvPr id="8" name="Rectangle 7"/>
          <p:cNvSpPr/>
          <p:nvPr/>
        </p:nvSpPr>
        <p:spPr>
          <a:xfrm>
            <a:off x="4316435" y="5802549"/>
            <a:ext cx="6614162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 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734883" y="3512232"/>
            <a:ext cx="3674015" cy="27056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Iteration 7</a:t>
            </a:r>
            <a:endParaRPr lang="en-US" sz="2800" dirty="0">
              <a:solidFill>
                <a:schemeClr val="tx1"/>
              </a:solidFill>
            </a:endParaRP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X</a:t>
            </a:r>
            <a:r>
              <a:rPr lang="en-US" sz="2800" baseline="-25000" dirty="0">
                <a:solidFill>
                  <a:schemeClr val="tx1"/>
                </a:solidFill>
              </a:rPr>
              <a:t>7</a:t>
            </a:r>
            <a:r>
              <a:rPr lang="en-US" sz="2800" dirty="0">
                <a:solidFill>
                  <a:schemeClr val="tx1"/>
                </a:solidFill>
              </a:rPr>
              <a:t> = (X</a:t>
            </a:r>
            <a:r>
              <a:rPr lang="en-US" sz="2800" baseline="-25000" dirty="0">
                <a:solidFill>
                  <a:schemeClr val="tx1"/>
                </a:solidFill>
              </a:rPr>
              <a:t>6</a:t>
            </a:r>
            <a:r>
              <a:rPr lang="en-US" sz="2800" dirty="0">
                <a:solidFill>
                  <a:schemeClr val="tx1"/>
                </a:solidFill>
              </a:rPr>
              <a:t>     B) </a:t>
            </a:r>
            <a:r>
              <a:rPr lang="en-US" sz="2800" b="1" dirty="0">
                <a:solidFill>
                  <a:schemeClr val="tx1"/>
                </a:solidFill>
              </a:rPr>
              <a:t>∩</a:t>
            </a:r>
            <a:r>
              <a:rPr lang="en-US" sz="2800" dirty="0">
                <a:solidFill>
                  <a:schemeClr val="tx1"/>
                </a:solidFill>
              </a:rPr>
              <a:t> A</a:t>
            </a:r>
            <a:r>
              <a:rPr lang="en-US" sz="2800" baseline="30000" dirty="0">
                <a:solidFill>
                  <a:schemeClr val="tx1"/>
                </a:solidFill>
              </a:rPr>
              <a:t>c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endParaRPr lang="en-US" sz="2800" b="1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797" y="5024876"/>
            <a:ext cx="246186" cy="33688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366904" y="4407875"/>
            <a:ext cx="3674015" cy="27056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X</a:t>
            </a:r>
            <a:r>
              <a:rPr lang="en-US" sz="2800" baseline="-25000" dirty="0">
                <a:solidFill>
                  <a:schemeClr val="tx1"/>
                </a:solidFill>
              </a:rPr>
              <a:t>6</a:t>
            </a:r>
            <a:r>
              <a:rPr lang="en-US" sz="2800" dirty="0">
                <a:solidFill>
                  <a:schemeClr val="tx1"/>
                </a:solidFill>
              </a:rPr>
              <a:t> = (X</a:t>
            </a:r>
            <a:r>
              <a:rPr lang="en-US" sz="2800" baseline="-25000" dirty="0">
                <a:solidFill>
                  <a:schemeClr val="tx1"/>
                </a:solidFill>
              </a:rPr>
              <a:t>5</a:t>
            </a:r>
            <a:r>
              <a:rPr lang="en-US" sz="2800" dirty="0">
                <a:solidFill>
                  <a:schemeClr val="tx1"/>
                </a:solidFill>
              </a:rPr>
              <a:t>     B) </a:t>
            </a:r>
            <a:r>
              <a:rPr lang="en-US" sz="2800" b="1" dirty="0">
                <a:solidFill>
                  <a:schemeClr val="tx1"/>
                </a:solidFill>
              </a:rPr>
              <a:t>∩</a:t>
            </a:r>
            <a:r>
              <a:rPr lang="en-US" sz="2800" dirty="0">
                <a:solidFill>
                  <a:schemeClr val="tx1"/>
                </a:solidFill>
              </a:rPr>
              <a:t> A</a:t>
            </a:r>
            <a:r>
              <a:rPr lang="en-US" sz="2800" baseline="30000" dirty="0">
                <a:solidFill>
                  <a:schemeClr val="tx1"/>
                </a:solidFill>
              </a:rPr>
              <a:t>c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endParaRPr lang="en-US" sz="2800" b="1" dirty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818" y="5634106"/>
            <a:ext cx="246186" cy="33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65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Hole Filling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4971756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266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6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5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6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5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/>
                        <a:t> 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913056" y="1845081"/>
          <a:ext cx="124381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6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21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1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*</a:t>
                      </a:r>
                    </a:p>
                  </a:txBody>
                  <a:tcPr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1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595358" y="2771335"/>
            <a:ext cx="1730327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 Set B</a:t>
            </a:r>
          </a:p>
        </p:txBody>
      </p:sp>
      <p:sp>
        <p:nvSpPr>
          <p:cNvPr id="8" name="Rectangle 7"/>
          <p:cNvSpPr/>
          <p:nvPr/>
        </p:nvSpPr>
        <p:spPr>
          <a:xfrm>
            <a:off x="4316435" y="5802549"/>
            <a:ext cx="6614162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 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780524" y="3429000"/>
            <a:ext cx="3674015" cy="17812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Process terminate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X</a:t>
            </a:r>
            <a:r>
              <a:rPr lang="en-US" sz="2800" baseline="-25000" dirty="0">
                <a:solidFill>
                  <a:schemeClr val="tx1"/>
                </a:solidFill>
              </a:rPr>
              <a:t>7</a:t>
            </a:r>
            <a:r>
              <a:rPr lang="en-US" sz="2800" dirty="0">
                <a:solidFill>
                  <a:schemeClr val="tx1"/>
                </a:solidFill>
              </a:rPr>
              <a:t> = X</a:t>
            </a:r>
            <a:r>
              <a:rPr lang="en-US" sz="2800" baseline="-25000" dirty="0">
                <a:solidFill>
                  <a:schemeClr val="tx1"/>
                </a:solidFill>
              </a:rPr>
              <a:t>6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endParaRPr lang="en-US" sz="2800" baseline="-25000" dirty="0">
              <a:solidFill>
                <a:schemeClr val="tx1"/>
              </a:solidFill>
            </a:endParaRP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X</a:t>
            </a:r>
            <a:r>
              <a:rPr lang="en-US" sz="2800" baseline="-25000" dirty="0" err="1">
                <a:solidFill>
                  <a:schemeClr val="tx1"/>
                </a:solidFill>
              </a:rPr>
              <a:t>k</a:t>
            </a:r>
            <a:r>
              <a:rPr lang="en-US" sz="2800" dirty="0">
                <a:solidFill>
                  <a:schemeClr val="tx1"/>
                </a:solidFill>
              </a:rPr>
              <a:t> = X</a:t>
            </a:r>
            <a:r>
              <a:rPr lang="en-US" sz="2800" baseline="-25000" dirty="0">
                <a:solidFill>
                  <a:schemeClr val="tx1"/>
                </a:solidFill>
              </a:rPr>
              <a:t>k-1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66904" y="4407875"/>
            <a:ext cx="3674015" cy="27056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X</a:t>
            </a:r>
            <a:r>
              <a:rPr lang="en-US" sz="2800" baseline="-25000" dirty="0">
                <a:solidFill>
                  <a:schemeClr val="tx1"/>
                </a:solidFill>
              </a:rPr>
              <a:t>7</a:t>
            </a:r>
            <a:r>
              <a:rPr lang="en-US" sz="2800" dirty="0">
                <a:solidFill>
                  <a:schemeClr val="tx1"/>
                </a:solidFill>
              </a:rPr>
              <a:t> = (X</a:t>
            </a:r>
            <a:r>
              <a:rPr lang="en-US" sz="2800" baseline="-25000" dirty="0">
                <a:solidFill>
                  <a:schemeClr val="tx1"/>
                </a:solidFill>
              </a:rPr>
              <a:t>6</a:t>
            </a:r>
            <a:r>
              <a:rPr lang="en-US" sz="2800" dirty="0">
                <a:solidFill>
                  <a:schemeClr val="tx1"/>
                </a:solidFill>
              </a:rPr>
              <a:t>     B) </a:t>
            </a:r>
            <a:r>
              <a:rPr lang="en-US" sz="2800" b="1" dirty="0">
                <a:solidFill>
                  <a:schemeClr val="tx1"/>
                </a:solidFill>
              </a:rPr>
              <a:t>∩</a:t>
            </a:r>
            <a:r>
              <a:rPr lang="en-US" sz="2800" dirty="0">
                <a:solidFill>
                  <a:schemeClr val="tx1"/>
                </a:solidFill>
              </a:rPr>
              <a:t> A</a:t>
            </a:r>
            <a:r>
              <a:rPr lang="en-US" sz="2800" baseline="30000" dirty="0">
                <a:solidFill>
                  <a:schemeClr val="tx1"/>
                </a:solidFill>
              </a:rPr>
              <a:t>c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endParaRPr lang="en-US" sz="2800" b="1" dirty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818" y="5634106"/>
            <a:ext cx="246186" cy="3368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43CBC13-BB1B-4D15-93F5-4170A6F1C936}"/>
                  </a:ext>
                </a:extLst>
              </p:cNvPr>
              <p:cNvSpPr txBox="1"/>
              <p:nvPr/>
            </p:nvSpPr>
            <p:spPr>
              <a:xfrm>
                <a:off x="6672020" y="5483225"/>
                <a:ext cx="25494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</a:rPr>
                  <a:t>Final Set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sz="240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∪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43CBC13-BB1B-4D15-93F5-4170A6F1C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020" y="5483225"/>
                <a:ext cx="2549472" cy="461665"/>
              </a:xfrm>
              <a:prstGeom prst="rect">
                <a:avLst/>
              </a:prstGeom>
              <a:blipFill>
                <a:blip r:embed="rId3"/>
                <a:stretch>
                  <a:fillRect l="-3580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0749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B61F5F-6C15-4DE6-9063-29ACC5FC5A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541" b="30826"/>
          <a:stretch/>
        </p:blipFill>
        <p:spPr>
          <a:xfrm>
            <a:off x="1210622" y="1601082"/>
            <a:ext cx="3542000" cy="354665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16E9CDA-0F69-4533-BECB-CDB64D779B50}"/>
              </a:ext>
            </a:extLst>
          </p:cNvPr>
          <p:cNvSpPr/>
          <p:nvPr/>
        </p:nvSpPr>
        <p:spPr>
          <a:xfrm>
            <a:off x="3006671" y="2495227"/>
            <a:ext cx="185980" cy="2324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CB065B3-BEA4-9649-EA95-34FF05DEF8AC}"/>
              </a:ext>
            </a:extLst>
          </p:cNvPr>
          <p:cNvCxnSpPr/>
          <p:nvPr/>
        </p:nvCxnSpPr>
        <p:spPr>
          <a:xfrm flipH="1">
            <a:off x="3099661" y="2154264"/>
            <a:ext cx="193729" cy="457200"/>
          </a:xfrm>
          <a:prstGeom prst="straightConnector1">
            <a:avLst/>
          </a:prstGeom>
          <a:ln w="1905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842EEAE-5605-4C9D-871F-EF3D996A6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064" y="1655674"/>
            <a:ext cx="3501182" cy="35466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862DB88-DAD0-4FB5-A8CC-60DF5519CE09}"/>
              </a:ext>
            </a:extLst>
          </p:cNvPr>
          <p:cNvSpPr txBox="1"/>
          <p:nvPr/>
        </p:nvSpPr>
        <p:spPr>
          <a:xfrm>
            <a:off x="7010401" y="5458178"/>
            <a:ext cx="1964266" cy="383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C7F191-3C74-4F3E-AD03-2163D7A41CED}"/>
              </a:ext>
            </a:extLst>
          </p:cNvPr>
          <p:cNvSpPr txBox="1"/>
          <p:nvPr/>
        </p:nvSpPr>
        <p:spPr>
          <a:xfrm>
            <a:off x="2398889" y="5458178"/>
            <a:ext cx="1964266" cy="383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2297598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AD8B9-08E5-F531-9EF0-95CD8D9C8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Erosion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1F6FF6-D8A8-3F32-D607-5D4DE135529F}"/>
              </a:ext>
            </a:extLst>
          </p:cNvPr>
          <p:cNvSpPr txBox="1"/>
          <p:nvPr/>
        </p:nvSpPr>
        <p:spPr>
          <a:xfrm>
            <a:off x="838200" y="1980888"/>
            <a:ext cx="609731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cv2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cv</a:t>
            </a:r>
          </a:p>
          <a:p>
            <a:pPr algn="l"/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np</a:t>
            </a:r>
          </a:p>
          <a:p>
            <a:pPr algn="l"/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u="none" strike="noStrike" dirty="0" err="1">
                <a:solidFill>
                  <a:srgbClr val="4665A2"/>
                </a:solidFill>
                <a:effectLst/>
                <a:latin typeface="Consolas" panose="020B0609020204030204" pitchFamily="49" charset="0"/>
                <a:hlinkClick r:id="rId2"/>
              </a:rPr>
              <a:t>cv.imread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2080"/>
                </a:solidFill>
                <a:effectLst/>
                <a:latin typeface="Consolas" panose="020B0609020204030204" pitchFamily="49" charset="0"/>
              </a:rPr>
              <a:t>'j.png'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,0)</a:t>
            </a:r>
          </a:p>
          <a:p>
            <a:pPr algn="l"/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kernel =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np.ones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((5,5),np.uint8)</a:t>
            </a:r>
          </a:p>
          <a:p>
            <a:pPr algn="l"/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erosion = </a:t>
            </a:r>
            <a:r>
              <a:rPr lang="en-US" sz="1600" b="0" u="none" strike="noStrike" dirty="0" err="1">
                <a:solidFill>
                  <a:srgbClr val="4665A2"/>
                </a:solidFill>
                <a:effectLst/>
                <a:latin typeface="Consolas" panose="020B0609020204030204" pitchFamily="49" charset="0"/>
                <a:hlinkClick r:id="rId3"/>
              </a:rPr>
              <a:t>cv.erode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kernel, iterations = 1)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338FBF-C659-E884-DB21-5B2F67F32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248" y="4251762"/>
            <a:ext cx="10668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85B9CE8-D8E8-A404-7757-398C49571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107" y="4251762"/>
            <a:ext cx="10668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5EB020-C943-8421-B7C1-CCAFB95409CC}"/>
              </a:ext>
            </a:extLst>
          </p:cNvPr>
          <p:cNvCxnSpPr>
            <a:stCxn id="1026" idx="3"/>
            <a:endCxn id="1028" idx="1"/>
          </p:cNvCxnSpPr>
          <p:nvPr/>
        </p:nvCxnSpPr>
        <p:spPr>
          <a:xfrm>
            <a:off x="4367048" y="4966137"/>
            <a:ext cx="2282059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8FEB530-88AB-3311-96BE-4B0761C01E54}"/>
              </a:ext>
            </a:extLst>
          </p:cNvPr>
          <p:cNvSpPr txBox="1"/>
          <p:nvPr/>
        </p:nvSpPr>
        <p:spPr>
          <a:xfrm>
            <a:off x="4974677" y="4424284"/>
            <a:ext cx="1066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Erosion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82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1BA6D-9645-922C-7131-70F2C9BD2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Dilation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D3E24D-718E-D41E-0B40-3461F8B8E88B}"/>
              </a:ext>
            </a:extLst>
          </p:cNvPr>
          <p:cNvSpPr txBox="1"/>
          <p:nvPr/>
        </p:nvSpPr>
        <p:spPr>
          <a:xfrm>
            <a:off x="1511519" y="2219575"/>
            <a:ext cx="609731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cv2 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cv</a:t>
            </a:r>
          </a:p>
          <a:p>
            <a:pPr algn="l"/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np</a:t>
            </a:r>
          </a:p>
          <a:p>
            <a:pPr algn="l"/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u="none" strike="noStrike" dirty="0" err="1">
                <a:solidFill>
                  <a:srgbClr val="4665A2"/>
                </a:solidFill>
                <a:effectLst/>
                <a:latin typeface="Consolas" panose="020B0609020204030204" pitchFamily="49" charset="0"/>
                <a:hlinkClick r:id="rId2"/>
              </a:rPr>
              <a:t>cv.imread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2080"/>
                </a:solidFill>
                <a:effectLst/>
                <a:latin typeface="Consolas" panose="020B0609020204030204" pitchFamily="49" charset="0"/>
              </a:rPr>
              <a:t>'j.png'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,0)</a:t>
            </a:r>
          </a:p>
          <a:p>
            <a:pPr algn="l"/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kernel 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np.ones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((5,5),np.uint8)</a:t>
            </a:r>
          </a:p>
          <a:p>
            <a:r>
              <a:rPr lang="fr-FR" b="0" i="0" dirty="0">
                <a:solidFill>
                  <a:srgbClr val="000000"/>
                </a:solidFill>
                <a:effectLst/>
                <a:latin typeface="SFMono-Regular"/>
              </a:rPr>
              <a:t>dilation = </a:t>
            </a:r>
            <a:r>
              <a:rPr lang="fr-FR" b="0" i="0" u="none" strike="noStrike" dirty="0" err="1">
                <a:solidFill>
                  <a:srgbClr val="4665A2"/>
                </a:solidFill>
                <a:effectLst/>
                <a:latin typeface="SFMono-Regular"/>
                <a:hlinkClick r:id="rId3"/>
              </a:rPr>
              <a:t>cv.dilate</a:t>
            </a:r>
            <a:r>
              <a:rPr lang="fr-FR" b="0" i="0" dirty="0">
                <a:solidFill>
                  <a:srgbClr val="000000"/>
                </a:solidFill>
                <a:effectLst/>
                <a:latin typeface="SFMono-Regular"/>
              </a:rPr>
              <a:t>(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SFMono-Regular"/>
              </a:rPr>
              <a:t>img</a:t>
            </a:r>
            <a:r>
              <a:rPr lang="fr-FR" b="0" i="0" dirty="0">
                <a:solidFill>
                  <a:srgbClr val="000000"/>
                </a:solidFill>
                <a:effectLst/>
                <a:latin typeface="SFMono-Regular"/>
              </a:rPr>
              <a:t>, kernel,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SFMono-Regular"/>
              </a:rPr>
              <a:t>iterations</a:t>
            </a:r>
            <a:r>
              <a:rPr lang="fr-FR" b="0" i="0" dirty="0">
                <a:solidFill>
                  <a:srgbClr val="000000"/>
                </a:solidFill>
                <a:effectLst/>
                <a:latin typeface="SFMono-Regular"/>
              </a:rPr>
              <a:t> = 1)</a:t>
            </a:r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F7A81E8-D4C5-C820-1C2F-84E984060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141" y="4225790"/>
            <a:ext cx="10668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9EA7159-2BFC-A47A-0E74-3610E0CD6643}"/>
              </a:ext>
            </a:extLst>
          </p:cNvPr>
          <p:cNvCxnSpPr>
            <a:stCxn id="6" idx="3"/>
          </p:cNvCxnSpPr>
          <p:nvPr/>
        </p:nvCxnSpPr>
        <p:spPr>
          <a:xfrm>
            <a:off x="3813941" y="4940165"/>
            <a:ext cx="2282059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521CAFF-95A2-FA35-1652-E34889329140}"/>
              </a:ext>
            </a:extLst>
          </p:cNvPr>
          <p:cNvSpPr txBox="1"/>
          <p:nvPr/>
        </p:nvSpPr>
        <p:spPr>
          <a:xfrm>
            <a:off x="4421570" y="4398312"/>
            <a:ext cx="1066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Dilation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4AE5A73-5CA6-3434-6DDB-A28DCFB5A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225790"/>
            <a:ext cx="10668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5007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87021-AA3B-3693-2EBB-4DBFD3087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Opening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FA6C8B-D625-51FE-D954-94F912A1C4A4}"/>
              </a:ext>
            </a:extLst>
          </p:cNvPr>
          <p:cNvSpPr txBox="1"/>
          <p:nvPr/>
        </p:nvSpPr>
        <p:spPr>
          <a:xfrm>
            <a:off x="1515460" y="2109694"/>
            <a:ext cx="609731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cv2 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cv</a:t>
            </a:r>
          </a:p>
          <a:p>
            <a:pPr algn="l"/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np</a:t>
            </a:r>
          </a:p>
          <a:p>
            <a:pPr algn="l"/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u="none" strike="noStrike" dirty="0" err="1">
                <a:solidFill>
                  <a:srgbClr val="4665A2"/>
                </a:solidFill>
                <a:effectLst/>
                <a:latin typeface="Consolas" panose="020B0609020204030204" pitchFamily="49" charset="0"/>
                <a:hlinkClick r:id="rId2"/>
              </a:rPr>
              <a:t>cv.imread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2080"/>
                </a:solidFill>
                <a:effectLst/>
                <a:latin typeface="Consolas" panose="020B0609020204030204" pitchFamily="49" charset="0"/>
              </a:rPr>
              <a:t>'j.png'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,0)</a:t>
            </a:r>
          </a:p>
          <a:p>
            <a:pPr algn="l"/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kernel 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np.ones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((5,5),np.uint8)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FMono-Regular"/>
              </a:rPr>
              <a:t>opening = </a:t>
            </a:r>
            <a:r>
              <a:rPr lang="en-US" b="0" i="0" u="none" strike="noStrike" dirty="0" err="1">
                <a:solidFill>
                  <a:srgbClr val="4665A2"/>
                </a:solidFill>
                <a:effectLst/>
                <a:latin typeface="SFMono-Regular"/>
                <a:hlinkClick r:id="rId3"/>
              </a:rPr>
              <a:t>cv.morphologyEx</a:t>
            </a:r>
            <a:r>
              <a:rPr lang="en-US" b="0" i="0" dirty="0">
                <a:solidFill>
                  <a:srgbClr val="000000"/>
                </a:solidFill>
                <a:effectLst/>
                <a:latin typeface="SFMono-Regular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FMono-Regular"/>
              </a:rPr>
              <a:t>img</a:t>
            </a:r>
            <a:r>
              <a:rPr lang="en-US" b="0" i="0" dirty="0">
                <a:solidFill>
                  <a:srgbClr val="000000"/>
                </a:solidFill>
                <a:effectLst/>
                <a:latin typeface="SFMono-Regular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FMono-Regular"/>
              </a:rPr>
              <a:t>cv.MORPH_OPEN</a:t>
            </a:r>
            <a:r>
              <a:rPr lang="en-US" b="0" i="0" dirty="0">
                <a:solidFill>
                  <a:srgbClr val="000000"/>
                </a:solidFill>
                <a:effectLst/>
                <a:latin typeface="SFMono-Regular"/>
              </a:rPr>
              <a:t>, kernel)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7458774-7B12-4E74-E71C-D7FE5E8AA6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15"/>
          <a:stretch/>
        </p:blipFill>
        <p:spPr bwMode="auto">
          <a:xfrm>
            <a:off x="3493376" y="4165052"/>
            <a:ext cx="1070741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298C472D-CCB8-7D20-1D1C-76857AC115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5"/>
          <a:stretch/>
        </p:blipFill>
        <p:spPr bwMode="auto">
          <a:xfrm>
            <a:off x="6846175" y="4165052"/>
            <a:ext cx="1070742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250A3B-FC78-FFF6-06A7-E479FE89834B}"/>
              </a:ext>
            </a:extLst>
          </p:cNvPr>
          <p:cNvCxnSpPr/>
          <p:nvPr/>
        </p:nvCxnSpPr>
        <p:spPr>
          <a:xfrm>
            <a:off x="4564117" y="4861338"/>
            <a:ext cx="2282059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565BAED-3656-92D4-428B-FDDBAAA40E10}"/>
              </a:ext>
            </a:extLst>
          </p:cNvPr>
          <p:cNvSpPr txBox="1"/>
          <p:nvPr/>
        </p:nvSpPr>
        <p:spPr>
          <a:xfrm>
            <a:off x="5171745" y="4319485"/>
            <a:ext cx="11344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Opening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88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F5672-4912-E1AE-BBD4-1BE969CEE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Closing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3E4C30-6624-FDC6-0F29-E5DD2B4528AB}"/>
              </a:ext>
            </a:extLst>
          </p:cNvPr>
          <p:cNvSpPr txBox="1"/>
          <p:nvPr/>
        </p:nvSpPr>
        <p:spPr>
          <a:xfrm>
            <a:off x="1515460" y="2109694"/>
            <a:ext cx="609731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cv2 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cv</a:t>
            </a:r>
          </a:p>
          <a:p>
            <a:pPr algn="l"/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np</a:t>
            </a:r>
          </a:p>
          <a:p>
            <a:pPr algn="l"/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u="none" strike="noStrike" dirty="0" err="1">
                <a:solidFill>
                  <a:srgbClr val="4665A2"/>
                </a:solidFill>
                <a:effectLst/>
                <a:latin typeface="Consolas" panose="020B0609020204030204" pitchFamily="49" charset="0"/>
                <a:hlinkClick r:id="rId2"/>
              </a:rPr>
              <a:t>cv.imread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2080"/>
                </a:solidFill>
                <a:effectLst/>
                <a:latin typeface="Consolas" panose="020B0609020204030204" pitchFamily="49" charset="0"/>
              </a:rPr>
              <a:t>'j.png'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,0)</a:t>
            </a:r>
          </a:p>
          <a:p>
            <a:pPr algn="l"/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kernel 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np.ones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((5,5),np.uint8)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FMono-Regular"/>
              </a:rPr>
              <a:t>closing = </a:t>
            </a:r>
            <a:r>
              <a:rPr lang="en-US" b="0" i="0" u="none" strike="noStrike" dirty="0" err="1">
                <a:solidFill>
                  <a:srgbClr val="4665A2"/>
                </a:solidFill>
                <a:effectLst/>
                <a:latin typeface="SFMono-Regular"/>
                <a:hlinkClick r:id="rId3"/>
              </a:rPr>
              <a:t>cv.morphologyEx</a:t>
            </a:r>
            <a:r>
              <a:rPr lang="en-US" b="0" i="0" dirty="0">
                <a:solidFill>
                  <a:srgbClr val="000000"/>
                </a:solidFill>
                <a:effectLst/>
                <a:latin typeface="SFMono-Regular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FMono-Regular"/>
              </a:rPr>
              <a:t>img</a:t>
            </a:r>
            <a:r>
              <a:rPr lang="en-US" b="0" i="0" dirty="0">
                <a:solidFill>
                  <a:srgbClr val="000000"/>
                </a:solidFill>
                <a:effectLst/>
                <a:latin typeface="SFMono-Regular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FMono-Regular"/>
              </a:rPr>
              <a:t>cv.MORPH_CLOSE</a:t>
            </a:r>
            <a:r>
              <a:rPr lang="en-US" b="0" i="0" dirty="0">
                <a:solidFill>
                  <a:srgbClr val="000000"/>
                </a:solidFill>
                <a:effectLst/>
                <a:latin typeface="SFMono-Regular"/>
              </a:rPr>
              <a:t>, kernel)</a:t>
            </a: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C8A47D6-FB64-3592-14E7-922B8236F1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906"/>
          <a:stretch/>
        </p:blipFill>
        <p:spPr bwMode="auto">
          <a:xfrm>
            <a:off x="2144111" y="4094108"/>
            <a:ext cx="1111468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29B50811-222D-C60B-3583-2F1A4601EC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62"/>
          <a:stretch/>
        </p:blipFill>
        <p:spPr bwMode="auto">
          <a:xfrm>
            <a:off x="5540266" y="4094108"/>
            <a:ext cx="1048407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EACDDD6-3E48-47AF-CDEB-F2BB408D1805}"/>
              </a:ext>
            </a:extLst>
          </p:cNvPr>
          <p:cNvCxnSpPr/>
          <p:nvPr/>
        </p:nvCxnSpPr>
        <p:spPr>
          <a:xfrm>
            <a:off x="3255579" y="4837690"/>
            <a:ext cx="2282059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0693C48-CB5F-17BA-FEAE-08B3F98527F9}"/>
              </a:ext>
            </a:extLst>
          </p:cNvPr>
          <p:cNvSpPr txBox="1"/>
          <p:nvPr/>
        </p:nvSpPr>
        <p:spPr>
          <a:xfrm>
            <a:off x="3837261" y="4424281"/>
            <a:ext cx="11344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Closing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382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10633-798D-403D-AE30-A6EBD1582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CFBFC-AEA0-4761-8757-2AC3F9470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cv2.getStructuringElement(cv2.MORPH_CROSS,(5,5))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array([</a:t>
            </a:r>
          </a:p>
          <a:p>
            <a:pPr marL="0" indent="0">
              <a:buNone/>
            </a:pPr>
            <a:r>
              <a:rPr lang="en-US" dirty="0"/>
              <a:t>       [0, 0, 1, 0, 0],</a:t>
            </a:r>
          </a:p>
          <a:p>
            <a:pPr marL="0" indent="0">
              <a:buNone/>
            </a:pPr>
            <a:r>
              <a:rPr lang="en-US" dirty="0"/>
              <a:t>       [0, 0, 1, 0, 0],</a:t>
            </a:r>
          </a:p>
          <a:p>
            <a:pPr marL="0" indent="0">
              <a:buNone/>
            </a:pPr>
            <a:r>
              <a:rPr lang="en-US" dirty="0"/>
              <a:t>       [1, 1, 1, 1, 1],</a:t>
            </a:r>
          </a:p>
          <a:p>
            <a:pPr marL="0" indent="0">
              <a:buNone/>
            </a:pPr>
            <a:r>
              <a:rPr lang="en-US" dirty="0"/>
              <a:t>       [0, 0, 1, 0, 0],</a:t>
            </a:r>
          </a:p>
          <a:p>
            <a:pPr marL="0" indent="0">
              <a:buNone/>
            </a:pPr>
            <a:r>
              <a:rPr lang="en-US" dirty="0"/>
              <a:t>       [0, 0, 1, 0, 0]], </a:t>
            </a:r>
            <a:r>
              <a:rPr lang="en-US" dirty="0" err="1"/>
              <a:t>dtype</a:t>
            </a:r>
            <a:r>
              <a:rPr lang="en-US" dirty="0"/>
              <a:t>=uint8)</a:t>
            </a:r>
          </a:p>
        </p:txBody>
      </p:sp>
    </p:spTree>
    <p:extLst>
      <p:ext uri="{BB962C8B-B14F-4D97-AF65-F5344CB8AC3E}">
        <p14:creationId xmlns:p14="http://schemas.microsoft.com/office/powerpoint/2010/main" val="3512694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Hole Filling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4971756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266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913056" y="1845081"/>
          <a:ext cx="124381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6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*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236761" y="5289452"/>
            <a:ext cx="1730327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 Set A </a:t>
            </a:r>
          </a:p>
        </p:txBody>
      </p:sp>
      <p:sp>
        <p:nvSpPr>
          <p:cNvPr id="7" name="Rectangle 6"/>
          <p:cNvSpPr/>
          <p:nvPr/>
        </p:nvSpPr>
        <p:spPr>
          <a:xfrm>
            <a:off x="8595358" y="2771335"/>
            <a:ext cx="1730327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 Set B</a:t>
            </a:r>
          </a:p>
        </p:txBody>
      </p:sp>
      <p:sp>
        <p:nvSpPr>
          <p:cNvPr id="8" name="Rectangle 7"/>
          <p:cNvSpPr/>
          <p:nvPr/>
        </p:nvSpPr>
        <p:spPr>
          <a:xfrm>
            <a:off x="4274232" y="5760719"/>
            <a:ext cx="6614162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 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780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Hole Filling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4971756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266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913056" y="1845081"/>
          <a:ext cx="124381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6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21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1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*</a:t>
                      </a:r>
                    </a:p>
                  </a:txBody>
                  <a:tcPr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1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236761" y="5289452"/>
            <a:ext cx="1730327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Set A </a:t>
            </a:r>
          </a:p>
        </p:txBody>
      </p:sp>
      <p:sp>
        <p:nvSpPr>
          <p:cNvPr id="7" name="Rectangle 6"/>
          <p:cNvSpPr/>
          <p:nvPr/>
        </p:nvSpPr>
        <p:spPr>
          <a:xfrm>
            <a:off x="8595358" y="2771335"/>
            <a:ext cx="1730327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 Set B</a:t>
            </a:r>
          </a:p>
        </p:txBody>
      </p:sp>
      <p:sp>
        <p:nvSpPr>
          <p:cNvPr id="8" name="Rectangle 7"/>
          <p:cNvSpPr/>
          <p:nvPr/>
        </p:nvSpPr>
        <p:spPr>
          <a:xfrm>
            <a:off x="4274232" y="5760719"/>
            <a:ext cx="6614162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 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94736" y="5638799"/>
            <a:ext cx="3674015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 have a pixel named </a:t>
            </a:r>
            <a:r>
              <a:rPr lang="en-US" b="1" dirty="0">
                <a:solidFill>
                  <a:schemeClr val="tx1"/>
                </a:solidFill>
              </a:rPr>
              <a:t>P 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883877" y="4712677"/>
            <a:ext cx="2363372" cy="1266092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679785" y="3498164"/>
            <a:ext cx="3674015" cy="27056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It’s an iterative process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Let assume </a:t>
            </a:r>
            <a:r>
              <a:rPr lang="en-US" sz="2800" b="1" dirty="0">
                <a:solidFill>
                  <a:schemeClr val="accent2"/>
                </a:solidFill>
              </a:rPr>
              <a:t>X</a:t>
            </a:r>
            <a:r>
              <a:rPr lang="en-US" sz="2800" b="1" baseline="-25000" dirty="0">
                <a:solidFill>
                  <a:schemeClr val="accent2"/>
                </a:solidFill>
              </a:rPr>
              <a:t>0</a:t>
            </a:r>
            <a:r>
              <a:rPr lang="en-US" sz="2800" b="1" dirty="0">
                <a:solidFill>
                  <a:schemeClr val="accent2"/>
                </a:solidFill>
              </a:rPr>
              <a:t> = P 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X</a:t>
            </a:r>
            <a:r>
              <a:rPr lang="en-US" sz="2800" baseline="-25000" dirty="0" err="1">
                <a:solidFill>
                  <a:schemeClr val="tx1"/>
                </a:solidFill>
              </a:rPr>
              <a:t>k</a:t>
            </a:r>
            <a:r>
              <a:rPr lang="en-US" sz="2800" dirty="0">
                <a:solidFill>
                  <a:schemeClr val="tx1"/>
                </a:solidFill>
              </a:rPr>
              <a:t> = (X</a:t>
            </a:r>
            <a:r>
              <a:rPr lang="en-US" sz="2800" baseline="-25000" dirty="0">
                <a:solidFill>
                  <a:schemeClr val="tx1"/>
                </a:solidFill>
              </a:rPr>
              <a:t>k-1</a:t>
            </a:r>
            <a:r>
              <a:rPr lang="en-US" sz="2800" dirty="0">
                <a:solidFill>
                  <a:schemeClr val="tx1"/>
                </a:solidFill>
              </a:rPr>
              <a:t>     B) </a:t>
            </a:r>
            <a:r>
              <a:rPr lang="en-US" sz="2800" b="1" dirty="0">
                <a:solidFill>
                  <a:schemeClr val="tx1"/>
                </a:solidFill>
              </a:rPr>
              <a:t>∩</a:t>
            </a:r>
            <a:r>
              <a:rPr lang="en-US" sz="2800" dirty="0">
                <a:solidFill>
                  <a:schemeClr val="tx1"/>
                </a:solidFill>
              </a:rPr>
              <a:t> A</a:t>
            </a:r>
            <a:r>
              <a:rPr lang="en-US" sz="2800" baseline="30000" dirty="0">
                <a:solidFill>
                  <a:schemeClr val="tx1"/>
                </a:solidFill>
              </a:rPr>
              <a:t>c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endParaRPr lang="en-US" sz="2800" b="1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8656" y="5126066"/>
            <a:ext cx="246186" cy="33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307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Hole Filling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4971756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431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266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913056" y="1845081"/>
          <a:ext cx="124381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6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21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1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*</a:t>
                      </a:r>
                    </a:p>
                  </a:txBody>
                  <a:tcPr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1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236761" y="5289452"/>
            <a:ext cx="1730327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baseline="-25000" dirty="0">
                <a:solidFill>
                  <a:schemeClr val="tx1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     B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95358" y="2771335"/>
            <a:ext cx="1730327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 Set B</a:t>
            </a:r>
          </a:p>
        </p:txBody>
      </p:sp>
      <p:sp>
        <p:nvSpPr>
          <p:cNvPr id="8" name="Rectangle 7"/>
          <p:cNvSpPr/>
          <p:nvPr/>
        </p:nvSpPr>
        <p:spPr>
          <a:xfrm>
            <a:off x="4274232" y="5760719"/>
            <a:ext cx="6614162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 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734883" y="3512232"/>
            <a:ext cx="3674015" cy="27056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Iteration 1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 X</a:t>
            </a:r>
            <a:r>
              <a:rPr lang="en-US" sz="2800" baseline="-25000" dirty="0">
                <a:solidFill>
                  <a:schemeClr val="tx1"/>
                </a:solidFill>
              </a:rPr>
              <a:t>0</a:t>
            </a:r>
            <a:r>
              <a:rPr lang="en-US" sz="2800" dirty="0">
                <a:solidFill>
                  <a:schemeClr val="tx1"/>
                </a:solidFill>
              </a:rPr>
              <a:t> = P = 1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X</a:t>
            </a:r>
            <a:r>
              <a:rPr lang="en-US" sz="2800" baseline="-25000" dirty="0">
                <a:solidFill>
                  <a:schemeClr val="tx1"/>
                </a:solidFill>
              </a:rPr>
              <a:t>1</a:t>
            </a:r>
            <a:r>
              <a:rPr lang="en-US" sz="2800" dirty="0">
                <a:solidFill>
                  <a:schemeClr val="tx1"/>
                </a:solidFill>
              </a:rPr>
              <a:t> = (X</a:t>
            </a:r>
            <a:r>
              <a:rPr lang="en-US" sz="2800" baseline="-25000" dirty="0">
                <a:solidFill>
                  <a:schemeClr val="tx1"/>
                </a:solidFill>
              </a:rPr>
              <a:t>0</a:t>
            </a:r>
            <a:r>
              <a:rPr lang="en-US" sz="2800" dirty="0">
                <a:solidFill>
                  <a:schemeClr val="tx1"/>
                </a:solidFill>
              </a:rPr>
              <a:t>     B) </a:t>
            </a:r>
            <a:r>
              <a:rPr lang="en-US" sz="2800" b="1" dirty="0">
                <a:solidFill>
                  <a:schemeClr val="tx1"/>
                </a:solidFill>
              </a:rPr>
              <a:t>∩</a:t>
            </a:r>
            <a:r>
              <a:rPr lang="en-US" sz="2800" dirty="0">
                <a:solidFill>
                  <a:schemeClr val="tx1"/>
                </a:solidFill>
              </a:rPr>
              <a:t> A</a:t>
            </a:r>
            <a:r>
              <a:rPr lang="en-US" sz="2800" baseline="30000" dirty="0">
                <a:solidFill>
                  <a:schemeClr val="tx1"/>
                </a:solidFill>
              </a:rPr>
              <a:t>c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endParaRPr lang="en-US" sz="2800" b="1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797" y="5221828"/>
            <a:ext cx="246186" cy="33688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035" y="5592276"/>
            <a:ext cx="246186" cy="33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548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</TotalTime>
  <Words>691</Words>
  <Application>Microsoft Office PowerPoint</Application>
  <PresentationFormat>Widescreen</PresentationFormat>
  <Paragraphs>221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Consolas</vt:lpstr>
      <vt:lpstr>Helvetica</vt:lpstr>
      <vt:lpstr>SFMono-Regular</vt:lpstr>
      <vt:lpstr>Office Theme</vt:lpstr>
      <vt:lpstr>CSE 4128 Lab 5 </vt:lpstr>
      <vt:lpstr>Erosion</vt:lpstr>
      <vt:lpstr>Dilation</vt:lpstr>
      <vt:lpstr>Opening</vt:lpstr>
      <vt:lpstr>Closing</vt:lpstr>
      <vt:lpstr>PowerPoint Presentation</vt:lpstr>
      <vt:lpstr>Hole Filling</vt:lpstr>
      <vt:lpstr>Hole Filling</vt:lpstr>
      <vt:lpstr>Hole Filling</vt:lpstr>
      <vt:lpstr>Hole Filling</vt:lpstr>
      <vt:lpstr>Hole Filling</vt:lpstr>
      <vt:lpstr>Hole Filling</vt:lpstr>
      <vt:lpstr>Hole Filling</vt:lpstr>
      <vt:lpstr>Hole Filling</vt:lpstr>
      <vt:lpstr>Hole Filling</vt:lpstr>
      <vt:lpstr>Hole Filling</vt:lpstr>
      <vt:lpstr>Hole Filling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4128 Lab 1</dc:title>
  <dc:creator>Sunanda_Das</dc:creator>
  <cp:lastModifiedBy>Sunanda_Das</cp:lastModifiedBy>
  <cp:revision>69</cp:revision>
  <dcterms:created xsi:type="dcterms:W3CDTF">2022-03-22T12:35:29Z</dcterms:created>
  <dcterms:modified xsi:type="dcterms:W3CDTF">2022-06-21T13:13:57Z</dcterms:modified>
</cp:coreProperties>
</file>