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256" r:id="rId5"/>
    <p:sldId id="283" r:id="rId6"/>
    <p:sldId id="284" r:id="rId7"/>
    <p:sldId id="285" r:id="rId8"/>
    <p:sldId id="309" r:id="rId9"/>
    <p:sldId id="286" r:id="rId10"/>
    <p:sldId id="287" r:id="rId11"/>
    <p:sldId id="288" r:id="rId12"/>
    <p:sldId id="289" r:id="rId13"/>
    <p:sldId id="290" r:id="rId14"/>
    <p:sldId id="291" r:id="rId15"/>
    <p:sldId id="293" r:id="rId16"/>
    <p:sldId id="299" r:id="rId17"/>
    <p:sldId id="292" r:id="rId18"/>
    <p:sldId id="294" r:id="rId19"/>
    <p:sldId id="295" r:id="rId20"/>
    <p:sldId id="296" r:id="rId21"/>
    <p:sldId id="297" r:id="rId22"/>
    <p:sldId id="298" r:id="rId23"/>
    <p:sldId id="304" r:id="rId24"/>
    <p:sldId id="305" r:id="rId25"/>
    <p:sldId id="306" r:id="rId26"/>
    <p:sldId id="308" r:id="rId27"/>
    <p:sldId id="307" r:id="rId28"/>
    <p:sldId id="300" r:id="rId29"/>
    <p:sldId id="301" r:id="rId30"/>
    <p:sldId id="302" r:id="rId31"/>
    <p:sldId id="303" r:id="rId32"/>
  </p:sldIdLst>
  <p:sldSz cx="12188825" cy="6858000"/>
  <p:notesSz cx="6858000" cy="9313863"/>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5" pos="279">
          <p15:clr>
            <a:srgbClr val="A4A3A4"/>
          </p15:clr>
        </p15:guide>
        <p15:guide id="6" pos="7406">
          <p15:clr>
            <a:srgbClr val="A4A3A4"/>
          </p15:clr>
        </p15:guide>
        <p15:guide id="7" orient="horz">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3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E"/>
    <a:srgbClr val="000484"/>
    <a:srgbClr val="003FE2"/>
    <a:srgbClr val="66BFFF"/>
    <a:srgbClr val="CCEAFF"/>
    <a:srgbClr val="E6F4FF"/>
    <a:srgbClr val="A4D6A8"/>
    <a:srgbClr val="F4DDBA"/>
    <a:srgbClr val="88DAD6"/>
    <a:srgbClr val="A1AA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3C314C-0D0F-4F4F-924F-869432201829}" v="1" dt="2025-03-25T12:32:58.0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26" y="1026"/>
      </p:cViewPr>
      <p:guideLst>
        <p:guide pos="3840"/>
        <p:guide pos="279"/>
        <p:guide pos="7406"/>
        <p:guide orient="horz"/>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 orient="horz" pos="293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deio, Daniel J" userId="c7349e4d-904d-472b-918a-3ba3b9968d71" providerId="ADAL" clId="{423C314C-0D0F-4F4F-924F-869432201829}"/>
    <pc:docChg chg="custSel modSld">
      <pc:chgData name="Thadeio, Daniel J" userId="c7349e4d-904d-472b-918a-3ba3b9968d71" providerId="ADAL" clId="{423C314C-0D0F-4F4F-924F-869432201829}" dt="2025-03-25T12:33:04.442" v="2" actId="478"/>
      <pc:docMkLst>
        <pc:docMk/>
      </pc:docMkLst>
      <pc:sldChg chg="addSp delSp modSp mod">
        <pc:chgData name="Thadeio, Daniel J" userId="c7349e4d-904d-472b-918a-3ba3b9968d71" providerId="ADAL" clId="{423C314C-0D0F-4F4F-924F-869432201829}" dt="2025-03-25T12:33:04.442" v="2" actId="478"/>
        <pc:sldMkLst>
          <pc:docMk/>
          <pc:sldMk cId="2131289555" sldId="309"/>
        </pc:sldMkLst>
        <pc:spChg chg="mod">
          <ac:chgData name="Thadeio, Daniel J" userId="c7349e4d-904d-472b-918a-3ba3b9968d71" providerId="ADAL" clId="{423C314C-0D0F-4F4F-924F-869432201829}" dt="2025-03-25T12:32:58.061" v="0"/>
          <ac:spMkLst>
            <pc:docMk/>
            <pc:sldMk cId="2131289555" sldId="309"/>
            <ac:spMk id="6" creationId="{66A85B92-B645-11FE-AC42-1F8851C8E240}"/>
          </ac:spMkLst>
        </pc:spChg>
        <pc:spChg chg="mod">
          <ac:chgData name="Thadeio, Daniel J" userId="c7349e4d-904d-472b-918a-3ba3b9968d71" providerId="ADAL" clId="{423C314C-0D0F-4F4F-924F-869432201829}" dt="2025-03-25T12:32:58.061" v="0"/>
          <ac:spMkLst>
            <pc:docMk/>
            <pc:sldMk cId="2131289555" sldId="309"/>
            <ac:spMk id="8" creationId="{E0CAE2EC-3D0E-7FCE-8269-F6C3058709BB}"/>
          </ac:spMkLst>
        </pc:spChg>
        <pc:spChg chg="mod">
          <ac:chgData name="Thadeio, Daniel J" userId="c7349e4d-904d-472b-918a-3ba3b9968d71" providerId="ADAL" clId="{423C314C-0D0F-4F4F-924F-869432201829}" dt="2025-03-25T12:32:58.061" v="0"/>
          <ac:spMkLst>
            <pc:docMk/>
            <pc:sldMk cId="2131289555" sldId="309"/>
            <ac:spMk id="10" creationId="{823FAC66-FDC9-C690-123F-F95DA775736F}"/>
          </ac:spMkLst>
        </pc:spChg>
        <pc:spChg chg="mod">
          <ac:chgData name="Thadeio, Daniel J" userId="c7349e4d-904d-472b-918a-3ba3b9968d71" providerId="ADAL" clId="{423C314C-0D0F-4F4F-924F-869432201829}" dt="2025-03-25T12:32:58.061" v="0"/>
          <ac:spMkLst>
            <pc:docMk/>
            <pc:sldMk cId="2131289555" sldId="309"/>
            <ac:spMk id="12" creationId="{F915E581-F4BC-CE1C-052E-E0AAF4AE7F81}"/>
          </ac:spMkLst>
        </pc:spChg>
        <pc:spChg chg="mod">
          <ac:chgData name="Thadeio, Daniel J" userId="c7349e4d-904d-472b-918a-3ba3b9968d71" providerId="ADAL" clId="{423C314C-0D0F-4F4F-924F-869432201829}" dt="2025-03-25T12:32:58.061" v="0"/>
          <ac:spMkLst>
            <pc:docMk/>
            <pc:sldMk cId="2131289555" sldId="309"/>
            <ac:spMk id="14" creationId="{D0F74FA7-B07E-A67D-BCC6-0CEC24438F2D}"/>
          </ac:spMkLst>
        </pc:spChg>
        <pc:grpChg chg="add del mod">
          <ac:chgData name="Thadeio, Daniel J" userId="c7349e4d-904d-472b-918a-3ba3b9968d71" providerId="ADAL" clId="{423C314C-0D0F-4F4F-924F-869432201829}" dt="2025-03-25T12:33:04.442" v="2" actId="478"/>
          <ac:grpSpMkLst>
            <pc:docMk/>
            <pc:sldMk cId="2131289555" sldId="309"/>
            <ac:grpSpMk id="2" creationId="{64BB1B1A-EDD1-DFE8-6102-5A70F942900D}"/>
          </ac:grpSpMkLst>
        </pc:grpChg>
        <pc:graphicFrameChg chg="mod">
          <ac:chgData name="Thadeio, Daniel J" userId="c7349e4d-904d-472b-918a-3ba3b9968d71" providerId="ADAL" clId="{423C314C-0D0F-4F4F-924F-869432201829}" dt="2025-03-25T12:32:58.061" v="0"/>
          <ac:graphicFrameMkLst>
            <pc:docMk/>
            <pc:sldMk cId="2131289555" sldId="309"/>
            <ac:graphicFrameMk id="3" creationId="{0F44AF61-F658-BAD8-70DB-A3862BE64962}"/>
          </ac:graphicFrameMkLst>
        </pc:graphicFrameChg>
        <pc:cxnChg chg="mod">
          <ac:chgData name="Thadeio, Daniel J" userId="c7349e4d-904d-472b-918a-3ba3b9968d71" providerId="ADAL" clId="{423C314C-0D0F-4F4F-924F-869432201829}" dt="2025-03-25T12:32:58.061" v="0"/>
          <ac:cxnSpMkLst>
            <pc:docMk/>
            <pc:sldMk cId="2131289555" sldId="309"/>
            <ac:cxnSpMk id="4" creationId="{F8E3BBB8-E7C9-091D-25B5-8D78E63CFD06}"/>
          </ac:cxnSpMkLst>
        </pc:cxnChg>
        <pc:cxnChg chg="mod">
          <ac:chgData name="Thadeio, Daniel J" userId="c7349e4d-904d-472b-918a-3ba3b9968d71" providerId="ADAL" clId="{423C314C-0D0F-4F4F-924F-869432201829}" dt="2025-03-25T12:32:58.061" v="0"/>
          <ac:cxnSpMkLst>
            <pc:docMk/>
            <pc:sldMk cId="2131289555" sldId="309"/>
            <ac:cxnSpMk id="7" creationId="{D73EF0BE-593D-C3AE-1306-48724260DB07}"/>
          </ac:cxnSpMkLst>
        </pc:cxnChg>
        <pc:cxnChg chg="mod">
          <ac:chgData name="Thadeio, Daniel J" userId="c7349e4d-904d-472b-918a-3ba3b9968d71" providerId="ADAL" clId="{423C314C-0D0F-4F4F-924F-869432201829}" dt="2025-03-25T12:32:58.061" v="0"/>
          <ac:cxnSpMkLst>
            <pc:docMk/>
            <pc:sldMk cId="2131289555" sldId="309"/>
            <ac:cxnSpMk id="13" creationId="{12AA49AF-B1F2-E804-17F8-87BB87624CA8}"/>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2B607-CF55-448C-989A-6280EFF78729}" type="doc">
      <dgm:prSet loTypeId="urn:microsoft.com/office/officeart/2005/8/layout/chevron1" loCatId="process" qsTypeId="urn:microsoft.com/office/officeart/2005/8/quickstyle/simple1" qsCatId="simple" csTypeId="urn:microsoft.com/office/officeart/2005/8/colors/accent1_3" csCatId="accent1" phldr="1"/>
      <dgm:spPr/>
    </dgm:pt>
    <dgm:pt modelId="{56A68648-86A8-4104-AEAE-E315F7201564}">
      <dgm:prSet phldrT="[Text]" custT="1"/>
      <dgm:spPr/>
      <dgm:t>
        <a:bodyPr/>
        <a:lstStyle/>
        <a:p>
          <a:r>
            <a:rPr lang="en-US" sz="2000" dirty="0" err="1"/>
            <a:t>SMArT</a:t>
          </a:r>
          <a:r>
            <a:rPr lang="en-US" sz="2000" dirty="0"/>
            <a:t> HL Scenario</a:t>
          </a:r>
        </a:p>
      </dgm:t>
    </dgm:pt>
    <dgm:pt modelId="{BADF622E-BEA5-4A22-AA5E-ACA58E4F3C2F}" type="parTrans" cxnId="{8803E207-70AB-4CCF-98CB-FCE1526E58F2}">
      <dgm:prSet/>
      <dgm:spPr/>
      <dgm:t>
        <a:bodyPr/>
        <a:lstStyle/>
        <a:p>
          <a:endParaRPr lang="en-US" sz="2000"/>
        </a:p>
      </dgm:t>
    </dgm:pt>
    <dgm:pt modelId="{14C47A2A-72B1-49C3-880E-737B90347B4B}" type="sibTrans" cxnId="{8803E207-70AB-4CCF-98CB-FCE1526E58F2}">
      <dgm:prSet/>
      <dgm:spPr/>
      <dgm:t>
        <a:bodyPr/>
        <a:lstStyle/>
        <a:p>
          <a:endParaRPr lang="en-US" sz="2000"/>
        </a:p>
      </dgm:t>
    </dgm:pt>
    <dgm:pt modelId="{984C5B17-240C-473B-808D-BE8E824B4968}">
      <dgm:prSet phldrT="[Text]" custT="1"/>
      <dgm:spPr/>
      <dgm:t>
        <a:bodyPr/>
        <a:lstStyle/>
        <a:p>
          <a:r>
            <a:rPr lang="en-US" sz="2000" dirty="0"/>
            <a:t>DVSO HL Historical Scenario</a:t>
          </a:r>
        </a:p>
      </dgm:t>
    </dgm:pt>
    <dgm:pt modelId="{96142CC6-3C58-4021-8154-370CE10D9CEE}" type="parTrans" cxnId="{24218E2A-A509-4E6F-B20D-51A39C9BE8FB}">
      <dgm:prSet/>
      <dgm:spPr/>
      <dgm:t>
        <a:bodyPr/>
        <a:lstStyle/>
        <a:p>
          <a:endParaRPr lang="en-US" sz="2000"/>
        </a:p>
      </dgm:t>
    </dgm:pt>
    <dgm:pt modelId="{3709AF17-73CF-4556-AA2D-27F852B3E483}" type="sibTrans" cxnId="{24218E2A-A509-4E6F-B20D-51A39C9BE8FB}">
      <dgm:prSet/>
      <dgm:spPr/>
      <dgm:t>
        <a:bodyPr/>
        <a:lstStyle/>
        <a:p>
          <a:endParaRPr lang="en-US" sz="2000"/>
        </a:p>
      </dgm:t>
    </dgm:pt>
    <dgm:pt modelId="{1141EF12-4040-4A1E-9D46-2C05975915E4}">
      <dgm:prSet phldrT="[Text]" custT="1"/>
      <dgm:spPr/>
      <dgm:t>
        <a:bodyPr/>
        <a:lstStyle/>
        <a:p>
          <a:r>
            <a:rPr lang="en-US" sz="2000" dirty="0"/>
            <a:t>DVSO Detailed Scenario</a:t>
          </a:r>
        </a:p>
      </dgm:t>
    </dgm:pt>
    <dgm:pt modelId="{E1D6966F-AC2E-41D0-8A0B-1604C8E4E571}" type="parTrans" cxnId="{519F1831-4D1E-497A-B0AB-434AF727CC84}">
      <dgm:prSet/>
      <dgm:spPr/>
      <dgm:t>
        <a:bodyPr/>
        <a:lstStyle/>
        <a:p>
          <a:endParaRPr lang="en-US" sz="2000"/>
        </a:p>
      </dgm:t>
    </dgm:pt>
    <dgm:pt modelId="{E24885C4-8959-4D7F-8906-7811A3DCA6B5}" type="sibTrans" cxnId="{519F1831-4D1E-497A-B0AB-434AF727CC84}">
      <dgm:prSet/>
      <dgm:spPr/>
      <dgm:t>
        <a:bodyPr/>
        <a:lstStyle/>
        <a:p>
          <a:endParaRPr lang="en-US" sz="2000"/>
        </a:p>
      </dgm:t>
    </dgm:pt>
    <dgm:pt modelId="{C700A361-48DA-49DD-8E07-9A3787806D7E}" type="pres">
      <dgm:prSet presAssocID="{1BA2B607-CF55-448C-989A-6280EFF78729}" presName="Name0" presStyleCnt="0">
        <dgm:presLayoutVars>
          <dgm:dir/>
          <dgm:animLvl val="lvl"/>
          <dgm:resizeHandles val="exact"/>
        </dgm:presLayoutVars>
      </dgm:prSet>
      <dgm:spPr/>
    </dgm:pt>
    <dgm:pt modelId="{D27D31AC-2BAA-465F-98D3-E537053F237F}" type="pres">
      <dgm:prSet presAssocID="{56A68648-86A8-4104-AEAE-E315F7201564}" presName="parTxOnly" presStyleLbl="node1" presStyleIdx="0" presStyleCnt="3" custScaleX="90466">
        <dgm:presLayoutVars>
          <dgm:chMax val="0"/>
          <dgm:chPref val="0"/>
          <dgm:bulletEnabled val="1"/>
        </dgm:presLayoutVars>
      </dgm:prSet>
      <dgm:spPr/>
    </dgm:pt>
    <dgm:pt modelId="{A4F8BE03-326B-4E2C-B9C9-465289E0B886}" type="pres">
      <dgm:prSet presAssocID="{14C47A2A-72B1-49C3-880E-737B90347B4B}" presName="parTxOnlySpace" presStyleCnt="0"/>
      <dgm:spPr/>
    </dgm:pt>
    <dgm:pt modelId="{783D866E-9AD3-4A77-B1D7-EA39341C5934}" type="pres">
      <dgm:prSet presAssocID="{984C5B17-240C-473B-808D-BE8E824B4968}" presName="parTxOnly" presStyleLbl="node1" presStyleIdx="1" presStyleCnt="3" custScaleX="53283">
        <dgm:presLayoutVars>
          <dgm:chMax val="0"/>
          <dgm:chPref val="0"/>
          <dgm:bulletEnabled val="1"/>
        </dgm:presLayoutVars>
      </dgm:prSet>
      <dgm:spPr/>
    </dgm:pt>
    <dgm:pt modelId="{AC1A7754-DA5E-45C8-B67C-244A868C4E44}" type="pres">
      <dgm:prSet presAssocID="{3709AF17-73CF-4556-AA2D-27F852B3E483}" presName="parTxOnlySpace" presStyleCnt="0"/>
      <dgm:spPr/>
    </dgm:pt>
    <dgm:pt modelId="{73D42862-7956-4246-9498-A805745AEC6E}" type="pres">
      <dgm:prSet presAssocID="{1141EF12-4040-4A1E-9D46-2C05975915E4}" presName="parTxOnly" presStyleLbl="node1" presStyleIdx="2" presStyleCnt="3">
        <dgm:presLayoutVars>
          <dgm:chMax val="0"/>
          <dgm:chPref val="0"/>
          <dgm:bulletEnabled val="1"/>
        </dgm:presLayoutVars>
      </dgm:prSet>
      <dgm:spPr/>
    </dgm:pt>
  </dgm:ptLst>
  <dgm:cxnLst>
    <dgm:cxn modelId="{8803E207-70AB-4CCF-98CB-FCE1526E58F2}" srcId="{1BA2B607-CF55-448C-989A-6280EFF78729}" destId="{56A68648-86A8-4104-AEAE-E315F7201564}" srcOrd="0" destOrd="0" parTransId="{BADF622E-BEA5-4A22-AA5E-ACA58E4F3C2F}" sibTransId="{14C47A2A-72B1-49C3-880E-737B90347B4B}"/>
    <dgm:cxn modelId="{24218E2A-A509-4E6F-B20D-51A39C9BE8FB}" srcId="{1BA2B607-CF55-448C-989A-6280EFF78729}" destId="{984C5B17-240C-473B-808D-BE8E824B4968}" srcOrd="1" destOrd="0" parTransId="{96142CC6-3C58-4021-8154-370CE10D9CEE}" sibTransId="{3709AF17-73CF-4556-AA2D-27F852B3E483}"/>
    <dgm:cxn modelId="{519F1831-4D1E-497A-B0AB-434AF727CC84}" srcId="{1BA2B607-CF55-448C-989A-6280EFF78729}" destId="{1141EF12-4040-4A1E-9D46-2C05975915E4}" srcOrd="2" destOrd="0" parTransId="{E1D6966F-AC2E-41D0-8A0B-1604C8E4E571}" sibTransId="{E24885C4-8959-4D7F-8906-7811A3DCA6B5}"/>
    <dgm:cxn modelId="{20460548-985C-4491-B904-D610C1C40837}" type="presOf" srcId="{56A68648-86A8-4104-AEAE-E315F7201564}" destId="{D27D31AC-2BAA-465F-98D3-E537053F237F}" srcOrd="0" destOrd="0" presId="urn:microsoft.com/office/officeart/2005/8/layout/chevron1"/>
    <dgm:cxn modelId="{87C67C91-46BE-4249-A1AD-0E68C9F11494}" type="presOf" srcId="{984C5B17-240C-473B-808D-BE8E824B4968}" destId="{783D866E-9AD3-4A77-B1D7-EA39341C5934}" srcOrd="0" destOrd="0" presId="urn:microsoft.com/office/officeart/2005/8/layout/chevron1"/>
    <dgm:cxn modelId="{4D9928A9-CB03-45B6-A197-7EBCFB1FB478}" type="presOf" srcId="{1BA2B607-CF55-448C-989A-6280EFF78729}" destId="{C700A361-48DA-49DD-8E07-9A3787806D7E}" srcOrd="0" destOrd="0" presId="urn:microsoft.com/office/officeart/2005/8/layout/chevron1"/>
    <dgm:cxn modelId="{1D369DCB-3E8C-4FDD-B174-8C2BBB6EB669}" type="presOf" srcId="{1141EF12-4040-4A1E-9D46-2C05975915E4}" destId="{73D42862-7956-4246-9498-A805745AEC6E}" srcOrd="0" destOrd="0" presId="urn:microsoft.com/office/officeart/2005/8/layout/chevron1"/>
    <dgm:cxn modelId="{049F1185-89DD-49B6-B19B-E355DCED13EF}" type="presParOf" srcId="{C700A361-48DA-49DD-8E07-9A3787806D7E}" destId="{D27D31AC-2BAA-465F-98D3-E537053F237F}" srcOrd="0" destOrd="0" presId="urn:microsoft.com/office/officeart/2005/8/layout/chevron1"/>
    <dgm:cxn modelId="{3AB93040-FAE0-4FC1-9B78-7BDB053C0992}" type="presParOf" srcId="{C700A361-48DA-49DD-8E07-9A3787806D7E}" destId="{A4F8BE03-326B-4E2C-B9C9-465289E0B886}" srcOrd="1" destOrd="0" presId="urn:microsoft.com/office/officeart/2005/8/layout/chevron1"/>
    <dgm:cxn modelId="{1A19FED9-EB95-463F-8CA0-AAEA90F8384A}" type="presParOf" srcId="{C700A361-48DA-49DD-8E07-9A3787806D7E}" destId="{783D866E-9AD3-4A77-B1D7-EA39341C5934}" srcOrd="2" destOrd="0" presId="urn:microsoft.com/office/officeart/2005/8/layout/chevron1"/>
    <dgm:cxn modelId="{5C419F5C-44F4-4BB6-BE80-F7294DD092BA}" type="presParOf" srcId="{C700A361-48DA-49DD-8E07-9A3787806D7E}" destId="{AC1A7754-DA5E-45C8-B67C-244A868C4E44}" srcOrd="3" destOrd="0" presId="urn:microsoft.com/office/officeart/2005/8/layout/chevron1"/>
    <dgm:cxn modelId="{CDE6BA43-8CCE-425F-A371-F777EA64BBAE}" type="presParOf" srcId="{C700A361-48DA-49DD-8E07-9A3787806D7E}" destId="{73D42862-7956-4246-9498-A805745AEC6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D31AC-2BAA-465F-98D3-E537053F237F}">
      <dsp:nvSpPr>
        <dsp:cNvPr id="0" name=""/>
        <dsp:cNvSpPr/>
      </dsp:nvSpPr>
      <dsp:spPr>
        <a:xfrm>
          <a:off x="1638" y="0"/>
          <a:ext cx="3894046" cy="995740"/>
        </a:xfrm>
        <a:prstGeom prst="chevron">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err="1"/>
            <a:t>SMArT</a:t>
          </a:r>
          <a:r>
            <a:rPr lang="en-US" sz="2000" kern="1200" dirty="0"/>
            <a:t> HL Scenario</a:t>
          </a:r>
        </a:p>
      </dsp:txBody>
      <dsp:txXfrm>
        <a:off x="499508" y="0"/>
        <a:ext cx="2898306" cy="995740"/>
      </dsp:txXfrm>
    </dsp:sp>
    <dsp:sp modelId="{783D866E-9AD3-4A77-B1D7-EA39341C5934}">
      <dsp:nvSpPr>
        <dsp:cNvPr id="0" name=""/>
        <dsp:cNvSpPr/>
      </dsp:nvSpPr>
      <dsp:spPr>
        <a:xfrm>
          <a:off x="3465241" y="0"/>
          <a:ext cx="2293529" cy="995740"/>
        </a:xfrm>
        <a:prstGeom prst="chevron">
          <a:avLst/>
        </a:prstGeom>
        <a:solidFill>
          <a:schemeClr val="accent1">
            <a:shade val="80000"/>
            <a:hueOff val="0"/>
            <a:satOff val="-25296"/>
            <a:lumOff val="182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DVSO HL Historical Scenario</a:t>
          </a:r>
        </a:p>
      </dsp:txBody>
      <dsp:txXfrm>
        <a:off x="3963111" y="0"/>
        <a:ext cx="1297789" cy="995740"/>
      </dsp:txXfrm>
    </dsp:sp>
    <dsp:sp modelId="{73D42862-7956-4246-9498-A805745AEC6E}">
      <dsp:nvSpPr>
        <dsp:cNvPr id="0" name=""/>
        <dsp:cNvSpPr/>
      </dsp:nvSpPr>
      <dsp:spPr>
        <a:xfrm>
          <a:off x="5328328" y="0"/>
          <a:ext cx="4304430" cy="995740"/>
        </a:xfrm>
        <a:prstGeom prst="chevron">
          <a:avLst/>
        </a:prstGeom>
        <a:solidFill>
          <a:schemeClr val="accent1">
            <a:shade val="80000"/>
            <a:hueOff val="0"/>
            <a:satOff val="-50591"/>
            <a:lumOff val="364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DVSO Detailed Scenario</a:t>
          </a:r>
        </a:p>
      </dsp:txBody>
      <dsp:txXfrm>
        <a:off x="5826198" y="0"/>
        <a:ext cx="3308690" cy="9957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sz="1050"/>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090D53B4-B4FE-442B-BCF3-9023F49641CC}" type="datetimeFigureOut">
              <a:rPr lang="en-US" sz="1050" smtClean="0"/>
              <a:t>3/25/2025</a:t>
            </a:fld>
            <a:endParaRPr lang="en-US" sz="1050"/>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sz="1050"/>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15E3EEC0-60C9-482C-B113-4433E60F7642}" type="slidenum">
              <a:rPr lang="en-US" sz="1050" smtClean="0"/>
              <a:t>‹#›</a:t>
            </a:fld>
            <a:endParaRPr lang="en-US" sz="1050"/>
          </a:p>
        </p:txBody>
      </p:sp>
    </p:spTree>
    <p:extLst>
      <p:ext uri="{BB962C8B-B14F-4D97-AF65-F5344CB8AC3E}">
        <p14:creationId xmlns:p14="http://schemas.microsoft.com/office/powerpoint/2010/main" val="12625604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36588" y="327025"/>
            <a:ext cx="5584825" cy="3143250"/>
          </a:xfrm>
          <a:prstGeom prst="rect">
            <a:avLst/>
          </a:prstGeom>
          <a:noFill/>
          <a:ln w="12700">
            <a:solidFill>
              <a:prstClr val="black"/>
            </a:solidFill>
          </a:ln>
        </p:spPr>
        <p:txBody>
          <a:bodyPr vert="horz" lIns="91440" tIns="45720" rIns="91440" bIns="45720" rtlCol="0" anchor="ctr"/>
          <a:lstStyle/>
          <a:p>
            <a:endParaRPr lang="en-US"/>
          </a:p>
        </p:txBody>
      </p:sp>
      <p:sp>
        <p:nvSpPr>
          <p:cNvPr id="8" name="Slide Number Placeholder 6"/>
          <p:cNvSpPr>
            <a:spLocks noGrp="1"/>
          </p:cNvSpPr>
          <p:nvPr>
            <p:ph type="sldNum" sz="quarter" idx="5"/>
          </p:nvPr>
        </p:nvSpPr>
        <p:spPr>
          <a:xfrm>
            <a:off x="1" y="9031307"/>
            <a:ext cx="6856413" cy="280939"/>
          </a:xfrm>
          <a:prstGeom prst="rect">
            <a:avLst/>
          </a:prstGeom>
        </p:spPr>
        <p:txBody>
          <a:bodyPr vert="horz" lIns="91440" tIns="45720" rIns="91440" bIns="45720" rtlCol="0" anchor="b"/>
          <a:lstStyle>
            <a:lvl1pPr algn="ctr">
              <a:defRPr sz="900">
                <a:solidFill>
                  <a:schemeClr val="tx1"/>
                </a:solidFill>
                <a:latin typeface="+mn-lt"/>
                <a:cs typeface="Arial" pitchFamily="34" charset="0"/>
              </a:defRPr>
            </a:lvl1pPr>
          </a:lstStyle>
          <a:p>
            <a:fld id="{D5F8523C-8729-40F0-9536-D6C4CA3AD238}" type="slidenum">
              <a:rPr lang="en-US" smtClean="0"/>
              <a:pPr/>
              <a:t>‹#›</a:t>
            </a:fld>
            <a:endParaRPr lang="en-US"/>
          </a:p>
        </p:txBody>
      </p:sp>
      <p:sp>
        <p:nvSpPr>
          <p:cNvPr id="9" name="Notes Placeholder 1"/>
          <p:cNvSpPr>
            <a:spLocks noGrp="1"/>
          </p:cNvSpPr>
          <p:nvPr>
            <p:ph type="body" sz="quarter" idx="3"/>
          </p:nvPr>
        </p:nvSpPr>
        <p:spPr>
          <a:xfrm>
            <a:off x="685800" y="3677035"/>
            <a:ext cx="5486400" cy="523904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842946"/>
      </p:ext>
    </p:extLst>
  </p:cSld>
  <p:clrMap bg1="lt1" tx1="dk1" bg2="lt2" tx2="dk2" accent1="accent1" accent2="accent2" accent3="accent3" accent4="accent4" accent5="accent5" accent6="accent6" hlink="hlink" folHlink="folHlink"/>
  <p:hf hdr="0" ftr="0" dt="0"/>
  <p:notesStyle>
    <a:lvl1pPr marL="174625" indent="-174625" algn="l" defTabSz="914400" rtl="0" eaLnBrk="1" latinLnBrk="0" hangingPunct="1">
      <a:lnSpc>
        <a:spcPct val="90000"/>
      </a:lnSpc>
      <a:spcBef>
        <a:spcPts val="1200"/>
      </a:spcBef>
      <a:buClrTx/>
      <a:buSzPct val="100000"/>
      <a:buFont typeface="Arial" panose="020B0604020202020204" pitchFamily="34" charset="0"/>
      <a:buChar char="•"/>
      <a:tabLst/>
      <a:defRPr lang="en-US" sz="1200" kern="1200" dirty="0" smtClean="0">
        <a:solidFill>
          <a:schemeClr val="tx1"/>
        </a:solidFill>
        <a:effectLst/>
        <a:latin typeface="+mn-lt"/>
        <a:ea typeface="+mn-ea"/>
        <a:cs typeface="+mn-cs"/>
      </a:defRPr>
    </a:lvl1pPr>
    <a:lvl2pPr marL="339725" indent="-114300" algn="l" defTabSz="914400" rtl="0" eaLnBrk="1" latinLnBrk="0" hangingPunct="1">
      <a:lnSpc>
        <a:spcPct val="90000"/>
      </a:lnSpc>
      <a:spcBef>
        <a:spcPts val="600"/>
      </a:spcBef>
      <a:buClrTx/>
      <a:buFont typeface="Arial" panose="020B0604020202020204" pitchFamily="34" charset="0"/>
      <a:buChar char="•"/>
      <a:defRPr lang="en-US" sz="1100" kern="1200" dirty="0" smtClean="0">
        <a:solidFill>
          <a:schemeClr val="tx1"/>
        </a:solidFill>
        <a:effectLst/>
        <a:latin typeface="+mn-lt"/>
        <a:ea typeface="+mn-ea"/>
        <a:cs typeface="+mn-cs"/>
      </a:defRPr>
    </a:lvl2pPr>
    <a:lvl3pPr marL="517525" indent="-119063" algn="l" defTabSz="914400" rtl="0" eaLnBrk="1" latinLnBrk="0" hangingPunct="1">
      <a:lnSpc>
        <a:spcPct val="90000"/>
      </a:lnSpc>
      <a:spcBef>
        <a:spcPts val="300"/>
      </a:spcBef>
      <a:buClrTx/>
      <a:buFont typeface="Arial" panose="020B0604020202020204" pitchFamily="34" charset="0"/>
      <a:buChar char="•"/>
      <a:defRPr lang="en-US" sz="1000" kern="1200" dirty="0" smtClean="0">
        <a:solidFill>
          <a:schemeClr val="tx1"/>
        </a:solidFill>
        <a:effectLst/>
        <a:latin typeface="+mn-lt"/>
        <a:ea typeface="+mn-ea"/>
        <a:cs typeface="+mn-cs"/>
      </a:defRPr>
    </a:lvl3pPr>
    <a:lvl4pPr marL="682625" indent="-114300" algn="l" defTabSz="914400" rtl="0" eaLnBrk="1" latinLnBrk="0" hangingPunct="1">
      <a:lnSpc>
        <a:spcPct val="90000"/>
      </a:lnSpc>
      <a:spcBef>
        <a:spcPts val="200"/>
      </a:spcBef>
      <a:buClrTx/>
      <a:buFont typeface="Arial" panose="020B0604020202020204" pitchFamily="34" charset="0"/>
      <a:buChar char="•"/>
      <a:defRPr lang="en-US" sz="900" kern="1200" dirty="0" smtClean="0">
        <a:solidFill>
          <a:schemeClr val="tx1"/>
        </a:solidFill>
        <a:effectLst/>
        <a:latin typeface="+mn-lt"/>
        <a:ea typeface="+mn-ea"/>
        <a:cs typeface="+mn-cs"/>
      </a:defRPr>
    </a:lvl4pPr>
    <a:lvl5pPr marL="860425" indent="-114300" algn="l" defTabSz="914400" rtl="0" eaLnBrk="1" latinLnBrk="0" hangingPunct="1">
      <a:lnSpc>
        <a:spcPct val="90000"/>
      </a:lnSpc>
      <a:spcBef>
        <a:spcPts val="100"/>
      </a:spcBef>
      <a:buClrTx/>
      <a:buSzPct val="100000"/>
      <a:buFont typeface="Arial" panose="020B0604020202020204" pitchFamily="34" charset="0"/>
      <a:buChar char="•"/>
      <a:defRPr lang="en-US" sz="800" kern="1200" dirty="0">
        <a:solidFill>
          <a:schemeClr val="tx1"/>
        </a:solidFill>
        <a:effectLst/>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0"/>
          </p:nvPr>
        </p:nvSpPr>
        <p:spPr/>
        <p:txBody>
          <a:bodyPr/>
          <a:lstStyle/>
          <a:p>
            <a:fld id="{BDE0A1D7-41F4-4ABD-BFCE-86B7BE9B3D4B}" type="slidenum">
              <a:rPr lang="en-US" smtClean="0"/>
              <a:pPr/>
              <a:t>1</a:t>
            </a:fld>
            <a:endParaRPr lang="en-US"/>
          </a:p>
        </p:txBody>
      </p:sp>
      <p:sp>
        <p:nvSpPr>
          <p:cNvPr id="10" name="Slide Image Placeholder 9"/>
          <p:cNvSpPr>
            <a:spLocks noGrp="1" noRot="1" noChangeAspect="1"/>
          </p:cNvSpPr>
          <p:nvPr>
            <p:ph type="sldImg"/>
          </p:nvPr>
        </p:nvSpPr>
        <p:spPr>
          <a:xfrm>
            <a:off x="636588" y="327025"/>
            <a:ext cx="5584825" cy="3143250"/>
          </a:xfrm>
        </p:spPr>
      </p:sp>
      <p:sp>
        <p:nvSpPr>
          <p:cNvPr id="11" name="Notes Placeholder 10"/>
          <p:cNvSpPr>
            <a:spLocks noGrp="1"/>
          </p:cNvSpPr>
          <p:nvPr>
            <p:ph type="body" idx="1"/>
          </p:nvPr>
        </p:nvSpPr>
        <p:spPr/>
        <p:txBody>
          <a:bodyPr/>
          <a:lstStyle/>
          <a:p>
            <a:endParaRPr lang="en-US"/>
          </a:p>
        </p:txBody>
      </p:sp>
    </p:spTree>
    <p:extLst>
      <p:ext uri="{BB962C8B-B14F-4D97-AF65-F5344CB8AC3E}">
        <p14:creationId xmlns:p14="http://schemas.microsoft.com/office/powerpoint/2010/main" val="281325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DE0A1D7-41F4-4ABD-BFCE-86B7BE9B3D4B}" type="slidenum">
              <a:rPr lang="en-US" smtClean="0"/>
              <a:pPr/>
              <a:t>2</a:t>
            </a:fld>
            <a:endParaRPr lang="en-US"/>
          </a:p>
        </p:txBody>
      </p:sp>
      <p:sp>
        <p:nvSpPr>
          <p:cNvPr id="8" name="Slide Image Placeholder 7"/>
          <p:cNvSpPr>
            <a:spLocks noGrp="1" noRot="1" noChangeAspect="1"/>
          </p:cNvSpPr>
          <p:nvPr>
            <p:ph type="sldImg"/>
          </p:nvPr>
        </p:nvSpPr>
        <p:spPr>
          <a:xfrm>
            <a:off x="636588" y="327025"/>
            <a:ext cx="5584825" cy="314325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1242065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832344CB-3534-45AD-AFD7-41E2E682067F}"/>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b="4849"/>
          <a:stretch/>
        </p:blipFill>
        <p:spPr bwMode="gray">
          <a:xfrm>
            <a:off x="4830612" y="-10346"/>
            <a:ext cx="7358214" cy="6735001"/>
          </a:xfrm>
          <a:prstGeom prst="rect">
            <a:avLst/>
          </a:prstGeom>
        </p:spPr>
      </p:pic>
      <p:sp>
        <p:nvSpPr>
          <p:cNvPr id="49" name="Title 1"/>
          <p:cNvSpPr>
            <a:spLocks noGrp="1"/>
          </p:cNvSpPr>
          <p:nvPr userDrawn="1">
            <p:ph type="ctrTitle"/>
          </p:nvPr>
        </p:nvSpPr>
        <p:spPr bwMode="gray">
          <a:xfrm>
            <a:off x="448056" y="923544"/>
            <a:ext cx="4233672" cy="1901952"/>
          </a:xfrm>
        </p:spPr>
        <p:txBody>
          <a:bodyPr vert="horz" lIns="0" tIns="0" rIns="0" bIns="0" rtlCol="0" anchor="t" anchorCtr="0">
            <a:noAutofit/>
          </a:bodyPr>
          <a:lstStyle>
            <a:lvl1pPr>
              <a:spcBef>
                <a:spcPts val="0"/>
              </a:spcBef>
              <a:defRPr lang="en-US" sz="3400" dirty="0">
                <a:solidFill>
                  <a:schemeClr val="tx1"/>
                </a:solidFill>
                <a:latin typeface="+mj-lt"/>
              </a:defRPr>
            </a:lvl1pPr>
          </a:lstStyle>
          <a:p>
            <a:pPr lvl="0"/>
            <a:r>
              <a:rPr lang="en-US"/>
              <a:t>Click to edit Master title style</a:t>
            </a:r>
          </a:p>
        </p:txBody>
      </p:sp>
      <p:sp>
        <p:nvSpPr>
          <p:cNvPr id="6" name="Text Placeholder 5"/>
          <p:cNvSpPr>
            <a:spLocks noGrp="1"/>
          </p:cNvSpPr>
          <p:nvPr userDrawn="1">
            <p:ph type="body" sz="quarter" idx="10"/>
          </p:nvPr>
        </p:nvSpPr>
        <p:spPr bwMode="gray">
          <a:xfrm>
            <a:off x="448056" y="3849624"/>
            <a:ext cx="4233672" cy="905256"/>
          </a:xfrm>
        </p:spPr>
        <p:txBody>
          <a:bodyPr lIns="0" tIns="0" rIns="0" bIns="0" anchor="b" anchorCtr="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3" name="Text Placeholder 2"/>
          <p:cNvSpPr>
            <a:spLocks noGrp="1"/>
          </p:cNvSpPr>
          <p:nvPr userDrawn="1">
            <p:ph type="body" sz="quarter" idx="11"/>
          </p:nvPr>
        </p:nvSpPr>
        <p:spPr bwMode="gray">
          <a:xfrm>
            <a:off x="448056" y="4974336"/>
            <a:ext cx="4233672" cy="438150"/>
          </a:xfrm>
        </p:spPr>
        <p:txBody>
          <a:bodyPr lIns="0" tIns="0" rIns="0" bIns="0" anchor="t" anchorCtr="0"/>
          <a:lstStyle>
            <a:lvl1pPr marL="0" indent="0">
              <a:spcBef>
                <a:spcPts val="300"/>
              </a:spcBef>
              <a:buNone/>
              <a:defRPr sz="1200">
                <a:solidFill>
                  <a:schemeClr val="tx1"/>
                </a:solidFill>
              </a:defRPr>
            </a:lvl1pPr>
          </a:lstStyle>
          <a:p>
            <a:pPr lvl="0"/>
            <a:r>
              <a:rPr lang="en-US"/>
              <a:t>Click to edit Master text styles</a:t>
            </a:r>
          </a:p>
        </p:txBody>
      </p:sp>
      <p:grpSp>
        <p:nvGrpSpPr>
          <p:cNvPr id="51" name="Group 50">
            <a:extLst>
              <a:ext uri="{FF2B5EF4-FFF2-40B4-BE49-F238E27FC236}">
                <a16:creationId xmlns:a16="http://schemas.microsoft.com/office/drawing/2014/main" id="{6FF36B01-A49B-4A9E-B276-D60D83410796}"/>
              </a:ext>
            </a:extLst>
          </p:cNvPr>
          <p:cNvGrpSpPr/>
          <p:nvPr userDrawn="1"/>
        </p:nvGrpSpPr>
        <p:grpSpPr bwMode="gray">
          <a:xfrm>
            <a:off x="446798" y="591197"/>
            <a:ext cx="587631" cy="45600"/>
            <a:chOff x="616542" y="591197"/>
            <a:chExt cx="587631" cy="45600"/>
          </a:xfrm>
        </p:grpSpPr>
        <p:sp>
          <p:nvSpPr>
            <p:cNvPr id="52" name="Google Shape;17;p2">
              <a:extLst>
                <a:ext uri="{FF2B5EF4-FFF2-40B4-BE49-F238E27FC236}">
                  <a16:creationId xmlns:a16="http://schemas.microsoft.com/office/drawing/2014/main" id="{5D3302A1-E9DC-4838-989A-68413E86B02A}"/>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53" name="Google Shape;18;p2">
              <a:extLst>
                <a:ext uri="{FF2B5EF4-FFF2-40B4-BE49-F238E27FC236}">
                  <a16:creationId xmlns:a16="http://schemas.microsoft.com/office/drawing/2014/main" id="{B5D84995-F3EE-4DC3-A8E3-F8254A23326B}"/>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54" name="Google Shape;49;p7">
            <a:extLst>
              <a:ext uri="{FF2B5EF4-FFF2-40B4-BE49-F238E27FC236}">
                <a16:creationId xmlns:a16="http://schemas.microsoft.com/office/drawing/2014/main" id="{4771DC95-2DA9-4515-8FEA-2DE1AA50D2C7}"/>
              </a:ext>
            </a:extLst>
          </p:cNvPr>
          <p:cNvSpPr/>
          <p:nvPr userDrawn="1"/>
        </p:nvSpPr>
        <p:spPr bwMode="gray">
          <a:xfrm>
            <a:off x="0" y="6216149"/>
            <a:ext cx="12188825"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55" name="Slide Number Placeholder 5">
            <a:extLst>
              <a:ext uri="{FF2B5EF4-FFF2-40B4-BE49-F238E27FC236}">
                <a16:creationId xmlns:a16="http://schemas.microsoft.com/office/drawing/2014/main" id="{F466006E-96B1-4AD4-A9B9-84F544D50C40}"/>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56" name="Google Shape;52;p7">
            <a:extLst>
              <a:ext uri="{FF2B5EF4-FFF2-40B4-BE49-F238E27FC236}">
                <a16:creationId xmlns:a16="http://schemas.microsoft.com/office/drawing/2014/main" id="{AFCE843F-1B48-4C3C-93F6-0D539F7C7FBC}"/>
              </a:ext>
            </a:extLst>
          </p:cNvPr>
          <p:cNvSpPr txBox="1"/>
          <p:nvPr userDrawn="1"/>
        </p:nvSpPr>
        <p:spPr bwMode="gray">
          <a:xfrm>
            <a:off x="6094412" y="6303596"/>
            <a:ext cx="5347496"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
        <p:nvSpPr>
          <p:cNvPr id="57" name="Text Placeholder 3">
            <a:extLst>
              <a:ext uri="{FF2B5EF4-FFF2-40B4-BE49-F238E27FC236}">
                <a16:creationId xmlns:a16="http://schemas.microsoft.com/office/drawing/2014/main" id="{70E02DB8-7DF9-4D61-B849-4927B0A5751D}"/>
              </a:ext>
            </a:extLst>
          </p:cNvPr>
          <p:cNvSpPr txBox="1">
            <a:spLocks/>
          </p:cNvSpPr>
          <p:nvPr userDrawn="1"/>
        </p:nvSpPr>
        <p:spPr bwMode="gray">
          <a:xfrm>
            <a:off x="1728216" y="6303596"/>
            <a:ext cx="414223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pic>
        <p:nvPicPr>
          <p:cNvPr id="58" name="Google Shape;53;p7">
            <a:extLst>
              <a:ext uri="{FF2B5EF4-FFF2-40B4-BE49-F238E27FC236}">
                <a16:creationId xmlns:a16="http://schemas.microsoft.com/office/drawing/2014/main" id="{CB49B02A-070A-482A-AACD-303DFF77F18F}"/>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Tree>
    <p:custDataLst>
      <p:tags r:id="rId1"/>
    </p:custDataLst>
    <p:extLst>
      <p:ext uri="{BB962C8B-B14F-4D97-AF65-F5344CB8AC3E}">
        <p14:creationId xmlns:p14="http://schemas.microsoft.com/office/powerpoint/2010/main" val="325151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Left One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264FB57-BAFB-4669-B9D9-AAA93D307B4A}"/>
              </a:ext>
            </a:extLst>
          </p:cNvPr>
          <p:cNvSpPr>
            <a:spLocks noGrp="1"/>
          </p:cNvSpPr>
          <p:nvPr>
            <p:ph idx="20"/>
          </p:nvPr>
        </p:nvSpPr>
        <p:spPr bwMode="gray">
          <a:xfrm>
            <a:off x="448056"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D80B37F4-BA1F-4599-9BF4-169E2382E79A}"/>
              </a:ext>
            </a:extLst>
          </p:cNvPr>
          <p:cNvSpPr>
            <a:spLocks noGrp="1"/>
          </p:cNvSpPr>
          <p:nvPr>
            <p:ph type="body" sz="quarter" idx="21"/>
          </p:nvPr>
        </p:nvSpPr>
        <p:spPr bwMode="gray">
          <a:xfrm>
            <a:off x="448055" y="391363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19700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2A8F3BDE-5536-412E-9331-650A7E2E8AB3}"/>
              </a:ext>
            </a:extLst>
          </p:cNvPr>
          <p:cNvSpPr>
            <a:spLocks noGrp="1"/>
          </p:cNvSpPr>
          <p:nvPr>
            <p:ph idx="20"/>
          </p:nvPr>
        </p:nvSpPr>
        <p:spPr bwMode="gray">
          <a:xfrm>
            <a:off x="448056"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6466D6BA-4968-4105-B0D7-E7BD687A8068}"/>
              </a:ext>
            </a:extLst>
          </p:cNvPr>
          <p:cNvSpPr>
            <a:spLocks noGrp="1"/>
          </p:cNvSpPr>
          <p:nvPr>
            <p:ph type="body" sz="quarter" idx="21"/>
          </p:nvPr>
        </p:nvSpPr>
        <p:spPr bwMode="gray">
          <a:xfrm>
            <a:off x="448055" y="391402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20" name="Content Placeholder 2">
            <a:extLst>
              <a:ext uri="{FF2B5EF4-FFF2-40B4-BE49-F238E27FC236}">
                <a16:creationId xmlns:a16="http://schemas.microsoft.com/office/drawing/2014/main" id="{870E3D72-4322-4600-80EE-32F1EA906711}"/>
              </a:ext>
            </a:extLst>
          </p:cNvPr>
          <p:cNvSpPr>
            <a:spLocks noGrp="1"/>
          </p:cNvSpPr>
          <p:nvPr>
            <p:ph idx="22"/>
          </p:nvPr>
        </p:nvSpPr>
        <p:spPr bwMode="gray">
          <a:xfrm>
            <a:off x="6262957"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4">
            <a:extLst>
              <a:ext uri="{FF2B5EF4-FFF2-40B4-BE49-F238E27FC236}">
                <a16:creationId xmlns:a16="http://schemas.microsoft.com/office/drawing/2014/main" id="{CFA8F5A1-9096-48CF-8981-DA7C92908DC8}"/>
              </a:ext>
            </a:extLst>
          </p:cNvPr>
          <p:cNvSpPr>
            <a:spLocks noGrp="1"/>
          </p:cNvSpPr>
          <p:nvPr>
            <p:ph type="body" sz="quarter" idx="23"/>
          </p:nvPr>
        </p:nvSpPr>
        <p:spPr bwMode="gray">
          <a:xfrm>
            <a:off x="6262957" y="3914022"/>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398740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old Statem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lIns="0" rIns="0"/>
          <a:lstStyle>
            <a:lvl1pPr marL="0" indent="0">
              <a:lnSpc>
                <a:spcPct val="110000"/>
              </a:lnSpc>
              <a:buNone/>
              <a:defRPr sz="3600"/>
            </a:lvl1pPr>
            <a:lvl2pPr marL="461963" indent="-233363">
              <a:defRPr sz="3200"/>
            </a:lvl2pPr>
            <a:lvl3pPr marL="738188" indent="-225425">
              <a:defRPr sz="2800"/>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8204519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ld Statement Blue">
    <p:bg>
      <p:bgPr>
        <a:solidFill>
          <a:srgbClr val="00004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bwMode="auto">
          <a:xfrm>
            <a:off x="448055" y="1801368"/>
            <a:ext cx="11292840" cy="3950208"/>
          </a:xfrm>
        </p:spPr>
        <p:txBody>
          <a:bodyPr lIns="0" rIns="0"/>
          <a:lstStyle>
            <a:lvl1pPr marL="0" indent="0">
              <a:lnSpc>
                <a:spcPct val="110000"/>
              </a:lnSpc>
              <a:buNone/>
              <a:defRPr sz="3600">
                <a:solidFill>
                  <a:schemeClr val="bg1"/>
                </a:solidFill>
              </a:defRPr>
            </a:lvl1pPr>
            <a:lvl2pPr marL="461963" indent="-233363">
              <a:defRPr sz="3200">
                <a:solidFill>
                  <a:schemeClr val="bg1"/>
                </a:solidFill>
              </a:defRPr>
            </a:lvl2pPr>
            <a:lvl3pPr marL="738188" indent="-225425">
              <a:defRPr sz="2800">
                <a:solidFill>
                  <a:schemeClr val="bg1"/>
                </a:solidFill>
              </a:defRPr>
            </a:lvl3pPr>
          </a:lstStyle>
          <a:p>
            <a:pPr lvl="0"/>
            <a:r>
              <a:rPr lang="en-US"/>
              <a:t>Click to edit Master text styles</a:t>
            </a:r>
          </a:p>
          <a:p>
            <a:pPr lvl="1"/>
            <a:r>
              <a:rPr lang="en-US"/>
              <a:t>Second level</a:t>
            </a:r>
          </a:p>
          <a:p>
            <a:pPr lvl="2"/>
            <a:r>
              <a:rPr lang="en-US"/>
              <a:t>Third level</a:t>
            </a:r>
          </a:p>
        </p:txBody>
      </p:sp>
      <p:sp>
        <p:nvSpPr>
          <p:cNvPr id="2" name="Title 1"/>
          <p:cNvSpPr>
            <a:spLocks noGrp="1"/>
          </p:cNvSpPr>
          <p:nvPr>
            <p:ph type="title"/>
          </p:nvPr>
        </p:nvSpPr>
        <p:spPr bwMode="auto"/>
        <p:txBody>
          <a:bodyPr/>
          <a:lstStyle>
            <a:lvl1pPr>
              <a:defRPr>
                <a:solidFill>
                  <a:schemeClr val="bg1"/>
                </a:solidFill>
              </a:defRPr>
            </a:lvl1pPr>
          </a:lstStyle>
          <a:p>
            <a:r>
              <a:rPr lang="en-US"/>
              <a:t>Click to edit Master title style</a:t>
            </a:r>
          </a:p>
        </p:txBody>
      </p:sp>
      <p:pic>
        <p:nvPicPr>
          <p:cNvPr id="4" name="Google Shape;311;p30">
            <a:extLst>
              <a:ext uri="{FF2B5EF4-FFF2-40B4-BE49-F238E27FC236}">
                <a16:creationId xmlns:a16="http://schemas.microsoft.com/office/drawing/2014/main" id="{90C4AA53-0CE6-42BF-A73D-4ABB5CCDDA5E}"/>
              </a:ext>
            </a:extLst>
          </p:cNvPr>
          <p:cNvPicPr preferRelativeResize="0">
            <a:picLocks noChangeAspect="1"/>
          </p:cNvPicPr>
          <p:nvPr userDrawn="1"/>
        </p:nvPicPr>
        <p:blipFill>
          <a:blip r:embed="rId3" cstate="email">
            <a:extLst>
              <a:ext uri="{28A0092B-C50C-407E-A947-70E740481C1C}">
                <a14:useLocalDpi xmlns:a14="http://schemas.microsoft.com/office/drawing/2010/main"/>
              </a:ext>
            </a:extLst>
          </a:blip>
          <a:srcRect t="1866" b="1866"/>
          <a:stretch/>
        </p:blipFill>
        <p:spPr bwMode="invGray">
          <a:xfrm>
            <a:off x="446798" y="6346662"/>
            <a:ext cx="914400" cy="371811"/>
          </a:xfrm>
          <a:prstGeom prst="rect">
            <a:avLst/>
          </a:prstGeom>
          <a:noFill/>
          <a:ln>
            <a:noFill/>
          </a:ln>
        </p:spPr>
      </p:pic>
      <p:grpSp>
        <p:nvGrpSpPr>
          <p:cNvPr id="5" name="Group 4">
            <a:extLst>
              <a:ext uri="{FF2B5EF4-FFF2-40B4-BE49-F238E27FC236}">
                <a16:creationId xmlns:a16="http://schemas.microsoft.com/office/drawing/2014/main" id="{F4F9877C-A82F-4B6B-BD9C-066CF647CE7A}"/>
              </a:ext>
            </a:extLst>
          </p:cNvPr>
          <p:cNvGrpSpPr/>
          <p:nvPr userDrawn="1"/>
        </p:nvGrpSpPr>
        <p:grpSpPr bwMode="black">
          <a:xfrm>
            <a:off x="446798" y="326296"/>
            <a:ext cx="587631" cy="45600"/>
            <a:chOff x="616542" y="591197"/>
            <a:chExt cx="587631" cy="45600"/>
          </a:xfrm>
          <a:solidFill>
            <a:schemeClr val="bg1"/>
          </a:solidFill>
        </p:grpSpPr>
        <p:sp>
          <p:nvSpPr>
            <p:cNvPr id="6" name="Google Shape;17;p2">
              <a:extLst>
                <a:ext uri="{FF2B5EF4-FFF2-40B4-BE49-F238E27FC236}">
                  <a16:creationId xmlns:a16="http://schemas.microsoft.com/office/drawing/2014/main" id="{E37A9FAD-22CF-483D-BFEE-A660FD0A10AC}"/>
                </a:ext>
              </a:extLst>
            </p:cNvPr>
            <p:cNvSpPr/>
            <p:nvPr userDrawn="1"/>
          </p:nvSpPr>
          <p:spPr bwMode="black">
            <a:xfrm>
              <a:off x="616542"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7" name="Google Shape;18;p2">
              <a:extLst>
                <a:ext uri="{FF2B5EF4-FFF2-40B4-BE49-F238E27FC236}">
                  <a16:creationId xmlns:a16="http://schemas.microsoft.com/office/drawing/2014/main" id="{03F89CAE-CCC7-471C-BADA-2585024AD7C1}"/>
                </a:ext>
              </a:extLst>
            </p:cNvPr>
            <p:cNvSpPr/>
            <p:nvPr userDrawn="1"/>
          </p:nvSpPr>
          <p:spPr bwMode="black">
            <a:xfrm>
              <a:off x="910250" y="591197"/>
              <a:ext cx="293923" cy="45600"/>
            </a:xfrm>
            <a:prstGeom prst="rect">
              <a:avLst/>
            </a:prstGeom>
            <a:grp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sp>
        <p:nvSpPr>
          <p:cNvPr id="11" name="Slide Number Placeholder 5">
            <a:extLst>
              <a:ext uri="{FF2B5EF4-FFF2-40B4-BE49-F238E27FC236}">
                <a16:creationId xmlns:a16="http://schemas.microsoft.com/office/drawing/2014/main" id="{3904B2BB-C8F1-419C-B295-DA30917AB874}"/>
              </a:ext>
            </a:extLst>
          </p:cNvPr>
          <p:cNvSpPr txBox="1">
            <a:spLocks/>
          </p:cNvSpPr>
          <p:nvPr userDrawn="1"/>
        </p:nvSpPr>
        <p:spPr bwMode="auto">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chemeClr val="bg1"/>
                </a:solidFill>
                <a:latin typeface="+mn-lt"/>
              </a:rPr>
              <a:pPr/>
              <a:t>‹#›</a:t>
            </a:fld>
            <a:endParaRPr lang="en-US" sz="800">
              <a:solidFill>
                <a:schemeClr val="bg1"/>
              </a:solidFill>
              <a:latin typeface="+mn-lt"/>
            </a:endParaRPr>
          </a:p>
        </p:txBody>
      </p:sp>
      <p:sp>
        <p:nvSpPr>
          <p:cNvPr id="12" name="Google Shape;52;p7">
            <a:extLst>
              <a:ext uri="{FF2B5EF4-FFF2-40B4-BE49-F238E27FC236}">
                <a16:creationId xmlns:a16="http://schemas.microsoft.com/office/drawing/2014/main" id="{00AEBF66-5FB7-44F3-9514-9E7517B063CF}"/>
              </a:ext>
            </a:extLst>
          </p:cNvPr>
          <p:cNvSpPr txBox="1"/>
          <p:nvPr userDrawn="1"/>
        </p:nvSpPr>
        <p:spPr bwMode="auto">
          <a:xfrm>
            <a:off x="6094412" y="6303596"/>
            <a:ext cx="5347496"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chemeClr val="bg1"/>
                </a:solidFill>
              </a:rPr>
              <a:t>Confidential</a:t>
            </a:r>
            <a:endParaRPr sz="800" b="1">
              <a:solidFill>
                <a:schemeClr val="bg1"/>
              </a:solidFill>
            </a:endParaRPr>
          </a:p>
        </p:txBody>
      </p:sp>
      <p:sp>
        <p:nvSpPr>
          <p:cNvPr id="13" name="Text Placeholder 3">
            <a:extLst>
              <a:ext uri="{FF2B5EF4-FFF2-40B4-BE49-F238E27FC236}">
                <a16:creationId xmlns:a16="http://schemas.microsoft.com/office/drawing/2014/main" id="{4D3DC3BA-3E54-47E4-A501-F4F0AEBBDF35}"/>
              </a:ext>
            </a:extLst>
          </p:cNvPr>
          <p:cNvSpPr txBox="1">
            <a:spLocks/>
          </p:cNvSpPr>
          <p:nvPr userDrawn="1"/>
        </p:nvSpPr>
        <p:spPr bwMode="auto">
          <a:xfrm>
            <a:off x="1728216" y="6303596"/>
            <a:ext cx="4344766"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a:solidFill>
                  <a:schemeClr val="bg1"/>
                </a:solidFill>
              </a:rPr>
              <a:t>Clinical Development &amp; Operations   </a:t>
            </a:r>
            <a:r>
              <a:rPr lang="en-US" sz="800" b="0">
                <a:solidFill>
                  <a:schemeClr val="bg1"/>
                </a:solidFill>
              </a:rPr>
              <a:t>Optimization, Analytics &amp; Recruitment Solutions (OARS)</a:t>
            </a:r>
          </a:p>
        </p:txBody>
      </p:sp>
    </p:spTree>
    <p:custDataLst>
      <p:tags r:id="rId1"/>
    </p:custDataLst>
    <p:extLst>
      <p:ext uri="{BB962C8B-B14F-4D97-AF65-F5344CB8AC3E}">
        <p14:creationId xmlns:p14="http://schemas.microsoft.com/office/powerpoint/2010/main" val="318482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p:bg bwMode="gray">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Placeholder 4" descr="A picture containing accessory, umbrella, sunglasses, spectacles&#10;&#10;Description automatically generated">
            <a:extLst>
              <a:ext uri="{FF2B5EF4-FFF2-40B4-BE49-F238E27FC236}">
                <a16:creationId xmlns:a16="http://schemas.microsoft.com/office/drawing/2014/main" id="{2DC16F02-BAF4-4EBA-B856-EE0B01A67E69}"/>
              </a:ext>
            </a:extLst>
          </p:cNvPr>
          <p:cNvPicPr>
            <a:picLocks noChangeAspect="1"/>
          </p:cNvPicPr>
          <p:nvPr userDrawn="1"/>
        </p:nvPicPr>
        <p:blipFill rotWithShape="1">
          <a:blip r:embed="rId3" cstate="email">
            <a:clrChange>
              <a:clrFrom>
                <a:srgbClr val="E0E0E0"/>
              </a:clrFrom>
              <a:clrTo>
                <a:srgbClr val="E0E0E0">
                  <a:alpha val="0"/>
                </a:srgbClr>
              </a:clrTo>
            </a:clrChange>
            <a:extLst>
              <a:ext uri="{28A0092B-C50C-407E-A947-70E740481C1C}">
                <a14:useLocalDpi xmlns:a14="http://schemas.microsoft.com/office/drawing/2010/main"/>
              </a:ext>
            </a:extLst>
          </a:blip>
          <a:srcRect/>
          <a:stretch/>
        </p:blipFill>
        <p:spPr bwMode="gray">
          <a:xfrm>
            <a:off x="0" y="0"/>
            <a:ext cx="12188825" cy="6856214"/>
          </a:xfrm>
          <a:prstGeom prst="rect">
            <a:avLst/>
          </a:prstGeom>
        </p:spPr>
      </p:pic>
      <p:sp>
        <p:nvSpPr>
          <p:cNvPr id="5" name="Text Placeholder 4"/>
          <p:cNvSpPr>
            <a:spLocks noGrp="1"/>
          </p:cNvSpPr>
          <p:nvPr>
            <p:ph type="body" sz="quarter" idx="10"/>
          </p:nvPr>
        </p:nvSpPr>
        <p:spPr bwMode="gray">
          <a:xfrm>
            <a:off x="448056" y="4215384"/>
            <a:ext cx="4233672" cy="905256"/>
          </a:xfrm>
        </p:spPr>
        <p:txBody>
          <a:bodyPr lIns="0" tIns="0" rIns="0" bIns="0"/>
          <a:lstStyle>
            <a:lvl1pPr marL="0" indent="0">
              <a:spcBef>
                <a:spcPts val="600"/>
              </a:spcBef>
              <a:buNone/>
              <a:defRPr sz="1800">
                <a:solidFill>
                  <a:schemeClr val="tx1"/>
                </a:solidFill>
                <a:latin typeface="+mn-lt"/>
              </a:defRPr>
            </a:lvl1pPr>
            <a:lvl2pPr marL="400050" indent="0">
              <a:buNone/>
              <a:defRPr/>
            </a:lvl2pPr>
            <a:lvl3pPr marL="742950" indent="0">
              <a:buNone/>
              <a:defRPr/>
            </a:lvl3pPr>
            <a:lvl4pPr marL="1095375" indent="0">
              <a:buNone/>
              <a:defRPr/>
            </a:lvl4pPr>
            <a:lvl5pPr marL="1370012" indent="0">
              <a:buNone/>
              <a:defRPr/>
            </a:lvl5pPr>
          </a:lstStyle>
          <a:p>
            <a:pPr lvl="0"/>
            <a:r>
              <a:rPr lang="en-US"/>
              <a:t>Click to edit Master text styles</a:t>
            </a:r>
          </a:p>
        </p:txBody>
      </p:sp>
      <p:sp>
        <p:nvSpPr>
          <p:cNvPr id="2" name="Title 1"/>
          <p:cNvSpPr>
            <a:spLocks noGrp="1"/>
          </p:cNvSpPr>
          <p:nvPr>
            <p:ph type="ctrTitle"/>
          </p:nvPr>
        </p:nvSpPr>
        <p:spPr bwMode="gray">
          <a:xfrm>
            <a:off x="448056" y="2560320"/>
            <a:ext cx="4233672" cy="1508760"/>
          </a:xfrm>
        </p:spPr>
        <p:txBody>
          <a:bodyPr vert="horz" lIns="0" tIns="0" rIns="0" bIns="0" rtlCol="0" anchor="b" anchorCtr="0">
            <a:noAutofit/>
          </a:bodyPr>
          <a:lstStyle>
            <a:lvl1pPr>
              <a:defRPr lang="en-US" sz="2800" b="0" dirty="0">
                <a:solidFill>
                  <a:schemeClr val="tx1"/>
                </a:solidFill>
              </a:defRPr>
            </a:lvl1pPr>
          </a:lstStyle>
          <a:p>
            <a:pPr lvl="0"/>
            <a:r>
              <a:rPr lang="en-US"/>
              <a:t>Click to edit Master title style</a:t>
            </a:r>
          </a:p>
        </p:txBody>
      </p:sp>
      <p:sp>
        <p:nvSpPr>
          <p:cNvPr id="13" name="Google Shape;49;p7">
            <a:extLst>
              <a:ext uri="{FF2B5EF4-FFF2-40B4-BE49-F238E27FC236}">
                <a16:creationId xmlns:a16="http://schemas.microsoft.com/office/drawing/2014/main" id="{D01DEFE8-92EA-4D72-9911-E9444EF4C65B}"/>
              </a:ext>
            </a:extLst>
          </p:cNvPr>
          <p:cNvSpPr/>
          <p:nvPr userDrawn="1"/>
        </p:nvSpPr>
        <p:spPr bwMode="gray">
          <a:xfrm>
            <a:off x="0" y="6216149"/>
            <a:ext cx="12188825" cy="641784"/>
          </a:xfrm>
          <a:prstGeom prst="rect">
            <a:avLst/>
          </a:prstGeom>
          <a:solidFill>
            <a:schemeClr val="lt1"/>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pic>
        <p:nvPicPr>
          <p:cNvPr id="19" name="Google Shape;53;p7">
            <a:extLst>
              <a:ext uri="{FF2B5EF4-FFF2-40B4-BE49-F238E27FC236}">
                <a16:creationId xmlns:a16="http://schemas.microsoft.com/office/drawing/2014/main" id="{BE63A6E2-6A45-48C5-AAB5-635C131502E0}"/>
              </a:ext>
            </a:extLst>
          </p:cNvPr>
          <p:cNvPicPr preferRelativeResize="0">
            <a:picLocks noChangeAspect="1"/>
          </p:cNvPicPr>
          <p:nvPr userDrawn="1"/>
        </p:nvPicPr>
        <p:blipFill>
          <a:blip r:embed="rId4"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
        <p:nvSpPr>
          <p:cNvPr id="10" name="Slide Number Placeholder 5">
            <a:extLst>
              <a:ext uri="{FF2B5EF4-FFF2-40B4-BE49-F238E27FC236}">
                <a16:creationId xmlns:a16="http://schemas.microsoft.com/office/drawing/2014/main" id="{CCDF916F-8B26-4E62-8230-AE3626C83AC8}"/>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2" name="Google Shape;52;p7">
            <a:extLst>
              <a:ext uri="{FF2B5EF4-FFF2-40B4-BE49-F238E27FC236}">
                <a16:creationId xmlns:a16="http://schemas.microsoft.com/office/drawing/2014/main" id="{D17E9775-5F61-47C4-BE37-0F43B8E05FC5}"/>
              </a:ext>
            </a:extLst>
          </p:cNvPr>
          <p:cNvSpPr txBox="1"/>
          <p:nvPr userDrawn="1"/>
        </p:nvSpPr>
        <p:spPr bwMode="gray">
          <a:xfrm>
            <a:off x="6094412" y="6303596"/>
            <a:ext cx="5347496"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
        <p:nvSpPr>
          <p:cNvPr id="16" name="Text Placeholder 3">
            <a:extLst>
              <a:ext uri="{FF2B5EF4-FFF2-40B4-BE49-F238E27FC236}">
                <a16:creationId xmlns:a16="http://schemas.microsoft.com/office/drawing/2014/main" id="{773288A9-E236-4EC3-9C85-F698E18DFB67}"/>
              </a:ext>
            </a:extLst>
          </p:cNvPr>
          <p:cNvSpPr txBox="1">
            <a:spLocks/>
          </p:cNvSpPr>
          <p:nvPr userDrawn="1"/>
        </p:nvSpPr>
        <p:spPr bwMode="gray">
          <a:xfrm>
            <a:off x="1728216" y="6303596"/>
            <a:ext cx="4142232"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0">
                <a:solidFill>
                  <a:srgbClr val="0000C9"/>
                </a:solidFill>
              </a:rPr>
              <a:t>Breakthroughs that change patients’ lives</a:t>
            </a:r>
          </a:p>
        </p:txBody>
      </p:sp>
    </p:spTree>
    <p:custDataLst>
      <p:tags r:id="rId1"/>
    </p:custDataLst>
    <p:extLst>
      <p:ext uri="{BB962C8B-B14F-4D97-AF65-F5344CB8AC3E}">
        <p14:creationId xmlns:p14="http://schemas.microsoft.com/office/powerpoint/2010/main" val="191463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28284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Source">
    <p:spTree>
      <p:nvGrpSpPr>
        <p:cNvPr id="1" name=""/>
        <p:cNvGrpSpPr/>
        <p:nvPr/>
      </p:nvGrpSpPr>
      <p:grpSpPr>
        <a:xfrm>
          <a:off x="0" y="0"/>
          <a:ext cx="0" cy="0"/>
          <a:chOff x="0" y="0"/>
          <a:chExt cx="0" cy="0"/>
        </a:xfrm>
      </p:grpSpPr>
      <p:sp>
        <p:nvSpPr>
          <p:cNvPr id="12"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9" name="Text Placeholder 2"/>
          <p:cNvSpPr>
            <a:spLocks noGrp="1"/>
          </p:cNvSpPr>
          <p:nvPr>
            <p:ph type="body" sz="quarter" idx="16" hasCustomPrompt="1"/>
          </p:nvPr>
        </p:nvSpPr>
        <p:spPr bwMode="gray">
          <a:xfrm>
            <a:off x="448056"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87262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6"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2888828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1801368"/>
            <a:ext cx="11292840" cy="3950208"/>
          </a:xfrm>
        </p:spPr>
        <p:txBody>
          <a:bodyPr/>
          <a:lstStyle>
            <a:lvl1pPr marL="342900" indent="-342900">
              <a:buFont typeface="+mj-lt"/>
              <a:buAutoNum type="arabicPeriod"/>
              <a:defRPr/>
            </a:lvl1pPr>
            <a:lvl2pPr marL="571500" indent="-169863">
              <a:defRPr/>
            </a:lvl2pPr>
            <a:lvl3pPr marL="742950" indent="-171450">
              <a:defRPr/>
            </a:lvl3pPr>
            <a:lvl4pPr marL="971550" indent="-171450">
              <a:defRPr/>
            </a:lvl4pPr>
            <a:lvl5pPr marL="1171575" indent="-14287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6"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Tree>
    <p:custDataLst>
      <p:tags r:id="rId1"/>
    </p:custDataLst>
    <p:extLst>
      <p:ext uri="{BB962C8B-B14F-4D97-AF65-F5344CB8AC3E}">
        <p14:creationId xmlns:p14="http://schemas.microsoft.com/office/powerpoint/2010/main" val="60048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5" y="2368296"/>
            <a:ext cx="11291583"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1129284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26880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736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Left Two Right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448056" y="2368296"/>
            <a:ext cx="5486400" cy="3383280"/>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2"/>
          <p:cNvSpPr>
            <a:spLocks noGrp="1"/>
          </p:cNvSpPr>
          <p:nvPr>
            <p:ph type="body" sz="quarter" idx="16" hasCustomPrompt="1"/>
          </p:nvPr>
        </p:nvSpPr>
        <p:spPr bwMode="gray">
          <a:xfrm>
            <a:off x="448055" y="5806440"/>
            <a:ext cx="11292840" cy="347472"/>
          </a:xfrm>
        </p:spPr>
        <p:txBody>
          <a:bodyPr lIns="0" tIns="0" rIns="0" bIns="0" anchor="b"/>
          <a:lstStyle>
            <a:lvl1pPr marL="228600" indent="-228600" algn="l" defTabSz="914400" rtl="0" eaLnBrk="1" latinLnBrk="0" hangingPunct="1">
              <a:lnSpc>
                <a:spcPct val="85000"/>
              </a:lnSpc>
              <a:spcBef>
                <a:spcPts val="200"/>
              </a:spcBef>
              <a:buClr>
                <a:schemeClr val="accent2"/>
              </a:buClr>
              <a:buSzPct val="85000"/>
              <a:buFont typeface="Arial" pitchFamily="34" charset="0"/>
              <a:buNone/>
              <a:tabLst>
                <a:tab pos="174625" algn="r"/>
                <a:tab pos="228600" algn="l"/>
              </a:tabLst>
              <a:defRPr lang="en-US" sz="800" kern="1200" dirty="0">
                <a:solidFill>
                  <a:srgbClr val="A1AAB1"/>
                </a:solidFill>
                <a:latin typeface="+mn-lt"/>
                <a:ea typeface="+mn-ea"/>
                <a:cs typeface="Arial" pitchFamily="34" charset="0"/>
              </a:defRPr>
            </a:lvl1pPr>
          </a:lstStyle>
          <a:p>
            <a:pPr lvl="0"/>
            <a:r>
              <a:rPr lang="en-US"/>
              <a:t>Click to edit source</a:t>
            </a:r>
          </a:p>
        </p:txBody>
      </p:sp>
      <p:sp>
        <p:nvSpPr>
          <p:cNvPr id="13" name="Text Placeholder 9"/>
          <p:cNvSpPr>
            <a:spLocks noGrp="1"/>
          </p:cNvSpPr>
          <p:nvPr>
            <p:ph type="body" sz="quarter" idx="15" hasCustomPrompt="1"/>
          </p:nvPr>
        </p:nvSpPr>
        <p:spPr bwMode="gray">
          <a:xfrm>
            <a:off x="448055" y="1307592"/>
            <a:ext cx="11292840" cy="396947"/>
          </a:xfrm>
          <a:prstGeom prst="rect">
            <a:avLst/>
          </a:prstGeom>
          <a:noFill/>
        </p:spPr>
        <p:txBody>
          <a:bodyPr wrap="square" lIns="0" rIns="0" rtlCol="0">
            <a:noAutofit/>
          </a:bodyPr>
          <a:lstStyle>
            <a:lvl1pPr marL="0" indent="0" algn="l" rtl="0" fontAlgn="base">
              <a:lnSpc>
                <a:spcPct val="85000"/>
              </a:lnSpc>
              <a:spcBef>
                <a:spcPct val="0"/>
              </a:spcBef>
              <a:spcAft>
                <a:spcPct val="0"/>
              </a:spcAft>
              <a:buNone/>
              <a:defRPr lang="en-US" sz="2000" b="0" kern="1200" smtClean="0">
                <a:solidFill>
                  <a:schemeClr val="tx1">
                    <a:lumMod val="50000"/>
                    <a:lumOff val="50000"/>
                  </a:schemeClr>
                </a:solidFill>
                <a:latin typeface="+mj-lt"/>
                <a:ea typeface="+mn-ea"/>
                <a:cs typeface="+mn-cs"/>
              </a:defRPr>
            </a:lvl1pPr>
            <a:lvl2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2pPr>
            <a:lvl3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3pPr>
            <a:lvl4pPr algn="l" rtl="0" fontAlgn="base">
              <a:lnSpc>
                <a:spcPct val="90000"/>
              </a:lnSpc>
              <a:spcBef>
                <a:spcPct val="0"/>
              </a:spcBef>
              <a:spcAft>
                <a:spcPct val="0"/>
              </a:spcAft>
              <a:defRPr lang="en-US" sz="2200" b="1" kern="1200" smtClean="0">
                <a:solidFill>
                  <a:schemeClr val="tx1"/>
                </a:solidFill>
                <a:latin typeface="Arial Narrow" pitchFamily="34" charset="0"/>
                <a:ea typeface="+mn-ea"/>
                <a:cs typeface="+mn-cs"/>
              </a:defRPr>
            </a:lvl4pPr>
            <a:lvl5pPr algn="l" rtl="0" fontAlgn="base">
              <a:lnSpc>
                <a:spcPct val="90000"/>
              </a:lnSpc>
              <a:spcBef>
                <a:spcPct val="0"/>
              </a:spcBef>
              <a:spcAft>
                <a:spcPct val="0"/>
              </a:spcAft>
              <a:defRPr lang="en-US" sz="2200" b="1" kern="1200" dirty="0" smtClean="0">
                <a:solidFill>
                  <a:schemeClr val="tx1"/>
                </a:solidFill>
                <a:latin typeface="Arial Narrow" pitchFamily="34" charset="0"/>
                <a:ea typeface="+mn-ea"/>
                <a:cs typeface="+mn-cs"/>
              </a:defRPr>
            </a:lvl5pPr>
          </a:lstStyle>
          <a:p>
            <a:pPr lvl="0"/>
            <a:r>
              <a:rPr lang="en-US"/>
              <a:t>Click to edit subtitle</a:t>
            </a:r>
          </a:p>
        </p:txBody>
      </p:sp>
      <p:sp>
        <p:nvSpPr>
          <p:cNvPr id="2" name="Title 1"/>
          <p:cNvSpPr>
            <a:spLocks noGrp="1"/>
          </p:cNvSpPr>
          <p:nvPr>
            <p:ph type="title"/>
          </p:nvPr>
        </p:nvSpPr>
        <p:spPr bwMode="gray"/>
        <p:txBody>
          <a:bodyPr/>
          <a:lstStyle/>
          <a:p>
            <a:r>
              <a:rPr lang="en-US"/>
              <a:t>Click to edit Master title style</a:t>
            </a:r>
          </a:p>
        </p:txBody>
      </p:sp>
      <p:sp>
        <p:nvSpPr>
          <p:cNvPr id="5" name="Text Placeholder 4">
            <a:extLst>
              <a:ext uri="{FF2B5EF4-FFF2-40B4-BE49-F238E27FC236}">
                <a16:creationId xmlns:a16="http://schemas.microsoft.com/office/drawing/2014/main" id="{4D6BC15F-9414-4FEE-B69B-9BD23E3FE336}"/>
              </a:ext>
            </a:extLst>
          </p:cNvPr>
          <p:cNvSpPr>
            <a:spLocks noGrp="1"/>
          </p:cNvSpPr>
          <p:nvPr>
            <p:ph type="body" sz="quarter" idx="17"/>
          </p:nvPr>
        </p:nvSpPr>
        <p:spPr bwMode="gray">
          <a:xfrm>
            <a:off x="448055"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8567B850-9BA5-436D-90B5-3B94C065572F}"/>
              </a:ext>
            </a:extLst>
          </p:cNvPr>
          <p:cNvSpPr>
            <a:spLocks noGrp="1"/>
          </p:cNvSpPr>
          <p:nvPr>
            <p:ph idx="18"/>
          </p:nvPr>
        </p:nvSpPr>
        <p:spPr bwMode="gray">
          <a:xfrm>
            <a:off x="6262957" y="236829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a:extLst>
              <a:ext uri="{FF2B5EF4-FFF2-40B4-BE49-F238E27FC236}">
                <a16:creationId xmlns:a16="http://schemas.microsoft.com/office/drawing/2014/main" id="{930AED57-71AA-40F0-8FED-14CBC67B5225}"/>
              </a:ext>
            </a:extLst>
          </p:cNvPr>
          <p:cNvSpPr>
            <a:spLocks noGrp="1"/>
          </p:cNvSpPr>
          <p:nvPr>
            <p:ph type="body" sz="quarter" idx="19"/>
          </p:nvPr>
        </p:nvSpPr>
        <p:spPr bwMode="gray">
          <a:xfrm>
            <a:off x="6262957" y="1801368"/>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
        <p:nvSpPr>
          <p:cNvPr id="18" name="Content Placeholder 2">
            <a:extLst>
              <a:ext uri="{FF2B5EF4-FFF2-40B4-BE49-F238E27FC236}">
                <a16:creationId xmlns:a16="http://schemas.microsoft.com/office/drawing/2014/main" id="{A48AB6F3-8F33-46C5-B8AF-C6C2DBA35DAC}"/>
              </a:ext>
            </a:extLst>
          </p:cNvPr>
          <p:cNvSpPr>
            <a:spLocks noGrp="1"/>
          </p:cNvSpPr>
          <p:nvPr>
            <p:ph idx="20"/>
          </p:nvPr>
        </p:nvSpPr>
        <p:spPr bwMode="gray">
          <a:xfrm>
            <a:off x="6262957" y="4471416"/>
            <a:ext cx="5486400" cy="1276312"/>
          </a:xfrm>
        </p:spPr>
        <p:txBody>
          <a:bodyPr/>
          <a:lstStyle>
            <a:lvl1pPr marL="173038" indent="-173038">
              <a:spcBef>
                <a:spcPts val="1000"/>
              </a:spcBef>
              <a:defRPr sz="1600"/>
            </a:lvl1pPr>
            <a:lvl2pPr marL="347663" indent="-119063">
              <a:spcBef>
                <a:spcPts val="500"/>
              </a:spcBef>
              <a:defRPr sz="1400"/>
            </a:lvl2pPr>
            <a:lvl3pPr marL="512763" indent="-107950">
              <a:spcBef>
                <a:spcPts val="200"/>
              </a:spcBef>
              <a:defRPr sz="1200"/>
            </a:lvl3pPr>
            <a:lvl4pPr marL="685800" indent="-109538">
              <a:spcBef>
                <a:spcPts val="200"/>
              </a:spcBef>
              <a:defRPr sz="1100"/>
            </a:lvl4pPr>
            <a:lvl5pPr marL="858838" indent="-117475">
              <a:spcBef>
                <a:spcPts val="20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4">
            <a:extLst>
              <a:ext uri="{FF2B5EF4-FFF2-40B4-BE49-F238E27FC236}">
                <a16:creationId xmlns:a16="http://schemas.microsoft.com/office/drawing/2014/main" id="{9EA1C6BA-0114-4F33-85B2-4176902D0145}"/>
              </a:ext>
            </a:extLst>
          </p:cNvPr>
          <p:cNvSpPr>
            <a:spLocks noGrp="1"/>
          </p:cNvSpPr>
          <p:nvPr>
            <p:ph type="body" sz="quarter" idx="21"/>
          </p:nvPr>
        </p:nvSpPr>
        <p:spPr bwMode="gray">
          <a:xfrm>
            <a:off x="6262957" y="3911906"/>
            <a:ext cx="5486400" cy="521208"/>
          </a:xfrm>
          <a:solidFill>
            <a:schemeClr val="bg1"/>
          </a:solidFill>
          <a:effectLst>
            <a:outerShdw dist="12700" dir="16200000" rotWithShape="0">
              <a:schemeClr val="bg1">
                <a:lumMod val="75000"/>
              </a:schemeClr>
            </a:outerShdw>
          </a:effectLst>
        </p:spPr>
        <p:txBody>
          <a:bodyPr lIns="0" tIns="91440" rIns="0"/>
          <a:lstStyle>
            <a:lvl1pPr>
              <a:spcBef>
                <a:spcPts val="0"/>
              </a:spcBef>
              <a:buNone/>
              <a:defRPr sz="1800" b="1">
                <a:solidFill>
                  <a:schemeClr val="accent1"/>
                </a:solidFill>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4150799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userDrawn="1">
            <p:ph type="body" idx="1"/>
          </p:nvPr>
        </p:nvSpPr>
        <p:spPr bwMode="gray">
          <a:xfrm>
            <a:off x="446796" y="1801368"/>
            <a:ext cx="11292840" cy="3950208"/>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userDrawn="1">
            <p:ph type="title"/>
          </p:nvPr>
        </p:nvSpPr>
        <p:spPr bwMode="gray">
          <a:xfrm>
            <a:off x="446798" y="484632"/>
            <a:ext cx="11292840" cy="850392"/>
          </a:xfrm>
          <a:prstGeom prst="rect">
            <a:avLst/>
          </a:prstGeom>
        </p:spPr>
        <p:txBody>
          <a:bodyPr vert="horz" lIns="0" tIns="45720" rIns="0" bIns="45720" rtlCol="0" anchor="t" anchorCtr="0">
            <a:noAutofit/>
          </a:bodyPr>
          <a:lstStyle/>
          <a:p>
            <a:pPr lvl="0"/>
            <a:r>
              <a:rPr lang="en-US"/>
              <a:t>Click to edit Master title style</a:t>
            </a:r>
          </a:p>
        </p:txBody>
      </p:sp>
      <p:grpSp>
        <p:nvGrpSpPr>
          <p:cNvPr id="12" name="Group 11">
            <a:extLst>
              <a:ext uri="{FF2B5EF4-FFF2-40B4-BE49-F238E27FC236}">
                <a16:creationId xmlns:a16="http://schemas.microsoft.com/office/drawing/2014/main" id="{554DB309-1BC3-452B-AA12-02F70E3CF3C4}"/>
              </a:ext>
            </a:extLst>
          </p:cNvPr>
          <p:cNvGrpSpPr/>
          <p:nvPr userDrawn="1"/>
        </p:nvGrpSpPr>
        <p:grpSpPr bwMode="gray">
          <a:xfrm>
            <a:off x="446798" y="326296"/>
            <a:ext cx="587631" cy="45600"/>
            <a:chOff x="616542" y="591197"/>
            <a:chExt cx="587631" cy="45600"/>
          </a:xfrm>
        </p:grpSpPr>
        <p:sp>
          <p:nvSpPr>
            <p:cNvPr id="13" name="Google Shape;17;p2">
              <a:extLst>
                <a:ext uri="{FF2B5EF4-FFF2-40B4-BE49-F238E27FC236}">
                  <a16:creationId xmlns:a16="http://schemas.microsoft.com/office/drawing/2014/main" id="{C75766B0-97F2-444A-9E42-E0CBE795461F}"/>
                </a:ext>
              </a:extLst>
            </p:cNvPr>
            <p:cNvSpPr/>
            <p:nvPr userDrawn="1"/>
          </p:nvSpPr>
          <p:spPr bwMode="gray">
            <a:xfrm>
              <a:off x="616542" y="591197"/>
              <a:ext cx="293923" cy="45600"/>
            </a:xfrm>
            <a:prstGeom prst="rect">
              <a:avLst/>
            </a:prstGeom>
            <a:solidFill>
              <a:srgbClr val="0000C9"/>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sp>
          <p:nvSpPr>
            <p:cNvPr id="14" name="Google Shape;18;p2">
              <a:extLst>
                <a:ext uri="{FF2B5EF4-FFF2-40B4-BE49-F238E27FC236}">
                  <a16:creationId xmlns:a16="http://schemas.microsoft.com/office/drawing/2014/main" id="{05F9DAF3-DD76-41B5-93EF-0334C2738E2C}"/>
                </a:ext>
              </a:extLst>
            </p:cNvPr>
            <p:cNvSpPr/>
            <p:nvPr userDrawn="1"/>
          </p:nvSpPr>
          <p:spPr bwMode="gray">
            <a:xfrm>
              <a:off x="910250" y="591197"/>
              <a:ext cx="293923" cy="45600"/>
            </a:xfrm>
            <a:prstGeom prst="rect">
              <a:avLst/>
            </a:prstGeom>
            <a:solidFill>
              <a:srgbClr val="0095FF"/>
            </a:solidFill>
            <a:ln>
              <a:noFill/>
            </a:ln>
          </p:spPr>
          <p:txBody>
            <a:bodyPr spcFirstLastPara="1" wrap="square" lIns="121868" tIns="121868" rIns="121868" bIns="121868" anchor="ctr" anchorCtr="0">
              <a:noAutofit/>
            </a:bodyPr>
            <a:lstStyle/>
            <a:p>
              <a:pPr marL="0" lvl="0" indent="0" algn="l" rtl="0">
                <a:spcBef>
                  <a:spcPts val="0"/>
                </a:spcBef>
                <a:spcAft>
                  <a:spcPts val="0"/>
                </a:spcAft>
                <a:buNone/>
              </a:pPr>
              <a:endParaRPr sz="2487"/>
            </a:p>
          </p:txBody>
        </p:sp>
      </p:grpSp>
      <p:pic>
        <p:nvPicPr>
          <p:cNvPr id="19" name="Google Shape;53;p7">
            <a:extLst>
              <a:ext uri="{FF2B5EF4-FFF2-40B4-BE49-F238E27FC236}">
                <a16:creationId xmlns:a16="http://schemas.microsoft.com/office/drawing/2014/main" id="{F9F93DF4-D19B-46BE-B88F-8BB1DA82CA35}"/>
              </a:ext>
            </a:extLst>
          </p:cNvPr>
          <p:cNvPicPr preferRelativeResize="0">
            <a:picLocks noChangeAspect="1"/>
          </p:cNvPicPr>
          <p:nvPr userDrawn="1"/>
        </p:nvPicPr>
        <p:blipFill>
          <a:blip r:embed="rId16" cstate="email">
            <a:extLst>
              <a:ext uri="{28A0092B-C50C-407E-A947-70E740481C1C}">
                <a14:useLocalDpi xmlns:a14="http://schemas.microsoft.com/office/drawing/2010/main"/>
              </a:ext>
            </a:extLst>
          </a:blip>
          <a:srcRect t="787" b="787"/>
          <a:stretch/>
        </p:blipFill>
        <p:spPr bwMode="gray">
          <a:xfrm>
            <a:off x="446798" y="6346662"/>
            <a:ext cx="914400" cy="371811"/>
          </a:xfrm>
          <a:prstGeom prst="rect">
            <a:avLst/>
          </a:prstGeom>
          <a:noFill/>
          <a:ln>
            <a:noFill/>
          </a:ln>
        </p:spPr>
      </p:pic>
      <p:sp>
        <p:nvSpPr>
          <p:cNvPr id="11" name="Slide Number Placeholder 5">
            <a:extLst>
              <a:ext uri="{FF2B5EF4-FFF2-40B4-BE49-F238E27FC236}">
                <a16:creationId xmlns:a16="http://schemas.microsoft.com/office/drawing/2014/main" id="{146C14D5-25B9-40A9-A7B3-25F17FEDDC36}"/>
              </a:ext>
            </a:extLst>
          </p:cNvPr>
          <p:cNvSpPr txBox="1">
            <a:spLocks/>
          </p:cNvSpPr>
          <p:nvPr userDrawn="1"/>
        </p:nvSpPr>
        <p:spPr bwMode="gray">
          <a:xfrm>
            <a:off x="11463338" y="6303596"/>
            <a:ext cx="276298" cy="335382"/>
          </a:xfrm>
          <a:prstGeom prst="rect">
            <a:avLst/>
          </a:prstGeom>
        </p:spPr>
        <p:txBody>
          <a:bodyPr wrap="square" lIns="0" tIns="0" rIns="0" bIns="0" anchor="b" anchorCtr="0"/>
          <a:lstStyle>
            <a:defPPr>
              <a:defRPr lang="en-US"/>
            </a:defPPr>
            <a:lvl1pPr marL="0" algn="r" defTabSz="914400" rtl="0" eaLnBrk="1" fontAlgn="base" latinLnBrk="0" hangingPunct="1">
              <a:lnSpc>
                <a:spcPct val="90000"/>
              </a:lnSpc>
              <a:spcBef>
                <a:spcPct val="0"/>
              </a:spcBef>
              <a:spcAft>
                <a:spcPct val="0"/>
              </a:spcAft>
              <a:defRPr lang="en-US" sz="900" b="0" kern="1200" smtClean="0">
                <a:solidFill>
                  <a:schemeClr val="tx1">
                    <a:lumMod val="75000"/>
                    <a:lumOff val="25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0926A-889A-463A-A5EA-682F15689EEF}" type="slidenum">
              <a:rPr lang="en-US" sz="800" smtClean="0">
                <a:solidFill>
                  <a:srgbClr val="A1AAB1"/>
                </a:solidFill>
                <a:latin typeface="+mn-lt"/>
              </a:rPr>
              <a:pPr/>
              <a:t>‹#›</a:t>
            </a:fld>
            <a:endParaRPr lang="en-US" sz="800">
              <a:solidFill>
                <a:srgbClr val="A1AAB1"/>
              </a:solidFill>
              <a:latin typeface="+mn-lt"/>
            </a:endParaRPr>
          </a:p>
        </p:txBody>
      </p:sp>
      <p:sp>
        <p:nvSpPr>
          <p:cNvPr id="15" name="Google Shape;52;p7">
            <a:extLst>
              <a:ext uri="{FF2B5EF4-FFF2-40B4-BE49-F238E27FC236}">
                <a16:creationId xmlns:a16="http://schemas.microsoft.com/office/drawing/2014/main" id="{32B9580A-B465-4E15-BAF0-0919554158DC}"/>
              </a:ext>
            </a:extLst>
          </p:cNvPr>
          <p:cNvSpPr txBox="1"/>
          <p:nvPr userDrawn="1"/>
        </p:nvSpPr>
        <p:spPr bwMode="gray">
          <a:xfrm>
            <a:off x="6094412" y="6303596"/>
            <a:ext cx="5347496" cy="335382"/>
          </a:xfrm>
          <a:prstGeom prst="rect">
            <a:avLst/>
          </a:prstGeom>
          <a:noFill/>
          <a:ln>
            <a:noFill/>
          </a:ln>
        </p:spPr>
        <p:txBody>
          <a:bodyPr spcFirstLastPara="1" wrap="square" lIns="0" tIns="0" rIns="0" bIns="0" anchor="b" anchorCtr="0">
            <a:noAutofit/>
          </a:bodyPr>
          <a:lstStyle/>
          <a:p>
            <a:pPr marL="0" lvl="0" indent="0" algn="r" rtl="0">
              <a:lnSpc>
                <a:spcPct val="90000"/>
              </a:lnSpc>
              <a:spcBef>
                <a:spcPts val="0"/>
              </a:spcBef>
              <a:spcAft>
                <a:spcPts val="0"/>
              </a:spcAft>
              <a:buNone/>
            </a:pPr>
            <a:r>
              <a:rPr lang="en-GB" sz="800">
                <a:solidFill>
                  <a:srgbClr val="A1AAB1"/>
                </a:solidFill>
              </a:rPr>
              <a:t>Confidential</a:t>
            </a:r>
            <a:endParaRPr sz="800" b="1">
              <a:solidFill>
                <a:srgbClr val="A1AAB1"/>
              </a:solidFill>
            </a:endParaRPr>
          </a:p>
        </p:txBody>
      </p:sp>
      <p:sp>
        <p:nvSpPr>
          <p:cNvPr id="20" name="Text Placeholder 3">
            <a:extLst>
              <a:ext uri="{FF2B5EF4-FFF2-40B4-BE49-F238E27FC236}">
                <a16:creationId xmlns:a16="http://schemas.microsoft.com/office/drawing/2014/main" id="{405B5027-9C8E-4D3E-B630-4D23F5F13B50}"/>
              </a:ext>
            </a:extLst>
          </p:cNvPr>
          <p:cNvSpPr txBox="1">
            <a:spLocks/>
          </p:cNvSpPr>
          <p:nvPr userDrawn="1"/>
        </p:nvSpPr>
        <p:spPr bwMode="gray">
          <a:xfrm>
            <a:off x="1728216" y="6303596"/>
            <a:ext cx="4488100" cy="335382"/>
          </a:xfrm>
          <a:prstGeom prst="rect">
            <a:avLst/>
          </a:prstGeom>
        </p:spPr>
        <p:txBody>
          <a:bodyPr vert="horz" lIns="0" tIns="0" rIns="0" bIns="0" rtlCol="0" anchor="b" anchorCtr="0">
            <a:noAutofit/>
          </a:bodyPr>
          <a:lstStyle>
            <a:lvl1pPr marL="0" indent="0" algn="l" defTabSz="914400" rtl="0" eaLnBrk="1" latinLnBrk="0" hangingPunct="1">
              <a:lnSpc>
                <a:spcPct val="90000"/>
              </a:lnSpc>
              <a:spcBef>
                <a:spcPts val="300"/>
              </a:spcBef>
              <a:buClr>
                <a:schemeClr val="tx1"/>
              </a:buClr>
              <a:buSzPct val="100000"/>
              <a:buFont typeface="Arial" panose="020B0604020202020204" pitchFamily="34" charset="0"/>
              <a:buNone/>
              <a:defRPr lang="en-US" sz="1200" kern="1200">
                <a:solidFill>
                  <a:srgbClr val="00004E"/>
                </a:solidFill>
                <a:latin typeface="+mn-lt"/>
                <a:ea typeface="+mn-ea"/>
                <a:cs typeface="+mn-cs"/>
              </a:defRPr>
            </a:lvl1pPr>
            <a:lvl2pPr marL="457200" indent="-169863" algn="l" defTabSz="914400" rtl="0" eaLnBrk="1" latinLnBrk="0" hangingPunct="1">
              <a:lnSpc>
                <a:spcPct val="90000"/>
              </a:lnSpc>
              <a:spcBef>
                <a:spcPts val="1000"/>
              </a:spcBef>
              <a:buClr>
                <a:schemeClr val="tx1"/>
              </a:buClr>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
                <a:schemeClr val="tx1"/>
              </a:buClr>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
                <a:schemeClr val="tx1"/>
              </a:buClr>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US" sz="800" b="1">
                <a:solidFill>
                  <a:srgbClr val="0000C9"/>
                </a:solidFill>
              </a:rPr>
              <a:t>Clinical Development &amp; Operations   </a:t>
            </a:r>
            <a:r>
              <a:rPr lang="en-US" sz="800" b="0">
                <a:solidFill>
                  <a:srgbClr val="0000C9"/>
                </a:solidFill>
              </a:rPr>
              <a:t>Optimization, Analytics &amp; Recruitment Solutions (OARS)</a:t>
            </a:r>
          </a:p>
        </p:txBody>
      </p:sp>
    </p:spTree>
    <p:custDataLst>
      <p:tags r:id="rId15"/>
    </p:custDataLst>
    <p:extLst>
      <p:ext uri="{BB962C8B-B14F-4D97-AF65-F5344CB8AC3E}">
        <p14:creationId xmlns:p14="http://schemas.microsoft.com/office/powerpoint/2010/main" val="163367508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4" r:id="rId3"/>
    <p:sldLayoutId id="2147483663" r:id="rId4"/>
    <p:sldLayoutId id="2147483650" r:id="rId5"/>
    <p:sldLayoutId id="2147483666" r:id="rId6"/>
    <p:sldLayoutId id="2147483669" r:id="rId7"/>
    <p:sldLayoutId id="2147483670" r:id="rId8"/>
    <p:sldLayoutId id="2147483671" r:id="rId9"/>
    <p:sldLayoutId id="2147483672" r:id="rId10"/>
    <p:sldLayoutId id="2147483673" r:id="rId11"/>
    <p:sldLayoutId id="2147483667" r:id="rId12"/>
    <p:sldLayoutId id="2147483668" r:id="rId13"/>
  </p:sldLayoutIdLst>
  <p:txStyles>
    <p:titleStyle>
      <a:lvl1pPr algn="l" defTabSz="914400" rtl="0" eaLnBrk="1" latinLnBrk="0" hangingPunct="1">
        <a:lnSpc>
          <a:spcPct val="85000"/>
        </a:lnSpc>
        <a:spcBef>
          <a:spcPts val="0"/>
        </a:spcBef>
        <a:buNone/>
        <a:defRPr lang="en-US" sz="2700" b="0"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svg"/><Relationship Id="rId2" Type="http://schemas.openxmlformats.org/officeDocument/2006/relationships/hyperlink" Target="https://forms.office.com/r/pXpmYWffWq" TargetMode="External"/><Relationship Id="rId1" Type="http://schemas.openxmlformats.org/officeDocument/2006/relationships/slideLayout" Target="../slideLayouts/slideLayout8.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potfire.pfizer.com/spotfire/wp/analysis?file=/Team%20Folder/AR%20GPD/GPD%20A-R%20%28Open%29/Study%20Modeling%20Arc%20Tool%20%28SMArT%29/Study%20Modeling%20Arc%20Tool%20%28SMArT%29&amp;waid=c-x7_nqmV0eJOaL5RDeDV-1606207b52Mm1K&amp;wavid=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err="1"/>
              <a:t>SMArT</a:t>
            </a:r>
            <a:r>
              <a:rPr lang="en-US"/>
              <a:t> User Guide</a:t>
            </a:r>
          </a:p>
        </p:txBody>
      </p:sp>
      <p:sp>
        <p:nvSpPr>
          <p:cNvPr id="9" name="Text Placeholder 8"/>
          <p:cNvSpPr>
            <a:spLocks noGrp="1"/>
          </p:cNvSpPr>
          <p:nvPr>
            <p:ph type="body" sz="quarter" idx="10"/>
          </p:nvPr>
        </p:nvSpPr>
        <p:spPr/>
        <p:txBody>
          <a:bodyPr/>
          <a:lstStyle/>
          <a:p>
            <a:r>
              <a:rPr lang="en-US"/>
              <a:t>For FSAL</a:t>
            </a:r>
          </a:p>
        </p:txBody>
      </p:sp>
      <p:sp>
        <p:nvSpPr>
          <p:cNvPr id="4" name="Text Placeholder 3"/>
          <p:cNvSpPr>
            <a:spLocks noGrp="1"/>
          </p:cNvSpPr>
          <p:nvPr>
            <p:ph type="body" sz="quarter" idx="11"/>
          </p:nvPr>
        </p:nvSpPr>
        <p:spPr/>
        <p:txBody>
          <a:bodyPr/>
          <a:lstStyle/>
          <a:p>
            <a:r>
              <a:rPr lang="en-US"/>
              <a:t>Draft Version</a:t>
            </a:r>
          </a:p>
        </p:txBody>
      </p:sp>
    </p:spTree>
    <p:custDataLst>
      <p:tags r:id="rId1"/>
    </p:custDataLst>
    <p:extLst>
      <p:ext uri="{BB962C8B-B14F-4D97-AF65-F5344CB8AC3E}">
        <p14:creationId xmlns:p14="http://schemas.microsoft.com/office/powerpoint/2010/main" val="31868005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Site Activation Plan Inputs</a:t>
            </a:r>
          </a:p>
        </p:txBody>
      </p:sp>
      <p:sp>
        <p:nvSpPr>
          <p:cNvPr id="3" name="Content Placeholder 2">
            <a:extLst>
              <a:ext uri="{FF2B5EF4-FFF2-40B4-BE49-F238E27FC236}">
                <a16:creationId xmlns:a16="http://schemas.microsoft.com/office/drawing/2014/main" id="{77879DC5-5BED-B373-02C1-C35524D6F0C1}"/>
              </a:ext>
            </a:extLst>
          </p:cNvPr>
          <p:cNvSpPr txBox="1">
            <a:spLocks/>
          </p:cNvSpPr>
          <p:nvPr/>
        </p:nvSpPr>
        <p:spPr>
          <a:xfrm>
            <a:off x="445547" y="2409963"/>
            <a:ext cx="11533931" cy="4448037"/>
          </a:xfrm>
          <a:prstGeom prst="rect">
            <a:avLst/>
          </a:prstGeom>
        </p:spPr>
        <p:txBody>
          <a:bodyPr>
            <a:normAutofit/>
          </a:bodyPr>
          <a:lst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Once the plan is finalized, enter a new plan name and press Save.  The name should be as descriptive as possible, but does not need to include study ID, date, time, and NTID info as this is tagged automatically by the tool. If the *Placeholder* Study is used, the identifying program or asset should be included, if possible.</a:t>
            </a:r>
          </a:p>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If revisions to this plan need to be made to correct a mistake, locate the scenario in the ‘Select Previous Scenario’ dropdown, make the required changes, and press Save. A separate plan will be saved with the same name, but an updated time/date stamp so it is clear which is most current.</a:t>
            </a:r>
          </a:p>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To use an existing plan as a base template to create an additional plan, locate the scenario in the Select Scenario dropdown, make the required revisions, change/update the plan name in the ‘Enter New Plan Name’ field, and then press Save.</a:t>
            </a:r>
          </a:p>
        </p:txBody>
      </p:sp>
      <p:pic>
        <p:nvPicPr>
          <p:cNvPr id="6" name="Picture 5">
            <a:extLst>
              <a:ext uri="{FF2B5EF4-FFF2-40B4-BE49-F238E27FC236}">
                <a16:creationId xmlns:a16="http://schemas.microsoft.com/office/drawing/2014/main" id="{AFECC9BA-769B-4F39-9CAF-1B661C69A3C2}"/>
              </a:ext>
            </a:extLst>
          </p:cNvPr>
          <p:cNvPicPr>
            <a:picLocks noChangeAspect="1"/>
          </p:cNvPicPr>
          <p:nvPr/>
        </p:nvPicPr>
        <p:blipFill>
          <a:blip r:embed="rId2"/>
          <a:stretch>
            <a:fillRect/>
          </a:stretch>
        </p:blipFill>
        <p:spPr>
          <a:xfrm>
            <a:off x="544422" y="1519582"/>
            <a:ext cx="3566160" cy="523005"/>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26907D96-C78A-7FEB-B751-D8776FD2C209}"/>
              </a:ext>
            </a:extLst>
          </p:cNvPr>
          <p:cNvPicPr>
            <a:picLocks noChangeAspect="1"/>
          </p:cNvPicPr>
          <p:nvPr/>
        </p:nvPicPr>
        <p:blipFill>
          <a:blip r:embed="rId3"/>
          <a:stretch>
            <a:fillRect/>
          </a:stretch>
        </p:blipFill>
        <p:spPr>
          <a:xfrm>
            <a:off x="4239576" y="1519578"/>
            <a:ext cx="7498080" cy="470592"/>
          </a:xfrm>
          <a:prstGeom prst="rect">
            <a:avLst/>
          </a:prstGeom>
          <a:ln>
            <a:solidFill>
              <a:schemeClr val="bg1">
                <a:lumMod val="75000"/>
              </a:schemeClr>
            </a:solidFill>
          </a:ln>
        </p:spPr>
      </p:pic>
    </p:spTree>
    <p:extLst>
      <p:ext uri="{BB962C8B-B14F-4D97-AF65-F5344CB8AC3E}">
        <p14:creationId xmlns:p14="http://schemas.microsoft.com/office/powerpoint/2010/main" val="2964446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0F6D9-8CC7-3076-97CB-FF839E17F642}"/>
              </a:ext>
            </a:extLst>
          </p:cNvPr>
          <p:cNvSpPr>
            <a:spLocks noGrp="1"/>
          </p:cNvSpPr>
          <p:nvPr>
            <p:ph type="ctrTitle"/>
          </p:nvPr>
        </p:nvSpPr>
        <p:spPr/>
        <p:txBody>
          <a:bodyPr/>
          <a:lstStyle/>
          <a:p>
            <a:r>
              <a:rPr lang="en-US"/>
              <a:t>High Level Modeling Solver</a:t>
            </a:r>
          </a:p>
        </p:txBody>
      </p:sp>
    </p:spTree>
    <p:extLst>
      <p:ext uri="{BB962C8B-B14F-4D97-AF65-F5344CB8AC3E}">
        <p14:creationId xmlns:p14="http://schemas.microsoft.com/office/powerpoint/2010/main" val="109657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1EED3E-FA87-34F0-78BE-757D0566CE2F}"/>
              </a:ext>
            </a:extLst>
          </p:cNvPr>
          <p:cNvSpPr>
            <a:spLocks noGrp="1"/>
          </p:cNvSpPr>
          <p:nvPr>
            <p:ph idx="1"/>
          </p:nvPr>
        </p:nvSpPr>
        <p:spPr>
          <a:xfrm>
            <a:off x="448054" y="1625198"/>
            <a:ext cx="8763057" cy="4205149"/>
          </a:xfrm>
        </p:spPr>
        <p:txBody>
          <a:bodyPr/>
          <a:lstStyle/>
          <a:p>
            <a:r>
              <a:rPr lang="en-US" err="1"/>
              <a:t>SMArT</a:t>
            </a:r>
            <a:r>
              <a:rPr lang="en-US"/>
              <a:t> High Level Modeling Solver can solve for different variables, given a set of inputs.  Only one variable can be solved at a time. </a:t>
            </a:r>
          </a:p>
          <a:p>
            <a:pPr lvl="1"/>
            <a:r>
              <a:rPr lang="en-US" b="1"/>
              <a:t>LSR</a:t>
            </a:r>
            <a:r>
              <a:rPr lang="en-US"/>
              <a:t>: Solve for the date of study last subject randomized</a:t>
            </a:r>
          </a:p>
          <a:p>
            <a:pPr marL="514350" lvl="2" indent="0">
              <a:buNone/>
            </a:pPr>
            <a:r>
              <a:rPr lang="en-US">
                <a:solidFill>
                  <a:schemeClr val="accent1"/>
                </a:solidFill>
              </a:rPr>
              <a:t>Enter randomization rate, recruitment reduction factor (0-100), and target # of participants</a:t>
            </a:r>
          </a:p>
          <a:p>
            <a:pPr lvl="1"/>
            <a:r>
              <a:rPr lang="en-US" b="1"/>
              <a:t>Participant</a:t>
            </a:r>
            <a:r>
              <a:rPr lang="en-US"/>
              <a:t>: Solve for the study total number of participant randomized</a:t>
            </a:r>
          </a:p>
          <a:p>
            <a:pPr marL="514350" lvl="2" indent="0">
              <a:buNone/>
            </a:pPr>
            <a:r>
              <a:rPr lang="en-US">
                <a:solidFill>
                  <a:schemeClr val="accent1"/>
                </a:solidFill>
              </a:rPr>
              <a:t>Enter randomization rate, recruitment reduction factor (0-100), and LSR date</a:t>
            </a:r>
          </a:p>
          <a:p>
            <a:pPr lvl="1"/>
            <a:r>
              <a:rPr lang="en-US" b="1"/>
              <a:t>Rate</a:t>
            </a:r>
            <a:r>
              <a:rPr lang="en-US"/>
              <a:t>: Solve for the study randomization rate in subject per site per month or in subject per site per day</a:t>
            </a:r>
          </a:p>
          <a:p>
            <a:pPr marL="514350" lvl="2" indent="0">
              <a:buNone/>
            </a:pPr>
            <a:r>
              <a:rPr lang="en-US">
                <a:solidFill>
                  <a:schemeClr val="accent1"/>
                </a:solidFill>
              </a:rPr>
              <a:t>Enter recruitment reduction factor (0-100), target # of participants, and LSR date</a:t>
            </a:r>
          </a:p>
          <a:p>
            <a:pPr lvl="1"/>
            <a:r>
              <a:rPr lang="en-US" b="1"/>
              <a:t>Site</a:t>
            </a:r>
            <a:r>
              <a:rPr lang="en-US"/>
              <a:t>: Solve for the study total number of sites needed</a:t>
            </a:r>
          </a:p>
          <a:p>
            <a:pPr marL="514350" lvl="2" indent="0">
              <a:buNone/>
            </a:pPr>
            <a:r>
              <a:rPr lang="en-US">
                <a:solidFill>
                  <a:schemeClr val="accent1"/>
                </a:solidFill>
              </a:rPr>
              <a:t>Enter randomization rate, recruitment reduction factor (0-100), target # of participants, and LSR date</a:t>
            </a:r>
          </a:p>
          <a:p>
            <a:pPr marL="287337" lvl="1" indent="0">
              <a:buNone/>
            </a:pPr>
            <a:endParaRPr lang="en-US"/>
          </a:p>
        </p:txBody>
      </p:sp>
      <p:sp>
        <p:nvSpPr>
          <p:cNvPr id="5" name="Title 4">
            <a:extLst>
              <a:ext uri="{FF2B5EF4-FFF2-40B4-BE49-F238E27FC236}">
                <a16:creationId xmlns:a16="http://schemas.microsoft.com/office/drawing/2014/main" id="{5E789F4A-46F6-DE74-DA3E-373736619AAA}"/>
              </a:ext>
            </a:extLst>
          </p:cNvPr>
          <p:cNvSpPr>
            <a:spLocks noGrp="1"/>
          </p:cNvSpPr>
          <p:nvPr>
            <p:ph type="title"/>
          </p:nvPr>
        </p:nvSpPr>
        <p:spPr/>
        <p:txBody>
          <a:bodyPr/>
          <a:lstStyle/>
          <a:p>
            <a:r>
              <a:rPr lang="en-US"/>
              <a:t>Types of Solver</a:t>
            </a:r>
          </a:p>
        </p:txBody>
      </p:sp>
      <p:grpSp>
        <p:nvGrpSpPr>
          <p:cNvPr id="9" name="Group 8">
            <a:extLst>
              <a:ext uri="{FF2B5EF4-FFF2-40B4-BE49-F238E27FC236}">
                <a16:creationId xmlns:a16="http://schemas.microsoft.com/office/drawing/2014/main" id="{FF2C2E8C-42B8-A1D2-B0C2-8F3FBAD2BC88}"/>
              </a:ext>
            </a:extLst>
          </p:cNvPr>
          <p:cNvGrpSpPr/>
          <p:nvPr/>
        </p:nvGrpSpPr>
        <p:grpSpPr>
          <a:xfrm>
            <a:off x="9575569" y="1717478"/>
            <a:ext cx="1737360" cy="2289087"/>
            <a:chOff x="9575569" y="1717478"/>
            <a:chExt cx="1737360" cy="2289087"/>
          </a:xfrm>
        </p:grpSpPr>
        <p:pic>
          <p:nvPicPr>
            <p:cNvPr id="7" name="Picture 6">
              <a:extLst>
                <a:ext uri="{FF2B5EF4-FFF2-40B4-BE49-F238E27FC236}">
                  <a16:creationId xmlns:a16="http://schemas.microsoft.com/office/drawing/2014/main" id="{BC2CA79D-2261-EF84-E2CB-DAEC141A94AF}"/>
                </a:ext>
              </a:extLst>
            </p:cNvPr>
            <p:cNvPicPr>
              <a:picLocks noChangeAspect="1"/>
            </p:cNvPicPr>
            <p:nvPr/>
          </p:nvPicPr>
          <p:blipFill>
            <a:blip r:embed="rId2"/>
            <a:stretch>
              <a:fillRect/>
            </a:stretch>
          </p:blipFill>
          <p:spPr>
            <a:xfrm>
              <a:off x="9575569" y="1717478"/>
              <a:ext cx="1737360" cy="2289087"/>
            </a:xfrm>
            <a:prstGeom prst="rect">
              <a:avLst/>
            </a:prstGeom>
            <a:ln>
              <a:solidFill>
                <a:schemeClr val="bg1">
                  <a:lumMod val="75000"/>
                </a:schemeClr>
              </a:solidFill>
            </a:ln>
          </p:spPr>
        </p:pic>
        <p:sp>
          <p:nvSpPr>
            <p:cNvPr id="8" name="Rectangle 7">
              <a:extLst>
                <a:ext uri="{FF2B5EF4-FFF2-40B4-BE49-F238E27FC236}">
                  <a16:creationId xmlns:a16="http://schemas.microsoft.com/office/drawing/2014/main" id="{732408F8-07E5-3B36-964C-B5662AF78D77}"/>
                </a:ext>
              </a:extLst>
            </p:cNvPr>
            <p:cNvSpPr/>
            <p:nvPr/>
          </p:nvSpPr>
          <p:spPr bwMode="gray">
            <a:xfrm>
              <a:off x="10486194" y="3716323"/>
              <a:ext cx="478217" cy="192947"/>
            </a:xfrm>
            <a:prstGeom prst="rect">
              <a:avLst/>
            </a:prstGeom>
            <a:solidFill>
              <a:schemeClr val="bg1"/>
            </a:solidFill>
            <a:ln w="28575" cap="flat" cmpd="sng" algn="ctr">
              <a:solidFill>
                <a:schemeClr val="bg1"/>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spTree>
    <p:extLst>
      <p:ext uri="{BB962C8B-B14F-4D97-AF65-F5344CB8AC3E}">
        <p14:creationId xmlns:p14="http://schemas.microsoft.com/office/powerpoint/2010/main" val="45162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DB5314-3B5B-922E-C0A4-B8A639333D27}"/>
              </a:ext>
            </a:extLst>
          </p:cNvPr>
          <p:cNvPicPr>
            <a:picLocks noChangeAspect="1"/>
          </p:cNvPicPr>
          <p:nvPr/>
        </p:nvPicPr>
        <p:blipFill>
          <a:blip r:embed="rId2"/>
          <a:stretch>
            <a:fillRect/>
          </a:stretch>
        </p:blipFill>
        <p:spPr>
          <a:xfrm>
            <a:off x="681761" y="1895475"/>
            <a:ext cx="7212279" cy="2494114"/>
          </a:xfrm>
          <a:prstGeom prst="rect">
            <a:avLst/>
          </a:prstGeom>
        </p:spPr>
      </p:pic>
      <p:sp>
        <p:nvSpPr>
          <p:cNvPr id="2" name="Content Placeholder 1">
            <a:extLst>
              <a:ext uri="{FF2B5EF4-FFF2-40B4-BE49-F238E27FC236}">
                <a16:creationId xmlns:a16="http://schemas.microsoft.com/office/drawing/2014/main" id="{961EED3E-FA87-34F0-78BE-757D0566CE2F}"/>
              </a:ext>
            </a:extLst>
          </p:cNvPr>
          <p:cNvSpPr>
            <a:spLocks noGrp="1"/>
          </p:cNvSpPr>
          <p:nvPr>
            <p:ph idx="1"/>
          </p:nvPr>
        </p:nvSpPr>
        <p:spPr>
          <a:xfrm>
            <a:off x="446798" y="1435937"/>
            <a:ext cx="11381679" cy="459538"/>
          </a:xfrm>
        </p:spPr>
        <p:txBody>
          <a:bodyPr/>
          <a:lstStyle/>
          <a:p>
            <a:r>
              <a:rPr lang="en-US" sz="1800"/>
              <a:t>At any time you can reset the entries in the solver to clear all entries, using the “Reset Solver” button</a:t>
            </a:r>
          </a:p>
        </p:txBody>
      </p:sp>
      <p:sp>
        <p:nvSpPr>
          <p:cNvPr id="5" name="Title 4">
            <a:extLst>
              <a:ext uri="{FF2B5EF4-FFF2-40B4-BE49-F238E27FC236}">
                <a16:creationId xmlns:a16="http://schemas.microsoft.com/office/drawing/2014/main" id="{5E789F4A-46F6-DE74-DA3E-373736619AAA}"/>
              </a:ext>
            </a:extLst>
          </p:cNvPr>
          <p:cNvSpPr>
            <a:spLocks noGrp="1"/>
          </p:cNvSpPr>
          <p:nvPr>
            <p:ph type="title"/>
          </p:nvPr>
        </p:nvSpPr>
        <p:spPr/>
        <p:txBody>
          <a:bodyPr/>
          <a:lstStyle/>
          <a:p>
            <a:r>
              <a:rPr lang="en-US"/>
              <a:t>Reset and Save Plans</a:t>
            </a:r>
          </a:p>
        </p:txBody>
      </p:sp>
      <p:sp>
        <p:nvSpPr>
          <p:cNvPr id="6" name="Arrow: Right 5">
            <a:extLst>
              <a:ext uri="{FF2B5EF4-FFF2-40B4-BE49-F238E27FC236}">
                <a16:creationId xmlns:a16="http://schemas.microsoft.com/office/drawing/2014/main" id="{BD1AB7D2-4883-1FF7-4134-C89B47476BBC}"/>
              </a:ext>
            </a:extLst>
          </p:cNvPr>
          <p:cNvSpPr/>
          <p:nvPr/>
        </p:nvSpPr>
        <p:spPr bwMode="gray">
          <a:xfrm rot="10800000">
            <a:off x="1428381" y="4173658"/>
            <a:ext cx="647437" cy="228874"/>
          </a:xfrm>
          <a:prstGeom prst="rightArrow">
            <a:avLst/>
          </a:prstGeom>
          <a:solidFill>
            <a:schemeClr val="accent6"/>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pic>
        <p:nvPicPr>
          <p:cNvPr id="12" name="Picture 11">
            <a:extLst>
              <a:ext uri="{FF2B5EF4-FFF2-40B4-BE49-F238E27FC236}">
                <a16:creationId xmlns:a16="http://schemas.microsoft.com/office/drawing/2014/main" id="{7F98B3B4-42EB-53D7-DDCF-53A55D12F242}"/>
              </a:ext>
            </a:extLst>
          </p:cNvPr>
          <p:cNvPicPr>
            <a:picLocks noChangeAspect="1"/>
          </p:cNvPicPr>
          <p:nvPr/>
        </p:nvPicPr>
        <p:blipFill>
          <a:blip r:embed="rId3"/>
          <a:stretch>
            <a:fillRect/>
          </a:stretch>
        </p:blipFill>
        <p:spPr>
          <a:xfrm>
            <a:off x="681761" y="5204811"/>
            <a:ext cx="3191320" cy="552527"/>
          </a:xfrm>
          <a:prstGeom prst="rect">
            <a:avLst/>
          </a:prstGeom>
          <a:ln>
            <a:solidFill>
              <a:schemeClr val="bg1">
                <a:lumMod val="85000"/>
              </a:schemeClr>
            </a:solidFill>
          </a:ln>
        </p:spPr>
      </p:pic>
      <p:sp>
        <p:nvSpPr>
          <p:cNvPr id="13" name="TextBox 12">
            <a:extLst>
              <a:ext uri="{FF2B5EF4-FFF2-40B4-BE49-F238E27FC236}">
                <a16:creationId xmlns:a16="http://schemas.microsoft.com/office/drawing/2014/main" id="{504A9E68-716A-DCB1-15D7-3CEE0B6291D8}"/>
              </a:ext>
            </a:extLst>
          </p:cNvPr>
          <p:cNvSpPr txBox="1"/>
          <p:nvPr/>
        </p:nvSpPr>
        <p:spPr bwMode="gray">
          <a:xfrm>
            <a:off x="446797" y="4644349"/>
            <a:ext cx="10345027" cy="459538"/>
          </a:xfrm>
          <a:prstGeom prst="rect">
            <a:avLst/>
          </a:prstGeom>
        </p:spPr>
        <p:txBody>
          <a:bodyPr wrap="square" lIns="45720" tIns="45720" rIns="45720" bIns="45720" rtlCol="0">
            <a:noAutofit/>
          </a:bodyPr>
          <a:lstStyle/>
          <a:p>
            <a:pPr marL="171450" indent="-171450">
              <a:lnSpc>
                <a:spcPct val="90000"/>
              </a:lnSpc>
              <a:spcBef>
                <a:spcPts val="1000"/>
              </a:spcBef>
              <a:buFont typeface="Arial" panose="020B0604020202020204" pitchFamily="34" charset="0"/>
              <a:buChar char="•"/>
            </a:pPr>
            <a:r>
              <a:rPr lang="en-US"/>
              <a:t>To save a high level enrollment plan, enter a plan name and click the SAVE button</a:t>
            </a:r>
          </a:p>
        </p:txBody>
      </p:sp>
    </p:spTree>
    <p:extLst>
      <p:ext uri="{BB962C8B-B14F-4D97-AF65-F5344CB8AC3E}">
        <p14:creationId xmlns:p14="http://schemas.microsoft.com/office/powerpoint/2010/main" val="399149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LSR Solver Inputs</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5597513" y="1381128"/>
            <a:ext cx="6094602" cy="472437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Locate the study from SELECT STUDY dropdown or start typing a study ID to filter down to your study of interest. </a:t>
            </a:r>
          </a:p>
          <a:p>
            <a:pPr marL="285750" indent="-285750">
              <a:spcAft>
                <a:spcPts val="600"/>
              </a:spcAft>
              <a:buFont typeface="Arial" panose="020B0604020202020204" pitchFamily="34" charset="0"/>
              <a:buChar char="•"/>
            </a:pPr>
            <a:r>
              <a:rPr lang="en-US" sz="1600"/>
              <a:t>Use the ‘Solver Saved’ dropdown to select a previous enrollment plan</a:t>
            </a:r>
          </a:p>
          <a:p>
            <a:pPr marL="285750" indent="-285750">
              <a:spcAft>
                <a:spcPts val="600"/>
              </a:spcAft>
              <a:buFont typeface="Arial" panose="020B0604020202020204" pitchFamily="34" charset="0"/>
              <a:buChar char="•"/>
            </a:pPr>
            <a:r>
              <a:rPr lang="en-US" sz="1600"/>
              <a:t>Use the ‘Select Activation Scenario’ dropdown to select a previously created site activation plan</a:t>
            </a:r>
          </a:p>
          <a:p>
            <a:pPr marL="285750" indent="-285750">
              <a:spcAft>
                <a:spcPts val="600"/>
              </a:spcAft>
              <a:buFont typeface="Arial" panose="020B0604020202020204" pitchFamily="34" charset="0"/>
              <a:buChar char="•"/>
            </a:pPr>
            <a:r>
              <a:rPr lang="en-US" sz="1600"/>
              <a:t>Select the LSR Solver Type from the dropdown</a:t>
            </a:r>
          </a:p>
          <a:p>
            <a:pPr marL="285750" indent="-285750">
              <a:spcAft>
                <a:spcPts val="600"/>
              </a:spcAft>
              <a:buFont typeface="Arial" panose="020B0604020202020204" pitchFamily="34" charset="0"/>
              <a:buChar char="•"/>
            </a:pPr>
            <a:r>
              <a:rPr lang="en-US" sz="1600"/>
              <a:t>Select the Rate unit using the dropdown</a:t>
            </a:r>
          </a:p>
          <a:p>
            <a:pPr marL="742950" lvl="1" indent="-285750">
              <a:spcAft>
                <a:spcPts val="600"/>
              </a:spcAft>
              <a:buFont typeface="Arial" panose="020B0604020202020204" pitchFamily="34" charset="0"/>
              <a:buChar char="•"/>
            </a:pPr>
            <a:r>
              <a:rPr lang="en-US" sz="1600"/>
              <a:t>Subject/site/month (s/s/m) or subject/site/day (s/s/d)</a:t>
            </a:r>
          </a:p>
          <a:p>
            <a:pPr marL="285750" indent="-285750">
              <a:spcAft>
                <a:spcPts val="600"/>
              </a:spcAft>
              <a:buFont typeface="Arial" panose="020B0604020202020204" pitchFamily="34" charset="0"/>
              <a:buChar char="•"/>
            </a:pPr>
            <a:r>
              <a:rPr lang="en-US" sz="1600"/>
              <a:t>Enter the randomization Rate</a:t>
            </a:r>
          </a:p>
          <a:p>
            <a:pPr marL="285750" indent="-285750">
              <a:spcAft>
                <a:spcPts val="600"/>
              </a:spcAft>
              <a:buFont typeface="Arial" panose="020B0604020202020204" pitchFamily="34" charset="0"/>
              <a:buChar char="•"/>
            </a:pPr>
            <a:r>
              <a:rPr lang="en-US" sz="1600"/>
              <a:t>Enter the Recruitment Reduction Factor %</a:t>
            </a:r>
          </a:p>
          <a:p>
            <a:pPr marL="742950" lvl="1" indent="-285750">
              <a:spcAft>
                <a:spcPts val="600"/>
              </a:spcAft>
              <a:buFont typeface="Arial" panose="020B0604020202020204" pitchFamily="34" charset="0"/>
              <a:buChar char="•"/>
            </a:pPr>
            <a:r>
              <a:rPr lang="en-US" sz="1600"/>
              <a:t>This value is the reverse of the Site Actively Screening (SAS)%.  For example, if the planned SAS is 75%, you will put in 25% in that field.  Also, you need to put in 25 and not 0.25.</a:t>
            </a:r>
          </a:p>
          <a:p>
            <a:pPr marL="285750" indent="-285750">
              <a:spcAft>
                <a:spcPts val="600"/>
              </a:spcAft>
              <a:buFont typeface="Arial" panose="020B0604020202020204" pitchFamily="34" charset="0"/>
              <a:buChar char="•"/>
            </a:pPr>
            <a:r>
              <a:rPr lang="en-US" sz="1600"/>
              <a:t>Enter the study target # of participants</a:t>
            </a:r>
          </a:p>
        </p:txBody>
      </p:sp>
      <p:pic>
        <p:nvPicPr>
          <p:cNvPr id="15" name="Picture 14">
            <a:extLst>
              <a:ext uri="{FF2B5EF4-FFF2-40B4-BE49-F238E27FC236}">
                <a16:creationId xmlns:a16="http://schemas.microsoft.com/office/drawing/2014/main" id="{DA167448-BD97-8A05-81FB-E3AF4D72AB99}"/>
              </a:ext>
            </a:extLst>
          </p:cNvPr>
          <p:cNvPicPr>
            <a:picLocks noChangeAspect="1"/>
          </p:cNvPicPr>
          <p:nvPr/>
        </p:nvPicPr>
        <p:blipFill>
          <a:blip r:embed="rId2"/>
          <a:stretch>
            <a:fillRect/>
          </a:stretch>
        </p:blipFill>
        <p:spPr>
          <a:xfrm>
            <a:off x="415100" y="3598448"/>
            <a:ext cx="743054" cy="876422"/>
          </a:xfrm>
          <a:prstGeom prst="rect">
            <a:avLst/>
          </a:prstGeom>
          <a:ln>
            <a:solidFill>
              <a:schemeClr val="bg1">
                <a:lumMod val="75000"/>
              </a:schemeClr>
            </a:solidFill>
          </a:ln>
        </p:spPr>
      </p:pic>
      <p:pic>
        <p:nvPicPr>
          <p:cNvPr id="17" name="Picture 16">
            <a:extLst>
              <a:ext uri="{FF2B5EF4-FFF2-40B4-BE49-F238E27FC236}">
                <a16:creationId xmlns:a16="http://schemas.microsoft.com/office/drawing/2014/main" id="{10F502F0-25ED-062C-830E-9B37DD87BBAC}"/>
              </a:ext>
            </a:extLst>
          </p:cNvPr>
          <p:cNvPicPr>
            <a:picLocks noChangeAspect="1"/>
          </p:cNvPicPr>
          <p:nvPr/>
        </p:nvPicPr>
        <p:blipFill>
          <a:blip r:embed="rId3"/>
          <a:stretch>
            <a:fillRect/>
          </a:stretch>
        </p:blipFill>
        <p:spPr>
          <a:xfrm>
            <a:off x="415100" y="2504946"/>
            <a:ext cx="1571844" cy="924054"/>
          </a:xfrm>
          <a:prstGeom prst="rect">
            <a:avLst/>
          </a:prstGeom>
          <a:ln>
            <a:solidFill>
              <a:schemeClr val="bg1">
                <a:lumMod val="75000"/>
              </a:schemeClr>
            </a:solidFill>
          </a:ln>
        </p:spPr>
      </p:pic>
      <p:sp>
        <p:nvSpPr>
          <p:cNvPr id="20" name="TextBox 19">
            <a:extLst>
              <a:ext uri="{FF2B5EF4-FFF2-40B4-BE49-F238E27FC236}">
                <a16:creationId xmlns:a16="http://schemas.microsoft.com/office/drawing/2014/main" id="{410F9F2F-4DA3-C0B7-3A45-BC9F0C6196CC}"/>
              </a:ext>
            </a:extLst>
          </p:cNvPr>
          <p:cNvSpPr txBox="1"/>
          <p:nvPr/>
        </p:nvSpPr>
        <p:spPr bwMode="gray">
          <a:xfrm>
            <a:off x="415100" y="4730055"/>
            <a:ext cx="4950533" cy="1434517"/>
          </a:xfrm>
          <a:prstGeom prst="rect">
            <a:avLst/>
          </a:prstGeom>
          <a:ln w="28575">
            <a:solidFill>
              <a:schemeClr val="accent6">
                <a:lumMod val="60000"/>
                <a:lumOff val="40000"/>
              </a:schemeClr>
            </a:solidFill>
            <a:prstDash val="sysDot"/>
          </a:ln>
        </p:spPr>
        <p:txBody>
          <a:bodyPr wrap="square" lIns="45720" tIns="45720" rIns="45720" bIns="45720" rtlCol="0">
            <a:noAutofit/>
          </a:bodyPr>
          <a:lstStyle/>
          <a:p>
            <a:pPr algn="ctr">
              <a:lnSpc>
                <a:spcPct val="90000"/>
              </a:lnSpc>
              <a:spcBef>
                <a:spcPts val="1000"/>
              </a:spcBef>
            </a:pPr>
            <a:r>
              <a:rPr lang="en-US" sz="1600" err="1"/>
              <a:t>SMArT</a:t>
            </a:r>
            <a:r>
              <a:rPr lang="en-US" sz="1600"/>
              <a:t> is not using Screen Failure Rate (SFR), so no screening information is available.  If you need to know the number of subjects screened, you will need to calculate it manually</a:t>
            </a:r>
          </a:p>
          <a:p>
            <a:pPr algn="ctr">
              <a:lnSpc>
                <a:spcPct val="90000"/>
              </a:lnSpc>
              <a:spcBef>
                <a:spcPts val="1000"/>
              </a:spcBef>
            </a:pPr>
            <a:r>
              <a:rPr lang="en-US" sz="1600" b="1"/>
              <a:t># Screened = # Randomized / (1 - SFR%)</a:t>
            </a:r>
          </a:p>
        </p:txBody>
      </p:sp>
      <p:grpSp>
        <p:nvGrpSpPr>
          <p:cNvPr id="4" name="Group 3">
            <a:extLst>
              <a:ext uri="{FF2B5EF4-FFF2-40B4-BE49-F238E27FC236}">
                <a16:creationId xmlns:a16="http://schemas.microsoft.com/office/drawing/2014/main" id="{D2849FDC-7A77-7606-D3D8-222EBEA50D26}"/>
              </a:ext>
            </a:extLst>
          </p:cNvPr>
          <p:cNvGrpSpPr/>
          <p:nvPr/>
        </p:nvGrpSpPr>
        <p:grpSpPr>
          <a:xfrm>
            <a:off x="1390034" y="3576280"/>
            <a:ext cx="2468880" cy="898590"/>
            <a:chOff x="1390034" y="3576280"/>
            <a:chExt cx="2468880" cy="898590"/>
          </a:xfrm>
        </p:grpSpPr>
        <p:pic>
          <p:nvPicPr>
            <p:cNvPr id="22" name="Picture 21">
              <a:extLst>
                <a:ext uri="{FF2B5EF4-FFF2-40B4-BE49-F238E27FC236}">
                  <a16:creationId xmlns:a16="http://schemas.microsoft.com/office/drawing/2014/main" id="{B6543982-00D2-1D5D-5086-0CB597C3B21E}"/>
                </a:ext>
              </a:extLst>
            </p:cNvPr>
            <p:cNvPicPr>
              <a:picLocks noChangeAspect="1"/>
            </p:cNvPicPr>
            <p:nvPr/>
          </p:nvPicPr>
          <p:blipFill rotWithShape="1">
            <a:blip r:embed="rId4"/>
            <a:srcRect l="58540" r="6682"/>
            <a:stretch/>
          </p:blipFill>
          <p:spPr>
            <a:xfrm>
              <a:off x="1390034" y="3576280"/>
              <a:ext cx="2468880" cy="898590"/>
            </a:xfrm>
            <a:prstGeom prst="rect">
              <a:avLst/>
            </a:prstGeom>
            <a:ln>
              <a:solidFill>
                <a:schemeClr val="bg1">
                  <a:lumMod val="75000"/>
                </a:schemeClr>
              </a:solidFill>
            </a:ln>
          </p:spPr>
        </p:pic>
        <p:sp>
          <p:nvSpPr>
            <p:cNvPr id="3" name="Rectangle 2">
              <a:extLst>
                <a:ext uri="{FF2B5EF4-FFF2-40B4-BE49-F238E27FC236}">
                  <a16:creationId xmlns:a16="http://schemas.microsoft.com/office/drawing/2014/main" id="{823B6598-67E7-7B88-BC95-77D9113E24E1}"/>
                </a:ext>
              </a:extLst>
            </p:cNvPr>
            <p:cNvSpPr/>
            <p:nvPr/>
          </p:nvSpPr>
          <p:spPr bwMode="gray">
            <a:xfrm>
              <a:off x="3254928" y="4286774"/>
              <a:ext cx="469784" cy="91440"/>
            </a:xfrm>
            <a:prstGeom prst="rect">
              <a:avLst/>
            </a:prstGeom>
            <a:solidFill>
              <a:schemeClr val="bg1"/>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pic>
        <p:nvPicPr>
          <p:cNvPr id="6" name="Picture 5">
            <a:extLst>
              <a:ext uri="{FF2B5EF4-FFF2-40B4-BE49-F238E27FC236}">
                <a16:creationId xmlns:a16="http://schemas.microsoft.com/office/drawing/2014/main" id="{0C3FA6B3-6FD8-75B9-C3BD-D5DD81190E0C}"/>
              </a:ext>
            </a:extLst>
          </p:cNvPr>
          <p:cNvPicPr>
            <a:picLocks noChangeAspect="1"/>
          </p:cNvPicPr>
          <p:nvPr/>
        </p:nvPicPr>
        <p:blipFill>
          <a:blip r:embed="rId5"/>
          <a:stretch>
            <a:fillRect/>
          </a:stretch>
        </p:blipFill>
        <p:spPr>
          <a:xfrm>
            <a:off x="375766" y="1476643"/>
            <a:ext cx="5029200" cy="886684"/>
          </a:xfrm>
          <a:prstGeom prst="rect">
            <a:avLst/>
          </a:prstGeom>
        </p:spPr>
      </p:pic>
    </p:spTree>
    <p:extLst>
      <p:ext uri="{BB962C8B-B14F-4D97-AF65-F5344CB8AC3E}">
        <p14:creationId xmlns:p14="http://schemas.microsoft.com/office/powerpoint/2010/main" val="398102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LSR Solver Outputs</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446798" y="1335024"/>
            <a:ext cx="6094602"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solved variable (LSR date) appears in </a:t>
            </a:r>
            <a:r>
              <a:rPr lang="en-US" sz="1600" b="1" kern="100">
                <a:solidFill>
                  <a:schemeClr val="accent6">
                    <a:lumMod val="50000"/>
                  </a:schemeClr>
                </a:solidFill>
                <a:ea typeface="Calibri" panose="020F0502020204030204" pitchFamily="34" charset="0"/>
                <a:cs typeface="Times New Roman" panose="02020603050405020304" pitchFamily="18" charset="0"/>
              </a:rPr>
              <a:t>RED</a:t>
            </a:r>
            <a:endParaRPr lang="en-US" sz="1600" b="1">
              <a:solidFill>
                <a:schemeClr val="accent6">
                  <a:lumMod val="50000"/>
                </a:schemeClr>
              </a:solidFill>
            </a:endParaRPr>
          </a:p>
          <a:p>
            <a:pPr marL="285750" indent="-285750">
              <a:buFont typeface="Arial" panose="020B0604020202020204" pitchFamily="34" charset="0"/>
              <a:buChar char="•"/>
            </a:pPr>
            <a:endParaRPr lang="en-US" sz="1600"/>
          </a:p>
        </p:txBody>
      </p:sp>
      <p:sp>
        <p:nvSpPr>
          <p:cNvPr id="7" name="TextBox 6">
            <a:extLst>
              <a:ext uri="{FF2B5EF4-FFF2-40B4-BE49-F238E27FC236}">
                <a16:creationId xmlns:a16="http://schemas.microsoft.com/office/drawing/2014/main" id="{F11835F7-C50F-A9A7-4DAE-11445A351FFF}"/>
              </a:ext>
            </a:extLst>
          </p:cNvPr>
          <p:cNvSpPr txBox="1"/>
          <p:nvPr/>
        </p:nvSpPr>
        <p:spPr bwMode="gray">
          <a:xfrm>
            <a:off x="446798" y="3429000"/>
            <a:ext cx="11356512"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Randomization and Site Activation curves are represented on a graph</a:t>
            </a:r>
            <a:endParaRPr lang="en-US" sz="1600" b="1">
              <a:solidFill>
                <a:schemeClr val="accent6">
                  <a:lumMod val="50000"/>
                </a:schemeClr>
              </a:solidFill>
            </a:endParaRPr>
          </a:p>
          <a:p>
            <a:pPr marL="285750" indent="-285750">
              <a:buFont typeface="Arial" panose="020B0604020202020204" pitchFamily="34" charset="0"/>
              <a:buChar char="•"/>
            </a:pPr>
            <a:endParaRPr lang="en-US" sz="1600"/>
          </a:p>
        </p:txBody>
      </p:sp>
      <p:pic>
        <p:nvPicPr>
          <p:cNvPr id="10" name="Picture 9">
            <a:extLst>
              <a:ext uri="{FF2B5EF4-FFF2-40B4-BE49-F238E27FC236}">
                <a16:creationId xmlns:a16="http://schemas.microsoft.com/office/drawing/2014/main" id="{8A5DEB03-B679-30E0-11D9-5D671EE45032}"/>
              </a:ext>
            </a:extLst>
          </p:cNvPr>
          <p:cNvPicPr>
            <a:picLocks noChangeAspect="1"/>
          </p:cNvPicPr>
          <p:nvPr/>
        </p:nvPicPr>
        <p:blipFill>
          <a:blip r:embed="rId2"/>
          <a:stretch>
            <a:fillRect/>
          </a:stretch>
        </p:blipFill>
        <p:spPr>
          <a:xfrm>
            <a:off x="559028" y="3865858"/>
            <a:ext cx="11064240" cy="2085782"/>
          </a:xfrm>
          <a:prstGeom prst="rect">
            <a:avLst/>
          </a:prstGeom>
          <a:ln>
            <a:solidFill>
              <a:schemeClr val="bg1">
                <a:lumMod val="75000"/>
              </a:schemeClr>
            </a:solidFill>
          </a:ln>
        </p:spPr>
      </p:pic>
      <p:grpSp>
        <p:nvGrpSpPr>
          <p:cNvPr id="8" name="Group 7">
            <a:extLst>
              <a:ext uri="{FF2B5EF4-FFF2-40B4-BE49-F238E27FC236}">
                <a16:creationId xmlns:a16="http://schemas.microsoft.com/office/drawing/2014/main" id="{D8182AE7-67D8-B411-83AF-525DE4C41D95}"/>
              </a:ext>
            </a:extLst>
          </p:cNvPr>
          <p:cNvGrpSpPr/>
          <p:nvPr/>
        </p:nvGrpSpPr>
        <p:grpSpPr>
          <a:xfrm>
            <a:off x="446798" y="1774958"/>
            <a:ext cx="11288700" cy="1428949"/>
            <a:chOff x="446798" y="1774958"/>
            <a:chExt cx="11288700" cy="1428949"/>
          </a:xfrm>
        </p:grpSpPr>
        <p:grpSp>
          <p:nvGrpSpPr>
            <p:cNvPr id="6" name="Group 5">
              <a:extLst>
                <a:ext uri="{FF2B5EF4-FFF2-40B4-BE49-F238E27FC236}">
                  <a16:creationId xmlns:a16="http://schemas.microsoft.com/office/drawing/2014/main" id="{B5A006AD-8E2E-B87E-99FF-4EEFD1D00E1C}"/>
                </a:ext>
              </a:extLst>
            </p:cNvPr>
            <p:cNvGrpSpPr/>
            <p:nvPr/>
          </p:nvGrpSpPr>
          <p:grpSpPr>
            <a:xfrm>
              <a:off x="446798" y="1774958"/>
              <a:ext cx="11288700" cy="1428949"/>
              <a:chOff x="446798" y="1774958"/>
              <a:chExt cx="11288700" cy="1428949"/>
            </a:xfrm>
          </p:grpSpPr>
          <p:pic>
            <p:nvPicPr>
              <p:cNvPr id="4" name="Picture 3">
                <a:extLst>
                  <a:ext uri="{FF2B5EF4-FFF2-40B4-BE49-F238E27FC236}">
                    <a16:creationId xmlns:a16="http://schemas.microsoft.com/office/drawing/2014/main" id="{4345C073-FFFF-5E7A-D4D3-FEBA6CAB73D5}"/>
                  </a:ext>
                </a:extLst>
              </p:cNvPr>
              <p:cNvPicPr>
                <a:picLocks noChangeAspect="1"/>
              </p:cNvPicPr>
              <p:nvPr/>
            </p:nvPicPr>
            <p:blipFill>
              <a:blip r:embed="rId3"/>
              <a:stretch>
                <a:fillRect/>
              </a:stretch>
            </p:blipFill>
            <p:spPr>
              <a:xfrm>
                <a:off x="446798" y="1774958"/>
                <a:ext cx="11288700" cy="1428949"/>
              </a:xfrm>
              <a:prstGeom prst="rect">
                <a:avLst/>
              </a:prstGeom>
              <a:ln>
                <a:solidFill>
                  <a:schemeClr val="bg1">
                    <a:lumMod val="75000"/>
                  </a:schemeClr>
                </a:solidFill>
              </a:ln>
            </p:spPr>
          </p:pic>
          <p:sp>
            <p:nvSpPr>
              <p:cNvPr id="5" name="Rectangle 4">
                <a:extLst>
                  <a:ext uri="{FF2B5EF4-FFF2-40B4-BE49-F238E27FC236}">
                    <a16:creationId xmlns:a16="http://schemas.microsoft.com/office/drawing/2014/main" id="{C139C8A4-9A12-673A-58C8-D7A475598A56}"/>
                  </a:ext>
                </a:extLst>
              </p:cNvPr>
              <p:cNvSpPr/>
              <p:nvPr/>
            </p:nvSpPr>
            <p:spPr bwMode="gray">
              <a:xfrm>
                <a:off x="11014745" y="2650921"/>
                <a:ext cx="608523" cy="369116"/>
              </a:xfrm>
              <a:prstGeom prst="rect">
                <a:avLst/>
              </a:prstGeom>
              <a:noFill/>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noFill/>
                  <a:latin typeface="+mj-lt"/>
                </a:endParaRPr>
              </a:p>
            </p:txBody>
          </p:sp>
        </p:grpSp>
        <p:sp>
          <p:nvSpPr>
            <p:cNvPr id="3" name="Rectangle 2">
              <a:extLst>
                <a:ext uri="{FF2B5EF4-FFF2-40B4-BE49-F238E27FC236}">
                  <a16:creationId xmlns:a16="http://schemas.microsoft.com/office/drawing/2014/main" id="{1A32FEC8-EF1D-0497-6FEF-9CB87E45A77F}"/>
                </a:ext>
              </a:extLst>
            </p:cNvPr>
            <p:cNvSpPr/>
            <p:nvPr/>
          </p:nvSpPr>
          <p:spPr bwMode="gray">
            <a:xfrm>
              <a:off x="10083567" y="2902591"/>
              <a:ext cx="729842" cy="218114"/>
            </a:xfrm>
            <a:prstGeom prst="rect">
              <a:avLst/>
            </a:prstGeom>
            <a:solidFill>
              <a:schemeClr val="bg1"/>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spTree>
    <p:extLst>
      <p:ext uri="{BB962C8B-B14F-4D97-AF65-F5344CB8AC3E}">
        <p14:creationId xmlns:p14="http://schemas.microsoft.com/office/powerpoint/2010/main" val="3795056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Participants Solver Inputs</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5597513" y="1381128"/>
            <a:ext cx="6094602" cy="5370701"/>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Locate the study from SELECT STUDY dropdown or start typing a study ID to filter down to your study of interest. </a:t>
            </a:r>
          </a:p>
          <a:p>
            <a:pPr marL="285750" indent="-285750">
              <a:spcAft>
                <a:spcPts val="600"/>
              </a:spcAft>
              <a:buFont typeface="Arial" panose="020B0604020202020204" pitchFamily="34" charset="0"/>
              <a:buChar char="•"/>
            </a:pPr>
            <a:r>
              <a:rPr lang="en-US" sz="1600"/>
              <a:t>Use the ‘Solver Saved’ dropdown to select a previous enrollment plan</a:t>
            </a:r>
          </a:p>
          <a:p>
            <a:pPr marL="285750" indent="-285750">
              <a:spcAft>
                <a:spcPts val="600"/>
              </a:spcAft>
              <a:buFont typeface="Arial" panose="020B0604020202020204" pitchFamily="34" charset="0"/>
              <a:buChar char="•"/>
            </a:pPr>
            <a:r>
              <a:rPr lang="en-US" sz="1600"/>
              <a:t>Use the ‘Select Activation Scenario’ dropdown to select a previously created site activation plan</a:t>
            </a:r>
          </a:p>
          <a:p>
            <a:pPr marL="285750" indent="-285750">
              <a:spcAft>
                <a:spcPts val="600"/>
              </a:spcAft>
              <a:buFont typeface="Arial" panose="020B0604020202020204" pitchFamily="34" charset="0"/>
              <a:buChar char="•"/>
            </a:pPr>
            <a:r>
              <a:rPr lang="en-US" sz="1600"/>
              <a:t>Select the Participant Solver Type from the dropdown</a:t>
            </a:r>
          </a:p>
          <a:p>
            <a:pPr marL="285750" indent="-285750">
              <a:spcAft>
                <a:spcPts val="600"/>
              </a:spcAft>
              <a:buFont typeface="Arial" panose="020B0604020202020204" pitchFamily="34" charset="0"/>
              <a:buChar char="•"/>
            </a:pPr>
            <a:r>
              <a:rPr lang="en-US" sz="1600"/>
              <a:t>Select the randomization Rate unit using the dropdown</a:t>
            </a:r>
          </a:p>
          <a:p>
            <a:pPr marL="742950" lvl="1" indent="-285750">
              <a:spcAft>
                <a:spcPts val="600"/>
              </a:spcAft>
              <a:buFont typeface="Arial" panose="020B0604020202020204" pitchFamily="34" charset="0"/>
              <a:buChar char="•"/>
            </a:pPr>
            <a:r>
              <a:rPr lang="en-US" sz="1600"/>
              <a:t>Subject/site/month (s/s/m) or subject/site/day (s/s/d)</a:t>
            </a:r>
          </a:p>
          <a:p>
            <a:pPr marL="285750" indent="-285750">
              <a:spcAft>
                <a:spcPts val="600"/>
              </a:spcAft>
              <a:buFont typeface="Arial" panose="020B0604020202020204" pitchFamily="34" charset="0"/>
              <a:buChar char="•"/>
            </a:pPr>
            <a:r>
              <a:rPr lang="en-US" sz="1600"/>
              <a:t>Enter the randomization Rate</a:t>
            </a:r>
          </a:p>
          <a:p>
            <a:pPr marL="285750" indent="-285750">
              <a:spcAft>
                <a:spcPts val="600"/>
              </a:spcAft>
              <a:buFont typeface="Arial" panose="020B0604020202020204" pitchFamily="34" charset="0"/>
              <a:buChar char="•"/>
            </a:pPr>
            <a:r>
              <a:rPr lang="en-US" sz="1600"/>
              <a:t>Enter the Recruitment Reduction Factor %</a:t>
            </a:r>
          </a:p>
          <a:p>
            <a:pPr marL="742950" lvl="1" indent="-285750">
              <a:spcAft>
                <a:spcPts val="600"/>
              </a:spcAft>
              <a:buFont typeface="Arial" panose="020B0604020202020204" pitchFamily="34" charset="0"/>
              <a:buChar char="•"/>
            </a:pPr>
            <a:r>
              <a:rPr lang="en-US" sz="1600"/>
              <a:t>This value is the reverse of the Site Actively Screening (SAS)%.  For example, if the planned SAS is 75%, you will put in 25% in that field.  Also, you need to put in 25 and not 0.25.</a:t>
            </a:r>
          </a:p>
          <a:p>
            <a:pPr marL="285750" indent="-285750">
              <a:spcAft>
                <a:spcPts val="600"/>
              </a:spcAft>
              <a:buFont typeface="Arial" panose="020B0604020202020204" pitchFamily="34" charset="0"/>
              <a:buChar char="•"/>
            </a:pPr>
            <a:r>
              <a:rPr lang="en-US" sz="1600"/>
              <a:t>Enter the study LSR Date</a:t>
            </a:r>
          </a:p>
          <a:p>
            <a:pPr marL="285750" indent="-285750">
              <a:spcAft>
                <a:spcPts val="600"/>
              </a:spcAft>
              <a:buFont typeface="Arial" panose="020B0604020202020204" pitchFamily="34" charset="0"/>
              <a:buChar char="•"/>
            </a:pPr>
            <a:r>
              <a:rPr lang="en-US" sz="1600"/>
              <a:t>Leave # of Participants field blank</a:t>
            </a:r>
          </a:p>
          <a:p>
            <a:pPr marL="285750" indent="-285750">
              <a:buFont typeface="Arial" panose="020B0604020202020204" pitchFamily="34" charset="0"/>
              <a:buChar char="•"/>
            </a:pPr>
            <a:endParaRPr lang="en-US" sz="1600"/>
          </a:p>
        </p:txBody>
      </p:sp>
      <p:pic>
        <p:nvPicPr>
          <p:cNvPr id="15" name="Picture 14">
            <a:extLst>
              <a:ext uri="{FF2B5EF4-FFF2-40B4-BE49-F238E27FC236}">
                <a16:creationId xmlns:a16="http://schemas.microsoft.com/office/drawing/2014/main" id="{DA167448-BD97-8A05-81FB-E3AF4D72AB99}"/>
              </a:ext>
            </a:extLst>
          </p:cNvPr>
          <p:cNvPicPr>
            <a:picLocks noChangeAspect="1"/>
          </p:cNvPicPr>
          <p:nvPr/>
        </p:nvPicPr>
        <p:blipFill>
          <a:blip r:embed="rId2"/>
          <a:stretch>
            <a:fillRect/>
          </a:stretch>
        </p:blipFill>
        <p:spPr>
          <a:xfrm>
            <a:off x="415100" y="4504935"/>
            <a:ext cx="743054" cy="876422"/>
          </a:xfrm>
          <a:prstGeom prst="rect">
            <a:avLst/>
          </a:prstGeom>
          <a:ln>
            <a:solidFill>
              <a:schemeClr val="bg1">
                <a:lumMod val="75000"/>
              </a:schemeClr>
            </a:solidFill>
          </a:ln>
        </p:spPr>
      </p:pic>
      <p:pic>
        <p:nvPicPr>
          <p:cNvPr id="4" name="Picture 3">
            <a:extLst>
              <a:ext uri="{FF2B5EF4-FFF2-40B4-BE49-F238E27FC236}">
                <a16:creationId xmlns:a16="http://schemas.microsoft.com/office/drawing/2014/main" id="{3F6AC040-85A8-7C5C-20EF-D00D933C2686}"/>
              </a:ext>
            </a:extLst>
          </p:cNvPr>
          <p:cNvPicPr>
            <a:picLocks noChangeAspect="1"/>
          </p:cNvPicPr>
          <p:nvPr/>
        </p:nvPicPr>
        <p:blipFill>
          <a:blip r:embed="rId3"/>
          <a:stretch>
            <a:fillRect/>
          </a:stretch>
        </p:blipFill>
        <p:spPr>
          <a:xfrm>
            <a:off x="415100" y="2514565"/>
            <a:ext cx="1448002" cy="876422"/>
          </a:xfrm>
          <a:prstGeom prst="rect">
            <a:avLst/>
          </a:prstGeom>
        </p:spPr>
      </p:pic>
      <p:grpSp>
        <p:nvGrpSpPr>
          <p:cNvPr id="8" name="Group 7">
            <a:extLst>
              <a:ext uri="{FF2B5EF4-FFF2-40B4-BE49-F238E27FC236}">
                <a16:creationId xmlns:a16="http://schemas.microsoft.com/office/drawing/2014/main" id="{AD2350B1-7AAB-5C23-F39E-AD8302605BD3}"/>
              </a:ext>
            </a:extLst>
          </p:cNvPr>
          <p:cNvGrpSpPr/>
          <p:nvPr/>
        </p:nvGrpSpPr>
        <p:grpSpPr>
          <a:xfrm>
            <a:off x="415100" y="3542225"/>
            <a:ext cx="4297680" cy="876422"/>
            <a:chOff x="1251015" y="3562214"/>
            <a:chExt cx="4297680" cy="876422"/>
          </a:xfrm>
        </p:grpSpPr>
        <p:pic>
          <p:nvPicPr>
            <p:cNvPr id="6" name="Picture 5">
              <a:extLst>
                <a:ext uri="{FF2B5EF4-FFF2-40B4-BE49-F238E27FC236}">
                  <a16:creationId xmlns:a16="http://schemas.microsoft.com/office/drawing/2014/main" id="{7106383C-E372-7EA3-9DD5-0114A34D0036}"/>
                </a:ext>
              </a:extLst>
            </p:cNvPr>
            <p:cNvPicPr>
              <a:picLocks noChangeAspect="1"/>
            </p:cNvPicPr>
            <p:nvPr/>
          </p:nvPicPr>
          <p:blipFill rotWithShape="1">
            <a:blip r:embed="rId4"/>
            <a:srcRect t="5346"/>
            <a:stretch/>
          </p:blipFill>
          <p:spPr>
            <a:xfrm>
              <a:off x="1251015" y="3562214"/>
              <a:ext cx="4297680" cy="876422"/>
            </a:xfrm>
            <a:prstGeom prst="rect">
              <a:avLst/>
            </a:prstGeom>
            <a:ln>
              <a:solidFill>
                <a:schemeClr val="bg1">
                  <a:lumMod val="75000"/>
                </a:schemeClr>
              </a:solidFill>
            </a:ln>
          </p:spPr>
        </p:pic>
        <p:sp>
          <p:nvSpPr>
            <p:cNvPr id="7" name="Rectangle 6">
              <a:extLst>
                <a:ext uri="{FF2B5EF4-FFF2-40B4-BE49-F238E27FC236}">
                  <a16:creationId xmlns:a16="http://schemas.microsoft.com/office/drawing/2014/main" id="{BAAEE912-493D-88FA-0194-687FA619FB98}"/>
                </a:ext>
              </a:extLst>
            </p:cNvPr>
            <p:cNvSpPr/>
            <p:nvPr/>
          </p:nvSpPr>
          <p:spPr bwMode="gray">
            <a:xfrm>
              <a:off x="4077050" y="4144162"/>
              <a:ext cx="578840" cy="226502"/>
            </a:xfrm>
            <a:prstGeom prst="rect">
              <a:avLst/>
            </a:prstGeom>
            <a:solidFill>
              <a:schemeClr val="bg1">
                <a:alpha val="50000"/>
              </a:schemeClr>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pic>
        <p:nvPicPr>
          <p:cNvPr id="3" name="Picture 2">
            <a:extLst>
              <a:ext uri="{FF2B5EF4-FFF2-40B4-BE49-F238E27FC236}">
                <a16:creationId xmlns:a16="http://schemas.microsoft.com/office/drawing/2014/main" id="{6B6876F3-2B2F-F715-0645-D70016F1AB81}"/>
              </a:ext>
            </a:extLst>
          </p:cNvPr>
          <p:cNvPicPr>
            <a:picLocks noChangeAspect="1"/>
          </p:cNvPicPr>
          <p:nvPr/>
        </p:nvPicPr>
        <p:blipFill>
          <a:blip r:embed="rId5"/>
          <a:stretch>
            <a:fillRect/>
          </a:stretch>
        </p:blipFill>
        <p:spPr>
          <a:xfrm>
            <a:off x="375766" y="1476643"/>
            <a:ext cx="5029200" cy="886684"/>
          </a:xfrm>
          <a:prstGeom prst="rect">
            <a:avLst/>
          </a:prstGeom>
        </p:spPr>
      </p:pic>
    </p:spTree>
    <p:extLst>
      <p:ext uri="{BB962C8B-B14F-4D97-AF65-F5344CB8AC3E}">
        <p14:creationId xmlns:p14="http://schemas.microsoft.com/office/powerpoint/2010/main" val="321536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Participants Solver Output</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446797" y="1335024"/>
            <a:ext cx="9925927"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solved # of Participants appears in </a:t>
            </a:r>
            <a:r>
              <a:rPr lang="en-US" sz="1600" b="1" kern="100">
                <a:solidFill>
                  <a:schemeClr val="tx2"/>
                </a:solidFill>
                <a:ea typeface="Calibri" panose="020F0502020204030204" pitchFamily="34" charset="0"/>
                <a:cs typeface="Times New Roman" panose="02020603050405020304" pitchFamily="18" charset="0"/>
              </a:rPr>
              <a:t>ORANGE</a:t>
            </a:r>
            <a:r>
              <a:rPr lang="en-US" sz="1600" kern="100">
                <a:ea typeface="Calibri" panose="020F0502020204030204" pitchFamily="34" charset="0"/>
                <a:cs typeface="Times New Roman" panose="02020603050405020304" pitchFamily="18" charset="0"/>
              </a:rPr>
              <a:t> </a:t>
            </a:r>
            <a:endParaRPr lang="en-US" sz="1600" b="1">
              <a:solidFill>
                <a:schemeClr val="tx2">
                  <a:lumMod val="75000"/>
                </a:schemeClr>
              </a:solidFill>
            </a:endParaRPr>
          </a:p>
          <a:p>
            <a:pPr marL="285750" indent="-285750">
              <a:buFont typeface="Arial" panose="020B0604020202020204" pitchFamily="34" charset="0"/>
              <a:buChar char="•"/>
            </a:pPr>
            <a:endParaRPr lang="en-US" sz="1600"/>
          </a:p>
        </p:txBody>
      </p:sp>
      <p:sp>
        <p:nvSpPr>
          <p:cNvPr id="7" name="TextBox 6">
            <a:extLst>
              <a:ext uri="{FF2B5EF4-FFF2-40B4-BE49-F238E27FC236}">
                <a16:creationId xmlns:a16="http://schemas.microsoft.com/office/drawing/2014/main" id="{F11835F7-C50F-A9A7-4DAE-11445A351FFF}"/>
              </a:ext>
            </a:extLst>
          </p:cNvPr>
          <p:cNvSpPr txBox="1"/>
          <p:nvPr/>
        </p:nvSpPr>
        <p:spPr bwMode="gray">
          <a:xfrm>
            <a:off x="446798" y="3353499"/>
            <a:ext cx="11356512"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Site Activation and Randomization curves are represented on a graph</a:t>
            </a:r>
            <a:endParaRPr lang="en-US" sz="1600" b="1">
              <a:solidFill>
                <a:schemeClr val="accent6">
                  <a:lumMod val="50000"/>
                </a:schemeClr>
              </a:solidFill>
            </a:endParaRPr>
          </a:p>
          <a:p>
            <a:pPr marL="285750" indent="-285750">
              <a:buFont typeface="Arial" panose="020B0604020202020204" pitchFamily="34" charset="0"/>
              <a:buChar char="•"/>
            </a:pPr>
            <a:endParaRPr lang="en-US" sz="1600"/>
          </a:p>
        </p:txBody>
      </p:sp>
      <p:pic>
        <p:nvPicPr>
          <p:cNvPr id="14" name="Picture 13">
            <a:extLst>
              <a:ext uri="{FF2B5EF4-FFF2-40B4-BE49-F238E27FC236}">
                <a16:creationId xmlns:a16="http://schemas.microsoft.com/office/drawing/2014/main" id="{0D6F99CD-9ADB-E69A-38A4-176C22091812}"/>
              </a:ext>
            </a:extLst>
          </p:cNvPr>
          <p:cNvPicPr>
            <a:picLocks noChangeAspect="1"/>
          </p:cNvPicPr>
          <p:nvPr/>
        </p:nvPicPr>
        <p:blipFill>
          <a:blip r:embed="rId2"/>
          <a:stretch>
            <a:fillRect/>
          </a:stretch>
        </p:blipFill>
        <p:spPr>
          <a:xfrm>
            <a:off x="446797" y="3872205"/>
            <a:ext cx="11155680" cy="2087150"/>
          </a:xfrm>
          <a:prstGeom prst="rect">
            <a:avLst/>
          </a:prstGeom>
          <a:ln>
            <a:solidFill>
              <a:schemeClr val="bg1">
                <a:lumMod val="75000"/>
              </a:schemeClr>
            </a:solidFill>
          </a:ln>
        </p:spPr>
      </p:pic>
      <p:pic>
        <p:nvPicPr>
          <p:cNvPr id="4" name="Picture 3">
            <a:extLst>
              <a:ext uri="{FF2B5EF4-FFF2-40B4-BE49-F238E27FC236}">
                <a16:creationId xmlns:a16="http://schemas.microsoft.com/office/drawing/2014/main" id="{9D0BE570-0EA1-0745-7D65-74E6F0EF1D87}"/>
              </a:ext>
            </a:extLst>
          </p:cNvPr>
          <p:cNvPicPr>
            <a:picLocks noChangeAspect="1"/>
          </p:cNvPicPr>
          <p:nvPr/>
        </p:nvPicPr>
        <p:blipFill>
          <a:blip r:embed="rId3"/>
          <a:stretch>
            <a:fillRect/>
          </a:stretch>
        </p:blipFill>
        <p:spPr>
          <a:xfrm>
            <a:off x="446798" y="1769986"/>
            <a:ext cx="11193437" cy="1324160"/>
          </a:xfrm>
          <a:prstGeom prst="rect">
            <a:avLst/>
          </a:prstGeom>
        </p:spPr>
      </p:pic>
      <p:sp>
        <p:nvSpPr>
          <p:cNvPr id="5" name="Rectangle 4">
            <a:extLst>
              <a:ext uri="{FF2B5EF4-FFF2-40B4-BE49-F238E27FC236}">
                <a16:creationId xmlns:a16="http://schemas.microsoft.com/office/drawing/2014/main" id="{4CDC28E8-8D3F-0169-7BBA-5615E28AA3A1}"/>
              </a:ext>
            </a:extLst>
          </p:cNvPr>
          <p:cNvSpPr/>
          <p:nvPr/>
        </p:nvSpPr>
        <p:spPr bwMode="gray">
          <a:xfrm>
            <a:off x="9961663" y="2478705"/>
            <a:ext cx="822121" cy="368431"/>
          </a:xfrm>
          <a:prstGeom prst="rect">
            <a:avLst/>
          </a:prstGeom>
          <a:noFill/>
          <a:ln w="28575" cap="flat" cmpd="sng" algn="ctr">
            <a:solidFill>
              <a:schemeClr val="tx2"/>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spTree>
    <p:extLst>
      <p:ext uri="{BB962C8B-B14F-4D97-AF65-F5344CB8AC3E}">
        <p14:creationId xmlns:p14="http://schemas.microsoft.com/office/powerpoint/2010/main" val="203462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Rate Solver Inputs</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5597513" y="1381128"/>
            <a:ext cx="6094602" cy="4401205"/>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Locate the study from SELECT STUDY dropdown or start typing a study ID to filter down to your study of interest. </a:t>
            </a:r>
          </a:p>
          <a:p>
            <a:pPr marL="285750" indent="-285750">
              <a:spcAft>
                <a:spcPts val="600"/>
              </a:spcAft>
              <a:buFont typeface="Arial" panose="020B0604020202020204" pitchFamily="34" charset="0"/>
              <a:buChar char="•"/>
            </a:pPr>
            <a:r>
              <a:rPr lang="en-US" sz="1600"/>
              <a:t>Use the ‘Solver Saved’ dropdown to select a previous enrollment plan</a:t>
            </a:r>
          </a:p>
          <a:p>
            <a:pPr marL="285750" indent="-285750">
              <a:spcAft>
                <a:spcPts val="600"/>
              </a:spcAft>
              <a:buFont typeface="Arial" panose="020B0604020202020204" pitchFamily="34" charset="0"/>
              <a:buChar char="•"/>
            </a:pPr>
            <a:r>
              <a:rPr lang="en-US" sz="1600"/>
              <a:t>Use the ‘Select Activation Scenario’ dropdown to select a previously created site activation plan</a:t>
            </a:r>
          </a:p>
          <a:p>
            <a:pPr marL="285750" indent="-285750">
              <a:spcAft>
                <a:spcPts val="600"/>
              </a:spcAft>
              <a:buFont typeface="Arial" panose="020B0604020202020204" pitchFamily="34" charset="0"/>
              <a:buChar char="•"/>
            </a:pPr>
            <a:r>
              <a:rPr lang="en-US" sz="1600"/>
              <a:t>Select the Rate Solver Type from the dropdown</a:t>
            </a:r>
          </a:p>
          <a:p>
            <a:pPr marL="285750" indent="-285750">
              <a:spcAft>
                <a:spcPts val="600"/>
              </a:spcAft>
              <a:buFont typeface="Arial" panose="020B0604020202020204" pitchFamily="34" charset="0"/>
              <a:buChar char="•"/>
            </a:pPr>
            <a:r>
              <a:rPr lang="en-US" sz="1600"/>
              <a:t>Enter the Recruitment Reduction Factor %</a:t>
            </a:r>
          </a:p>
          <a:p>
            <a:pPr marL="742950" lvl="1" indent="-285750">
              <a:spcAft>
                <a:spcPts val="600"/>
              </a:spcAft>
              <a:buFont typeface="Arial" panose="020B0604020202020204" pitchFamily="34" charset="0"/>
              <a:buChar char="•"/>
            </a:pPr>
            <a:r>
              <a:rPr lang="en-US" sz="1600"/>
              <a:t>This value is the reverse of the Site Actively Screening (SAS)%.  For example, if the planned SAS is 75%, you will put in 25% in that field.  Also, you need to put in 25 and not 0.25.</a:t>
            </a:r>
          </a:p>
          <a:p>
            <a:pPr marL="285750" indent="-285750">
              <a:spcAft>
                <a:spcPts val="600"/>
              </a:spcAft>
              <a:buFont typeface="Arial" panose="020B0604020202020204" pitchFamily="34" charset="0"/>
              <a:buChar char="•"/>
            </a:pPr>
            <a:r>
              <a:rPr lang="en-US" sz="1600"/>
              <a:t>Enter the study # of Participants Target</a:t>
            </a:r>
          </a:p>
          <a:p>
            <a:pPr marL="285750" indent="-285750">
              <a:spcAft>
                <a:spcPts val="600"/>
              </a:spcAft>
              <a:buFont typeface="Arial" panose="020B0604020202020204" pitchFamily="34" charset="0"/>
              <a:buChar char="•"/>
            </a:pPr>
            <a:r>
              <a:rPr lang="en-US" sz="1600"/>
              <a:t>Enter the study LSR Date</a:t>
            </a:r>
          </a:p>
          <a:p>
            <a:pPr marL="285750" indent="-285750">
              <a:buFont typeface="Arial" panose="020B0604020202020204" pitchFamily="34" charset="0"/>
              <a:buChar char="•"/>
            </a:pPr>
            <a:endParaRPr lang="en-US" sz="1600"/>
          </a:p>
        </p:txBody>
      </p:sp>
      <p:pic>
        <p:nvPicPr>
          <p:cNvPr id="5" name="Picture 4">
            <a:extLst>
              <a:ext uri="{FF2B5EF4-FFF2-40B4-BE49-F238E27FC236}">
                <a16:creationId xmlns:a16="http://schemas.microsoft.com/office/drawing/2014/main" id="{75A9F2F2-CCE9-5FC4-0BC3-0B7A2FBD52A9}"/>
              </a:ext>
            </a:extLst>
          </p:cNvPr>
          <p:cNvPicPr>
            <a:picLocks noChangeAspect="1"/>
          </p:cNvPicPr>
          <p:nvPr/>
        </p:nvPicPr>
        <p:blipFill>
          <a:blip r:embed="rId2"/>
          <a:stretch>
            <a:fillRect/>
          </a:stretch>
        </p:blipFill>
        <p:spPr>
          <a:xfrm>
            <a:off x="415100" y="2496355"/>
            <a:ext cx="1448002" cy="905001"/>
          </a:xfrm>
          <a:prstGeom prst="rect">
            <a:avLst/>
          </a:prstGeom>
          <a:ln>
            <a:solidFill>
              <a:schemeClr val="bg1">
                <a:lumMod val="75000"/>
              </a:schemeClr>
            </a:solidFill>
          </a:ln>
        </p:spPr>
      </p:pic>
      <p:pic>
        <p:nvPicPr>
          <p:cNvPr id="12" name="Picture 11">
            <a:extLst>
              <a:ext uri="{FF2B5EF4-FFF2-40B4-BE49-F238E27FC236}">
                <a16:creationId xmlns:a16="http://schemas.microsoft.com/office/drawing/2014/main" id="{6818D7C2-1B12-8910-3110-1EA5262455DC}"/>
              </a:ext>
            </a:extLst>
          </p:cNvPr>
          <p:cNvPicPr>
            <a:picLocks noChangeAspect="1"/>
          </p:cNvPicPr>
          <p:nvPr/>
        </p:nvPicPr>
        <p:blipFill>
          <a:blip r:embed="rId3"/>
          <a:stretch>
            <a:fillRect/>
          </a:stretch>
        </p:blipFill>
        <p:spPr>
          <a:xfrm>
            <a:off x="415100" y="3562213"/>
            <a:ext cx="3810532" cy="1086002"/>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7BD820DE-469C-AB8B-1FA3-1F0D136B64D3}"/>
              </a:ext>
            </a:extLst>
          </p:cNvPr>
          <p:cNvPicPr>
            <a:picLocks noChangeAspect="1"/>
          </p:cNvPicPr>
          <p:nvPr/>
        </p:nvPicPr>
        <p:blipFill>
          <a:blip r:embed="rId4"/>
          <a:stretch>
            <a:fillRect/>
          </a:stretch>
        </p:blipFill>
        <p:spPr>
          <a:xfrm>
            <a:off x="375766" y="1476643"/>
            <a:ext cx="5029200" cy="886684"/>
          </a:xfrm>
          <a:prstGeom prst="rect">
            <a:avLst/>
          </a:prstGeom>
        </p:spPr>
      </p:pic>
    </p:spTree>
    <p:extLst>
      <p:ext uri="{BB962C8B-B14F-4D97-AF65-F5344CB8AC3E}">
        <p14:creationId xmlns:p14="http://schemas.microsoft.com/office/powerpoint/2010/main" val="91860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Rate Solver Output</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446797" y="1335024"/>
            <a:ext cx="9925927" cy="338554"/>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solved variable (Rate) appears in </a:t>
            </a:r>
            <a:r>
              <a:rPr lang="en-US" sz="1600" b="1" kern="100">
                <a:solidFill>
                  <a:schemeClr val="accent1"/>
                </a:solidFill>
                <a:ea typeface="Calibri" panose="020F0502020204030204" pitchFamily="34" charset="0"/>
                <a:cs typeface="Times New Roman" panose="02020603050405020304" pitchFamily="18" charset="0"/>
              </a:rPr>
              <a:t>BLUE</a:t>
            </a:r>
            <a:r>
              <a:rPr lang="en-US" sz="1600" kern="100">
                <a:ea typeface="Calibri" panose="020F0502020204030204" pitchFamily="34" charset="0"/>
                <a:cs typeface="Times New Roman" panose="02020603050405020304" pitchFamily="18" charset="0"/>
              </a:rPr>
              <a:t>. </a:t>
            </a:r>
            <a:r>
              <a:rPr lang="en-US" sz="1600"/>
              <a:t>Select the Rate unit using the dropdown.</a:t>
            </a:r>
          </a:p>
        </p:txBody>
      </p:sp>
      <p:sp>
        <p:nvSpPr>
          <p:cNvPr id="7" name="TextBox 6">
            <a:extLst>
              <a:ext uri="{FF2B5EF4-FFF2-40B4-BE49-F238E27FC236}">
                <a16:creationId xmlns:a16="http://schemas.microsoft.com/office/drawing/2014/main" id="{F11835F7-C50F-A9A7-4DAE-11445A351FFF}"/>
              </a:ext>
            </a:extLst>
          </p:cNvPr>
          <p:cNvSpPr txBox="1"/>
          <p:nvPr/>
        </p:nvSpPr>
        <p:spPr bwMode="gray">
          <a:xfrm>
            <a:off x="446798" y="3429000"/>
            <a:ext cx="11356512"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Site Activation and Randomization curves are represented on a graph</a:t>
            </a:r>
            <a:endParaRPr lang="en-US" sz="1600" b="1">
              <a:solidFill>
                <a:schemeClr val="accent6">
                  <a:lumMod val="50000"/>
                </a:schemeClr>
              </a:solidFill>
            </a:endParaRPr>
          </a:p>
          <a:p>
            <a:pPr marL="285750" indent="-285750">
              <a:buFont typeface="Arial" panose="020B0604020202020204" pitchFamily="34" charset="0"/>
              <a:buChar char="•"/>
            </a:pPr>
            <a:endParaRPr lang="en-US" sz="1600"/>
          </a:p>
        </p:txBody>
      </p:sp>
      <p:pic>
        <p:nvPicPr>
          <p:cNvPr id="13" name="Picture 12">
            <a:extLst>
              <a:ext uri="{FF2B5EF4-FFF2-40B4-BE49-F238E27FC236}">
                <a16:creationId xmlns:a16="http://schemas.microsoft.com/office/drawing/2014/main" id="{5EE735DD-F1B4-CCE4-199F-DA93138E92AA}"/>
              </a:ext>
            </a:extLst>
          </p:cNvPr>
          <p:cNvPicPr>
            <a:picLocks noChangeAspect="1"/>
          </p:cNvPicPr>
          <p:nvPr/>
        </p:nvPicPr>
        <p:blipFill>
          <a:blip r:embed="rId2"/>
          <a:stretch>
            <a:fillRect/>
          </a:stretch>
        </p:blipFill>
        <p:spPr>
          <a:xfrm>
            <a:off x="446797" y="3816577"/>
            <a:ext cx="11247120" cy="2089359"/>
          </a:xfrm>
          <a:prstGeom prst="rect">
            <a:avLst/>
          </a:prstGeom>
          <a:ln>
            <a:solidFill>
              <a:schemeClr val="bg1">
                <a:lumMod val="85000"/>
              </a:schemeClr>
            </a:solidFill>
          </a:ln>
        </p:spPr>
      </p:pic>
      <p:grpSp>
        <p:nvGrpSpPr>
          <p:cNvPr id="8" name="Group 7">
            <a:extLst>
              <a:ext uri="{FF2B5EF4-FFF2-40B4-BE49-F238E27FC236}">
                <a16:creationId xmlns:a16="http://schemas.microsoft.com/office/drawing/2014/main" id="{A53320C0-726E-AC67-A80F-E38ABC5DD537}"/>
              </a:ext>
            </a:extLst>
          </p:cNvPr>
          <p:cNvGrpSpPr/>
          <p:nvPr/>
        </p:nvGrpSpPr>
        <p:grpSpPr>
          <a:xfrm>
            <a:off x="446798" y="1853730"/>
            <a:ext cx="8961120" cy="1474884"/>
            <a:chOff x="446798" y="1853730"/>
            <a:chExt cx="8961120" cy="1474884"/>
          </a:xfrm>
        </p:grpSpPr>
        <p:grpSp>
          <p:nvGrpSpPr>
            <p:cNvPr id="17" name="Group 16">
              <a:extLst>
                <a:ext uri="{FF2B5EF4-FFF2-40B4-BE49-F238E27FC236}">
                  <a16:creationId xmlns:a16="http://schemas.microsoft.com/office/drawing/2014/main" id="{84912FA9-AEF4-9F3D-0C7E-1A67D8743D24}"/>
                </a:ext>
              </a:extLst>
            </p:cNvPr>
            <p:cNvGrpSpPr/>
            <p:nvPr/>
          </p:nvGrpSpPr>
          <p:grpSpPr>
            <a:xfrm>
              <a:off x="446798" y="1853730"/>
              <a:ext cx="8961120" cy="1474884"/>
              <a:chOff x="446798" y="1853730"/>
              <a:chExt cx="8961120" cy="1474884"/>
            </a:xfrm>
          </p:grpSpPr>
          <p:grpSp>
            <p:nvGrpSpPr>
              <p:cNvPr id="6" name="Group 5">
                <a:extLst>
                  <a:ext uri="{FF2B5EF4-FFF2-40B4-BE49-F238E27FC236}">
                    <a16:creationId xmlns:a16="http://schemas.microsoft.com/office/drawing/2014/main" id="{3EBF1392-6846-AC0A-2B67-EAC70AB964E8}"/>
                  </a:ext>
                </a:extLst>
              </p:cNvPr>
              <p:cNvGrpSpPr/>
              <p:nvPr/>
            </p:nvGrpSpPr>
            <p:grpSpPr>
              <a:xfrm>
                <a:off x="446798" y="1853730"/>
                <a:ext cx="8961120" cy="1081093"/>
                <a:chOff x="446798" y="1853730"/>
                <a:chExt cx="8961120" cy="1081093"/>
              </a:xfrm>
            </p:grpSpPr>
            <p:pic>
              <p:nvPicPr>
                <p:cNvPr id="4" name="Picture 3">
                  <a:extLst>
                    <a:ext uri="{FF2B5EF4-FFF2-40B4-BE49-F238E27FC236}">
                      <a16:creationId xmlns:a16="http://schemas.microsoft.com/office/drawing/2014/main" id="{3FA3571A-7AF0-A75C-FB16-8370C25926D7}"/>
                    </a:ext>
                  </a:extLst>
                </p:cNvPr>
                <p:cNvPicPr>
                  <a:picLocks noChangeAspect="1"/>
                </p:cNvPicPr>
                <p:nvPr/>
              </p:nvPicPr>
              <p:blipFill>
                <a:blip r:embed="rId3"/>
                <a:stretch>
                  <a:fillRect/>
                </a:stretch>
              </p:blipFill>
              <p:spPr>
                <a:xfrm>
                  <a:off x="446798" y="1853730"/>
                  <a:ext cx="8961120" cy="1081093"/>
                </a:xfrm>
                <a:prstGeom prst="rect">
                  <a:avLst/>
                </a:prstGeom>
                <a:ln>
                  <a:solidFill>
                    <a:schemeClr val="bg1">
                      <a:lumMod val="75000"/>
                    </a:schemeClr>
                  </a:solidFill>
                </a:ln>
              </p:spPr>
            </p:pic>
            <p:sp>
              <p:nvSpPr>
                <p:cNvPr id="5" name="Rectangle 4">
                  <a:extLst>
                    <a:ext uri="{FF2B5EF4-FFF2-40B4-BE49-F238E27FC236}">
                      <a16:creationId xmlns:a16="http://schemas.microsoft.com/office/drawing/2014/main" id="{042FA1B0-F19D-F89B-713E-DCA17ED9487A}"/>
                    </a:ext>
                  </a:extLst>
                </p:cNvPr>
                <p:cNvSpPr/>
                <p:nvPr/>
              </p:nvSpPr>
              <p:spPr bwMode="gray">
                <a:xfrm>
                  <a:off x="5528345" y="2021911"/>
                  <a:ext cx="658368" cy="661720"/>
                </a:xfrm>
                <a:prstGeom prst="rect">
                  <a:avLst/>
                </a:prstGeom>
                <a:noFill/>
                <a:ln w="28575" cap="flat" cmpd="sng" algn="ctr">
                  <a:solidFill>
                    <a:schemeClr val="accent1"/>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pic>
            <p:nvPicPr>
              <p:cNvPr id="16" name="Picture 15">
                <a:extLst>
                  <a:ext uri="{FF2B5EF4-FFF2-40B4-BE49-F238E27FC236}">
                    <a16:creationId xmlns:a16="http://schemas.microsoft.com/office/drawing/2014/main" id="{6DA8D465-A545-66B1-DBD9-EB3FFFAC69CA}"/>
                  </a:ext>
                </a:extLst>
              </p:cNvPr>
              <p:cNvPicPr>
                <a:picLocks noChangeAspect="1"/>
              </p:cNvPicPr>
              <p:nvPr/>
            </p:nvPicPr>
            <p:blipFill>
              <a:blip r:embed="rId4"/>
              <a:stretch>
                <a:fillRect/>
              </a:stretch>
            </p:blipFill>
            <p:spPr>
              <a:xfrm>
                <a:off x="6053579" y="2457365"/>
                <a:ext cx="731520" cy="871249"/>
              </a:xfrm>
              <a:prstGeom prst="rect">
                <a:avLst/>
              </a:prstGeom>
              <a:ln>
                <a:solidFill>
                  <a:schemeClr val="bg1">
                    <a:lumMod val="85000"/>
                  </a:schemeClr>
                </a:solidFill>
              </a:ln>
              <a:effectLst>
                <a:outerShdw blurRad="50800" dist="38100" dir="2700000" algn="tl" rotWithShape="0">
                  <a:prstClr val="black">
                    <a:alpha val="40000"/>
                  </a:prstClr>
                </a:outerShdw>
              </a:effectLst>
            </p:spPr>
          </p:pic>
        </p:grpSp>
        <p:sp>
          <p:nvSpPr>
            <p:cNvPr id="3" name="Rectangle 2">
              <a:extLst>
                <a:ext uri="{FF2B5EF4-FFF2-40B4-BE49-F238E27FC236}">
                  <a16:creationId xmlns:a16="http://schemas.microsoft.com/office/drawing/2014/main" id="{BBD6C74F-36B7-B823-87BF-0909782AB6FC}"/>
                </a:ext>
              </a:extLst>
            </p:cNvPr>
            <p:cNvSpPr/>
            <p:nvPr/>
          </p:nvSpPr>
          <p:spPr bwMode="gray">
            <a:xfrm>
              <a:off x="8019875" y="2708798"/>
              <a:ext cx="612397" cy="177015"/>
            </a:xfrm>
            <a:prstGeom prst="rect">
              <a:avLst/>
            </a:prstGeom>
            <a:solidFill>
              <a:schemeClr val="bg1"/>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spTree>
    <p:extLst>
      <p:ext uri="{BB962C8B-B14F-4D97-AF65-F5344CB8AC3E}">
        <p14:creationId xmlns:p14="http://schemas.microsoft.com/office/powerpoint/2010/main" val="244945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0F44094-D72F-40FE-9C52-53F4F0C258DF}"/>
              </a:ext>
            </a:extLst>
          </p:cNvPr>
          <p:cNvSpPr>
            <a:spLocks noGrp="1"/>
          </p:cNvSpPr>
          <p:nvPr>
            <p:ph idx="1"/>
          </p:nvPr>
        </p:nvSpPr>
        <p:spPr/>
        <p:txBody>
          <a:bodyPr/>
          <a:lstStyle/>
          <a:p>
            <a:r>
              <a:rPr lang="pt-BR"/>
              <a:t>SMArT Overview</a:t>
            </a:r>
          </a:p>
          <a:p>
            <a:r>
              <a:rPr lang="pt-BR"/>
              <a:t>Site Activation Plan</a:t>
            </a:r>
          </a:p>
          <a:p>
            <a:r>
              <a:rPr lang="pt-BR"/>
              <a:t>High Level Modeling Solver</a:t>
            </a:r>
          </a:p>
          <a:p>
            <a:r>
              <a:rPr lang="pt-BR"/>
              <a:t>Exporting Data</a:t>
            </a:r>
          </a:p>
          <a:p>
            <a:r>
              <a:rPr lang="pt-BR"/>
              <a:t>Feedback &amp; Support</a:t>
            </a:r>
          </a:p>
          <a:p>
            <a:r>
              <a:rPr lang="pt-BR"/>
              <a:t>Appendix</a:t>
            </a:r>
          </a:p>
        </p:txBody>
      </p:sp>
      <p:sp>
        <p:nvSpPr>
          <p:cNvPr id="2" name="Title 1"/>
          <p:cNvSpPr>
            <a:spLocks noGrp="1"/>
          </p:cNvSpPr>
          <p:nvPr>
            <p:ph type="title"/>
          </p:nvPr>
        </p:nvSpPr>
        <p:spPr/>
        <p:txBody>
          <a:bodyPr/>
          <a:lstStyle/>
          <a:p>
            <a:r>
              <a:rPr lang="en-US"/>
              <a:t>Agenda</a:t>
            </a:r>
          </a:p>
        </p:txBody>
      </p:sp>
    </p:spTree>
    <p:custDataLst>
      <p:tags r:id="rId1"/>
    </p:custDataLst>
    <p:extLst>
      <p:ext uri="{BB962C8B-B14F-4D97-AF65-F5344CB8AC3E}">
        <p14:creationId xmlns:p14="http://schemas.microsoft.com/office/powerpoint/2010/main" val="29233737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Site Solver Inputs</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5597513" y="1381128"/>
            <a:ext cx="6094602" cy="5047536"/>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Locate the study from SELECT STUDY dropdown or start typing a study ID to filter down to your study of interest. </a:t>
            </a:r>
          </a:p>
          <a:p>
            <a:pPr marL="285750" indent="-285750">
              <a:spcAft>
                <a:spcPts val="600"/>
              </a:spcAft>
              <a:buFont typeface="Arial" panose="020B0604020202020204" pitchFamily="34" charset="0"/>
              <a:buChar char="•"/>
            </a:pPr>
            <a:r>
              <a:rPr lang="en-US" sz="1600"/>
              <a:t>Use the ‘Solver Saved’ dropdown to select a previous enrollment plan</a:t>
            </a:r>
          </a:p>
          <a:p>
            <a:pPr marL="285750" indent="-285750">
              <a:spcAft>
                <a:spcPts val="600"/>
              </a:spcAft>
              <a:buFont typeface="Arial" panose="020B0604020202020204" pitchFamily="34" charset="0"/>
              <a:buChar char="•"/>
            </a:pPr>
            <a:r>
              <a:rPr lang="en-US" sz="1600"/>
              <a:t>Use the ‘Select Activation Scenario’ dropdown to select a previously created site activation plan</a:t>
            </a:r>
          </a:p>
          <a:p>
            <a:pPr marL="285750" indent="-285750">
              <a:spcAft>
                <a:spcPts val="600"/>
              </a:spcAft>
              <a:buFont typeface="Arial" panose="020B0604020202020204" pitchFamily="34" charset="0"/>
              <a:buChar char="•"/>
            </a:pPr>
            <a:r>
              <a:rPr lang="en-US" sz="1600"/>
              <a:t>Select the Site Solver Type from the dropdown</a:t>
            </a:r>
          </a:p>
          <a:p>
            <a:pPr marL="285750" indent="-285750">
              <a:spcAft>
                <a:spcPts val="600"/>
              </a:spcAft>
              <a:buFont typeface="Arial" panose="020B0604020202020204" pitchFamily="34" charset="0"/>
              <a:buChar char="•"/>
            </a:pPr>
            <a:r>
              <a:rPr lang="en-US" sz="1600"/>
              <a:t>Select the randomization Rate unit using the dropdown</a:t>
            </a:r>
          </a:p>
          <a:p>
            <a:pPr marL="742950" lvl="1" indent="-285750">
              <a:spcAft>
                <a:spcPts val="600"/>
              </a:spcAft>
              <a:buFont typeface="Arial" panose="020B0604020202020204" pitchFamily="34" charset="0"/>
              <a:buChar char="•"/>
            </a:pPr>
            <a:r>
              <a:rPr lang="en-US" sz="1600"/>
              <a:t>Subject/site/month (s/s/m) or subject/site/day (s/s/d)</a:t>
            </a:r>
          </a:p>
          <a:p>
            <a:pPr marL="285750" indent="-285750">
              <a:spcAft>
                <a:spcPts val="600"/>
              </a:spcAft>
              <a:buFont typeface="Arial" panose="020B0604020202020204" pitchFamily="34" charset="0"/>
              <a:buChar char="•"/>
            </a:pPr>
            <a:r>
              <a:rPr lang="en-US" sz="1600"/>
              <a:t>Enter the randomization Rate</a:t>
            </a:r>
          </a:p>
          <a:p>
            <a:pPr marL="285750" indent="-285750">
              <a:spcAft>
                <a:spcPts val="600"/>
              </a:spcAft>
              <a:buFont typeface="Arial" panose="020B0604020202020204" pitchFamily="34" charset="0"/>
              <a:buChar char="•"/>
            </a:pPr>
            <a:r>
              <a:rPr lang="en-US" sz="1600"/>
              <a:t>Enter the Recruitment Reduction Factor %</a:t>
            </a:r>
          </a:p>
          <a:p>
            <a:pPr marL="742950" lvl="1" indent="-285750">
              <a:spcAft>
                <a:spcPts val="600"/>
              </a:spcAft>
              <a:buFont typeface="Arial" panose="020B0604020202020204" pitchFamily="34" charset="0"/>
              <a:buChar char="•"/>
            </a:pPr>
            <a:r>
              <a:rPr lang="en-US" sz="1600"/>
              <a:t>This value is the reverse of the Site Actively Screening (SAS)%.  For example, if the planned SAS is 75%, you will put in 25% in that field.  Also, you need to put in 25 and not 0.25.</a:t>
            </a:r>
          </a:p>
          <a:p>
            <a:pPr marL="285750" indent="-285750">
              <a:spcAft>
                <a:spcPts val="600"/>
              </a:spcAft>
              <a:buFont typeface="Arial" panose="020B0604020202020204" pitchFamily="34" charset="0"/>
              <a:buChar char="•"/>
            </a:pPr>
            <a:r>
              <a:rPr lang="en-US" sz="1600"/>
              <a:t>Enter the study # of Participants</a:t>
            </a:r>
          </a:p>
          <a:p>
            <a:pPr marL="285750" indent="-285750">
              <a:spcAft>
                <a:spcPts val="600"/>
              </a:spcAft>
              <a:buFont typeface="Arial" panose="020B0604020202020204" pitchFamily="34" charset="0"/>
              <a:buChar char="•"/>
            </a:pPr>
            <a:r>
              <a:rPr lang="en-US" sz="1600"/>
              <a:t>Enter the study LSR Date</a:t>
            </a:r>
          </a:p>
        </p:txBody>
      </p:sp>
      <p:pic>
        <p:nvPicPr>
          <p:cNvPr id="4" name="Picture 3">
            <a:extLst>
              <a:ext uri="{FF2B5EF4-FFF2-40B4-BE49-F238E27FC236}">
                <a16:creationId xmlns:a16="http://schemas.microsoft.com/office/drawing/2014/main" id="{0C409C80-C3D7-30D6-D645-C03194EE4166}"/>
              </a:ext>
            </a:extLst>
          </p:cNvPr>
          <p:cNvPicPr>
            <a:picLocks noChangeAspect="1"/>
          </p:cNvPicPr>
          <p:nvPr/>
        </p:nvPicPr>
        <p:blipFill rotWithShape="1">
          <a:blip r:embed="rId2"/>
          <a:srcRect b="34395"/>
          <a:stretch/>
        </p:blipFill>
        <p:spPr>
          <a:xfrm>
            <a:off x="415100" y="2558244"/>
            <a:ext cx="1428949" cy="781222"/>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39492FBC-E83F-9A46-FBEC-71C93CF30481}"/>
              </a:ext>
            </a:extLst>
          </p:cNvPr>
          <p:cNvPicPr>
            <a:picLocks noChangeAspect="1"/>
          </p:cNvPicPr>
          <p:nvPr/>
        </p:nvPicPr>
        <p:blipFill>
          <a:blip r:embed="rId3"/>
          <a:stretch>
            <a:fillRect/>
          </a:stretch>
        </p:blipFill>
        <p:spPr>
          <a:xfrm>
            <a:off x="375766" y="1476643"/>
            <a:ext cx="5029200" cy="886684"/>
          </a:xfrm>
          <a:prstGeom prst="rect">
            <a:avLst/>
          </a:prstGeom>
        </p:spPr>
      </p:pic>
      <p:pic>
        <p:nvPicPr>
          <p:cNvPr id="6" name="Picture 5">
            <a:extLst>
              <a:ext uri="{FF2B5EF4-FFF2-40B4-BE49-F238E27FC236}">
                <a16:creationId xmlns:a16="http://schemas.microsoft.com/office/drawing/2014/main" id="{6FEA84AF-C215-F9F1-E9BA-3ADD8DF7C364}"/>
              </a:ext>
            </a:extLst>
          </p:cNvPr>
          <p:cNvPicPr>
            <a:picLocks noChangeAspect="1"/>
          </p:cNvPicPr>
          <p:nvPr/>
        </p:nvPicPr>
        <p:blipFill>
          <a:blip r:embed="rId4"/>
          <a:stretch>
            <a:fillRect/>
          </a:stretch>
        </p:blipFill>
        <p:spPr>
          <a:xfrm>
            <a:off x="446798" y="3534383"/>
            <a:ext cx="4629796" cy="914528"/>
          </a:xfrm>
          <a:prstGeom prst="rect">
            <a:avLst/>
          </a:prstGeom>
        </p:spPr>
      </p:pic>
      <p:pic>
        <p:nvPicPr>
          <p:cNvPr id="7" name="Picture 6">
            <a:extLst>
              <a:ext uri="{FF2B5EF4-FFF2-40B4-BE49-F238E27FC236}">
                <a16:creationId xmlns:a16="http://schemas.microsoft.com/office/drawing/2014/main" id="{7ADCFB71-8608-4F29-2856-5FBD6AC20C45}"/>
              </a:ext>
            </a:extLst>
          </p:cNvPr>
          <p:cNvPicPr>
            <a:picLocks noChangeAspect="1"/>
          </p:cNvPicPr>
          <p:nvPr/>
        </p:nvPicPr>
        <p:blipFill>
          <a:blip r:embed="rId5"/>
          <a:stretch>
            <a:fillRect/>
          </a:stretch>
        </p:blipFill>
        <p:spPr>
          <a:xfrm>
            <a:off x="496710" y="4504935"/>
            <a:ext cx="743054" cy="876422"/>
          </a:xfrm>
          <a:prstGeom prst="rect">
            <a:avLst/>
          </a:prstGeom>
          <a:ln>
            <a:solidFill>
              <a:schemeClr val="bg1">
                <a:lumMod val="75000"/>
              </a:schemeClr>
            </a:solidFill>
          </a:ln>
        </p:spPr>
      </p:pic>
    </p:spTree>
    <p:extLst>
      <p:ext uri="{BB962C8B-B14F-4D97-AF65-F5344CB8AC3E}">
        <p14:creationId xmlns:p14="http://schemas.microsoft.com/office/powerpoint/2010/main" val="386245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High Level Modeling Site Solver Output</a:t>
            </a:r>
          </a:p>
        </p:txBody>
      </p:sp>
      <p:sp>
        <p:nvSpPr>
          <p:cNvPr id="9" name="TextBox 8">
            <a:extLst>
              <a:ext uri="{FF2B5EF4-FFF2-40B4-BE49-F238E27FC236}">
                <a16:creationId xmlns:a16="http://schemas.microsoft.com/office/drawing/2014/main" id="{B6ACCE13-4B60-AC24-9E28-9BA2F7F872FF}"/>
              </a:ext>
            </a:extLst>
          </p:cNvPr>
          <p:cNvSpPr txBox="1"/>
          <p:nvPr/>
        </p:nvSpPr>
        <p:spPr bwMode="gray">
          <a:xfrm>
            <a:off x="446797" y="1335024"/>
            <a:ext cx="9925927"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solved # of sites needed appears in </a:t>
            </a:r>
            <a:r>
              <a:rPr lang="en-US" sz="1600" b="1" kern="100">
                <a:solidFill>
                  <a:schemeClr val="tx2"/>
                </a:solidFill>
                <a:ea typeface="Calibri" panose="020F0502020204030204" pitchFamily="34" charset="0"/>
                <a:cs typeface="Times New Roman" panose="02020603050405020304" pitchFamily="18" charset="0"/>
              </a:rPr>
              <a:t>ORANGE</a:t>
            </a:r>
            <a:r>
              <a:rPr lang="en-US" sz="1600" kern="100">
                <a:ea typeface="Calibri" panose="020F0502020204030204" pitchFamily="34" charset="0"/>
                <a:cs typeface="Times New Roman" panose="02020603050405020304" pitchFamily="18" charset="0"/>
              </a:rPr>
              <a:t> </a:t>
            </a:r>
            <a:endParaRPr lang="en-US" sz="1600" b="1">
              <a:solidFill>
                <a:schemeClr val="tx2">
                  <a:lumMod val="75000"/>
                </a:schemeClr>
              </a:solidFill>
            </a:endParaRPr>
          </a:p>
          <a:p>
            <a:pPr marL="285750" indent="-285750">
              <a:buFont typeface="Arial" panose="020B0604020202020204" pitchFamily="34" charset="0"/>
              <a:buChar char="•"/>
            </a:pPr>
            <a:endParaRPr lang="en-US" sz="1600"/>
          </a:p>
        </p:txBody>
      </p:sp>
      <p:sp>
        <p:nvSpPr>
          <p:cNvPr id="7" name="TextBox 6">
            <a:extLst>
              <a:ext uri="{FF2B5EF4-FFF2-40B4-BE49-F238E27FC236}">
                <a16:creationId xmlns:a16="http://schemas.microsoft.com/office/drawing/2014/main" id="{F11835F7-C50F-A9A7-4DAE-11445A351FFF}"/>
              </a:ext>
            </a:extLst>
          </p:cNvPr>
          <p:cNvSpPr txBox="1"/>
          <p:nvPr/>
        </p:nvSpPr>
        <p:spPr bwMode="gray">
          <a:xfrm>
            <a:off x="446798" y="3353499"/>
            <a:ext cx="11356512" cy="661720"/>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600" kern="100">
                <a:ea typeface="Calibri" panose="020F0502020204030204" pitchFamily="34" charset="0"/>
                <a:cs typeface="Times New Roman" panose="02020603050405020304" pitchFamily="18" charset="0"/>
              </a:rPr>
              <a:t>The Site Activation curve and number of sites needed are represented on a graph</a:t>
            </a:r>
            <a:endParaRPr lang="en-US" sz="1600" b="1">
              <a:solidFill>
                <a:schemeClr val="accent6">
                  <a:lumMod val="50000"/>
                </a:schemeClr>
              </a:solidFill>
            </a:endParaRPr>
          </a:p>
          <a:p>
            <a:pPr marL="285750" indent="-285750">
              <a:buFont typeface="Arial" panose="020B0604020202020204" pitchFamily="34" charset="0"/>
              <a:buChar char="•"/>
            </a:pPr>
            <a:endParaRPr lang="en-US" sz="1600"/>
          </a:p>
        </p:txBody>
      </p:sp>
      <p:pic>
        <p:nvPicPr>
          <p:cNvPr id="6" name="Picture 5">
            <a:extLst>
              <a:ext uri="{FF2B5EF4-FFF2-40B4-BE49-F238E27FC236}">
                <a16:creationId xmlns:a16="http://schemas.microsoft.com/office/drawing/2014/main" id="{FF1FB7CE-F6DC-8E80-F7B7-5FD91CA6F9E5}"/>
              </a:ext>
            </a:extLst>
          </p:cNvPr>
          <p:cNvPicPr>
            <a:picLocks noChangeAspect="1"/>
          </p:cNvPicPr>
          <p:nvPr/>
        </p:nvPicPr>
        <p:blipFill>
          <a:blip r:embed="rId2"/>
          <a:stretch>
            <a:fillRect/>
          </a:stretch>
        </p:blipFill>
        <p:spPr>
          <a:xfrm>
            <a:off x="446798" y="1850820"/>
            <a:ext cx="8268854" cy="1314633"/>
          </a:xfrm>
          <a:prstGeom prst="rect">
            <a:avLst/>
          </a:prstGeom>
        </p:spPr>
      </p:pic>
      <p:sp>
        <p:nvSpPr>
          <p:cNvPr id="10" name="Rectangle 9">
            <a:extLst>
              <a:ext uri="{FF2B5EF4-FFF2-40B4-BE49-F238E27FC236}">
                <a16:creationId xmlns:a16="http://schemas.microsoft.com/office/drawing/2014/main" id="{53300FCC-17C6-A035-AE55-92AAEFB15A0F}"/>
              </a:ext>
            </a:extLst>
          </p:cNvPr>
          <p:cNvSpPr/>
          <p:nvPr/>
        </p:nvSpPr>
        <p:spPr bwMode="gray">
          <a:xfrm>
            <a:off x="3003259" y="2600380"/>
            <a:ext cx="1031846" cy="368431"/>
          </a:xfrm>
          <a:prstGeom prst="rect">
            <a:avLst/>
          </a:prstGeom>
          <a:noFill/>
          <a:ln w="28575" cap="flat" cmpd="sng" algn="ctr">
            <a:solidFill>
              <a:schemeClr val="tx2"/>
            </a:solid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pic>
        <p:nvPicPr>
          <p:cNvPr id="15" name="Picture 14">
            <a:extLst>
              <a:ext uri="{FF2B5EF4-FFF2-40B4-BE49-F238E27FC236}">
                <a16:creationId xmlns:a16="http://schemas.microsoft.com/office/drawing/2014/main" id="{CEB072F1-7997-DA88-BDB4-47BB644C1CBB}"/>
              </a:ext>
            </a:extLst>
          </p:cNvPr>
          <p:cNvPicPr>
            <a:picLocks noChangeAspect="1"/>
          </p:cNvPicPr>
          <p:nvPr/>
        </p:nvPicPr>
        <p:blipFill>
          <a:blip r:embed="rId3"/>
          <a:stretch>
            <a:fillRect/>
          </a:stretch>
        </p:blipFill>
        <p:spPr>
          <a:xfrm>
            <a:off x="446798" y="3929232"/>
            <a:ext cx="10789920" cy="1714566"/>
          </a:xfrm>
          <a:prstGeom prst="rect">
            <a:avLst/>
          </a:prstGeom>
        </p:spPr>
      </p:pic>
    </p:spTree>
    <p:extLst>
      <p:ext uri="{BB962C8B-B14F-4D97-AF65-F5344CB8AC3E}">
        <p14:creationId xmlns:p14="http://schemas.microsoft.com/office/powerpoint/2010/main" val="101341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3637C8-4116-DEA5-AB0C-110D8746E8AC}"/>
              </a:ext>
            </a:extLst>
          </p:cNvPr>
          <p:cNvSpPr>
            <a:spLocks noGrp="1"/>
          </p:cNvSpPr>
          <p:nvPr>
            <p:ph type="ctrTitle"/>
          </p:nvPr>
        </p:nvSpPr>
        <p:spPr/>
        <p:txBody>
          <a:bodyPr/>
          <a:lstStyle/>
          <a:p>
            <a:r>
              <a:rPr lang="en-US"/>
              <a:t>Exporting data</a:t>
            </a:r>
          </a:p>
        </p:txBody>
      </p:sp>
    </p:spTree>
    <p:extLst>
      <p:ext uri="{BB962C8B-B14F-4D97-AF65-F5344CB8AC3E}">
        <p14:creationId xmlns:p14="http://schemas.microsoft.com/office/powerpoint/2010/main" val="1477033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4DBF6-77F8-8A4B-15D3-93DB2560C6F0}"/>
              </a:ext>
            </a:extLst>
          </p:cNvPr>
          <p:cNvSpPr>
            <a:spLocks noGrp="1"/>
          </p:cNvSpPr>
          <p:nvPr>
            <p:ph idx="1"/>
          </p:nvPr>
        </p:nvSpPr>
        <p:spPr>
          <a:xfrm>
            <a:off x="446798" y="1302223"/>
            <a:ext cx="11292840" cy="3950208"/>
          </a:xfrm>
        </p:spPr>
        <p:txBody>
          <a:bodyPr/>
          <a:lstStyle/>
          <a:p>
            <a:r>
              <a:rPr lang="en-US" dirty="0"/>
              <a:t>Right click on any table or graph of the tool</a:t>
            </a:r>
          </a:p>
          <a:p>
            <a:r>
              <a:rPr lang="en-US" dirty="0"/>
              <a:t>Select ‘EPAM Microsoft Excel Export, then click Export on the opened option tile</a:t>
            </a:r>
          </a:p>
          <a:p>
            <a:endParaRPr lang="en-US" dirty="0"/>
          </a:p>
          <a:p>
            <a:endParaRPr lang="en-US" dirty="0"/>
          </a:p>
          <a:p>
            <a:endParaRPr lang="en-US" dirty="0"/>
          </a:p>
          <a:p>
            <a:endParaRPr lang="en-US" dirty="0"/>
          </a:p>
          <a:p>
            <a:pPr marL="0" indent="0">
              <a:buNone/>
            </a:pPr>
            <a:endParaRPr lang="en-US" sz="2800" dirty="0"/>
          </a:p>
          <a:p>
            <a:r>
              <a:rPr lang="en-US" dirty="0"/>
              <a:t>There is also a tab named ‘Smart Desired Output for additional data and export options</a:t>
            </a:r>
          </a:p>
        </p:txBody>
      </p:sp>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Exporting Data from </a:t>
            </a:r>
            <a:r>
              <a:rPr lang="en-US" err="1"/>
              <a:t>SMArT</a:t>
            </a:r>
            <a:endParaRPr lang="en-US"/>
          </a:p>
        </p:txBody>
      </p:sp>
      <p:pic>
        <p:nvPicPr>
          <p:cNvPr id="5" name="Picture 4">
            <a:extLst>
              <a:ext uri="{FF2B5EF4-FFF2-40B4-BE49-F238E27FC236}">
                <a16:creationId xmlns:a16="http://schemas.microsoft.com/office/drawing/2014/main" id="{BDE78853-B9A9-7E0D-351B-07D0A3EFC1F0}"/>
              </a:ext>
            </a:extLst>
          </p:cNvPr>
          <p:cNvPicPr>
            <a:picLocks noChangeAspect="1"/>
          </p:cNvPicPr>
          <p:nvPr/>
        </p:nvPicPr>
        <p:blipFill>
          <a:blip r:embed="rId2"/>
          <a:stretch>
            <a:fillRect/>
          </a:stretch>
        </p:blipFill>
        <p:spPr>
          <a:xfrm>
            <a:off x="445544" y="2268148"/>
            <a:ext cx="8962034" cy="1913036"/>
          </a:xfrm>
          <a:prstGeom prst="rect">
            <a:avLst/>
          </a:prstGeom>
          <a:ln>
            <a:solidFill>
              <a:schemeClr val="bg1">
                <a:lumMod val="75000"/>
              </a:schemeClr>
            </a:solidFill>
          </a:ln>
        </p:spPr>
      </p:pic>
      <p:grpSp>
        <p:nvGrpSpPr>
          <p:cNvPr id="12" name="Group 11">
            <a:extLst>
              <a:ext uri="{FF2B5EF4-FFF2-40B4-BE49-F238E27FC236}">
                <a16:creationId xmlns:a16="http://schemas.microsoft.com/office/drawing/2014/main" id="{7B71FC75-20C5-1110-B01E-EAAB6C1C863A}"/>
              </a:ext>
            </a:extLst>
          </p:cNvPr>
          <p:cNvGrpSpPr/>
          <p:nvPr/>
        </p:nvGrpSpPr>
        <p:grpSpPr>
          <a:xfrm>
            <a:off x="6412632" y="2348471"/>
            <a:ext cx="4221785" cy="2592704"/>
            <a:chOff x="6412630" y="2348471"/>
            <a:chExt cx="5212080" cy="2592704"/>
          </a:xfrm>
        </p:grpSpPr>
        <p:pic>
          <p:nvPicPr>
            <p:cNvPr id="7" name="Picture 6">
              <a:extLst>
                <a:ext uri="{FF2B5EF4-FFF2-40B4-BE49-F238E27FC236}">
                  <a16:creationId xmlns:a16="http://schemas.microsoft.com/office/drawing/2014/main" id="{47A3AA83-A761-0FE9-1A43-59853D669FDE}"/>
                </a:ext>
              </a:extLst>
            </p:cNvPr>
            <p:cNvPicPr>
              <a:picLocks noChangeAspect="1"/>
            </p:cNvPicPr>
            <p:nvPr/>
          </p:nvPicPr>
          <p:blipFill>
            <a:blip r:embed="rId3"/>
            <a:stretch>
              <a:fillRect/>
            </a:stretch>
          </p:blipFill>
          <p:spPr>
            <a:xfrm>
              <a:off x="6412630" y="2348471"/>
              <a:ext cx="5212080" cy="2592704"/>
            </a:xfrm>
            <a:prstGeom prst="rect">
              <a:avLst/>
            </a:prstGeom>
            <a:ln>
              <a:solidFill>
                <a:schemeClr val="bg1">
                  <a:lumMod val="75000"/>
                </a:schemeClr>
              </a:solidFill>
            </a:ln>
            <a:effectLst>
              <a:outerShdw blurRad="50800" dist="38100" dir="5400000" algn="t" rotWithShape="0">
                <a:prstClr val="black">
                  <a:alpha val="40000"/>
                </a:prstClr>
              </a:outerShdw>
            </a:effectLst>
          </p:spPr>
        </p:pic>
        <p:sp>
          <p:nvSpPr>
            <p:cNvPr id="8" name="Arrow: Right 7">
              <a:extLst>
                <a:ext uri="{FF2B5EF4-FFF2-40B4-BE49-F238E27FC236}">
                  <a16:creationId xmlns:a16="http://schemas.microsoft.com/office/drawing/2014/main" id="{DAA71B36-17E3-8017-3991-9E59B09DD053}"/>
                </a:ext>
              </a:extLst>
            </p:cNvPr>
            <p:cNvSpPr/>
            <p:nvPr/>
          </p:nvSpPr>
          <p:spPr bwMode="gray">
            <a:xfrm>
              <a:off x="10377182" y="4731449"/>
              <a:ext cx="411060" cy="151002"/>
            </a:xfrm>
            <a:prstGeom prst="rightArrow">
              <a:avLst/>
            </a:prstGeom>
            <a:ln>
              <a:headEnd type="none" w="med" len="med"/>
              <a:tailEnd type="none" w="med" len="med"/>
            </a:ln>
          </p:spPr>
          <p:style>
            <a:lnRef idx="2">
              <a:schemeClr val="accent6">
                <a:shade val="15000"/>
              </a:schemeClr>
            </a:lnRef>
            <a:fillRef idx="1">
              <a:schemeClr val="accent6"/>
            </a:fillRef>
            <a:effectRef idx="0">
              <a:schemeClr val="accent6"/>
            </a:effectRef>
            <a:fontRef idx="minor">
              <a:schemeClr val="lt1"/>
            </a:fontRef>
          </p:style>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grpSp>
      <p:pic>
        <p:nvPicPr>
          <p:cNvPr id="10" name="Picture 9">
            <a:extLst>
              <a:ext uri="{FF2B5EF4-FFF2-40B4-BE49-F238E27FC236}">
                <a16:creationId xmlns:a16="http://schemas.microsoft.com/office/drawing/2014/main" id="{63DF41ED-545A-0E39-D06C-BCA89A43B7C9}"/>
              </a:ext>
            </a:extLst>
          </p:cNvPr>
          <p:cNvPicPr>
            <a:picLocks noChangeAspect="1"/>
          </p:cNvPicPr>
          <p:nvPr/>
        </p:nvPicPr>
        <p:blipFill>
          <a:blip r:embed="rId4"/>
          <a:stretch>
            <a:fillRect/>
          </a:stretch>
        </p:blipFill>
        <p:spPr>
          <a:xfrm>
            <a:off x="446798" y="5548597"/>
            <a:ext cx="1737360" cy="496390"/>
          </a:xfrm>
          <a:prstGeom prst="rect">
            <a:avLst/>
          </a:prstGeom>
          <a:ln>
            <a:solidFill>
              <a:schemeClr val="bg1">
                <a:lumMod val="75000"/>
              </a:schemeClr>
            </a:solidFill>
          </a:ln>
        </p:spPr>
      </p:pic>
    </p:spTree>
    <p:extLst>
      <p:ext uri="{BB962C8B-B14F-4D97-AF65-F5344CB8AC3E}">
        <p14:creationId xmlns:p14="http://schemas.microsoft.com/office/powerpoint/2010/main" val="908057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4DBF6-77F8-8A4B-15D3-93DB2560C6F0}"/>
              </a:ext>
            </a:extLst>
          </p:cNvPr>
          <p:cNvSpPr>
            <a:spLocks noGrp="1"/>
          </p:cNvSpPr>
          <p:nvPr>
            <p:ph idx="1"/>
          </p:nvPr>
        </p:nvSpPr>
        <p:spPr>
          <a:xfrm>
            <a:off x="446798" y="1335024"/>
            <a:ext cx="11292840" cy="3950208"/>
          </a:xfrm>
        </p:spPr>
        <p:txBody>
          <a:bodyPr/>
          <a:lstStyle/>
          <a:p>
            <a:r>
              <a:rPr lang="en-US" dirty="0"/>
              <a:t>Right click on any graph of the tool</a:t>
            </a:r>
          </a:p>
          <a:p>
            <a:pPr lvl="1"/>
            <a:r>
              <a:rPr lang="en-US" dirty="0"/>
              <a:t>You can select ‘Maximize visualization’ to expand the graph and ‘Restore visualization layout to reduce it</a:t>
            </a:r>
          </a:p>
          <a:p>
            <a:r>
              <a:rPr lang="en-US" dirty="0"/>
              <a:t>Select ‘Export’ for visualization output options (PDF or </a:t>
            </a:r>
            <a:r>
              <a:rPr lang="en-US" dirty="0" err="1"/>
              <a:t>png</a:t>
            </a:r>
            <a:r>
              <a:rPr lang="en-US" dirty="0"/>
              <a:t>)</a:t>
            </a:r>
          </a:p>
        </p:txBody>
      </p:sp>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Exporting Visuals from </a:t>
            </a:r>
            <a:r>
              <a:rPr lang="en-US" err="1"/>
              <a:t>SMArT</a:t>
            </a:r>
            <a:endParaRPr lang="en-US"/>
          </a:p>
        </p:txBody>
      </p:sp>
      <p:grpSp>
        <p:nvGrpSpPr>
          <p:cNvPr id="17" name="Group 16">
            <a:extLst>
              <a:ext uri="{FF2B5EF4-FFF2-40B4-BE49-F238E27FC236}">
                <a16:creationId xmlns:a16="http://schemas.microsoft.com/office/drawing/2014/main" id="{93E312A7-0647-9EEF-C2C4-761F19E1BE04}"/>
              </a:ext>
            </a:extLst>
          </p:cNvPr>
          <p:cNvGrpSpPr/>
          <p:nvPr/>
        </p:nvGrpSpPr>
        <p:grpSpPr>
          <a:xfrm>
            <a:off x="446798" y="2893709"/>
            <a:ext cx="10643786" cy="2391523"/>
            <a:chOff x="448055" y="3261688"/>
            <a:chExt cx="10643786" cy="2391523"/>
          </a:xfrm>
        </p:grpSpPr>
        <p:pic>
          <p:nvPicPr>
            <p:cNvPr id="11" name="Picture 10">
              <a:extLst>
                <a:ext uri="{FF2B5EF4-FFF2-40B4-BE49-F238E27FC236}">
                  <a16:creationId xmlns:a16="http://schemas.microsoft.com/office/drawing/2014/main" id="{B3916DAE-8A1A-5D59-D310-B47947899AC1}"/>
                </a:ext>
              </a:extLst>
            </p:cNvPr>
            <p:cNvPicPr>
              <a:picLocks noChangeAspect="1"/>
            </p:cNvPicPr>
            <p:nvPr/>
          </p:nvPicPr>
          <p:blipFill>
            <a:blip r:embed="rId2"/>
            <a:stretch>
              <a:fillRect/>
            </a:stretch>
          </p:blipFill>
          <p:spPr>
            <a:xfrm>
              <a:off x="448055" y="3261688"/>
              <a:ext cx="10424160" cy="1762786"/>
            </a:xfrm>
            <a:prstGeom prst="rect">
              <a:avLst/>
            </a:prstGeom>
            <a:ln>
              <a:solidFill>
                <a:schemeClr val="bg1">
                  <a:lumMod val="75000"/>
                </a:schemeClr>
              </a:solidFill>
            </a:ln>
          </p:spPr>
        </p:pic>
        <p:pic>
          <p:nvPicPr>
            <p:cNvPr id="13" name="Picture 12">
              <a:extLst>
                <a:ext uri="{FF2B5EF4-FFF2-40B4-BE49-F238E27FC236}">
                  <a16:creationId xmlns:a16="http://schemas.microsoft.com/office/drawing/2014/main" id="{177F770C-327A-A3C8-B229-CEF8FC7E212F}"/>
                </a:ext>
              </a:extLst>
            </p:cNvPr>
            <p:cNvPicPr>
              <a:picLocks noChangeAspect="1"/>
            </p:cNvPicPr>
            <p:nvPr/>
          </p:nvPicPr>
          <p:blipFill>
            <a:blip r:embed="rId3"/>
            <a:stretch>
              <a:fillRect/>
            </a:stretch>
          </p:blipFill>
          <p:spPr>
            <a:xfrm>
              <a:off x="5290811" y="4260949"/>
              <a:ext cx="1554480" cy="773755"/>
            </a:xfrm>
            <a:prstGeom prst="rect">
              <a:avLst/>
            </a:prstGeom>
            <a:ln>
              <a:solidFill>
                <a:schemeClr val="bg1">
                  <a:lumMod val="75000"/>
                </a:schemeClr>
              </a:solidFill>
            </a:ln>
            <a:effectLst>
              <a:outerShdw blurRad="50800" dist="38100" dir="8100000" algn="tr" rotWithShape="0">
                <a:prstClr val="black">
                  <a:alpha val="40000"/>
                </a:prstClr>
              </a:outerShdw>
            </a:effectLst>
          </p:spPr>
        </p:pic>
        <p:pic>
          <p:nvPicPr>
            <p:cNvPr id="16" name="Picture 15">
              <a:extLst>
                <a:ext uri="{FF2B5EF4-FFF2-40B4-BE49-F238E27FC236}">
                  <a16:creationId xmlns:a16="http://schemas.microsoft.com/office/drawing/2014/main" id="{E454D9BA-9001-2D43-0372-EFFB496E0D5F}"/>
                </a:ext>
              </a:extLst>
            </p:cNvPr>
            <p:cNvPicPr>
              <a:picLocks noChangeAspect="1"/>
            </p:cNvPicPr>
            <p:nvPr/>
          </p:nvPicPr>
          <p:blipFill>
            <a:blip r:embed="rId4"/>
            <a:stretch>
              <a:fillRect/>
            </a:stretch>
          </p:blipFill>
          <p:spPr>
            <a:xfrm>
              <a:off x="7024098" y="4395736"/>
              <a:ext cx="4067743" cy="1257475"/>
            </a:xfrm>
            <a:prstGeom prst="rect">
              <a:avLst/>
            </a:prstGeom>
            <a:ln>
              <a:solidFill>
                <a:schemeClr val="bg1">
                  <a:lumMod val="75000"/>
                </a:schemeClr>
              </a:solidFill>
            </a:ln>
            <a:effectLst>
              <a:outerShdw blurRad="50800" dist="38100" dir="5400000" algn="t" rotWithShape="0">
                <a:prstClr val="black">
                  <a:alpha val="40000"/>
                </a:prstClr>
              </a:outerShdw>
            </a:effectLst>
          </p:spPr>
        </p:pic>
      </p:grpSp>
    </p:spTree>
    <p:extLst>
      <p:ext uri="{BB962C8B-B14F-4D97-AF65-F5344CB8AC3E}">
        <p14:creationId xmlns:p14="http://schemas.microsoft.com/office/powerpoint/2010/main" val="413742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3637C8-4116-DEA5-AB0C-110D8746E8AC}"/>
              </a:ext>
            </a:extLst>
          </p:cNvPr>
          <p:cNvSpPr>
            <a:spLocks noGrp="1"/>
          </p:cNvSpPr>
          <p:nvPr>
            <p:ph type="ctrTitle"/>
          </p:nvPr>
        </p:nvSpPr>
        <p:spPr/>
        <p:txBody>
          <a:bodyPr/>
          <a:lstStyle/>
          <a:p>
            <a:r>
              <a:rPr lang="en-US"/>
              <a:t>Feedback and Support</a:t>
            </a:r>
          </a:p>
        </p:txBody>
      </p:sp>
    </p:spTree>
    <p:extLst>
      <p:ext uri="{BB962C8B-B14F-4D97-AF65-F5344CB8AC3E}">
        <p14:creationId xmlns:p14="http://schemas.microsoft.com/office/powerpoint/2010/main" val="126943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73802B-64F8-9AA3-221F-3DF8266722AE}"/>
              </a:ext>
            </a:extLst>
          </p:cNvPr>
          <p:cNvSpPr>
            <a:spLocks noGrp="1"/>
          </p:cNvSpPr>
          <p:nvPr>
            <p:ph idx="1"/>
          </p:nvPr>
        </p:nvSpPr>
        <p:spPr/>
        <p:txBody>
          <a:bodyPr/>
          <a:lstStyle/>
          <a:p>
            <a:r>
              <a:rPr lang="en-US"/>
              <a:t>Use the Feedback view to log feedback, enhancement requests, and report bugs to the </a:t>
            </a:r>
            <a:r>
              <a:rPr lang="en-US" err="1">
                <a:hlinkClick r:id="rId2"/>
              </a:rPr>
              <a:t>SMArT</a:t>
            </a:r>
            <a:r>
              <a:rPr lang="en-US">
                <a:hlinkClick r:id="rId2"/>
              </a:rPr>
              <a:t> Feedback Form</a:t>
            </a:r>
            <a:r>
              <a:rPr lang="en-US"/>
              <a:t> </a:t>
            </a:r>
          </a:p>
        </p:txBody>
      </p:sp>
      <p:sp>
        <p:nvSpPr>
          <p:cNvPr id="5" name="Title 4">
            <a:extLst>
              <a:ext uri="{FF2B5EF4-FFF2-40B4-BE49-F238E27FC236}">
                <a16:creationId xmlns:a16="http://schemas.microsoft.com/office/drawing/2014/main" id="{2FDE34B2-BA32-F64B-C9CF-057C75C7D7C2}"/>
              </a:ext>
            </a:extLst>
          </p:cNvPr>
          <p:cNvSpPr>
            <a:spLocks noGrp="1"/>
          </p:cNvSpPr>
          <p:nvPr>
            <p:ph type="title"/>
          </p:nvPr>
        </p:nvSpPr>
        <p:spPr/>
        <p:txBody>
          <a:bodyPr/>
          <a:lstStyle/>
          <a:p>
            <a:r>
              <a:rPr lang="en-US"/>
              <a:t>Feedback and Support</a:t>
            </a:r>
          </a:p>
        </p:txBody>
      </p:sp>
      <p:sp>
        <p:nvSpPr>
          <p:cNvPr id="11" name="Text Placeholder 10">
            <a:extLst>
              <a:ext uri="{FF2B5EF4-FFF2-40B4-BE49-F238E27FC236}">
                <a16:creationId xmlns:a16="http://schemas.microsoft.com/office/drawing/2014/main" id="{67512BAA-DFE0-3D36-ACB8-185E47A22859}"/>
              </a:ext>
            </a:extLst>
          </p:cNvPr>
          <p:cNvSpPr>
            <a:spLocks noGrp="1"/>
          </p:cNvSpPr>
          <p:nvPr>
            <p:ph type="body" sz="quarter" idx="17"/>
          </p:nvPr>
        </p:nvSpPr>
        <p:spPr/>
        <p:txBody>
          <a:bodyPr/>
          <a:lstStyle/>
          <a:p>
            <a:r>
              <a:rPr lang="en-US"/>
              <a:t>Feedback</a:t>
            </a:r>
          </a:p>
        </p:txBody>
      </p:sp>
      <p:sp>
        <p:nvSpPr>
          <p:cNvPr id="12" name="Content Placeholder 11">
            <a:extLst>
              <a:ext uri="{FF2B5EF4-FFF2-40B4-BE49-F238E27FC236}">
                <a16:creationId xmlns:a16="http://schemas.microsoft.com/office/drawing/2014/main" id="{38CE664B-36E8-AF56-7A16-923EC55CCF6F}"/>
              </a:ext>
            </a:extLst>
          </p:cNvPr>
          <p:cNvSpPr>
            <a:spLocks noGrp="1"/>
          </p:cNvSpPr>
          <p:nvPr>
            <p:ph idx="18"/>
          </p:nvPr>
        </p:nvSpPr>
        <p:spPr/>
        <p:txBody>
          <a:bodyPr/>
          <a:lstStyle/>
          <a:p>
            <a:r>
              <a:rPr lang="en-US"/>
              <a:t>Address questions and training needs to the Performance Analyst assigned to the study</a:t>
            </a:r>
          </a:p>
        </p:txBody>
      </p:sp>
      <p:sp>
        <p:nvSpPr>
          <p:cNvPr id="13" name="Text Placeholder 12">
            <a:extLst>
              <a:ext uri="{FF2B5EF4-FFF2-40B4-BE49-F238E27FC236}">
                <a16:creationId xmlns:a16="http://schemas.microsoft.com/office/drawing/2014/main" id="{ABCC36EF-67BB-B795-791D-4261AA101FFC}"/>
              </a:ext>
            </a:extLst>
          </p:cNvPr>
          <p:cNvSpPr>
            <a:spLocks noGrp="1"/>
          </p:cNvSpPr>
          <p:nvPr>
            <p:ph type="body" sz="quarter" idx="19"/>
          </p:nvPr>
        </p:nvSpPr>
        <p:spPr/>
        <p:txBody>
          <a:bodyPr/>
          <a:lstStyle/>
          <a:p>
            <a:r>
              <a:rPr lang="en-US"/>
              <a:t>Support</a:t>
            </a:r>
          </a:p>
        </p:txBody>
      </p:sp>
      <p:pic>
        <p:nvPicPr>
          <p:cNvPr id="9" name="Picture 8">
            <a:extLst>
              <a:ext uri="{FF2B5EF4-FFF2-40B4-BE49-F238E27FC236}">
                <a16:creationId xmlns:a16="http://schemas.microsoft.com/office/drawing/2014/main" id="{6BE0D875-536C-7B4E-316F-351B6D762A31}"/>
              </a:ext>
            </a:extLst>
          </p:cNvPr>
          <p:cNvPicPr>
            <a:picLocks noChangeAspect="1"/>
          </p:cNvPicPr>
          <p:nvPr/>
        </p:nvPicPr>
        <p:blipFill>
          <a:blip r:embed="rId3"/>
          <a:stretch>
            <a:fillRect/>
          </a:stretch>
        </p:blipFill>
        <p:spPr>
          <a:xfrm>
            <a:off x="1738062" y="4116740"/>
            <a:ext cx="2772162" cy="790685"/>
          </a:xfrm>
          <a:prstGeom prst="rect">
            <a:avLst/>
          </a:prstGeom>
          <a:ln>
            <a:solidFill>
              <a:schemeClr val="bg1">
                <a:lumMod val="75000"/>
              </a:schemeClr>
            </a:solidFill>
          </a:ln>
        </p:spPr>
      </p:pic>
      <p:pic>
        <p:nvPicPr>
          <p:cNvPr id="17" name="Graphic 16" descr="Office worker female with solid fill">
            <a:extLst>
              <a:ext uri="{FF2B5EF4-FFF2-40B4-BE49-F238E27FC236}">
                <a16:creationId xmlns:a16="http://schemas.microsoft.com/office/drawing/2014/main" id="{CAA599B6-BDFC-E036-5D14-2C3BBD3EAF6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5620" y="3202340"/>
            <a:ext cx="914400" cy="914400"/>
          </a:xfrm>
          <a:prstGeom prst="rect">
            <a:avLst/>
          </a:prstGeom>
        </p:spPr>
      </p:pic>
      <p:pic>
        <p:nvPicPr>
          <p:cNvPr id="19" name="Graphic 18" descr="School boy with solid fill">
            <a:extLst>
              <a:ext uri="{FF2B5EF4-FFF2-40B4-BE49-F238E27FC236}">
                <a16:creationId xmlns:a16="http://schemas.microsoft.com/office/drawing/2014/main" id="{86A4CC50-B982-409D-87F4-EC944891A6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3535" y="3202340"/>
            <a:ext cx="914400" cy="914400"/>
          </a:xfrm>
          <a:prstGeom prst="rect">
            <a:avLst/>
          </a:prstGeom>
        </p:spPr>
      </p:pic>
      <p:pic>
        <p:nvPicPr>
          <p:cNvPr id="21" name="Picture 20">
            <a:extLst>
              <a:ext uri="{FF2B5EF4-FFF2-40B4-BE49-F238E27FC236}">
                <a16:creationId xmlns:a16="http://schemas.microsoft.com/office/drawing/2014/main" id="{0508CAF7-1AD0-9A79-6B1F-B104546BB394}"/>
              </a:ext>
            </a:extLst>
          </p:cNvPr>
          <p:cNvPicPr>
            <a:picLocks noChangeAspect="1"/>
          </p:cNvPicPr>
          <p:nvPr/>
        </p:nvPicPr>
        <p:blipFill rotWithShape="1">
          <a:blip r:embed="rId8"/>
          <a:srcRect l="1242" t="34256" b="11929"/>
          <a:stretch/>
        </p:blipFill>
        <p:spPr>
          <a:xfrm>
            <a:off x="478610" y="3429000"/>
            <a:ext cx="5291066" cy="184558"/>
          </a:xfrm>
          <a:prstGeom prst="rect">
            <a:avLst/>
          </a:prstGeom>
          <a:ln>
            <a:solidFill>
              <a:schemeClr val="bg1">
                <a:lumMod val="75000"/>
              </a:schemeClr>
            </a:solidFill>
          </a:ln>
        </p:spPr>
      </p:pic>
      <p:sp>
        <p:nvSpPr>
          <p:cNvPr id="22" name="Arrow: Down 21">
            <a:extLst>
              <a:ext uri="{FF2B5EF4-FFF2-40B4-BE49-F238E27FC236}">
                <a16:creationId xmlns:a16="http://schemas.microsoft.com/office/drawing/2014/main" id="{678CE3FC-78C2-F52A-E39D-8405A415EE75}"/>
              </a:ext>
            </a:extLst>
          </p:cNvPr>
          <p:cNvSpPr/>
          <p:nvPr/>
        </p:nvSpPr>
        <p:spPr bwMode="gray">
          <a:xfrm>
            <a:off x="662730" y="3029574"/>
            <a:ext cx="117446" cy="345532"/>
          </a:xfrm>
          <a:prstGeom prst="downArrow">
            <a:avLst/>
          </a:prstGeom>
          <a:solidFill>
            <a:schemeClr val="accent2"/>
          </a:solidFill>
          <a:ln w="28575" cap="flat" cmpd="sng" algn="ctr">
            <a:noFill/>
            <a:prstDash val="solid"/>
            <a:miter lim="800000"/>
            <a:headEnd type="none" w="med" len="med"/>
            <a:tailEnd type="none" w="med" len="med"/>
          </a:ln>
          <a:effectLst/>
        </p:spPr>
        <p:txBody>
          <a:bodyPr vert="horz" wrap="square" lIns="91429" tIns="45715" rIns="91429" bIns="45715" numCol="1" rtlCol="0" anchor="ctr" anchorCtr="0" compatLnSpc="1">
            <a:prstTxWarp prst="textNoShape">
              <a:avLst/>
            </a:prstTxWarp>
            <a:noAutofit/>
          </a:bodyPr>
          <a:lstStyle/>
          <a:p>
            <a:pPr algn="ctr" fontAlgn="base">
              <a:lnSpc>
                <a:spcPct val="90000"/>
              </a:lnSpc>
              <a:spcAft>
                <a:spcPct val="0"/>
              </a:spcAft>
              <a:buClr>
                <a:schemeClr val="accent2"/>
              </a:buClr>
              <a:buSzPct val="90000"/>
            </a:pPr>
            <a:endParaRPr lang="en-US" b="1">
              <a:solidFill>
                <a:schemeClr val="accent1"/>
              </a:solidFill>
              <a:latin typeface="+mj-lt"/>
            </a:endParaRPr>
          </a:p>
        </p:txBody>
      </p:sp>
    </p:spTree>
    <p:extLst>
      <p:ext uri="{BB962C8B-B14F-4D97-AF65-F5344CB8AC3E}">
        <p14:creationId xmlns:p14="http://schemas.microsoft.com/office/powerpoint/2010/main" val="943347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024A53-5322-3AC1-2ACD-9181D0BF544A}"/>
              </a:ext>
            </a:extLst>
          </p:cNvPr>
          <p:cNvSpPr>
            <a:spLocks noGrp="1"/>
          </p:cNvSpPr>
          <p:nvPr>
            <p:ph type="ctrTitle"/>
          </p:nvPr>
        </p:nvSpPr>
        <p:spPr/>
        <p:txBody>
          <a:bodyPr/>
          <a:lstStyle/>
          <a:p>
            <a:r>
              <a:rPr lang="en-US"/>
              <a:t>Appendix</a:t>
            </a:r>
          </a:p>
        </p:txBody>
      </p:sp>
    </p:spTree>
    <p:extLst>
      <p:ext uri="{BB962C8B-B14F-4D97-AF65-F5344CB8AC3E}">
        <p14:creationId xmlns:p14="http://schemas.microsoft.com/office/powerpoint/2010/main" val="2022026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7216991E-7550-5341-CE7B-D0554E686A27}"/>
              </a:ext>
            </a:extLst>
          </p:cNvPr>
          <p:cNvGraphicFramePr>
            <a:graphicFrameLocks noGrp="1"/>
          </p:cNvGraphicFramePr>
          <p:nvPr>
            <p:ph idx="1"/>
            <p:extLst>
              <p:ext uri="{D42A27DB-BD31-4B8C-83A1-F6EECF244321}">
                <p14:modId xmlns:p14="http://schemas.microsoft.com/office/powerpoint/2010/main" val="3721606538"/>
              </p:ext>
            </p:extLst>
          </p:nvPr>
        </p:nvGraphicFramePr>
        <p:xfrm>
          <a:off x="447675" y="1801813"/>
          <a:ext cx="5449786" cy="4099560"/>
        </p:xfrm>
        <a:graphic>
          <a:graphicData uri="http://schemas.openxmlformats.org/drawingml/2006/table">
            <a:tbl>
              <a:tblPr firstRow="1" bandRow="1">
                <a:tableStyleId>{21E4AEA4-8DFA-4A89-87EB-49C32662AFE0}</a:tableStyleId>
              </a:tblPr>
              <a:tblGrid>
                <a:gridCol w="861008">
                  <a:extLst>
                    <a:ext uri="{9D8B030D-6E8A-4147-A177-3AD203B41FA5}">
                      <a16:colId xmlns:a16="http://schemas.microsoft.com/office/drawing/2014/main" val="3757547828"/>
                    </a:ext>
                  </a:extLst>
                </a:gridCol>
                <a:gridCol w="4588778">
                  <a:extLst>
                    <a:ext uri="{9D8B030D-6E8A-4147-A177-3AD203B41FA5}">
                      <a16:colId xmlns:a16="http://schemas.microsoft.com/office/drawing/2014/main" val="1529405756"/>
                    </a:ext>
                  </a:extLst>
                </a:gridCol>
              </a:tblGrid>
              <a:tr h="274320">
                <a:tc>
                  <a:txBody>
                    <a:bodyPr/>
                    <a:lstStyle/>
                    <a:p>
                      <a:r>
                        <a:rPr lang="en-US" sz="1200"/>
                        <a:t>Term</a:t>
                      </a:r>
                    </a:p>
                  </a:txBody>
                  <a:tcPr marL="45720" marR="45720"/>
                </a:tc>
                <a:tc>
                  <a:txBody>
                    <a:bodyPr/>
                    <a:lstStyle/>
                    <a:p>
                      <a:r>
                        <a:rPr lang="en-US" sz="1200"/>
                        <a:t>Definition</a:t>
                      </a:r>
                    </a:p>
                  </a:txBody>
                  <a:tcPr marL="45720" marR="45720"/>
                </a:tc>
                <a:extLst>
                  <a:ext uri="{0D108BD9-81ED-4DB2-BD59-A6C34878D82A}">
                    <a16:rowId xmlns:a16="http://schemas.microsoft.com/office/drawing/2014/main" val="4049486137"/>
                  </a:ext>
                </a:extLst>
              </a:tr>
              <a:tr h="274320">
                <a:tc>
                  <a:txBody>
                    <a:bodyPr/>
                    <a:lstStyle/>
                    <a:p>
                      <a:pPr algn="l" fontAlgn="b"/>
                      <a:r>
                        <a:rPr lang="en-US" sz="1100" b="0" i="0" u="none" strike="noStrike">
                          <a:solidFill>
                            <a:srgbClr val="000000"/>
                          </a:solidFill>
                          <a:effectLst/>
                          <a:latin typeface="Calibri" panose="020F0502020204030204" pitchFamily="34" charset="0"/>
                        </a:rPr>
                        <a:t>FAP date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Final Approved Protocol date</a:t>
                      </a:r>
                    </a:p>
                  </a:txBody>
                  <a:tcPr marL="45720" marR="45720" anchor="ctr"/>
                </a:tc>
                <a:extLst>
                  <a:ext uri="{0D108BD9-81ED-4DB2-BD59-A6C34878D82A}">
                    <a16:rowId xmlns:a16="http://schemas.microsoft.com/office/drawing/2014/main" val="3800189464"/>
                  </a:ext>
                </a:extLst>
              </a:tr>
              <a:tr h="274320">
                <a:tc>
                  <a:txBody>
                    <a:bodyPr/>
                    <a:lstStyle/>
                    <a:p>
                      <a:pPr algn="l" fontAlgn="b"/>
                      <a:r>
                        <a:rPr lang="en-US" sz="1100" b="0" i="0" u="none" strike="noStrike">
                          <a:solidFill>
                            <a:srgbClr val="000000"/>
                          </a:solidFill>
                          <a:effectLst/>
                          <a:latin typeface="Calibri" panose="020F0502020204030204" pitchFamily="34" charset="0"/>
                        </a:rPr>
                        <a:t>CTA date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Clinical Trial Application: the start date of the CTA process. The date the last document in English to be sent to the country to begin the Regulatory and Ethics process.</a:t>
                      </a:r>
                    </a:p>
                  </a:txBody>
                  <a:tcPr marL="45720" marR="45720" anchor="ctr"/>
                </a:tc>
                <a:extLst>
                  <a:ext uri="{0D108BD9-81ED-4DB2-BD59-A6C34878D82A}">
                    <a16:rowId xmlns:a16="http://schemas.microsoft.com/office/drawing/2014/main" val="3898313257"/>
                  </a:ext>
                </a:extLst>
              </a:tr>
              <a:tr h="274320">
                <a:tc>
                  <a:txBody>
                    <a:bodyPr/>
                    <a:lstStyle/>
                    <a:p>
                      <a:pPr algn="l" fontAlgn="b"/>
                      <a:r>
                        <a:rPr lang="en-US" sz="1100" b="0" i="0" u="none" strike="noStrike">
                          <a:solidFill>
                            <a:srgbClr val="000000"/>
                          </a:solidFill>
                          <a:effectLst/>
                          <a:latin typeface="Calibri" panose="020F0502020204030204" pitchFamily="34" charset="0"/>
                        </a:rPr>
                        <a:t>FSA</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First Site Activated: the date on which the first site is ready to enroll participants</a:t>
                      </a:r>
                    </a:p>
                  </a:txBody>
                  <a:tcPr marL="45720" marR="45720" anchor="ctr"/>
                </a:tc>
                <a:extLst>
                  <a:ext uri="{0D108BD9-81ED-4DB2-BD59-A6C34878D82A}">
                    <a16:rowId xmlns:a16="http://schemas.microsoft.com/office/drawing/2014/main" val="3718818079"/>
                  </a:ext>
                </a:extLst>
              </a:tr>
              <a:tr h="274320">
                <a:tc>
                  <a:txBody>
                    <a:bodyPr/>
                    <a:lstStyle/>
                    <a:p>
                      <a:pPr algn="l" fontAlgn="b"/>
                      <a:r>
                        <a:rPr lang="en-US" sz="1100" b="0" i="0" u="none" strike="noStrike">
                          <a:solidFill>
                            <a:srgbClr val="000000"/>
                          </a:solidFill>
                          <a:effectLst/>
                          <a:latin typeface="Calibri" panose="020F0502020204030204" pitchFamily="34" charset="0"/>
                        </a:rPr>
                        <a:t>LSFV date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Last Subject First Visit: the date on which the last participant have their screening visit</a:t>
                      </a:r>
                    </a:p>
                  </a:txBody>
                  <a:tcPr marL="45720" marR="45720" anchor="ctr"/>
                </a:tc>
                <a:extLst>
                  <a:ext uri="{0D108BD9-81ED-4DB2-BD59-A6C34878D82A}">
                    <a16:rowId xmlns:a16="http://schemas.microsoft.com/office/drawing/2014/main" val="4163802024"/>
                  </a:ext>
                </a:extLst>
              </a:tr>
              <a:tr h="274320">
                <a:tc>
                  <a:txBody>
                    <a:bodyPr/>
                    <a:lstStyle/>
                    <a:p>
                      <a:pPr algn="l" fontAlgn="b"/>
                      <a:r>
                        <a:rPr lang="en-US" sz="1100" b="0" i="0" u="none" strike="noStrike">
                          <a:solidFill>
                            <a:srgbClr val="000000"/>
                          </a:solidFill>
                          <a:effectLst/>
                          <a:latin typeface="Calibri" panose="020F0502020204030204" pitchFamily="34" charset="0"/>
                        </a:rPr>
                        <a:t>P25/P50/P90/P100</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The number of days between the first site activated date and 25%/50%/90%/100% of sites activated date</a:t>
                      </a:r>
                    </a:p>
                  </a:txBody>
                  <a:tcPr marL="45720" marR="45720" anchor="ctr"/>
                </a:tc>
                <a:extLst>
                  <a:ext uri="{0D108BD9-81ED-4DB2-BD59-A6C34878D82A}">
                    <a16:rowId xmlns:a16="http://schemas.microsoft.com/office/drawing/2014/main" val="2592158943"/>
                  </a:ext>
                </a:extLst>
              </a:tr>
              <a:tr h="274320">
                <a:tc>
                  <a:txBody>
                    <a:bodyPr/>
                    <a:lstStyle/>
                    <a:p>
                      <a:pPr algn="l" fontAlgn="b"/>
                      <a:r>
                        <a:rPr lang="en-US" sz="1100" b="0" i="0" u="none" strike="noStrike">
                          <a:solidFill>
                            <a:srgbClr val="000000"/>
                          </a:solidFill>
                          <a:effectLst/>
                          <a:latin typeface="Calibri" panose="020F0502020204030204" pitchFamily="34" charset="0"/>
                        </a:rPr>
                        <a:t>P25/P50/P90/P100 Date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The date on which 25%/50%/90%/100% of sites are activated </a:t>
                      </a:r>
                    </a:p>
                  </a:txBody>
                  <a:tcPr marL="45720" marR="45720" anchor="ctr"/>
                </a:tc>
                <a:extLst>
                  <a:ext uri="{0D108BD9-81ED-4DB2-BD59-A6C34878D82A}">
                    <a16:rowId xmlns:a16="http://schemas.microsoft.com/office/drawing/2014/main" val="2405125561"/>
                  </a:ext>
                </a:extLst>
              </a:tr>
              <a:tr h="274320">
                <a:tc>
                  <a:txBody>
                    <a:bodyPr/>
                    <a:lstStyle/>
                    <a:p>
                      <a:pPr algn="l" fontAlgn="b"/>
                      <a:r>
                        <a:rPr lang="en-US" sz="1100" b="0" i="0" u="none" strike="noStrike">
                          <a:solidFill>
                            <a:srgbClr val="000000"/>
                          </a:solidFill>
                          <a:effectLst/>
                          <a:latin typeface="Calibri" panose="020F0502020204030204" pitchFamily="34" charset="0"/>
                        </a:rPr>
                        <a:t>LSR date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Last Subject Randomized: the date on which the last participant have their randomization visit</a:t>
                      </a:r>
                    </a:p>
                  </a:txBody>
                  <a:tcPr marL="45720" marR="45720" anchor="ctr"/>
                </a:tc>
                <a:extLst>
                  <a:ext uri="{0D108BD9-81ED-4DB2-BD59-A6C34878D82A}">
                    <a16:rowId xmlns:a16="http://schemas.microsoft.com/office/drawing/2014/main" val="4283138226"/>
                  </a:ext>
                </a:extLst>
              </a:tr>
              <a:tr h="274320">
                <a:tc>
                  <a:txBody>
                    <a:bodyPr/>
                    <a:lstStyle/>
                    <a:p>
                      <a:pPr algn="l" fontAlgn="b"/>
                      <a:r>
                        <a:rPr lang="en-US" sz="1100" b="0" i="0" u="none" strike="noStrike">
                          <a:solidFill>
                            <a:srgbClr val="000000"/>
                          </a:solidFill>
                          <a:effectLst/>
                          <a:latin typeface="Calibri" panose="020F0502020204030204" pitchFamily="34" charset="0"/>
                        </a:rPr>
                        <a:t>Rate</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Randomization rate</a:t>
                      </a:r>
                    </a:p>
                  </a:txBody>
                  <a:tcPr marL="45720" marR="45720" anchor="ctr"/>
                </a:tc>
                <a:extLst>
                  <a:ext uri="{0D108BD9-81ED-4DB2-BD59-A6C34878D82A}">
                    <a16:rowId xmlns:a16="http://schemas.microsoft.com/office/drawing/2014/main" val="3006133524"/>
                  </a:ext>
                </a:extLst>
              </a:tr>
              <a:tr h="274320">
                <a:tc>
                  <a:txBody>
                    <a:bodyPr/>
                    <a:lstStyle/>
                    <a:p>
                      <a:pPr algn="l" fontAlgn="b"/>
                      <a:r>
                        <a:rPr lang="en-US" sz="1100" b="0" i="0" u="none" strike="noStrike">
                          <a:solidFill>
                            <a:srgbClr val="000000"/>
                          </a:solidFill>
                          <a:effectLst/>
                          <a:latin typeface="Calibri" panose="020F0502020204030204" pitchFamily="34" charset="0"/>
                        </a:rPr>
                        <a:t>s/s/m</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subject/site/month</a:t>
                      </a:r>
                    </a:p>
                  </a:txBody>
                  <a:tcPr marL="45720" marR="45720" anchor="ctr"/>
                </a:tc>
                <a:extLst>
                  <a:ext uri="{0D108BD9-81ED-4DB2-BD59-A6C34878D82A}">
                    <a16:rowId xmlns:a16="http://schemas.microsoft.com/office/drawing/2014/main" val="1393462489"/>
                  </a:ext>
                </a:extLst>
              </a:tr>
              <a:tr h="274320">
                <a:tc>
                  <a:txBody>
                    <a:bodyPr/>
                    <a:lstStyle/>
                    <a:p>
                      <a:pPr algn="l" fontAlgn="b"/>
                      <a:r>
                        <a:rPr lang="en-US" sz="1100" b="0" i="0" u="none" strike="noStrike">
                          <a:solidFill>
                            <a:srgbClr val="000000"/>
                          </a:solidFill>
                          <a:effectLst/>
                          <a:latin typeface="Calibri" panose="020F0502020204030204" pitchFamily="34" charset="0"/>
                        </a:rPr>
                        <a:t>s/s/d</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subject/site/day</a:t>
                      </a:r>
                    </a:p>
                  </a:txBody>
                  <a:tcPr marL="45720" marR="45720" anchor="ctr"/>
                </a:tc>
                <a:extLst>
                  <a:ext uri="{0D108BD9-81ED-4DB2-BD59-A6C34878D82A}">
                    <a16:rowId xmlns:a16="http://schemas.microsoft.com/office/drawing/2014/main" val="3781647582"/>
                  </a:ext>
                </a:extLst>
              </a:tr>
            </a:tbl>
          </a:graphicData>
        </a:graphic>
      </p:graphicFrame>
      <p:sp>
        <p:nvSpPr>
          <p:cNvPr id="4" name="Text Placeholder 3">
            <a:extLst>
              <a:ext uri="{FF2B5EF4-FFF2-40B4-BE49-F238E27FC236}">
                <a16:creationId xmlns:a16="http://schemas.microsoft.com/office/drawing/2014/main" id="{271F4F99-6974-B4C6-F8E4-491BE3E7F1DB}"/>
              </a:ext>
            </a:extLst>
          </p:cNvPr>
          <p:cNvSpPr>
            <a:spLocks noGrp="1"/>
          </p:cNvSpPr>
          <p:nvPr>
            <p:ph type="body" sz="quarter" idx="15"/>
          </p:nvPr>
        </p:nvSpPr>
        <p:spPr/>
        <p:txBody>
          <a:bodyPr/>
          <a:lstStyle/>
          <a:p>
            <a:r>
              <a:rPr lang="en-US"/>
              <a:t>List of acronyms, abbreviations, terms used in </a:t>
            </a:r>
            <a:r>
              <a:rPr lang="en-US" err="1"/>
              <a:t>SMArT</a:t>
            </a:r>
            <a:r>
              <a:rPr lang="en-US"/>
              <a:t> and their definition</a:t>
            </a:r>
          </a:p>
        </p:txBody>
      </p:sp>
      <p:sp>
        <p:nvSpPr>
          <p:cNvPr id="5" name="Title 4">
            <a:extLst>
              <a:ext uri="{FF2B5EF4-FFF2-40B4-BE49-F238E27FC236}">
                <a16:creationId xmlns:a16="http://schemas.microsoft.com/office/drawing/2014/main" id="{0154A9AD-773C-BF83-CF8C-FE62A6BF0294}"/>
              </a:ext>
            </a:extLst>
          </p:cNvPr>
          <p:cNvSpPr>
            <a:spLocks noGrp="1"/>
          </p:cNvSpPr>
          <p:nvPr>
            <p:ph type="title"/>
          </p:nvPr>
        </p:nvSpPr>
        <p:spPr/>
        <p:txBody>
          <a:bodyPr/>
          <a:lstStyle/>
          <a:p>
            <a:r>
              <a:rPr lang="en-US" err="1"/>
              <a:t>SMArT</a:t>
            </a:r>
            <a:r>
              <a:rPr lang="en-US"/>
              <a:t> Terms definitions</a:t>
            </a:r>
          </a:p>
        </p:txBody>
      </p:sp>
      <p:graphicFrame>
        <p:nvGraphicFramePr>
          <p:cNvPr id="9" name="Table 6">
            <a:extLst>
              <a:ext uri="{FF2B5EF4-FFF2-40B4-BE49-F238E27FC236}">
                <a16:creationId xmlns:a16="http://schemas.microsoft.com/office/drawing/2014/main" id="{45C2ACBA-153F-F5D4-9327-F2407CD20ABF}"/>
              </a:ext>
            </a:extLst>
          </p:cNvPr>
          <p:cNvGraphicFramePr>
            <a:graphicFrameLocks/>
          </p:cNvGraphicFramePr>
          <p:nvPr>
            <p:extLst>
              <p:ext uri="{D42A27DB-BD31-4B8C-83A1-F6EECF244321}">
                <p14:modId xmlns:p14="http://schemas.microsoft.com/office/powerpoint/2010/main" val="1043322444"/>
              </p:ext>
            </p:extLst>
          </p:nvPr>
        </p:nvGraphicFramePr>
        <p:xfrm>
          <a:off x="6289852" y="1801813"/>
          <a:ext cx="5449786" cy="2377440"/>
        </p:xfrm>
        <a:graphic>
          <a:graphicData uri="http://schemas.openxmlformats.org/drawingml/2006/table">
            <a:tbl>
              <a:tblPr firstRow="1" bandRow="1">
                <a:tableStyleId>{21E4AEA4-8DFA-4A89-87EB-49C32662AFE0}</a:tableStyleId>
              </a:tblPr>
              <a:tblGrid>
                <a:gridCol w="949847">
                  <a:extLst>
                    <a:ext uri="{9D8B030D-6E8A-4147-A177-3AD203B41FA5}">
                      <a16:colId xmlns:a16="http://schemas.microsoft.com/office/drawing/2014/main" val="3757547828"/>
                    </a:ext>
                  </a:extLst>
                </a:gridCol>
                <a:gridCol w="4499939">
                  <a:extLst>
                    <a:ext uri="{9D8B030D-6E8A-4147-A177-3AD203B41FA5}">
                      <a16:colId xmlns:a16="http://schemas.microsoft.com/office/drawing/2014/main" val="1529405756"/>
                    </a:ext>
                  </a:extLst>
                </a:gridCol>
              </a:tblGrid>
              <a:tr h="274320">
                <a:tc>
                  <a:txBody>
                    <a:bodyPr/>
                    <a:lstStyle/>
                    <a:p>
                      <a:r>
                        <a:rPr lang="en-US" sz="1200"/>
                        <a:t>Term</a:t>
                      </a:r>
                    </a:p>
                  </a:txBody>
                  <a:tcPr marL="45720" marR="45720" anchor="ctr"/>
                </a:tc>
                <a:tc>
                  <a:txBody>
                    <a:bodyPr/>
                    <a:lstStyle/>
                    <a:p>
                      <a:r>
                        <a:rPr lang="en-US" sz="1200"/>
                        <a:t>Definition</a:t>
                      </a:r>
                    </a:p>
                  </a:txBody>
                  <a:tcPr marL="45720" marR="45720" anchor="ctr"/>
                </a:tc>
                <a:extLst>
                  <a:ext uri="{0D108BD9-81ED-4DB2-BD59-A6C34878D82A}">
                    <a16:rowId xmlns:a16="http://schemas.microsoft.com/office/drawing/2014/main" val="4049486137"/>
                  </a:ext>
                </a:extLst>
              </a:tr>
              <a:tr h="274320">
                <a:tc>
                  <a:txBody>
                    <a:bodyPr/>
                    <a:lstStyle/>
                    <a:p>
                      <a:pPr algn="l" fontAlgn="b"/>
                      <a:r>
                        <a:rPr lang="en-US" sz="1100" b="0" i="0" u="none" strike="noStrike">
                          <a:solidFill>
                            <a:srgbClr val="000000"/>
                          </a:solidFill>
                          <a:effectLst/>
                          <a:latin typeface="Calibri" panose="020F0502020204030204" pitchFamily="34" charset="0"/>
                        </a:rPr>
                        <a:t>Activations</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Number of sites activated</a:t>
                      </a:r>
                    </a:p>
                  </a:txBody>
                  <a:tcPr marL="45720" marR="45720" anchor="ctr"/>
                </a:tc>
                <a:extLst>
                  <a:ext uri="{0D108BD9-81ED-4DB2-BD59-A6C34878D82A}">
                    <a16:rowId xmlns:a16="http://schemas.microsoft.com/office/drawing/2014/main" val="3800189464"/>
                  </a:ext>
                </a:extLst>
              </a:tr>
              <a:tr h="274320">
                <a:tc>
                  <a:txBody>
                    <a:bodyPr/>
                    <a:lstStyle/>
                    <a:p>
                      <a:pPr algn="l" fontAlgn="b"/>
                      <a:r>
                        <a:rPr lang="en-US" sz="1100" b="0" i="0" u="none" strike="noStrike">
                          <a:solidFill>
                            <a:srgbClr val="000000"/>
                          </a:solidFill>
                          <a:effectLst/>
                          <a:latin typeface="Calibri" panose="020F0502020204030204" pitchFamily="34" charset="0"/>
                        </a:rPr>
                        <a:t>LSR Solver</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Solve for the date of study last subject randomized</a:t>
                      </a:r>
                    </a:p>
                  </a:txBody>
                  <a:tcPr marL="45720" marR="45720" anchor="ctr"/>
                </a:tc>
                <a:extLst>
                  <a:ext uri="{0D108BD9-81ED-4DB2-BD59-A6C34878D82A}">
                    <a16:rowId xmlns:a16="http://schemas.microsoft.com/office/drawing/2014/main" val="3898313257"/>
                  </a:ext>
                </a:extLst>
              </a:tr>
              <a:tr h="274320">
                <a:tc>
                  <a:txBody>
                    <a:bodyPr/>
                    <a:lstStyle/>
                    <a:p>
                      <a:pPr algn="l" fontAlgn="b"/>
                      <a:r>
                        <a:rPr lang="en-US" sz="1100" b="0" i="0" u="none" strike="noStrike">
                          <a:solidFill>
                            <a:srgbClr val="000000"/>
                          </a:solidFill>
                          <a:effectLst/>
                          <a:latin typeface="Calibri" panose="020F0502020204030204" pitchFamily="34" charset="0"/>
                        </a:rPr>
                        <a:t>Participant Solver</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Solve for the study total number of participant randomized</a:t>
                      </a:r>
                    </a:p>
                  </a:txBody>
                  <a:tcPr marL="45720" marR="45720" anchor="ctr"/>
                </a:tc>
                <a:extLst>
                  <a:ext uri="{0D108BD9-81ED-4DB2-BD59-A6C34878D82A}">
                    <a16:rowId xmlns:a16="http://schemas.microsoft.com/office/drawing/2014/main" val="3718818079"/>
                  </a:ext>
                </a:extLst>
              </a:tr>
              <a:tr h="274320">
                <a:tc>
                  <a:txBody>
                    <a:bodyPr/>
                    <a:lstStyle/>
                    <a:p>
                      <a:pPr algn="l" fontAlgn="b"/>
                      <a:r>
                        <a:rPr lang="en-US" sz="1100" b="0" i="0" u="none" strike="noStrike">
                          <a:solidFill>
                            <a:srgbClr val="000000"/>
                          </a:solidFill>
                          <a:effectLst/>
                          <a:latin typeface="Calibri" panose="020F0502020204030204" pitchFamily="34" charset="0"/>
                        </a:rPr>
                        <a:t>Rate Solver</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Solve for the study randomization rate in subject per site per month or in subject per site per day</a:t>
                      </a:r>
                    </a:p>
                  </a:txBody>
                  <a:tcPr marL="45720" marR="45720" anchor="ctr"/>
                </a:tc>
                <a:extLst>
                  <a:ext uri="{0D108BD9-81ED-4DB2-BD59-A6C34878D82A}">
                    <a16:rowId xmlns:a16="http://schemas.microsoft.com/office/drawing/2014/main" val="4163802024"/>
                  </a:ext>
                </a:extLst>
              </a:tr>
              <a:tr h="274320">
                <a:tc>
                  <a:txBody>
                    <a:bodyPr/>
                    <a:lstStyle/>
                    <a:p>
                      <a:pPr algn="l" fontAlgn="b"/>
                      <a:r>
                        <a:rPr lang="en-US" sz="1100" b="0" i="0" u="none" strike="noStrike">
                          <a:solidFill>
                            <a:srgbClr val="000000"/>
                          </a:solidFill>
                          <a:effectLst/>
                          <a:latin typeface="Calibri" panose="020F0502020204030204" pitchFamily="34" charset="0"/>
                        </a:rPr>
                        <a:t>Site Solver</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Solve for the study total number of sites needed</a:t>
                      </a:r>
                    </a:p>
                  </a:txBody>
                  <a:tcPr marL="45720" marR="45720" anchor="ctr"/>
                </a:tc>
                <a:extLst>
                  <a:ext uri="{0D108BD9-81ED-4DB2-BD59-A6C34878D82A}">
                    <a16:rowId xmlns:a16="http://schemas.microsoft.com/office/drawing/2014/main" val="2592158943"/>
                  </a:ext>
                </a:extLst>
              </a:tr>
              <a:tr h="274320">
                <a:tc>
                  <a:txBody>
                    <a:bodyPr/>
                    <a:lstStyle/>
                    <a:p>
                      <a:pPr algn="l" fontAlgn="b"/>
                      <a:r>
                        <a:rPr lang="en-US" sz="1100" b="0" i="0" u="none" strike="noStrike">
                          <a:solidFill>
                            <a:srgbClr val="000000"/>
                          </a:solidFill>
                          <a:effectLst/>
                          <a:latin typeface="Calibri" panose="020F0502020204030204" pitchFamily="34" charset="0"/>
                        </a:rPr>
                        <a:t>Screening Period</a:t>
                      </a:r>
                    </a:p>
                  </a:txBody>
                  <a:tcPr marL="45720" marR="45720" anchor="ctr"/>
                </a:tc>
                <a:tc>
                  <a:txBody>
                    <a:bodyPr/>
                    <a:lstStyle/>
                    <a:p>
                      <a:pPr algn="l" fontAlgn="b"/>
                      <a:r>
                        <a:rPr lang="en-US" sz="1100" b="0" i="0" u="none" strike="noStrike">
                          <a:solidFill>
                            <a:srgbClr val="000000"/>
                          </a:solidFill>
                          <a:effectLst/>
                          <a:latin typeface="Calibri" panose="020F0502020204030204" pitchFamily="34" charset="0"/>
                        </a:rPr>
                        <a:t>Per the study protocol, the maximum number of days allowed between the screening and randomization visits</a:t>
                      </a:r>
                    </a:p>
                  </a:txBody>
                  <a:tcPr marL="45720" marR="45720" anchor="ctr"/>
                </a:tc>
                <a:extLst>
                  <a:ext uri="{0D108BD9-81ED-4DB2-BD59-A6C34878D82A}">
                    <a16:rowId xmlns:a16="http://schemas.microsoft.com/office/drawing/2014/main" val="2405125561"/>
                  </a:ext>
                </a:extLst>
              </a:tr>
            </a:tbl>
          </a:graphicData>
        </a:graphic>
      </p:graphicFrame>
    </p:spTree>
    <p:extLst>
      <p:ext uri="{BB962C8B-B14F-4D97-AF65-F5344CB8AC3E}">
        <p14:creationId xmlns:p14="http://schemas.microsoft.com/office/powerpoint/2010/main" val="3212564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0F6D9-8CC7-3076-97CB-FF839E17F642}"/>
              </a:ext>
            </a:extLst>
          </p:cNvPr>
          <p:cNvSpPr>
            <a:spLocks noGrp="1"/>
          </p:cNvSpPr>
          <p:nvPr>
            <p:ph type="ctrTitle"/>
          </p:nvPr>
        </p:nvSpPr>
        <p:spPr/>
        <p:txBody>
          <a:bodyPr/>
          <a:lstStyle/>
          <a:p>
            <a:r>
              <a:rPr lang="en-US" err="1"/>
              <a:t>SMArT</a:t>
            </a:r>
            <a:r>
              <a:rPr lang="en-US"/>
              <a:t> Overview</a:t>
            </a:r>
          </a:p>
        </p:txBody>
      </p:sp>
    </p:spTree>
    <p:extLst>
      <p:ext uri="{BB962C8B-B14F-4D97-AF65-F5344CB8AC3E}">
        <p14:creationId xmlns:p14="http://schemas.microsoft.com/office/powerpoint/2010/main" val="39260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B12133F-FCB6-7608-5ECF-AEA0A3AAE66D}"/>
              </a:ext>
            </a:extLst>
          </p:cNvPr>
          <p:cNvSpPr>
            <a:spLocks noGrp="1"/>
          </p:cNvSpPr>
          <p:nvPr>
            <p:ph type="body" sz="quarter" idx="15"/>
          </p:nvPr>
        </p:nvSpPr>
        <p:spPr/>
        <p:txBody>
          <a:bodyPr/>
          <a:lstStyle/>
          <a:p>
            <a:r>
              <a:rPr lang="en-US" dirty="0"/>
              <a:t>Study Modeling Arc Tool is a web-based Spotfire tool developed by OARS </a:t>
            </a:r>
          </a:p>
        </p:txBody>
      </p:sp>
      <p:sp>
        <p:nvSpPr>
          <p:cNvPr id="5" name="Title 4">
            <a:extLst>
              <a:ext uri="{FF2B5EF4-FFF2-40B4-BE49-F238E27FC236}">
                <a16:creationId xmlns:a16="http://schemas.microsoft.com/office/drawing/2014/main" id="{7CAAC6E1-F0F3-3F27-B7AD-08CAFD0A663D}"/>
              </a:ext>
            </a:extLst>
          </p:cNvPr>
          <p:cNvSpPr>
            <a:spLocks noGrp="1"/>
          </p:cNvSpPr>
          <p:nvPr>
            <p:ph type="title"/>
          </p:nvPr>
        </p:nvSpPr>
        <p:spPr/>
        <p:txBody>
          <a:bodyPr/>
          <a:lstStyle/>
          <a:p>
            <a:r>
              <a:rPr lang="en-US" err="1"/>
              <a:t>SMArT</a:t>
            </a:r>
            <a:r>
              <a:rPr lang="en-US"/>
              <a:t> Overview</a:t>
            </a:r>
          </a:p>
        </p:txBody>
      </p:sp>
      <p:graphicFrame>
        <p:nvGraphicFramePr>
          <p:cNvPr id="6" name="Table 6">
            <a:extLst>
              <a:ext uri="{FF2B5EF4-FFF2-40B4-BE49-F238E27FC236}">
                <a16:creationId xmlns:a16="http://schemas.microsoft.com/office/drawing/2014/main" id="{AE36510B-708C-DEEA-18A5-A002A531994D}"/>
              </a:ext>
            </a:extLst>
          </p:cNvPr>
          <p:cNvGraphicFramePr>
            <a:graphicFrameLocks noGrp="1"/>
          </p:cNvGraphicFramePr>
          <p:nvPr>
            <p:extLst>
              <p:ext uri="{D42A27DB-BD31-4B8C-83A1-F6EECF244321}">
                <p14:modId xmlns:p14="http://schemas.microsoft.com/office/powerpoint/2010/main" val="3986140732"/>
              </p:ext>
            </p:extLst>
          </p:nvPr>
        </p:nvGraphicFramePr>
        <p:xfrm>
          <a:off x="446798" y="1789079"/>
          <a:ext cx="11095196" cy="4425681"/>
        </p:xfrm>
        <a:graphic>
          <a:graphicData uri="http://schemas.openxmlformats.org/drawingml/2006/table">
            <a:tbl>
              <a:tblPr firstRow="1" bandRow="1">
                <a:tableStyleId>{69012ECD-51FC-41F1-AA8D-1B2483CD663E}</a:tableStyleId>
              </a:tblPr>
              <a:tblGrid>
                <a:gridCol w="3268268">
                  <a:extLst>
                    <a:ext uri="{9D8B030D-6E8A-4147-A177-3AD203B41FA5}">
                      <a16:colId xmlns:a16="http://schemas.microsoft.com/office/drawing/2014/main" val="4292540921"/>
                    </a:ext>
                  </a:extLst>
                </a:gridCol>
                <a:gridCol w="276837">
                  <a:extLst>
                    <a:ext uri="{9D8B030D-6E8A-4147-A177-3AD203B41FA5}">
                      <a16:colId xmlns:a16="http://schemas.microsoft.com/office/drawing/2014/main" val="1537754561"/>
                    </a:ext>
                  </a:extLst>
                </a:gridCol>
                <a:gridCol w="7550091">
                  <a:extLst>
                    <a:ext uri="{9D8B030D-6E8A-4147-A177-3AD203B41FA5}">
                      <a16:colId xmlns:a16="http://schemas.microsoft.com/office/drawing/2014/main" val="3437983681"/>
                    </a:ext>
                  </a:extLst>
                </a:gridCol>
              </a:tblGrid>
              <a:tr h="365760">
                <a:tc gridSpan="3">
                  <a:txBody>
                    <a:bodyPr/>
                    <a:lstStyle/>
                    <a:p>
                      <a:r>
                        <a:rPr lang="en-US" dirty="0"/>
                        <a:t>Purpose</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1877953"/>
                  </a:ext>
                </a:extLst>
              </a:tr>
              <a:tr h="591666">
                <a:tc gridSpan="3">
                  <a:txBody>
                    <a:bodyPr/>
                    <a:lstStyle/>
                    <a:p>
                      <a:r>
                        <a:rPr lang="en-US" sz="1600"/>
                        <a:t>Self-service tool for the development of high-level site activation plans and enrollment scenarios to obtain initial study level enrollment insights. This tool serves as a pre-cursor to DVSO detailed planning.</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85635371"/>
                  </a:ext>
                </a:extLst>
              </a:tr>
              <a:tr h="365760">
                <a:tc gridSpan="3">
                  <a:txBody>
                    <a:bodyPr/>
                    <a:lstStyle/>
                    <a:p>
                      <a:r>
                        <a:rPr lang="en-US" b="1">
                          <a:solidFill>
                            <a:schemeClr val="bg1"/>
                          </a:solidFill>
                        </a:rPr>
                        <a:t>Objective</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841097"/>
                  </a:ext>
                </a:extLst>
              </a:tr>
              <a:tr h="590585">
                <a:tc gridSpan="3">
                  <a:txBody>
                    <a:bodyPr/>
                    <a:lstStyle/>
                    <a:p>
                      <a:r>
                        <a:rPr lang="en-US" sz="1600"/>
                        <a:t>Achieve greater efficiency, transparency and autonomy in the determination of assumptions for study level enrollment modeling</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3228443"/>
                  </a:ext>
                </a:extLst>
              </a:tr>
              <a:tr h="365760">
                <a:tc>
                  <a:txBody>
                    <a:bodyPr/>
                    <a:lstStyle/>
                    <a:p>
                      <a:r>
                        <a:rPr lang="en-US" b="1">
                          <a:solidFill>
                            <a:schemeClr val="bg1"/>
                          </a:solidFill>
                        </a:rPr>
                        <a:t>In Scope</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a:txBody>
                    <a:bodyPr/>
                    <a:lstStyle/>
                    <a:p>
                      <a:endParaRPr lang="en-US" b="1">
                        <a:solidFill>
                          <a:schemeClr val="bg1"/>
                        </a:solidFill>
                      </a:endParaRPr>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bg1"/>
                          </a:solidFill>
                        </a:rPr>
                        <a:t>Out of Scope</a:t>
                      </a:r>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000894811"/>
                  </a:ext>
                </a:extLst>
              </a:tr>
              <a:tr h="882496">
                <a:tc>
                  <a:txBody>
                    <a:bodyPr/>
                    <a:lstStyle/>
                    <a:p>
                      <a:r>
                        <a:rPr lang="en-US" sz="1600" dirty="0"/>
                        <a:t>All registry non-cohort studies prior to the development of a high level historical scenario</a:t>
                      </a:r>
                    </a:p>
                  </a:txBody>
                  <a:tcPr>
                    <a:lnL w="9525" cap="flat" cmpd="sng" algn="ctr">
                      <a:noFill/>
                      <a:prstDash val="solid"/>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endParaRPr lang="en-US" sz="1600"/>
                    </a:p>
                  </a:txBody>
                  <a:tcPr>
                    <a:lnL>
                      <a:noFill/>
                    </a:lnL>
                    <a:lnR>
                      <a:noFill/>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sz="1600" dirty="0"/>
                        <a:t>Studies with &gt; 5 planned non-preferred countries</a:t>
                      </a:r>
                    </a:p>
                    <a:p>
                      <a:pPr marL="285750" indent="-285750">
                        <a:buFont typeface="Arial" panose="020B0604020202020204" pitchFamily="34" charset="0"/>
                        <a:buChar char="•"/>
                      </a:pPr>
                      <a:r>
                        <a:rPr lang="en-US" sz="1600" dirty="0"/>
                        <a:t>Studies not using Pfizer historical start-up timelines for their high-level site activation schedule</a:t>
                      </a:r>
                    </a:p>
                    <a:p>
                      <a:pPr marL="285750" indent="-285750">
                        <a:buFont typeface="Arial" panose="020B0604020202020204" pitchFamily="34" charset="0"/>
                        <a:buChar char="•"/>
                      </a:pPr>
                      <a:r>
                        <a:rPr lang="en-US" sz="1600" dirty="0"/>
                        <a:t>Cohort studies</a:t>
                      </a:r>
                    </a:p>
                    <a:p>
                      <a:pPr marL="285750" indent="-285750">
                        <a:buFont typeface="Arial" panose="020B0604020202020204" pitchFamily="34" charset="0"/>
                        <a:buChar char="•"/>
                      </a:pPr>
                      <a:r>
                        <a:rPr lang="en-US" sz="1600" dirty="0"/>
                        <a:t>Modeling of historical enrollment scenario for </a:t>
                      </a:r>
                      <a:r>
                        <a:rPr lang="en-US" sz="1600" dirty="0" err="1"/>
                        <a:t>MindTheGap</a:t>
                      </a:r>
                      <a:r>
                        <a:rPr lang="en-US" sz="1600" dirty="0"/>
                        <a:t> analysis</a:t>
                      </a:r>
                    </a:p>
                  </a:txBody>
                  <a:tcPr>
                    <a:lnL>
                      <a:noFill/>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132286088"/>
                  </a:ext>
                </a:extLst>
              </a:tr>
              <a:tr h="365760">
                <a:tc gridSpan="3">
                  <a:txBody>
                    <a:bodyPr/>
                    <a:lstStyle/>
                    <a:p>
                      <a:r>
                        <a:rPr lang="en-US" b="1">
                          <a:solidFill>
                            <a:schemeClr val="bg1"/>
                          </a:solidFill>
                        </a:rPr>
                        <a:t>Users</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39178400"/>
                  </a:ext>
                </a:extLst>
              </a:tr>
              <a:tr h="469750">
                <a:tc gridSpan="3">
                  <a:txBody>
                    <a:bodyPr/>
                    <a:lstStyle/>
                    <a:p>
                      <a:r>
                        <a:rPr lang="en-US" sz="1600" dirty="0"/>
                        <a:t>Feasibility Strategy &amp; Analytics Lead (FSAL), Performance Analyst (PA)</a:t>
                      </a:r>
                    </a:p>
                  </a:txBody>
                  <a:tcP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18543642"/>
                  </a:ext>
                </a:extLst>
              </a:tr>
            </a:tbl>
          </a:graphicData>
        </a:graphic>
      </p:graphicFrame>
    </p:spTree>
    <p:extLst>
      <p:ext uri="{BB962C8B-B14F-4D97-AF65-F5344CB8AC3E}">
        <p14:creationId xmlns:p14="http://schemas.microsoft.com/office/powerpoint/2010/main" val="730980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63BCF6-9632-35E9-1832-E5F25712321E}"/>
              </a:ext>
            </a:extLst>
          </p:cNvPr>
          <p:cNvSpPr>
            <a:spLocks noGrp="1"/>
          </p:cNvSpPr>
          <p:nvPr>
            <p:ph type="title"/>
          </p:nvPr>
        </p:nvSpPr>
        <p:spPr/>
        <p:txBody>
          <a:bodyPr/>
          <a:lstStyle/>
          <a:p>
            <a:r>
              <a:rPr lang="en-US" dirty="0" err="1"/>
              <a:t>SMArT</a:t>
            </a:r>
            <a:r>
              <a:rPr lang="en-US" dirty="0"/>
              <a:t> Scope of Usage</a:t>
            </a:r>
          </a:p>
        </p:txBody>
      </p:sp>
      <p:graphicFrame>
        <p:nvGraphicFramePr>
          <p:cNvPr id="62" name="Table 62">
            <a:extLst>
              <a:ext uri="{FF2B5EF4-FFF2-40B4-BE49-F238E27FC236}">
                <a16:creationId xmlns:a16="http://schemas.microsoft.com/office/drawing/2014/main" id="{E9C9DC9F-1102-4A5A-F250-3B3AB0A334AA}"/>
              </a:ext>
            </a:extLst>
          </p:cNvPr>
          <p:cNvGraphicFramePr>
            <a:graphicFrameLocks noGrp="1"/>
          </p:cNvGraphicFramePr>
          <p:nvPr>
            <p:extLst>
              <p:ext uri="{D42A27DB-BD31-4B8C-83A1-F6EECF244321}">
                <p14:modId xmlns:p14="http://schemas.microsoft.com/office/powerpoint/2010/main" val="938196034"/>
              </p:ext>
            </p:extLst>
          </p:nvPr>
        </p:nvGraphicFramePr>
        <p:xfrm>
          <a:off x="446797" y="1196097"/>
          <a:ext cx="11078263" cy="1280160"/>
        </p:xfrm>
        <a:graphic>
          <a:graphicData uri="http://schemas.openxmlformats.org/drawingml/2006/table">
            <a:tbl>
              <a:tblPr>
                <a:tableStyleId>{5C22544A-7EE6-4342-B048-85BDC9FD1C3A}</a:tableStyleId>
              </a:tblPr>
              <a:tblGrid>
                <a:gridCol w="1128506">
                  <a:extLst>
                    <a:ext uri="{9D8B030D-6E8A-4147-A177-3AD203B41FA5}">
                      <a16:colId xmlns:a16="http://schemas.microsoft.com/office/drawing/2014/main" val="1239249492"/>
                    </a:ext>
                  </a:extLst>
                </a:gridCol>
                <a:gridCol w="9949757">
                  <a:extLst>
                    <a:ext uri="{9D8B030D-6E8A-4147-A177-3AD203B41FA5}">
                      <a16:colId xmlns:a16="http://schemas.microsoft.com/office/drawing/2014/main" val="751817959"/>
                    </a:ext>
                  </a:extLst>
                </a:gridCol>
              </a:tblGrid>
              <a:tr h="640080">
                <a:tc>
                  <a:txBody>
                    <a:bodyPr/>
                    <a:lstStyle/>
                    <a:p>
                      <a:r>
                        <a:rPr lang="en-US" b="1" dirty="0"/>
                        <a:t>When?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At early stage of a study enrollment modeling</a:t>
                      </a:r>
                    </a:p>
                  </a:txBody>
                  <a:tcPr anchor="ctr"/>
                </a:tc>
                <a:extLst>
                  <a:ext uri="{0D108BD9-81ED-4DB2-BD59-A6C34878D82A}">
                    <a16:rowId xmlns:a16="http://schemas.microsoft.com/office/drawing/2014/main" val="555255052"/>
                  </a:ext>
                </a:extLst>
              </a:tr>
              <a:tr h="640080">
                <a:tc>
                  <a:txBody>
                    <a:bodyPr/>
                    <a:lstStyle/>
                    <a:p>
                      <a:r>
                        <a:rPr lang="en-US" b="1" dirty="0"/>
                        <a:t>Why?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t>To assess and refine study assumptions that will be used to develop DVSO High Level historical scenario</a:t>
                      </a:r>
                    </a:p>
                  </a:txBody>
                  <a:tcPr anchor="ctr"/>
                </a:tc>
                <a:extLst>
                  <a:ext uri="{0D108BD9-81ED-4DB2-BD59-A6C34878D82A}">
                    <a16:rowId xmlns:a16="http://schemas.microsoft.com/office/drawing/2014/main" val="1418631046"/>
                  </a:ext>
                </a:extLst>
              </a:tr>
            </a:tbl>
          </a:graphicData>
        </a:graphic>
      </p:graphicFrame>
      <p:grpSp>
        <p:nvGrpSpPr>
          <p:cNvPr id="85" name="Group 84">
            <a:extLst>
              <a:ext uri="{FF2B5EF4-FFF2-40B4-BE49-F238E27FC236}">
                <a16:creationId xmlns:a16="http://schemas.microsoft.com/office/drawing/2014/main" id="{AA96495F-7D73-1171-ED69-96662892FFCE}"/>
              </a:ext>
            </a:extLst>
          </p:cNvPr>
          <p:cNvGrpSpPr/>
          <p:nvPr/>
        </p:nvGrpSpPr>
        <p:grpSpPr>
          <a:xfrm>
            <a:off x="883389" y="3014177"/>
            <a:ext cx="10205078" cy="1909314"/>
            <a:chOff x="860335" y="3324896"/>
            <a:chExt cx="10205078" cy="1909314"/>
          </a:xfrm>
        </p:grpSpPr>
        <p:graphicFrame>
          <p:nvGraphicFramePr>
            <p:cNvPr id="60" name="Diagram 59">
              <a:extLst>
                <a:ext uri="{FF2B5EF4-FFF2-40B4-BE49-F238E27FC236}">
                  <a16:creationId xmlns:a16="http://schemas.microsoft.com/office/drawing/2014/main" id="{9D5B0B2F-5E93-54DF-17B2-8E9DA840C401}"/>
                </a:ext>
              </a:extLst>
            </p:cNvPr>
            <p:cNvGraphicFramePr/>
            <p:nvPr>
              <p:extLst>
                <p:ext uri="{D42A27DB-BD31-4B8C-83A1-F6EECF244321}">
                  <p14:modId xmlns:p14="http://schemas.microsoft.com/office/powerpoint/2010/main" val="2960810495"/>
                </p:ext>
              </p:extLst>
            </p:nvPr>
          </p:nvGraphicFramePr>
          <p:xfrm>
            <a:off x="1355160" y="4238470"/>
            <a:ext cx="9634398" cy="99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4" name="Straight Connector 63">
              <a:extLst>
                <a:ext uri="{FF2B5EF4-FFF2-40B4-BE49-F238E27FC236}">
                  <a16:creationId xmlns:a16="http://schemas.microsoft.com/office/drawing/2014/main" id="{785FD212-2184-E7AA-AF16-B86D8F4BB80A}"/>
                </a:ext>
              </a:extLst>
            </p:cNvPr>
            <p:cNvCxnSpPr>
              <a:cxnSpLocks/>
            </p:cNvCxnSpPr>
            <p:nvPr/>
          </p:nvCxnSpPr>
          <p:spPr bwMode="gray">
            <a:xfrm>
              <a:off x="1396817" y="3844031"/>
              <a:ext cx="0" cy="388727"/>
            </a:xfrm>
            <a:prstGeom prst="line">
              <a:avLst/>
            </a:prstGeom>
            <a:noFill/>
            <a:ln w="25400" cap="rnd">
              <a:solidFill>
                <a:schemeClr val="bg1">
                  <a:lumMod val="75000"/>
                </a:schemeClr>
              </a:solidFill>
              <a:prstDash val="solid"/>
              <a:round/>
              <a:headEnd/>
              <a:tailEnd type="oval"/>
            </a:ln>
            <a:effectLst/>
          </p:spPr>
        </p:cxnSp>
        <p:sp>
          <p:nvSpPr>
            <p:cNvPr id="66" name="TextBox 65">
              <a:extLst>
                <a:ext uri="{FF2B5EF4-FFF2-40B4-BE49-F238E27FC236}">
                  <a16:creationId xmlns:a16="http://schemas.microsoft.com/office/drawing/2014/main" id="{62B9594B-FA62-82DD-8239-7F277B18FFBD}"/>
                </a:ext>
              </a:extLst>
            </p:cNvPr>
            <p:cNvSpPr txBox="1"/>
            <p:nvPr/>
          </p:nvSpPr>
          <p:spPr bwMode="gray">
            <a:xfrm>
              <a:off x="860335" y="3324896"/>
              <a:ext cx="1037452" cy="509596"/>
            </a:xfrm>
            <a:prstGeom prst="rect">
              <a:avLst/>
            </a:prstGeom>
          </p:spPr>
          <p:txBody>
            <a:bodyPr wrap="square" lIns="45720" tIns="45720" rIns="45720" bIns="45720" rtlCol="0">
              <a:noAutofit/>
            </a:bodyPr>
            <a:lstStyle/>
            <a:p>
              <a:pPr algn="ctr">
                <a:lnSpc>
                  <a:spcPct val="90000"/>
                </a:lnSpc>
                <a:spcBef>
                  <a:spcPts val="1000"/>
                </a:spcBef>
              </a:pPr>
              <a:r>
                <a:rPr lang="en-US" sz="1400" dirty="0"/>
                <a:t>Study assignment</a:t>
              </a:r>
            </a:p>
          </p:txBody>
        </p:sp>
        <p:cxnSp>
          <p:nvCxnSpPr>
            <p:cNvPr id="67" name="Straight Connector 66">
              <a:extLst>
                <a:ext uri="{FF2B5EF4-FFF2-40B4-BE49-F238E27FC236}">
                  <a16:creationId xmlns:a16="http://schemas.microsoft.com/office/drawing/2014/main" id="{020E94B1-DA55-8FC2-BCA3-DC2D8574B540}"/>
                </a:ext>
              </a:extLst>
            </p:cNvPr>
            <p:cNvCxnSpPr>
              <a:cxnSpLocks/>
            </p:cNvCxnSpPr>
            <p:nvPr/>
          </p:nvCxnSpPr>
          <p:spPr bwMode="gray">
            <a:xfrm>
              <a:off x="2575401" y="3846250"/>
              <a:ext cx="0" cy="393192"/>
            </a:xfrm>
            <a:prstGeom prst="line">
              <a:avLst/>
            </a:prstGeom>
            <a:noFill/>
            <a:ln w="25400" cap="rnd">
              <a:solidFill>
                <a:schemeClr val="bg1">
                  <a:lumMod val="75000"/>
                </a:schemeClr>
              </a:solidFill>
              <a:prstDash val="solid"/>
              <a:round/>
              <a:headEnd/>
              <a:tailEnd type="oval"/>
            </a:ln>
            <a:effectLst/>
          </p:spPr>
        </p:cxnSp>
        <p:sp>
          <p:nvSpPr>
            <p:cNvPr id="68" name="TextBox 67">
              <a:extLst>
                <a:ext uri="{FF2B5EF4-FFF2-40B4-BE49-F238E27FC236}">
                  <a16:creationId xmlns:a16="http://schemas.microsoft.com/office/drawing/2014/main" id="{F40BE206-56EC-D107-A04E-BEDC1BF2DC5F}"/>
                </a:ext>
              </a:extLst>
            </p:cNvPr>
            <p:cNvSpPr txBox="1"/>
            <p:nvPr/>
          </p:nvSpPr>
          <p:spPr bwMode="gray">
            <a:xfrm>
              <a:off x="1926951" y="3330965"/>
              <a:ext cx="1239196" cy="497458"/>
            </a:xfrm>
            <a:prstGeom prst="rect">
              <a:avLst/>
            </a:prstGeom>
          </p:spPr>
          <p:txBody>
            <a:bodyPr wrap="square" lIns="45720" tIns="45720" rIns="45720" bIns="45720" rtlCol="0">
              <a:noAutofit/>
            </a:bodyPr>
            <a:lstStyle/>
            <a:p>
              <a:pPr algn="ctr">
                <a:lnSpc>
                  <a:spcPct val="90000"/>
                </a:lnSpc>
                <a:spcBef>
                  <a:spcPts val="1000"/>
                </a:spcBef>
              </a:pPr>
              <a:r>
                <a:rPr lang="en-US" sz="1400" dirty="0"/>
                <a:t>Historical analysis</a:t>
              </a:r>
            </a:p>
          </p:txBody>
        </p:sp>
        <p:cxnSp>
          <p:nvCxnSpPr>
            <p:cNvPr id="73" name="Straight Connector 72">
              <a:extLst>
                <a:ext uri="{FF2B5EF4-FFF2-40B4-BE49-F238E27FC236}">
                  <a16:creationId xmlns:a16="http://schemas.microsoft.com/office/drawing/2014/main" id="{339B4E4C-0688-D798-32AA-7AFFCEF00DF2}"/>
                </a:ext>
              </a:extLst>
            </p:cNvPr>
            <p:cNvCxnSpPr>
              <a:cxnSpLocks/>
            </p:cNvCxnSpPr>
            <p:nvPr/>
          </p:nvCxnSpPr>
          <p:spPr bwMode="gray">
            <a:xfrm>
              <a:off x="10452302" y="3844031"/>
              <a:ext cx="0" cy="388727"/>
            </a:xfrm>
            <a:prstGeom prst="line">
              <a:avLst/>
            </a:prstGeom>
            <a:noFill/>
            <a:ln w="25400" cap="rnd">
              <a:solidFill>
                <a:schemeClr val="bg1">
                  <a:lumMod val="75000"/>
                </a:schemeClr>
              </a:solidFill>
              <a:prstDash val="solid"/>
              <a:round/>
              <a:headEnd/>
              <a:tailEnd type="oval"/>
            </a:ln>
            <a:effectLst/>
          </p:spPr>
        </p:cxnSp>
        <p:sp>
          <p:nvSpPr>
            <p:cNvPr id="74" name="TextBox 73">
              <a:extLst>
                <a:ext uri="{FF2B5EF4-FFF2-40B4-BE49-F238E27FC236}">
                  <a16:creationId xmlns:a16="http://schemas.microsoft.com/office/drawing/2014/main" id="{14FA8740-99BA-752F-104D-0E9DD5723872}"/>
                </a:ext>
              </a:extLst>
            </p:cNvPr>
            <p:cNvSpPr txBox="1"/>
            <p:nvPr/>
          </p:nvSpPr>
          <p:spPr bwMode="gray">
            <a:xfrm>
              <a:off x="9826217" y="3330965"/>
              <a:ext cx="1239196" cy="497458"/>
            </a:xfrm>
            <a:prstGeom prst="rect">
              <a:avLst/>
            </a:prstGeom>
          </p:spPr>
          <p:txBody>
            <a:bodyPr wrap="square" lIns="45720" tIns="45720" rIns="45720" bIns="45720" rtlCol="0" anchor="ctr">
              <a:noAutofit/>
            </a:bodyPr>
            <a:lstStyle/>
            <a:p>
              <a:pPr algn="ctr">
                <a:lnSpc>
                  <a:spcPct val="90000"/>
                </a:lnSpc>
                <a:spcBef>
                  <a:spcPts val="1000"/>
                </a:spcBef>
              </a:pPr>
              <a:r>
                <a:rPr lang="en-US" sz="1400" dirty="0"/>
                <a:t>Governance endorsement</a:t>
              </a:r>
            </a:p>
          </p:txBody>
        </p:sp>
        <p:cxnSp>
          <p:nvCxnSpPr>
            <p:cNvPr id="75" name="Straight Connector 74">
              <a:extLst>
                <a:ext uri="{FF2B5EF4-FFF2-40B4-BE49-F238E27FC236}">
                  <a16:creationId xmlns:a16="http://schemas.microsoft.com/office/drawing/2014/main" id="{D5789A3B-2B04-62D1-102B-A63A50CA2C15}"/>
                </a:ext>
              </a:extLst>
            </p:cNvPr>
            <p:cNvCxnSpPr>
              <a:cxnSpLocks/>
            </p:cNvCxnSpPr>
            <p:nvPr/>
          </p:nvCxnSpPr>
          <p:spPr bwMode="gray">
            <a:xfrm>
              <a:off x="6589587" y="3855129"/>
              <a:ext cx="0" cy="388727"/>
            </a:xfrm>
            <a:prstGeom prst="line">
              <a:avLst/>
            </a:prstGeom>
            <a:noFill/>
            <a:ln w="25400" cap="rnd">
              <a:solidFill>
                <a:schemeClr val="bg1">
                  <a:lumMod val="75000"/>
                </a:schemeClr>
              </a:solidFill>
              <a:prstDash val="solid"/>
              <a:round/>
              <a:headEnd/>
              <a:tailEnd type="oval"/>
            </a:ln>
            <a:effectLst/>
          </p:spPr>
        </p:cxnSp>
        <p:sp>
          <p:nvSpPr>
            <p:cNvPr id="76" name="TextBox 75">
              <a:extLst>
                <a:ext uri="{FF2B5EF4-FFF2-40B4-BE49-F238E27FC236}">
                  <a16:creationId xmlns:a16="http://schemas.microsoft.com/office/drawing/2014/main" id="{F95E4CEE-F376-6214-FE40-588D46CF9916}"/>
                </a:ext>
              </a:extLst>
            </p:cNvPr>
            <p:cNvSpPr txBox="1"/>
            <p:nvPr/>
          </p:nvSpPr>
          <p:spPr bwMode="gray">
            <a:xfrm>
              <a:off x="5963477" y="3324896"/>
              <a:ext cx="1239196" cy="497458"/>
            </a:xfrm>
            <a:prstGeom prst="rect">
              <a:avLst/>
            </a:prstGeom>
          </p:spPr>
          <p:txBody>
            <a:bodyPr wrap="square" lIns="45720" tIns="45720" rIns="45720" bIns="45720" rtlCol="0" anchor="ctr">
              <a:noAutofit/>
            </a:bodyPr>
            <a:lstStyle/>
            <a:p>
              <a:pPr algn="ctr">
                <a:lnSpc>
                  <a:spcPct val="90000"/>
                </a:lnSpc>
                <a:spcBef>
                  <a:spcPts val="1000"/>
                </a:spcBef>
              </a:pPr>
              <a:r>
                <a:rPr lang="en-US" sz="1400" dirty="0"/>
                <a:t>Mind The Gap analysis</a:t>
              </a:r>
            </a:p>
          </p:txBody>
        </p:sp>
        <p:cxnSp>
          <p:nvCxnSpPr>
            <p:cNvPr id="79" name="Straight Connector 78">
              <a:extLst>
                <a:ext uri="{FF2B5EF4-FFF2-40B4-BE49-F238E27FC236}">
                  <a16:creationId xmlns:a16="http://schemas.microsoft.com/office/drawing/2014/main" id="{26265128-468A-EFD6-5151-17B44E28FE2C}"/>
                </a:ext>
              </a:extLst>
            </p:cNvPr>
            <p:cNvCxnSpPr>
              <a:cxnSpLocks/>
            </p:cNvCxnSpPr>
            <p:nvPr/>
          </p:nvCxnSpPr>
          <p:spPr bwMode="gray">
            <a:xfrm>
              <a:off x="3697920" y="3855128"/>
              <a:ext cx="0" cy="388727"/>
            </a:xfrm>
            <a:prstGeom prst="line">
              <a:avLst/>
            </a:prstGeom>
            <a:noFill/>
            <a:ln w="25400" cap="rnd">
              <a:solidFill>
                <a:schemeClr val="bg1">
                  <a:lumMod val="75000"/>
                </a:schemeClr>
              </a:solidFill>
              <a:prstDash val="solid"/>
              <a:round/>
              <a:headEnd/>
              <a:tailEnd type="oval"/>
            </a:ln>
            <a:effectLst/>
          </p:spPr>
        </p:cxnSp>
        <p:sp>
          <p:nvSpPr>
            <p:cNvPr id="80" name="TextBox 79">
              <a:extLst>
                <a:ext uri="{FF2B5EF4-FFF2-40B4-BE49-F238E27FC236}">
                  <a16:creationId xmlns:a16="http://schemas.microsoft.com/office/drawing/2014/main" id="{AD0B4337-DDBD-ACCF-6258-2417C5B820A1}"/>
                </a:ext>
              </a:extLst>
            </p:cNvPr>
            <p:cNvSpPr txBox="1"/>
            <p:nvPr/>
          </p:nvSpPr>
          <p:spPr bwMode="gray">
            <a:xfrm>
              <a:off x="3076368" y="3324896"/>
              <a:ext cx="1239196" cy="497459"/>
            </a:xfrm>
            <a:prstGeom prst="rect">
              <a:avLst/>
            </a:prstGeom>
          </p:spPr>
          <p:txBody>
            <a:bodyPr wrap="square" lIns="45720" tIns="45720" rIns="45720" bIns="45720" rtlCol="0" anchor="ctr">
              <a:noAutofit/>
            </a:bodyPr>
            <a:lstStyle/>
            <a:p>
              <a:pPr algn="ctr">
                <a:lnSpc>
                  <a:spcPct val="90000"/>
                </a:lnSpc>
                <a:spcBef>
                  <a:spcPts val="1000"/>
                </a:spcBef>
              </a:pPr>
              <a:r>
                <a:rPr lang="en-US" sz="1400" dirty="0"/>
                <a:t>Country outreach</a:t>
              </a:r>
            </a:p>
          </p:txBody>
        </p:sp>
      </p:grpSp>
    </p:spTree>
    <p:extLst>
      <p:ext uri="{BB962C8B-B14F-4D97-AF65-F5344CB8AC3E}">
        <p14:creationId xmlns:p14="http://schemas.microsoft.com/office/powerpoint/2010/main" val="213128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BECFE9-D55D-830C-7705-83E0EDFC1FDF}"/>
              </a:ext>
            </a:extLst>
          </p:cNvPr>
          <p:cNvSpPr>
            <a:spLocks noGrp="1"/>
          </p:cNvSpPr>
          <p:nvPr>
            <p:ph idx="1"/>
          </p:nvPr>
        </p:nvSpPr>
        <p:spPr/>
        <p:txBody>
          <a:bodyPr/>
          <a:lstStyle/>
          <a:p>
            <a:pPr marL="0" indent="0">
              <a:buNone/>
            </a:pPr>
            <a:r>
              <a:rPr lang="en-US" dirty="0" err="1"/>
              <a:t>SMArT</a:t>
            </a:r>
            <a:r>
              <a:rPr lang="en-US" dirty="0"/>
              <a:t> is comprised of 5 views</a:t>
            </a:r>
          </a:p>
          <a:p>
            <a:pPr marL="0" indent="0">
              <a:buNone/>
            </a:pPr>
            <a:endParaRPr lang="en-US" dirty="0"/>
          </a:p>
        </p:txBody>
      </p:sp>
      <p:sp>
        <p:nvSpPr>
          <p:cNvPr id="4" name="Text Placeholder 3">
            <a:extLst>
              <a:ext uri="{FF2B5EF4-FFF2-40B4-BE49-F238E27FC236}">
                <a16:creationId xmlns:a16="http://schemas.microsoft.com/office/drawing/2014/main" id="{9E0AA86A-C503-88E9-4223-ABC6D8FEAC69}"/>
              </a:ext>
            </a:extLst>
          </p:cNvPr>
          <p:cNvSpPr>
            <a:spLocks noGrp="1"/>
          </p:cNvSpPr>
          <p:nvPr>
            <p:ph type="body" sz="quarter" idx="15"/>
          </p:nvPr>
        </p:nvSpPr>
        <p:spPr/>
        <p:txBody>
          <a:bodyPr/>
          <a:lstStyle/>
          <a:p>
            <a:r>
              <a:rPr lang="en-US"/>
              <a:t>Link to </a:t>
            </a:r>
            <a:r>
              <a:rPr lang="en-US" err="1"/>
              <a:t>SMArT</a:t>
            </a:r>
            <a:r>
              <a:rPr lang="en-US"/>
              <a:t>: </a:t>
            </a:r>
            <a:r>
              <a:rPr lang="en-US">
                <a:hlinkClick r:id="rId2"/>
              </a:rPr>
              <a:t>Study Modeling Arc Tool (</a:t>
            </a:r>
            <a:r>
              <a:rPr lang="en-US" err="1">
                <a:hlinkClick r:id="rId2"/>
              </a:rPr>
              <a:t>SMArT</a:t>
            </a:r>
            <a:r>
              <a:rPr lang="en-US">
                <a:hlinkClick r:id="rId2"/>
              </a:rPr>
              <a:t>)</a:t>
            </a:r>
            <a:endParaRPr lang="en-US"/>
          </a:p>
        </p:txBody>
      </p:sp>
      <p:sp>
        <p:nvSpPr>
          <p:cNvPr id="5" name="Title 4">
            <a:extLst>
              <a:ext uri="{FF2B5EF4-FFF2-40B4-BE49-F238E27FC236}">
                <a16:creationId xmlns:a16="http://schemas.microsoft.com/office/drawing/2014/main" id="{186AC883-1059-153C-8EC4-8DF253A7481C}"/>
              </a:ext>
            </a:extLst>
          </p:cNvPr>
          <p:cNvSpPr>
            <a:spLocks noGrp="1"/>
          </p:cNvSpPr>
          <p:nvPr>
            <p:ph type="title"/>
          </p:nvPr>
        </p:nvSpPr>
        <p:spPr/>
        <p:txBody>
          <a:bodyPr/>
          <a:lstStyle/>
          <a:p>
            <a:r>
              <a:rPr lang="en-US" err="1"/>
              <a:t>SMArT</a:t>
            </a:r>
            <a:r>
              <a:rPr lang="en-US"/>
              <a:t> Overview</a:t>
            </a:r>
          </a:p>
        </p:txBody>
      </p:sp>
      <p:graphicFrame>
        <p:nvGraphicFramePr>
          <p:cNvPr id="6" name="Table 6">
            <a:extLst>
              <a:ext uri="{FF2B5EF4-FFF2-40B4-BE49-F238E27FC236}">
                <a16:creationId xmlns:a16="http://schemas.microsoft.com/office/drawing/2014/main" id="{095E4911-BB5F-9D32-3C9F-4B7A5DC92802}"/>
              </a:ext>
            </a:extLst>
          </p:cNvPr>
          <p:cNvGraphicFramePr>
            <a:graphicFrameLocks noGrp="1"/>
          </p:cNvGraphicFramePr>
          <p:nvPr>
            <p:extLst>
              <p:ext uri="{D42A27DB-BD31-4B8C-83A1-F6EECF244321}">
                <p14:modId xmlns:p14="http://schemas.microsoft.com/office/powerpoint/2010/main" val="1278062441"/>
              </p:ext>
            </p:extLst>
          </p:nvPr>
        </p:nvGraphicFramePr>
        <p:xfrm>
          <a:off x="448055" y="2800879"/>
          <a:ext cx="11139246" cy="2834640"/>
        </p:xfrm>
        <a:graphic>
          <a:graphicData uri="http://schemas.openxmlformats.org/drawingml/2006/table">
            <a:tbl>
              <a:tblPr firstCol="1" bandRow="1">
                <a:tableStyleId>{21E4AEA4-8DFA-4A89-87EB-49C32662AFE0}</a:tableStyleId>
              </a:tblPr>
              <a:tblGrid>
                <a:gridCol w="3043870">
                  <a:extLst>
                    <a:ext uri="{9D8B030D-6E8A-4147-A177-3AD203B41FA5}">
                      <a16:colId xmlns:a16="http://schemas.microsoft.com/office/drawing/2014/main" val="944170927"/>
                    </a:ext>
                  </a:extLst>
                </a:gridCol>
                <a:gridCol w="8095376">
                  <a:extLst>
                    <a:ext uri="{9D8B030D-6E8A-4147-A177-3AD203B41FA5}">
                      <a16:colId xmlns:a16="http://schemas.microsoft.com/office/drawing/2014/main" val="1433458917"/>
                    </a:ext>
                  </a:extLst>
                </a:gridCol>
              </a:tblGrid>
              <a:tr h="548640">
                <a:tc>
                  <a:txBody>
                    <a:bodyPr/>
                    <a:lstStyle/>
                    <a:p>
                      <a:r>
                        <a:rPr lang="en-US" sz="1600"/>
                        <a:t>Feedback</a:t>
                      </a:r>
                    </a:p>
                  </a:txBody>
                  <a:tcPr anchor="ctr">
                    <a:solidFill>
                      <a:schemeClr val="tx2"/>
                    </a:solidFill>
                  </a:tcPr>
                </a:tc>
                <a:tc>
                  <a:txBody>
                    <a:bodyPr/>
                    <a:lstStyle/>
                    <a:p>
                      <a:r>
                        <a:rPr lang="en-US" sz="1600"/>
                        <a:t>This view contains the link to a form to capture feedback, enhancement requests &amp; bug fixes request for the tool</a:t>
                      </a:r>
                    </a:p>
                  </a:txBody>
                  <a:tcPr anchor="ctr">
                    <a:solidFill>
                      <a:schemeClr val="tx2">
                        <a:lumMod val="20000"/>
                        <a:lumOff val="80000"/>
                      </a:schemeClr>
                    </a:solidFill>
                  </a:tcPr>
                </a:tc>
                <a:extLst>
                  <a:ext uri="{0D108BD9-81ED-4DB2-BD59-A6C34878D82A}">
                    <a16:rowId xmlns:a16="http://schemas.microsoft.com/office/drawing/2014/main" val="486277995"/>
                  </a:ext>
                </a:extLst>
              </a:tr>
              <a:tr h="548640">
                <a:tc>
                  <a:txBody>
                    <a:bodyPr/>
                    <a:lstStyle/>
                    <a:p>
                      <a:r>
                        <a:rPr lang="en-US" sz="1600"/>
                        <a:t>Site Activation Plan</a:t>
                      </a:r>
                    </a:p>
                  </a:txBody>
                  <a:tcPr anchor="ctr"/>
                </a:tc>
                <a:tc>
                  <a:txBody>
                    <a:bodyPr/>
                    <a:lstStyle/>
                    <a:p>
                      <a:r>
                        <a:rPr lang="en-US" sz="1600"/>
                        <a:t>This view is where the user captures inputs to develop high-level site activation plans</a:t>
                      </a:r>
                    </a:p>
                  </a:txBody>
                  <a:tcPr anchor="ctr">
                    <a:solidFill>
                      <a:schemeClr val="accent2">
                        <a:lumMod val="20000"/>
                        <a:lumOff val="80000"/>
                      </a:schemeClr>
                    </a:solidFill>
                  </a:tcPr>
                </a:tc>
                <a:extLst>
                  <a:ext uri="{0D108BD9-81ED-4DB2-BD59-A6C34878D82A}">
                    <a16:rowId xmlns:a16="http://schemas.microsoft.com/office/drawing/2014/main" val="2454295588"/>
                  </a:ext>
                </a:extLst>
              </a:tr>
              <a:tr h="548640">
                <a:tc>
                  <a:txBody>
                    <a:bodyPr/>
                    <a:lstStyle/>
                    <a:p>
                      <a:r>
                        <a:rPr lang="en-US" sz="1600"/>
                        <a:t>DVSO Activation Schedule High Level Inputs</a:t>
                      </a:r>
                    </a:p>
                  </a:txBody>
                  <a:tcPr anchor="ctr">
                    <a:solidFill>
                      <a:schemeClr val="tx2"/>
                    </a:solidFill>
                  </a:tcPr>
                </a:tc>
                <a:tc>
                  <a:txBody>
                    <a:bodyPr/>
                    <a:lstStyle/>
                    <a:p>
                      <a:r>
                        <a:rPr lang="en-US" sz="1600"/>
                        <a:t>This view contains exportable site activation plan data tables formatted for DVSO input</a:t>
                      </a:r>
                    </a:p>
                  </a:txBody>
                  <a:tcPr anchor="ctr">
                    <a:solidFill>
                      <a:schemeClr val="tx2">
                        <a:lumMod val="20000"/>
                        <a:lumOff val="80000"/>
                      </a:schemeClr>
                    </a:solidFill>
                  </a:tcPr>
                </a:tc>
                <a:extLst>
                  <a:ext uri="{0D108BD9-81ED-4DB2-BD59-A6C34878D82A}">
                    <a16:rowId xmlns:a16="http://schemas.microsoft.com/office/drawing/2014/main" val="2209565364"/>
                  </a:ext>
                </a:extLst>
              </a:tr>
              <a:tr h="548640">
                <a:tc>
                  <a:txBody>
                    <a:bodyPr/>
                    <a:lstStyle/>
                    <a:p>
                      <a:r>
                        <a:rPr lang="en-US" sz="1600"/>
                        <a:t>High Level Modeling Solver</a:t>
                      </a:r>
                    </a:p>
                  </a:txBody>
                  <a:tcPr anchor="ctr"/>
                </a:tc>
                <a:tc>
                  <a:txBody>
                    <a:bodyPr/>
                    <a:lstStyle/>
                    <a:p>
                      <a:r>
                        <a:rPr lang="en-US" sz="1600"/>
                        <a:t>This view is where the user develop captures inputs to develop study level enrollment plans</a:t>
                      </a:r>
                    </a:p>
                  </a:txBody>
                  <a:tcPr anchor="ctr">
                    <a:solidFill>
                      <a:schemeClr val="accent2">
                        <a:lumMod val="20000"/>
                        <a:lumOff val="80000"/>
                      </a:schemeClr>
                    </a:solidFill>
                  </a:tcPr>
                </a:tc>
                <a:extLst>
                  <a:ext uri="{0D108BD9-81ED-4DB2-BD59-A6C34878D82A}">
                    <a16:rowId xmlns:a16="http://schemas.microsoft.com/office/drawing/2014/main" val="612889140"/>
                  </a:ext>
                </a:extLst>
              </a:tr>
              <a:tr h="548640">
                <a:tc>
                  <a:txBody>
                    <a:bodyPr/>
                    <a:lstStyle/>
                    <a:p>
                      <a:r>
                        <a:rPr lang="en-US" sz="1600" dirty="0"/>
                        <a:t>Activation Plan Audit Table</a:t>
                      </a:r>
                    </a:p>
                  </a:txBody>
                  <a:tcPr anchor="ctr">
                    <a:solidFill>
                      <a:schemeClr val="tx2"/>
                    </a:solidFill>
                  </a:tcPr>
                </a:tc>
                <a:tc>
                  <a:txBody>
                    <a:bodyPr/>
                    <a:lstStyle/>
                    <a:p>
                      <a:r>
                        <a:rPr lang="en-US" sz="1600" dirty="0"/>
                        <a:t>This view is the audit track of all saved actions in the tool</a:t>
                      </a:r>
                    </a:p>
                  </a:txBody>
                  <a:tcPr anchor="ctr">
                    <a:solidFill>
                      <a:schemeClr val="tx2">
                        <a:lumMod val="20000"/>
                        <a:lumOff val="80000"/>
                      </a:schemeClr>
                    </a:solidFill>
                  </a:tcPr>
                </a:tc>
                <a:extLst>
                  <a:ext uri="{0D108BD9-81ED-4DB2-BD59-A6C34878D82A}">
                    <a16:rowId xmlns:a16="http://schemas.microsoft.com/office/drawing/2014/main" val="3705185986"/>
                  </a:ext>
                </a:extLst>
              </a:tr>
            </a:tbl>
          </a:graphicData>
        </a:graphic>
      </p:graphicFrame>
      <p:pic>
        <p:nvPicPr>
          <p:cNvPr id="8" name="Picture 7">
            <a:extLst>
              <a:ext uri="{FF2B5EF4-FFF2-40B4-BE49-F238E27FC236}">
                <a16:creationId xmlns:a16="http://schemas.microsoft.com/office/drawing/2014/main" id="{053B4615-F24C-B87A-251E-C785BB59DBA4}"/>
              </a:ext>
            </a:extLst>
          </p:cNvPr>
          <p:cNvPicPr>
            <a:picLocks noChangeAspect="1"/>
          </p:cNvPicPr>
          <p:nvPr/>
        </p:nvPicPr>
        <p:blipFill>
          <a:blip r:embed="rId3"/>
          <a:stretch>
            <a:fillRect/>
          </a:stretch>
        </p:blipFill>
        <p:spPr>
          <a:xfrm>
            <a:off x="446798" y="2309491"/>
            <a:ext cx="7106642" cy="295316"/>
          </a:xfrm>
          <a:prstGeom prst="rect">
            <a:avLst/>
          </a:prstGeom>
        </p:spPr>
      </p:pic>
    </p:spTree>
    <p:extLst>
      <p:ext uri="{BB962C8B-B14F-4D97-AF65-F5344CB8AC3E}">
        <p14:creationId xmlns:p14="http://schemas.microsoft.com/office/powerpoint/2010/main" val="363195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0F6D9-8CC7-3076-97CB-FF839E17F642}"/>
              </a:ext>
            </a:extLst>
          </p:cNvPr>
          <p:cNvSpPr>
            <a:spLocks noGrp="1"/>
          </p:cNvSpPr>
          <p:nvPr>
            <p:ph type="ctrTitle"/>
          </p:nvPr>
        </p:nvSpPr>
        <p:spPr/>
        <p:txBody>
          <a:bodyPr/>
          <a:lstStyle/>
          <a:p>
            <a:r>
              <a:rPr lang="en-US"/>
              <a:t>Site Activation Plan</a:t>
            </a:r>
          </a:p>
        </p:txBody>
      </p:sp>
    </p:spTree>
    <p:extLst>
      <p:ext uri="{BB962C8B-B14F-4D97-AF65-F5344CB8AC3E}">
        <p14:creationId xmlns:p14="http://schemas.microsoft.com/office/powerpoint/2010/main" val="3845703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FA60C-B3E1-4623-FE0E-C89C2BF2605B}"/>
              </a:ext>
            </a:extLst>
          </p:cNvPr>
          <p:cNvSpPr>
            <a:spLocks noGrp="1"/>
          </p:cNvSpPr>
          <p:nvPr>
            <p:ph type="title"/>
          </p:nvPr>
        </p:nvSpPr>
        <p:spPr/>
        <p:txBody>
          <a:bodyPr/>
          <a:lstStyle/>
          <a:p>
            <a:r>
              <a:rPr lang="en-US"/>
              <a:t>Site Activation Plan Inputs</a:t>
            </a:r>
          </a:p>
        </p:txBody>
      </p:sp>
      <p:sp>
        <p:nvSpPr>
          <p:cNvPr id="10" name="Content Placeholder 2">
            <a:extLst>
              <a:ext uri="{FF2B5EF4-FFF2-40B4-BE49-F238E27FC236}">
                <a16:creationId xmlns:a16="http://schemas.microsoft.com/office/drawing/2014/main" id="{F1720063-A7DF-6836-C09B-999276A60457}"/>
              </a:ext>
            </a:extLst>
          </p:cNvPr>
          <p:cNvSpPr txBox="1">
            <a:spLocks/>
          </p:cNvSpPr>
          <p:nvPr/>
        </p:nvSpPr>
        <p:spPr>
          <a:xfrm>
            <a:off x="4094753" y="1182848"/>
            <a:ext cx="7330068" cy="5465749"/>
          </a:xfrm>
          <a:prstGeom prst="rect">
            <a:avLst/>
          </a:prstGeom>
        </p:spPr>
        <p:txBody>
          <a:bodyPr/>
          <a:lst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kern="100">
                <a:ea typeface="Calibri" panose="020F0502020204030204" pitchFamily="34" charset="0"/>
                <a:cs typeface="Times New Roman" panose="02020603050405020304" pitchFamily="18" charset="0"/>
              </a:rPr>
              <a:t>Locate the study from SELECT STUDY dropdown or start typing a study ID to filter down to your study of interest. Only studies loaded in the Registry will be found in this list. If the scenario is for early planning or program-level planning w/ no protocol ID available, use the *Placeholder* option.</a:t>
            </a:r>
            <a:endParaRPr lang="en-US" sz="800"/>
          </a:p>
          <a:p>
            <a:r>
              <a:rPr lang="en-US" sz="1800" kern="100">
                <a:ea typeface="Calibri" panose="020F0502020204030204" pitchFamily="34" charset="0"/>
                <a:cs typeface="Times New Roman" panose="02020603050405020304" pitchFamily="18" charset="0"/>
              </a:rPr>
              <a:t>Choose an anchor date of FAP, CTA or FSA from the dropdown and enter the date. If FSFV is given as the anchor date, subtract the number of days between FSA-FSFV from the FSFV date to get the FSA date that should be entered.</a:t>
            </a:r>
          </a:p>
          <a:p>
            <a:r>
              <a:rPr lang="en-US" sz="1800" kern="100">
                <a:ea typeface="Calibri" panose="020F0502020204030204" pitchFamily="34" charset="0"/>
                <a:cs typeface="Times New Roman" panose="02020603050405020304" pitchFamily="18" charset="0"/>
              </a:rPr>
              <a:t>Enter the study TARGET LSFV date.  This date is used to determine the approximate enrollment period and color code the country timelines to show which of the selected countries will have sites activated in time to contribute to enrollment. The minimum recruiting days is set to 90 days in the tool. </a:t>
            </a:r>
          </a:p>
          <a:p>
            <a:endParaRPr lang="en-US"/>
          </a:p>
        </p:txBody>
      </p:sp>
      <p:pic>
        <p:nvPicPr>
          <p:cNvPr id="11" name="Picture 10">
            <a:extLst>
              <a:ext uri="{FF2B5EF4-FFF2-40B4-BE49-F238E27FC236}">
                <a16:creationId xmlns:a16="http://schemas.microsoft.com/office/drawing/2014/main" id="{C7A02D62-2EEB-3976-EA34-3BA5717349C1}"/>
              </a:ext>
            </a:extLst>
          </p:cNvPr>
          <p:cNvPicPr>
            <a:picLocks noChangeAspect="1"/>
          </p:cNvPicPr>
          <p:nvPr/>
        </p:nvPicPr>
        <p:blipFill>
          <a:blip r:embed="rId2"/>
          <a:stretch>
            <a:fillRect/>
          </a:stretch>
        </p:blipFill>
        <p:spPr>
          <a:xfrm>
            <a:off x="4376507" y="5433459"/>
            <a:ext cx="6766560" cy="412839"/>
          </a:xfrm>
          <a:prstGeom prst="rect">
            <a:avLst/>
          </a:prstGeom>
          <a:ln>
            <a:solidFill>
              <a:schemeClr val="bg1">
                <a:lumMod val="75000"/>
              </a:schemeClr>
            </a:solidFill>
          </a:ln>
        </p:spPr>
      </p:pic>
      <p:pic>
        <p:nvPicPr>
          <p:cNvPr id="12" name="Picture 11">
            <a:extLst>
              <a:ext uri="{FF2B5EF4-FFF2-40B4-BE49-F238E27FC236}">
                <a16:creationId xmlns:a16="http://schemas.microsoft.com/office/drawing/2014/main" id="{0E63FC08-EE1D-AE71-C380-C8AFF6B6E185}"/>
              </a:ext>
            </a:extLst>
          </p:cNvPr>
          <p:cNvPicPr>
            <a:picLocks noChangeAspect="1"/>
          </p:cNvPicPr>
          <p:nvPr/>
        </p:nvPicPr>
        <p:blipFill rotWithShape="1">
          <a:blip r:embed="rId3"/>
          <a:srcRect l="3618" t="11581" b="12342"/>
          <a:stretch/>
        </p:blipFill>
        <p:spPr>
          <a:xfrm>
            <a:off x="446798" y="1268416"/>
            <a:ext cx="3537824" cy="562062"/>
          </a:xfrm>
          <a:prstGeom prst="rect">
            <a:avLst/>
          </a:prstGeom>
          <a:ln>
            <a:solidFill>
              <a:schemeClr val="bg1">
                <a:lumMod val="75000"/>
              </a:schemeClr>
            </a:solidFill>
          </a:ln>
        </p:spPr>
      </p:pic>
      <p:pic>
        <p:nvPicPr>
          <p:cNvPr id="14" name="Picture 13">
            <a:extLst>
              <a:ext uri="{FF2B5EF4-FFF2-40B4-BE49-F238E27FC236}">
                <a16:creationId xmlns:a16="http://schemas.microsoft.com/office/drawing/2014/main" id="{DB5F61A2-5FF9-1CCC-A8B9-2AE845C50708}"/>
              </a:ext>
            </a:extLst>
          </p:cNvPr>
          <p:cNvPicPr>
            <a:picLocks noChangeAspect="1"/>
          </p:cNvPicPr>
          <p:nvPr/>
        </p:nvPicPr>
        <p:blipFill rotWithShape="1">
          <a:blip r:embed="rId4"/>
          <a:srcRect r="6019" b="19530"/>
          <a:stretch/>
        </p:blipFill>
        <p:spPr>
          <a:xfrm>
            <a:off x="446798" y="3083583"/>
            <a:ext cx="3407326" cy="1520505"/>
          </a:xfrm>
          <a:prstGeom prst="rect">
            <a:avLst/>
          </a:prstGeom>
          <a:ln>
            <a:solidFill>
              <a:schemeClr val="bg1">
                <a:lumMod val="75000"/>
              </a:schemeClr>
            </a:solidFill>
          </a:ln>
        </p:spPr>
      </p:pic>
    </p:spTree>
    <p:extLst>
      <p:ext uri="{BB962C8B-B14F-4D97-AF65-F5344CB8AC3E}">
        <p14:creationId xmlns:p14="http://schemas.microsoft.com/office/powerpoint/2010/main" val="244417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B13E-0F44-8892-B14D-62499D8D2FC3}"/>
              </a:ext>
            </a:extLst>
          </p:cNvPr>
          <p:cNvSpPr>
            <a:spLocks noGrp="1"/>
          </p:cNvSpPr>
          <p:nvPr>
            <p:ph type="title"/>
          </p:nvPr>
        </p:nvSpPr>
        <p:spPr/>
        <p:txBody>
          <a:bodyPr/>
          <a:lstStyle/>
          <a:p>
            <a:r>
              <a:rPr lang="en-US"/>
              <a:t>Site Activation Plan Inputs</a:t>
            </a:r>
          </a:p>
        </p:txBody>
      </p:sp>
      <p:sp>
        <p:nvSpPr>
          <p:cNvPr id="3" name="Content Placeholder 2">
            <a:extLst>
              <a:ext uri="{FF2B5EF4-FFF2-40B4-BE49-F238E27FC236}">
                <a16:creationId xmlns:a16="http://schemas.microsoft.com/office/drawing/2014/main" id="{77879DC5-5BED-B373-02C1-C35524D6F0C1}"/>
              </a:ext>
            </a:extLst>
          </p:cNvPr>
          <p:cNvSpPr txBox="1">
            <a:spLocks/>
          </p:cNvSpPr>
          <p:nvPr/>
        </p:nvSpPr>
        <p:spPr>
          <a:xfrm>
            <a:off x="4458624" y="1335024"/>
            <a:ext cx="7330068" cy="4448037"/>
          </a:xfrm>
          <a:prstGeom prst="rect">
            <a:avLst/>
          </a:prstGeom>
        </p:spPr>
        <p:txBody>
          <a:bodyPr>
            <a:normAutofit/>
          </a:bodyPr>
          <a:lstStyle>
            <a:lvl1pPr marL="228600" indent="-228600" algn="l" defTabSz="914400" rtl="0" eaLnBrk="1" latinLnBrk="0" hangingPunct="1">
              <a:lnSpc>
                <a:spcPct val="90000"/>
              </a:lnSpc>
              <a:spcBef>
                <a:spcPts val="2000"/>
              </a:spcBef>
              <a:buClrTx/>
              <a:buSzPct val="100000"/>
              <a:buFont typeface="Arial" panose="020B0604020202020204" pitchFamily="34" charset="0"/>
              <a:buChar char="•"/>
              <a:defRPr lang="en-US" sz="2000" kern="1200" dirty="0" smtClean="0">
                <a:solidFill>
                  <a:schemeClr val="tx1"/>
                </a:solidFill>
                <a:latin typeface="+mn-lt"/>
                <a:ea typeface="+mn-ea"/>
                <a:cs typeface="+mn-cs"/>
              </a:defRPr>
            </a:lvl1pPr>
            <a:lvl2pPr marL="457200" indent="-169863" algn="l" defTabSz="914400" rtl="0" eaLnBrk="1" latinLnBrk="0" hangingPunct="1">
              <a:lnSpc>
                <a:spcPct val="90000"/>
              </a:lnSpc>
              <a:spcBef>
                <a:spcPts val="1000"/>
              </a:spcBef>
              <a:buClrTx/>
              <a:buFont typeface="Arial" panose="020B0604020202020204" pitchFamily="34" charset="0"/>
              <a:buChar char="•"/>
              <a:defRPr sz="1800" kern="1200">
                <a:solidFill>
                  <a:schemeClr val="tx1"/>
                </a:solidFill>
                <a:latin typeface="+mn-lt"/>
                <a:ea typeface="+mn-ea"/>
                <a:cs typeface="+mn-cs"/>
              </a:defRPr>
            </a:lvl2pPr>
            <a:lvl3pPr marL="685800" indent="-171450" algn="l" defTabSz="914400" rtl="0" eaLnBrk="1" latinLnBrk="0" hangingPunct="1">
              <a:lnSpc>
                <a:spcPct val="90000"/>
              </a:lnSpc>
              <a:spcBef>
                <a:spcPts val="500"/>
              </a:spcBef>
              <a:buClrTx/>
              <a:buFont typeface="Arial" panose="020B0604020202020204" pitchFamily="34" charset="0"/>
              <a:buChar char="•"/>
              <a:defRPr sz="1600" kern="1200">
                <a:solidFill>
                  <a:schemeClr val="tx1"/>
                </a:solidFill>
                <a:latin typeface="+mn-lt"/>
                <a:ea typeface="+mn-ea"/>
                <a:cs typeface="+mn-cs"/>
              </a:defRPr>
            </a:lvl3pPr>
            <a:lvl4pPr marL="914400" indent="-171450" algn="l" defTabSz="914400" rtl="0" eaLnBrk="1" latinLnBrk="0" hangingPunct="1">
              <a:lnSpc>
                <a:spcPct val="90000"/>
              </a:lnSpc>
              <a:spcBef>
                <a:spcPts val="200"/>
              </a:spcBef>
              <a:buClrTx/>
              <a:buFont typeface="Arial" panose="020B0604020202020204" pitchFamily="34" charset="0"/>
              <a:buChar char="•"/>
              <a:defRPr sz="1400" kern="1200">
                <a:solidFill>
                  <a:schemeClr val="tx1"/>
                </a:solidFill>
                <a:latin typeface="+mn-lt"/>
                <a:ea typeface="+mn-ea"/>
                <a:cs typeface="+mn-cs"/>
              </a:defRPr>
            </a:lvl4pPr>
            <a:lvl5pPr marL="1089025" indent="-114300" algn="l" defTabSz="914400" rtl="0" eaLnBrk="1" latinLnBrk="0" hangingPunct="1">
              <a:lnSpc>
                <a:spcPct val="90000"/>
              </a:lnSpc>
              <a:spcBef>
                <a:spcPts val="1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To add a preferred country to the plan, change the ‘0’ in the # of Sites column for the country to a value of 1 or greater.  Doing this will also X mark the study to the left automatically. Click out / into another field for the new entry to be read and loaded into the plan.</a:t>
            </a:r>
          </a:p>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To add a non-preferred country to the scenario, select it from the available list and then enter the number of sites. Up to 5 non-preferred countries can be included to a plan.</a:t>
            </a:r>
          </a:p>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To remove a country from the footprint, either change the # of Sites value to 0, or click on the X to the left of the country name.</a:t>
            </a:r>
          </a:p>
          <a:p>
            <a:pPr marL="0">
              <a:lnSpc>
                <a:spcPct val="100000"/>
              </a:lnSpc>
              <a:spcBef>
                <a:spcPts val="1200"/>
              </a:spcBef>
              <a:spcAft>
                <a:spcPts val="1200"/>
              </a:spcAft>
            </a:pPr>
            <a:r>
              <a:rPr lang="en-US" sz="1800" kern="100">
                <a:ea typeface="Calibri" panose="020F0502020204030204" pitchFamily="34" charset="0"/>
                <a:cs typeface="Times New Roman" panose="02020603050405020304" pitchFamily="18" charset="0"/>
              </a:rPr>
              <a:t>The scenario will immediately update (after a brief loading period) each time a country is added or removed, including the overall scenario site total.</a:t>
            </a:r>
          </a:p>
        </p:txBody>
      </p:sp>
      <p:pic>
        <p:nvPicPr>
          <p:cNvPr id="4" name="Picture 3">
            <a:extLst>
              <a:ext uri="{FF2B5EF4-FFF2-40B4-BE49-F238E27FC236}">
                <a16:creationId xmlns:a16="http://schemas.microsoft.com/office/drawing/2014/main" id="{8B2911F8-9804-3190-689E-F9D1DA4D5A3E}"/>
              </a:ext>
            </a:extLst>
          </p:cNvPr>
          <p:cNvPicPr>
            <a:picLocks noChangeAspect="1"/>
          </p:cNvPicPr>
          <p:nvPr/>
        </p:nvPicPr>
        <p:blipFill>
          <a:blip r:embed="rId2"/>
          <a:stretch>
            <a:fillRect/>
          </a:stretch>
        </p:blipFill>
        <p:spPr>
          <a:xfrm>
            <a:off x="446798" y="1315125"/>
            <a:ext cx="3892661" cy="2146296"/>
          </a:xfrm>
          <a:prstGeom prst="rect">
            <a:avLst/>
          </a:prstGeom>
          <a:ln>
            <a:solidFill>
              <a:schemeClr val="bg1">
                <a:lumMod val="75000"/>
              </a:schemeClr>
            </a:solidFill>
          </a:ln>
        </p:spPr>
      </p:pic>
      <p:pic>
        <p:nvPicPr>
          <p:cNvPr id="5" name="Picture 4">
            <a:extLst>
              <a:ext uri="{FF2B5EF4-FFF2-40B4-BE49-F238E27FC236}">
                <a16:creationId xmlns:a16="http://schemas.microsoft.com/office/drawing/2014/main" id="{27568F25-CD06-FA9B-E605-2A002D86FC73}"/>
              </a:ext>
            </a:extLst>
          </p:cNvPr>
          <p:cNvPicPr>
            <a:picLocks noChangeAspect="1"/>
          </p:cNvPicPr>
          <p:nvPr/>
        </p:nvPicPr>
        <p:blipFill>
          <a:blip r:embed="rId3"/>
          <a:stretch>
            <a:fillRect/>
          </a:stretch>
        </p:blipFill>
        <p:spPr>
          <a:xfrm>
            <a:off x="446798" y="3559043"/>
            <a:ext cx="3892661" cy="2464903"/>
          </a:xfrm>
          <a:prstGeom prst="rect">
            <a:avLst/>
          </a:prstGeom>
          <a:ln>
            <a:solidFill>
              <a:schemeClr val="bg1">
                <a:lumMod val="75000"/>
              </a:schemeClr>
            </a:solidFill>
          </a:ln>
        </p:spPr>
      </p:pic>
    </p:spTree>
    <p:extLst>
      <p:ext uri="{BB962C8B-B14F-4D97-AF65-F5344CB8AC3E}">
        <p14:creationId xmlns:p14="http://schemas.microsoft.com/office/powerpoint/2010/main" val="2334176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PFE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bg1">
            <a:lumMod val="95000"/>
          </a:schemeClr>
        </a:solidFill>
        <a:ln w="28575" cap="flat" cmpd="sng" algn="ctr">
          <a:noFill/>
          <a:prstDash val="solid"/>
          <a:miter lim="800000"/>
          <a:headEnd type="none" w="med" len="med"/>
          <a:tailEnd type="none" w="med" len="med"/>
        </a:ln>
        <a:effectLst/>
      </a:spPr>
      <a:bodyPr vert="horz" wrap="square" lIns="91429" tIns="45715" rIns="91429" bIns="45715" numCol="1" rtlCol="0" anchor="ctr" anchorCtr="0" compatLnSpc="1">
        <a:prstTxWarp prst="textNoShape">
          <a:avLst/>
        </a:prstTxWarp>
        <a:noAutofit/>
      </a:bodyPr>
      <a:lstStyle>
        <a:defPPr algn="ctr" fontAlgn="base">
          <a:lnSpc>
            <a:spcPct val="90000"/>
          </a:lnSpc>
          <a:spcAft>
            <a:spcPct val="0"/>
          </a:spcAft>
          <a:buClr>
            <a:schemeClr val="accent2"/>
          </a:buClr>
          <a:buSzPct val="90000"/>
          <a:defRPr b="1" dirty="0">
            <a:solidFill>
              <a:schemeClr val="accent1"/>
            </a:solidFill>
            <a:latin typeface="+mj-lt"/>
          </a:defRPr>
        </a:defPPr>
      </a:lstStyle>
    </a:spDef>
    <a:lnDef>
      <a:spPr bwMode="gray">
        <a:noFill/>
        <a:ln w="12700" cap="rnd">
          <a:solidFill>
            <a:schemeClr val="bg1">
              <a:lumMod val="75000"/>
            </a:schemeClr>
          </a:solidFill>
          <a:prstDash val="solid"/>
          <a:round/>
          <a:headEnd/>
          <a:tailEnd/>
        </a:ln>
        <a:effectLst/>
      </a:spPr>
      <a:bodyPr/>
      <a:lstStyle/>
    </a:lnDef>
    <a:txDef>
      <a:spPr bwMode="gray"/>
      <a:bodyPr wrap="square" lIns="45720" tIns="45720" rIns="45720" bIns="45720" rtlCol="0">
        <a:noAutofit/>
      </a:bodyPr>
      <a:lstStyle>
        <a:defPPr marL="171450" indent="-171450" algn="l">
          <a:lnSpc>
            <a:spcPct val="90000"/>
          </a:lnSpc>
          <a:spcBef>
            <a:spcPts val="1000"/>
          </a:spcBef>
          <a:buFont typeface="Arial" panose="020B0604020202020204" pitchFamily="34" charset="0"/>
          <a:buChar char="•"/>
          <a:defRPr sz="1600" dirty="0" err="1" smtClean="0"/>
        </a:defPPr>
      </a:lstStyle>
    </a:txDef>
  </a:objectDefaults>
  <a:extraClrSchemeLst/>
  <a:extLst>
    <a:ext uri="{05A4C25C-085E-4340-85A3-A5531E510DB2}">
      <thm15:themeFamily xmlns:thm15="http://schemas.microsoft.com/office/thememl/2012/main" name="P113901_Pfizer PowerPoint Template_Logo_Confidential_16x9_011421_1130am.pptx" id="{89FC0598-B349-48E3-9A8B-72BFBCB98DF8}" vid="{0EBF093D-583F-46B6-8995-C451C08539D8}"/>
    </a:ext>
  </a:extLst>
</a:theme>
</file>

<file path=ppt/theme/theme2.xml><?xml version="1.0" encoding="utf-8"?>
<a:theme xmlns:a="http://schemas.openxmlformats.org/drawingml/2006/main" name="Office Theme">
  <a:themeElements>
    <a:clrScheme name="PFE New Brand 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FE New Brand 2021">
      <a:dk1>
        <a:srgbClr val="000000"/>
      </a:dk1>
      <a:lt1>
        <a:srgbClr val="FFFFFF"/>
      </a:lt1>
      <a:dk2>
        <a:srgbClr val="F49C34"/>
      </a:dk2>
      <a:lt2>
        <a:srgbClr val="F8DF5A"/>
      </a:lt2>
      <a:accent1>
        <a:srgbClr val="0000C9"/>
      </a:accent1>
      <a:accent2>
        <a:srgbClr val="0095FF"/>
      </a:accent2>
      <a:accent3>
        <a:srgbClr val="0DBDBA"/>
      </a:accent3>
      <a:accent4>
        <a:srgbClr val="67BB6E"/>
      </a:accent4>
      <a:accent5>
        <a:srgbClr val="9D73F7"/>
      </a:accent5>
      <a:accent6>
        <a:srgbClr val="D95776"/>
      </a:accent6>
      <a:hlink>
        <a:srgbClr val="0095FF"/>
      </a:hlink>
      <a:folHlink>
        <a:srgbClr val="A1AAB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2B5C0D0B5B65488A685968BAB73D2B" ma:contentTypeVersion="12" ma:contentTypeDescription="Create a new document." ma:contentTypeScope="" ma:versionID="d2875e8fa0ae4603626c661ead01ecfb">
  <xsd:schema xmlns:xsd="http://www.w3.org/2001/XMLSchema" xmlns:xs="http://www.w3.org/2001/XMLSchema" xmlns:p="http://schemas.microsoft.com/office/2006/metadata/properties" xmlns:ns2="f4906faa-1766-44ce-bdb8-27517c5f7e86" xmlns:ns3="c550773d-72b4-457e-8748-c03cc491aa94" targetNamespace="http://schemas.microsoft.com/office/2006/metadata/properties" ma:root="true" ma:fieldsID="831eb2fef05e7e573b9cced5b5acc235" ns2:_="" ns3:_="">
    <xsd:import namespace="f4906faa-1766-44ce-bdb8-27517c5f7e86"/>
    <xsd:import namespace="c550773d-72b4-457e-8748-c03cc491aa9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906faa-1766-44ce-bdb8-27517c5f7e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f9dd247-5f48-452a-8dc4-ff9a39258ebe"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550773d-72b4-457e-8748-c03cc491aa9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dd405ec-1a0a-4c19-bca1-57081f8282ee}" ma:internalName="TaxCatchAll" ma:showField="CatchAllData" ma:web="c550773d-72b4-457e-8748-c03cc491aa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550773d-72b4-457e-8748-c03cc491aa94" xsi:nil="true"/>
    <lcf76f155ced4ddcb4097134ff3c332f xmlns="f4906faa-1766-44ce-bdb8-27517c5f7e8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C7500FB-C07E-47D9-A8BC-FA39814C6537}">
  <ds:schemaRefs>
    <ds:schemaRef ds:uri="http://schemas.microsoft.com/sharepoint/v3/contenttype/forms"/>
  </ds:schemaRefs>
</ds:datastoreItem>
</file>

<file path=customXml/itemProps2.xml><?xml version="1.0" encoding="utf-8"?>
<ds:datastoreItem xmlns:ds="http://schemas.openxmlformats.org/officeDocument/2006/customXml" ds:itemID="{116E0182-05D3-4E34-8671-32B7314505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906faa-1766-44ce-bdb8-27517c5f7e86"/>
    <ds:schemaRef ds:uri="c550773d-72b4-457e-8748-c03cc491aa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9190B9-B65B-483D-A823-DE9436604058}">
  <ds:schemaRefs>
    <ds:schemaRef ds:uri="http://www.w3.org/XML/1998/namespace"/>
    <ds:schemaRef ds:uri="http://schemas.microsoft.com/office/2006/documentManagement/types"/>
    <ds:schemaRef ds:uri="c550773d-72b4-457e-8748-c03cc491aa94"/>
    <ds:schemaRef ds:uri="http://schemas.microsoft.com/office/2006/metadata/properties"/>
    <ds:schemaRef ds:uri="http://purl.org/dc/elements/1.1/"/>
    <ds:schemaRef ds:uri="f4906faa-1766-44ce-bdb8-27517c5f7e86"/>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Pfizer_PowerPoint_Template</Template>
  <TotalTime>359</TotalTime>
  <Words>2208</Words>
  <Application>Microsoft Office PowerPoint</Application>
  <PresentationFormat>Custom</PresentationFormat>
  <Paragraphs>199</Paragraphs>
  <Slides>28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Narrow</vt:lpstr>
      <vt:lpstr>Calibri</vt:lpstr>
      <vt:lpstr>Office Theme</vt:lpstr>
      <vt:lpstr>SMArT User Guide</vt:lpstr>
      <vt:lpstr>Agenda</vt:lpstr>
      <vt:lpstr>SMArT Overview</vt:lpstr>
      <vt:lpstr>SMArT Overview</vt:lpstr>
      <vt:lpstr>SMArT Scope of Usage</vt:lpstr>
      <vt:lpstr>SMArT Overview</vt:lpstr>
      <vt:lpstr>Site Activation Plan</vt:lpstr>
      <vt:lpstr>Site Activation Plan Inputs</vt:lpstr>
      <vt:lpstr>Site Activation Plan Inputs</vt:lpstr>
      <vt:lpstr>Site Activation Plan Inputs</vt:lpstr>
      <vt:lpstr>High Level Modeling Solver</vt:lpstr>
      <vt:lpstr>Types of Solver</vt:lpstr>
      <vt:lpstr>Reset and Save Plans</vt:lpstr>
      <vt:lpstr>High Level Modeling LSR Solver Inputs</vt:lpstr>
      <vt:lpstr>High Level Modeling LSR Solver Outputs</vt:lpstr>
      <vt:lpstr>High Level Modeling Participants Solver Inputs</vt:lpstr>
      <vt:lpstr>High Level Modeling Participants Solver Output</vt:lpstr>
      <vt:lpstr>High Level Modeling Rate Solver Inputs</vt:lpstr>
      <vt:lpstr>High Level Modeling Rate Solver Output</vt:lpstr>
      <vt:lpstr>High Level Modeling Site Solver Inputs</vt:lpstr>
      <vt:lpstr>High Level Modeling Site Solver Output</vt:lpstr>
      <vt:lpstr>Exporting data</vt:lpstr>
      <vt:lpstr>Exporting Data from SMArT</vt:lpstr>
      <vt:lpstr>Exporting Visuals from SMArT</vt:lpstr>
      <vt:lpstr>Feedback and Support</vt:lpstr>
      <vt:lpstr>Feedback and Support</vt:lpstr>
      <vt:lpstr>Appendix</vt:lpstr>
      <vt:lpstr>SMArT Terms definitions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v365</dc:subject>
  <dc:creator>Belver, Monica</dc:creator>
  <dc:description>P113901_Pfizer PowerPoint Template _Logo_Confidential_16x9</dc:description>
  <cp:lastModifiedBy>Thadeio, Daniel J</cp:lastModifiedBy>
  <cp:revision>3</cp:revision>
  <cp:lastPrinted>2017-11-29T15:35:51Z</cp:lastPrinted>
  <dcterms:created xsi:type="dcterms:W3CDTF">2024-01-25T08:17:20Z</dcterms:created>
  <dcterms:modified xsi:type="dcterms:W3CDTF">2025-03-25T12:33:07Z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BD1316AA-ADAB-409D-BAE3-6BC0F6AF696D</vt:lpwstr>
  </property>
  <property fmtid="{D5CDD505-2E9C-101B-9397-08002B2CF9AE}" pid="3" name="ArticulatePath">
    <vt:lpwstr>Template-Template_v2007-10_2Dcharts_FLAT BOX_111213_445pm</vt:lpwstr>
  </property>
  <property fmtid="{D5CDD505-2E9C-101B-9397-08002B2CF9AE}" pid="4" name="ContentTypeId">
    <vt:lpwstr>0x010100AE2B5C0D0B5B65488A685968BAB73D2B</vt:lpwstr>
  </property>
  <property fmtid="{D5CDD505-2E9C-101B-9397-08002B2CF9AE}" pid="5" name="MSIP_Label_4791b42f-c435-42ca-9531-75a3f42aae3d_Enabled">
    <vt:lpwstr>true</vt:lpwstr>
  </property>
  <property fmtid="{D5CDD505-2E9C-101B-9397-08002B2CF9AE}" pid="6" name="MSIP_Label_4791b42f-c435-42ca-9531-75a3f42aae3d_SetDate">
    <vt:lpwstr>2024-01-25T08:54:05Z</vt:lpwstr>
  </property>
  <property fmtid="{D5CDD505-2E9C-101B-9397-08002B2CF9AE}" pid="7" name="MSIP_Label_4791b42f-c435-42ca-9531-75a3f42aae3d_Method">
    <vt:lpwstr>Privileged</vt:lpwstr>
  </property>
  <property fmtid="{D5CDD505-2E9C-101B-9397-08002B2CF9AE}" pid="8" name="MSIP_Label_4791b42f-c435-42ca-9531-75a3f42aae3d_Name">
    <vt:lpwstr>4791b42f-c435-42ca-9531-75a3f42aae3d</vt:lpwstr>
  </property>
  <property fmtid="{D5CDD505-2E9C-101B-9397-08002B2CF9AE}" pid="9" name="MSIP_Label_4791b42f-c435-42ca-9531-75a3f42aae3d_SiteId">
    <vt:lpwstr>7a916015-20ae-4ad1-9170-eefd915e9272</vt:lpwstr>
  </property>
  <property fmtid="{D5CDD505-2E9C-101B-9397-08002B2CF9AE}" pid="10" name="MSIP_Label_4791b42f-c435-42ca-9531-75a3f42aae3d_ActionId">
    <vt:lpwstr>7f2d0a69-8e49-43b0-b762-2eb5704deefa</vt:lpwstr>
  </property>
  <property fmtid="{D5CDD505-2E9C-101B-9397-08002B2CF9AE}" pid="11" name="MSIP_Label_4791b42f-c435-42ca-9531-75a3f42aae3d_ContentBits">
    <vt:lpwstr>0</vt:lpwstr>
  </property>
  <property fmtid="{D5CDD505-2E9C-101B-9397-08002B2CF9AE}" pid="12" name="MediaServiceImageTags">
    <vt:lpwstr/>
  </property>
</Properties>
</file>