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7" autoAdjust="0"/>
    <p:restoredTop sz="94701"/>
  </p:normalViewPr>
  <p:slideViewPr>
    <p:cSldViewPr snapToGrid="0">
      <p:cViewPr varScale="1">
        <p:scale>
          <a:sx n="83" d="100"/>
          <a:sy n="83" d="100"/>
        </p:scale>
        <p:origin x="21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D048F-AFF9-9C48-9953-A3ED3585AF33}" type="datetimeFigureOut">
              <a:t>5/10/24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69813-237A-134D-B944-4502C1FF6DBE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52152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6B05-EB08-0640-5761-58C77597E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10E94-20BF-8960-50B0-033E818BA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DD679-7FDE-066E-0217-76718B3B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E37A-6B71-B640-88B0-8E36F5BDF2AA}" type="datetime1">
              <a:t>10/5/24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CC003-AD0F-D009-E8AC-74E60150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7EA11-B345-B201-A69E-B38165DB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480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8D1B-3027-ED5A-84ED-E39C990B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90E1E-71CE-FF20-E425-BC19A5638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C38C8-0037-BA9B-2A1B-C8B3C1A5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78B3-8D4E-8A43-A767-3EFB7C5D7936}" type="datetime1">
              <a:t>10/5/24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5274C-DD9B-0B95-E512-4198914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93BB2-E665-C1CF-4BC6-FD74FBEB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0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2A91F-FB3D-D8DF-344D-C8A831007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15614-DAED-1F27-50EC-B05EE10D6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5DEB0-A20B-EE47-11E0-D7F26BCB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CD65-7239-5146-AA46-D407D1D318CD}" type="datetime1">
              <a:t>10/5/24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C3149-E59D-2CC3-0418-BF46DAA2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8722-9E6F-6C8A-20FD-7AF6C850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605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3E7C8-425C-C5D1-1D3A-958FDED7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C35AA-1EA1-A32F-9BD8-4AAE29627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8FB18-33BE-3728-842C-EE28D0F4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C128-8C73-6646-89C2-1C1F61BED176}" type="datetime1">
              <a:t>10/5/24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6B49-FAC3-007B-D168-2DAC5039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D872A-7BD3-7845-79DE-EAF03240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329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9AC20-E08A-2CB3-2277-D02146D96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446C0-5751-7411-A870-BE73E0262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2BEE2-F8AC-D19B-C38E-4FDD367B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F6C7-2694-3F4B-ACBA-34B59D2D8F18}" type="datetime1">
              <a:t>10/5/24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8E50C-F7BC-E19E-D411-374A708B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B8DF7-6776-31A9-3269-236EF2AE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928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753D-E72A-E73F-CC65-41B8D17E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A731F-E8AF-3E28-7542-46DC4D374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1DF27-B25A-BC42-44B3-58BE97F91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D37A2-4884-D292-B63E-CBDFDB547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A2D6-1281-5243-9C9F-BFB392382EB5}" type="datetime1">
              <a:t>10/5/24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BF29E-8247-2120-B424-027F2E42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79757-58CB-CD55-E57B-82ADEA05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94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363F-C999-55E7-3C61-92D2A5A60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A346E-EAFB-D94C-933E-CE6615F30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2DC8E-F513-D11F-AE89-612EA58DA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C63A0-FCD7-352D-7911-C569DACE4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FE7F1-6E3F-EEB7-B08C-10D5C56D2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5BD7FE-59AB-9C31-9F0C-ED259F8A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C9D9-89FC-E345-A1E5-7BA4B8B5D7C1}" type="datetime1">
              <a:t>10/5/24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EE3B8-7D5B-8B1A-B413-3AF36E89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18164A-AD41-9B14-2855-BFCD4E88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34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44E6B-8849-684F-C673-A01013C6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39456-03CD-18BD-2601-17486B2A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375C-BB33-E649-B860-6C31722268B5}" type="datetime1">
              <a:t>10/5/24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F0F50-CB88-BD2B-AC86-45D09413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5F9D8-8F32-BCF2-295D-CB64165E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053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222F85-97AF-9949-33E6-27C04609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12C3-B83A-A84C-A2A1-B249DAE251B8}" type="datetime1">
              <a:t>10/5/24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5072F-12C4-96D7-E5BA-3B6C5691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B4798-77DB-C81B-6F6F-839EB257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35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BACC-2B9E-6A39-E74A-D66EA1C5C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6EEDE-DE69-A29C-94FC-B7D9B5522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76A79-32BA-084A-04EF-B3071D443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BB261-8B42-58C7-8218-7AC5ECD0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B184-0128-D143-A0A1-F5D907C55F33}" type="datetime1">
              <a:t>10/5/24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10395-CD9A-0ACE-B678-86A788450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2D0A8-4DB2-194A-91BB-607513BC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376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5DB8-0FB0-B058-5990-758BB9C49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B5A888-D9E1-A446-C066-66CA487A9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7E53B-2BB8-0626-4645-1552FD2AF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352D-E103-B620-ABB8-A9A7C454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E93B-44E4-4547-980A-A39D14223491}" type="datetime1">
              <a:t>10/5/24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0E39F-ECF0-4877-4063-5E593D44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8ECDA-875E-4EA4-CDCB-2DFE33E4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227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8DED26-8669-CE12-926B-762E111F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D7125-4EEA-D6AA-FED7-2EEF0A090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515A4-59B4-06B7-F38B-5241391EE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EE42BF-F248-DE4A-A54D-699FE83BCED3}" type="datetime1">
              <a:t>10/5/24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4CBFC-67B4-0FC0-373C-F8B5D3B8E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4ED28-F122-62CA-4564-9233E5B90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91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FBF18-5682-B629-984D-0E34A1DD8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FQsun: a wave function-based quantum emulator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D65AE-0102-98B2-D381-F2720CBAF1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VN"/>
              <a:t>Vu Tuan Hai</a:t>
            </a:r>
          </a:p>
          <a:p>
            <a:r>
              <a:rPr lang="en-VN"/>
              <a:t>8/10/2024</a:t>
            </a:r>
          </a:p>
          <a:p>
            <a:endParaRPr lang="en-VN"/>
          </a:p>
          <a:p>
            <a:r>
              <a:rPr lang="en-VN"/>
              <a:t>Keywords: quantum emulator, wave-function, FPGA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57965-11E0-5C92-80A1-2BC982C0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1669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FF30-7281-AAD8-94E4-E6941F7A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5. Results: execution time</a:t>
            </a:r>
          </a:p>
        </p:txBody>
      </p:sp>
      <p:pic>
        <p:nvPicPr>
          <p:cNvPr id="6" name="Content Placeholder 5" descr="A graph of execuction time&#10;&#10;Description automatically generated">
            <a:extLst>
              <a:ext uri="{FF2B5EF4-FFF2-40B4-BE49-F238E27FC236}">
                <a16:creationId xmlns:a16="http://schemas.microsoft.com/office/drawing/2014/main" id="{A3A55DEF-44FD-3E36-F380-5ADA2281A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4150"/>
            <a:ext cx="4497729" cy="5163313"/>
          </a:xfrm>
        </p:spPr>
      </p:pic>
      <p:pic>
        <p:nvPicPr>
          <p:cNvPr id="8" name="Picture 7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DDFEEAAC-A377-DECD-6118-87DC288E0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03"/>
          <a:stretch/>
        </p:blipFill>
        <p:spPr>
          <a:xfrm>
            <a:off x="5335929" y="1423839"/>
            <a:ext cx="6412373" cy="51993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4C8AC-7440-D137-C1D8-30267034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2712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5B855-E2BF-7308-CCA4-1B10A307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5. Result: PDP </a:t>
            </a:r>
          </a:p>
        </p:txBody>
      </p:sp>
      <p:pic>
        <p:nvPicPr>
          <p:cNvPr id="6" name="Content Placeholder 5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BA24E101-07DF-BAAD-9C40-996DBD36B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236"/>
          <a:stretch/>
        </p:blipFill>
        <p:spPr>
          <a:xfrm>
            <a:off x="0" y="1995177"/>
            <a:ext cx="5724200" cy="286764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7FC08-7A33-E3CF-6C28-63B401D5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11</a:t>
            </a:fld>
            <a:endParaRPr lang="en-CA"/>
          </a:p>
        </p:txBody>
      </p:sp>
      <p:pic>
        <p:nvPicPr>
          <p:cNvPr id="7" name="Content Placeholder 5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B341D3CE-06F6-5057-DDC3-81059FA16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2" b="33295"/>
          <a:stretch/>
        </p:blipFill>
        <p:spPr>
          <a:xfrm>
            <a:off x="5800477" y="620972"/>
            <a:ext cx="6229842" cy="2999685"/>
          </a:xfrm>
          <a:prstGeom prst="rect">
            <a:avLst/>
          </a:prstGeom>
        </p:spPr>
      </p:pic>
      <p:pic>
        <p:nvPicPr>
          <p:cNvPr id="8" name="Content Placeholder 5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FA1F88EF-3988-809F-16E2-572DF386E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47"/>
          <a:stretch/>
        </p:blipFill>
        <p:spPr>
          <a:xfrm>
            <a:off x="5800477" y="3488618"/>
            <a:ext cx="6229842" cy="299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08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and diagram of a graph&#10;&#10;Description automatically generated">
            <a:extLst>
              <a:ext uri="{FF2B5EF4-FFF2-40B4-BE49-F238E27FC236}">
                <a16:creationId xmlns:a16="http://schemas.microsoft.com/office/drawing/2014/main" id="{0EAB0D0A-F2F9-7089-16B5-88E4D15DB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562" y="37495"/>
            <a:ext cx="509323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6A37B0-CD0D-9C23-1CBE-C892922A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5. Result: Fidelity</a:t>
            </a:r>
          </a:p>
        </p:txBody>
      </p:sp>
      <p:pic>
        <p:nvPicPr>
          <p:cNvPr id="6" name="Content Placeholder 5" descr="A graph of a number of lines&#10;&#10;Description automatically generated with medium confidence">
            <a:extLst>
              <a:ext uri="{FF2B5EF4-FFF2-40B4-BE49-F238E27FC236}">
                <a16:creationId xmlns:a16="http://schemas.microsoft.com/office/drawing/2014/main" id="{772898FC-C22A-D719-C77F-19E701C84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65" y="1409442"/>
            <a:ext cx="5352635" cy="522815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BA991-9B9E-C0C5-F520-D599F0AA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764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CD8BC-BC7F-F68C-339F-AE9F13C6C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1. 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0D7B7E-A124-216C-0386-39B03554CA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/>
                  <a:t>The basic operation in n-qubit quantum system can be</a:t>
                </a:r>
              </a:p>
              <a:p>
                <a:pPr marL="0" indent="0">
                  <a:buNone/>
                </a:pPr>
                <a:r>
                  <a:rPr lang="en-US"/>
                  <a:t>expressed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l-GR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vi-VN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b="1" i="1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)|</m:t>
                      </m:r>
                      <m:sSub>
                        <m:sSub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l-GR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parameterized by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l-GR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vi-VN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b="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vi-VN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⊺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l-G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l-GR" i="1">
                        <a:latin typeface="Cambria Math" panose="02040503050406030204" pitchFamily="18" charset="0"/>
                      </a:rPr>
                      <m:t>⟩=</m:t>
                    </m:r>
                  </m:oMath>
                </a14:m>
                <a:endParaRPr lang="el-GR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|0⟩≡</m:t>
                    </m:r>
                    <m:sSup>
                      <m:sSup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l-GR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/>
                  <a:t>. The target of simulating quantum computing is</a:t>
                </a:r>
              </a:p>
              <a:p>
                <a:pPr marL="0" indent="0">
                  <a:buNone/>
                </a:pPr>
                <a:r>
                  <a:rPr lang="en-US"/>
                  <a:t>to get the expectation value when measuring a final quantum</a:t>
                </a:r>
              </a:p>
              <a:p>
                <a:pPr marL="0" indent="0">
                  <a:buNone/>
                </a:pPr>
                <a:r>
                  <a:rPr lang="en-US"/>
                  <a:t>state under a specific observable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vi-VN" b="0" i="1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⟨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̂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l-GR"/>
                  <a:t>, </a:t>
                </a:r>
                <a:r>
                  <a:rPr lang="en-US"/>
                  <a:t>which</a:t>
                </a:r>
              </a:p>
              <a:p>
                <a:pPr marL="0" indent="0">
                  <a:buNone/>
                </a:pPr>
                <a:r>
                  <a:rPr lang="en-US"/>
                  <a:t>is known as physical properties of the quantum system.</a:t>
                </a:r>
                <a:endParaRPr lang="en-V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0D7B7E-A124-216C-0386-39B03554CA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198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4BE53-0F46-0EE1-C845-FE411DE4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1125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96FEE-FE66-E7C4-A72A-CB548CB3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1. 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5C7B87-687D-6E32-89D1-13F2535573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575655"/>
                <a:ext cx="10515600" cy="103934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b="1"/>
                  <a:t>Fig. 1</a:t>
                </a:r>
                <a:r>
                  <a:rPr lang="en-US" sz="1800"/>
                  <a:t>. Quantum circuit simulation model where it can divided into parameterized and fixed parts, denoted as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sz="18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sz="1800"/>
                  <a:t> </a:t>
                </a:r>
                <a:r>
                  <a:rPr lang="en-US" sz="1800"/>
                  <a:t>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/>
                  <a:t> , respectively. (Insect left) An example of a parameterized part is the </a:t>
                </a:r>
                <a:r>
                  <a:rPr lang="en-US" sz="1800" b="1"/>
                  <a:t>ZXZ</a:t>
                </a:r>
                <a:r>
                  <a:rPr lang="en-US" sz="1800"/>
                  <a:t> layer (Insect right) An example of a fixed part is the QFT layer, each part consists of many basic gates.</a:t>
                </a:r>
                <a:endParaRPr lang="en-VN" sz="18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5C7B87-687D-6E32-89D1-13F253557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575655"/>
                <a:ext cx="10515600" cy="1039348"/>
              </a:xfrm>
              <a:blipFill>
                <a:blip r:embed="rId2"/>
                <a:stretch>
                  <a:fillRect l="-603" t="-6098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42855-5174-EA9B-C9E2-ED94B2E9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3</a:t>
            </a:fld>
            <a:endParaRPr lang="en-CA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351880-0FBE-AFD9-5F2C-1487B1B0F61F}"/>
              </a:ext>
            </a:extLst>
          </p:cNvPr>
          <p:cNvGrpSpPr/>
          <p:nvPr/>
        </p:nvGrpSpPr>
        <p:grpSpPr>
          <a:xfrm>
            <a:off x="608854" y="1526751"/>
            <a:ext cx="9373346" cy="3804497"/>
            <a:chOff x="1240639" y="1994419"/>
            <a:chExt cx="7615058" cy="277353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F1FC6C3-26A8-1381-8910-831EB15C3E5E}"/>
                </a:ext>
              </a:extLst>
            </p:cNvPr>
            <p:cNvCxnSpPr>
              <a:cxnSpLocks/>
            </p:cNvCxnSpPr>
            <p:nvPr/>
          </p:nvCxnSpPr>
          <p:spPr>
            <a:xfrm>
              <a:off x="1781283" y="4151095"/>
              <a:ext cx="1908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E394E17-8EA1-B2D8-68E0-40E8F9E47139}"/>
                </a:ext>
              </a:extLst>
            </p:cNvPr>
            <p:cNvCxnSpPr>
              <a:cxnSpLocks/>
            </p:cNvCxnSpPr>
            <p:nvPr/>
          </p:nvCxnSpPr>
          <p:spPr>
            <a:xfrm>
              <a:off x="1781283" y="3688368"/>
              <a:ext cx="1908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0B326D6-74C5-D7FD-F996-CEA47F9D78CC}"/>
                </a:ext>
              </a:extLst>
            </p:cNvPr>
            <p:cNvCxnSpPr>
              <a:cxnSpLocks/>
            </p:cNvCxnSpPr>
            <p:nvPr/>
          </p:nvCxnSpPr>
          <p:spPr>
            <a:xfrm>
              <a:off x="1781283" y="3800359"/>
              <a:ext cx="1908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13BA0A1-3126-65BE-5E56-4F017676D3C5}"/>
                </a:ext>
              </a:extLst>
            </p:cNvPr>
            <p:cNvCxnSpPr>
              <a:cxnSpLocks/>
            </p:cNvCxnSpPr>
            <p:nvPr/>
          </p:nvCxnSpPr>
          <p:spPr>
            <a:xfrm>
              <a:off x="3878358" y="4153800"/>
              <a:ext cx="4104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DB5DBC5-597B-C2C8-09D0-9474BA92F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75842" y="2563412"/>
              <a:ext cx="1404000" cy="217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9B7EFA2-438F-3E16-FB7E-75C1FFEA5D19}"/>
                </a:ext>
              </a:extLst>
            </p:cNvPr>
            <p:cNvCxnSpPr>
              <a:cxnSpLocks/>
            </p:cNvCxnSpPr>
            <p:nvPr/>
          </p:nvCxnSpPr>
          <p:spPr>
            <a:xfrm>
              <a:off x="1675842" y="2739742"/>
              <a:ext cx="1404000" cy="217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1EE372-2AA8-B9BC-D1E9-41E304647913}"/>
                </a:ext>
              </a:extLst>
            </p:cNvPr>
            <p:cNvCxnSpPr>
              <a:cxnSpLocks/>
            </p:cNvCxnSpPr>
            <p:nvPr/>
          </p:nvCxnSpPr>
          <p:spPr>
            <a:xfrm>
              <a:off x="1675842" y="3114294"/>
              <a:ext cx="1404000" cy="217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BE8D335-DABC-7DF9-8421-4B7334801C88}"/>
                    </a:ext>
                  </a:extLst>
                </p:cNvPr>
                <p:cNvSpPr/>
                <p:nvPr/>
              </p:nvSpPr>
              <p:spPr>
                <a:xfrm>
                  <a:off x="1745539" y="2468305"/>
                  <a:ext cx="390566" cy="1646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vi-VN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BE8D335-DABC-7DF9-8421-4B7334801C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5539" y="2468305"/>
                  <a:ext cx="390566" cy="16468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6F915CDC-C1BA-2A43-389B-809461BF0683}"/>
                    </a:ext>
                  </a:extLst>
                </p:cNvPr>
                <p:cNvSpPr/>
                <p:nvPr/>
              </p:nvSpPr>
              <p:spPr>
                <a:xfrm>
                  <a:off x="1745539" y="2656950"/>
                  <a:ext cx="390566" cy="1646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vi-VN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6F915CDC-C1BA-2A43-389B-809461BF06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5539" y="2656950"/>
                  <a:ext cx="390566" cy="16468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C90792B-3A46-0B35-BC7D-8D0FEF134E80}"/>
                    </a:ext>
                  </a:extLst>
                </p:cNvPr>
                <p:cNvSpPr/>
                <p:nvPr/>
              </p:nvSpPr>
              <p:spPr>
                <a:xfrm>
                  <a:off x="1745539" y="3032782"/>
                  <a:ext cx="390566" cy="1646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vi-VN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C90792B-3A46-0B35-BC7D-8D0FEF134E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5539" y="3032782"/>
                  <a:ext cx="390566" cy="16468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709104E-0897-F193-E8EB-DF9CB08A4A98}"/>
                    </a:ext>
                  </a:extLst>
                </p:cNvPr>
                <p:cNvSpPr/>
                <p:nvPr/>
              </p:nvSpPr>
              <p:spPr>
                <a:xfrm>
                  <a:off x="2179670" y="2471360"/>
                  <a:ext cx="390566" cy="1646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vi-VN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709104E-0897-F193-E8EB-DF9CB08A4A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9670" y="2471360"/>
                  <a:ext cx="390566" cy="16468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CBED231-25B4-5699-7E50-1E66F3CA1394}"/>
                    </a:ext>
                  </a:extLst>
                </p:cNvPr>
                <p:cNvSpPr/>
                <p:nvPr/>
              </p:nvSpPr>
              <p:spPr>
                <a:xfrm>
                  <a:off x="2179670" y="2660005"/>
                  <a:ext cx="390566" cy="1646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vi-VN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CBED231-25B4-5699-7E50-1E66F3CA13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9670" y="2660005"/>
                  <a:ext cx="390566" cy="16468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D514D79C-2B73-2D26-B5EE-BC2BE94AEFA1}"/>
                    </a:ext>
                  </a:extLst>
                </p:cNvPr>
                <p:cNvSpPr/>
                <p:nvPr/>
              </p:nvSpPr>
              <p:spPr>
                <a:xfrm>
                  <a:off x="2179670" y="3035837"/>
                  <a:ext cx="390566" cy="1646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vi-VN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D514D79C-2B73-2D26-B5EE-BC2BE94AEF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9670" y="3035837"/>
                  <a:ext cx="390566" cy="16468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F450595-4E38-B37D-B8BA-8626A8B7B183}"/>
                    </a:ext>
                  </a:extLst>
                </p:cNvPr>
                <p:cNvSpPr/>
                <p:nvPr/>
              </p:nvSpPr>
              <p:spPr>
                <a:xfrm>
                  <a:off x="2615200" y="2477038"/>
                  <a:ext cx="390566" cy="1646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vi-VN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F450595-4E38-B37D-B8BA-8626A8B7B1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5200" y="2477038"/>
                  <a:ext cx="390566" cy="16468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616AB6-1985-EEB6-D1B2-D9436AB686EE}"/>
                    </a:ext>
                  </a:extLst>
                </p:cNvPr>
                <p:cNvSpPr/>
                <p:nvPr/>
              </p:nvSpPr>
              <p:spPr>
                <a:xfrm>
                  <a:off x="2615200" y="2665683"/>
                  <a:ext cx="390566" cy="1646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vi-VN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616AB6-1985-EEB6-D1B2-D9436AB686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5200" y="2665683"/>
                  <a:ext cx="390566" cy="16468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947167F-193F-C6B8-1430-2683B60D0E40}"/>
                    </a:ext>
                  </a:extLst>
                </p:cNvPr>
                <p:cNvSpPr/>
                <p:nvPr/>
              </p:nvSpPr>
              <p:spPr>
                <a:xfrm>
                  <a:off x="2615200" y="3041515"/>
                  <a:ext cx="390566" cy="1646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vi-VN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947167F-193F-C6B8-1430-2683B60D0E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5200" y="3041515"/>
                  <a:ext cx="390566" cy="16468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D2D4C28-93BD-673D-2E50-982A5319E83F}"/>
                </a:ext>
              </a:extLst>
            </p:cNvPr>
            <p:cNvSpPr/>
            <p:nvPr/>
          </p:nvSpPr>
          <p:spPr>
            <a:xfrm>
              <a:off x="1589892" y="2346275"/>
              <a:ext cx="2215054" cy="9660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31566AEC-6A65-C6C3-7582-AF20D88BCF15}"/>
                    </a:ext>
                  </a:extLst>
                </p:cNvPr>
                <p:cNvSpPr/>
                <p:nvPr/>
              </p:nvSpPr>
              <p:spPr>
                <a:xfrm>
                  <a:off x="3422526" y="2492688"/>
                  <a:ext cx="296843" cy="7203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vi-VN" sz="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sz="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ZXZ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31566AEC-6A65-C6C3-7582-AF20D88BCF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2526" y="2492688"/>
                  <a:ext cx="296843" cy="72036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37D6188-7299-2B2D-4407-9BA331C7B073}"/>
                </a:ext>
              </a:extLst>
            </p:cNvPr>
            <p:cNvSpPr/>
            <p:nvPr/>
          </p:nvSpPr>
          <p:spPr>
            <a:xfrm>
              <a:off x="3042485" y="2724106"/>
              <a:ext cx="380715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=</a:t>
              </a:r>
              <a:endParaRPr lang="en-CA" sz="2800" dirty="0">
                <a:solidFill>
                  <a:schemeClr val="tx1"/>
                </a:solidFill>
              </a:endParaRPr>
            </a:p>
          </p:txBody>
        </p:sp>
        <p:sp>
          <p:nvSpPr>
            <p:cNvPr id="25" name="Left Bracket 24">
              <a:extLst>
                <a:ext uri="{FF2B5EF4-FFF2-40B4-BE49-F238E27FC236}">
                  <a16:creationId xmlns:a16="http://schemas.microsoft.com/office/drawing/2014/main" id="{8338CF86-FFB2-F1A0-E617-5B2097FF2CDD}"/>
                </a:ext>
              </a:extLst>
            </p:cNvPr>
            <p:cNvSpPr/>
            <p:nvPr/>
          </p:nvSpPr>
          <p:spPr>
            <a:xfrm rot="10800000">
              <a:off x="3795810" y="2272711"/>
              <a:ext cx="99675" cy="1116000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26" name="Left Bracket 25">
              <a:extLst>
                <a:ext uri="{FF2B5EF4-FFF2-40B4-BE49-F238E27FC236}">
                  <a16:creationId xmlns:a16="http://schemas.microsoft.com/office/drawing/2014/main" id="{499CAED0-E46B-D9E6-FF12-903820D166B6}"/>
                </a:ext>
              </a:extLst>
            </p:cNvPr>
            <p:cNvSpPr/>
            <p:nvPr/>
          </p:nvSpPr>
          <p:spPr>
            <a:xfrm>
              <a:off x="1508604" y="2270402"/>
              <a:ext cx="99675" cy="1116000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0BEFCA6-16F6-C6D3-6B0E-CF87E4FD5E23}"/>
                    </a:ext>
                  </a:extLst>
                </p:cNvPr>
                <p:cNvSpPr txBox="1"/>
                <p:nvPr/>
              </p:nvSpPr>
              <p:spPr>
                <a:xfrm>
                  <a:off x="3763379" y="3347291"/>
                  <a:ext cx="41234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vi-VN" sz="1000" b="0" i="1">
                            <a:latin typeface="Cambria Math" panose="02040503050406030204" pitchFamily="18" charset="0"/>
                          </a:rPr>
                          <m:t>× </m:t>
                        </m:r>
                        <m:r>
                          <a:rPr lang="vi-VN" sz="1000" i="1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VN" sz="1000" i="1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0BEFCA6-16F6-C6D3-6B0E-CF87E4FD5E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3379" y="3347291"/>
                  <a:ext cx="412349" cy="246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5A520D-48F4-E919-AE05-DEDDFFC0AA3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076" y="2162387"/>
              <a:ext cx="399544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20EBBA1-3128-826B-873E-1F6CC62C46DD}"/>
                </a:ext>
              </a:extLst>
            </p:cNvPr>
            <p:cNvCxnSpPr>
              <a:cxnSpLocks/>
            </p:cNvCxnSpPr>
            <p:nvPr/>
          </p:nvCxnSpPr>
          <p:spPr>
            <a:xfrm>
              <a:off x="4119076" y="2330276"/>
              <a:ext cx="399544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CBAABDB-053F-FA4B-ABA9-DD6137A3A8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9076" y="2692361"/>
              <a:ext cx="4001342" cy="2148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EAF7B6F7-EF53-7C25-C056-A4CDB422BE97}"/>
                    </a:ext>
                  </a:extLst>
                </p:cNvPr>
                <p:cNvSpPr/>
                <p:nvPr/>
              </p:nvSpPr>
              <p:spPr>
                <a:xfrm>
                  <a:off x="4166269" y="2628978"/>
                  <a:ext cx="181002" cy="1677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vi-VN" sz="8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VN" sz="8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CA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EAF7B6F7-EF53-7C25-C056-A4CDB422BE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6269" y="2628978"/>
                  <a:ext cx="181002" cy="16773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912B142-6D4B-9209-93B1-0FF825C409DC}"/>
                </a:ext>
              </a:extLst>
            </p:cNvPr>
            <p:cNvSpPr/>
            <p:nvPr/>
          </p:nvSpPr>
          <p:spPr>
            <a:xfrm>
              <a:off x="4048028" y="1994419"/>
              <a:ext cx="4807669" cy="13295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70212DA7-DE23-C7EA-0CC4-1CD52F4BBAE7}"/>
                    </a:ext>
                  </a:extLst>
                </p:cNvPr>
                <p:cNvSpPr/>
                <p:nvPr/>
              </p:nvSpPr>
              <p:spPr>
                <a:xfrm>
                  <a:off x="8487801" y="2088883"/>
                  <a:ext cx="284965" cy="8058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vi-VN" sz="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sz="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QFT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70212DA7-DE23-C7EA-0CC4-1CD52F4BBA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7801" y="2088883"/>
                  <a:ext cx="284965" cy="80587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A203E41-ACB7-C28A-8B25-9BF6F327C44A}"/>
                </a:ext>
              </a:extLst>
            </p:cNvPr>
            <p:cNvSpPr/>
            <p:nvPr/>
          </p:nvSpPr>
          <p:spPr>
            <a:xfrm>
              <a:off x="8104430" y="2320302"/>
              <a:ext cx="387508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=</a:t>
              </a:r>
              <a:endParaRPr lang="en-CA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BED11B-D818-4A7A-E913-229ED660F59C}"/>
                </a:ext>
              </a:extLst>
            </p:cNvPr>
            <p:cNvCxnSpPr>
              <a:cxnSpLocks/>
            </p:cNvCxnSpPr>
            <p:nvPr/>
          </p:nvCxnSpPr>
          <p:spPr>
            <a:xfrm>
              <a:off x="3878358" y="3682108"/>
              <a:ext cx="4104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C885C4D-4BF4-5CC0-CC9A-350FB216038C}"/>
                </a:ext>
              </a:extLst>
            </p:cNvPr>
            <p:cNvSpPr/>
            <p:nvPr/>
          </p:nvSpPr>
          <p:spPr>
            <a:xfrm>
              <a:off x="1240639" y="4429363"/>
              <a:ext cx="2898793" cy="3346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Arbitrary parameterized quantum circuit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5156002-3EBB-D18C-E51A-B61DC389CDDA}"/>
                </a:ext>
              </a:extLst>
            </p:cNvPr>
            <p:cNvCxnSpPr>
              <a:cxnSpLocks/>
              <a:stCxn id="36" idx="0"/>
              <a:endCxn id="40" idx="2"/>
            </p:cNvCxnSpPr>
            <p:nvPr/>
          </p:nvCxnSpPr>
          <p:spPr>
            <a:xfrm flipV="1">
              <a:off x="2690036" y="4269166"/>
              <a:ext cx="1" cy="16019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A9327DD-1045-40E1-AAF4-EDC523CFF1D0}"/>
                    </a:ext>
                  </a:extLst>
                </p:cNvPr>
                <p:cNvSpPr txBox="1"/>
                <p:nvPr/>
              </p:nvSpPr>
              <p:spPr>
                <a:xfrm>
                  <a:off x="1329191" y="3786327"/>
                  <a:ext cx="36651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CA" sz="1400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A9327DD-1045-40E1-AAF4-EDC523CFF1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9191" y="3786327"/>
                  <a:ext cx="366511" cy="215444"/>
                </a:xfrm>
                <a:prstGeom prst="rect">
                  <a:avLst/>
                </a:prstGeom>
                <a:blipFill>
                  <a:blip r:embed="rId13"/>
                  <a:stretch>
                    <a:fillRect l="-5405" r="-5405"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63DA299-E4E3-A23D-186E-29DBC16F5DEA}"/>
                </a:ext>
              </a:extLst>
            </p:cNvPr>
            <p:cNvCxnSpPr>
              <a:cxnSpLocks/>
            </p:cNvCxnSpPr>
            <p:nvPr/>
          </p:nvCxnSpPr>
          <p:spPr>
            <a:xfrm>
              <a:off x="3878358" y="3803064"/>
              <a:ext cx="4104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BE30CF2-F2EE-8532-FB46-019FC30D8098}"/>
                    </a:ext>
                  </a:extLst>
                </p:cNvPr>
                <p:cNvSpPr/>
                <p:nvPr/>
              </p:nvSpPr>
              <p:spPr>
                <a:xfrm>
                  <a:off x="2230150" y="3572522"/>
                  <a:ext cx="919773" cy="6966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vi-V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en-CA" sz="1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BE30CF2-F2EE-8532-FB46-019FC30D80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0150" y="3572522"/>
                  <a:ext cx="919773" cy="69664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1D5FF90-9ACC-463E-964F-0E388E4C30B9}"/>
                    </a:ext>
                  </a:extLst>
                </p:cNvPr>
                <p:cNvSpPr/>
                <p:nvPr/>
              </p:nvSpPr>
              <p:spPr>
                <a:xfrm>
                  <a:off x="6219454" y="3567880"/>
                  <a:ext cx="555307" cy="6966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vi-V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CA" sz="1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1D5FF90-9ACC-463E-964F-0E388E4C30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9454" y="3567880"/>
                  <a:ext cx="555307" cy="69664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E846EA5-201F-50A1-3D35-54589E5BCA4E}"/>
                    </a:ext>
                  </a:extLst>
                </p:cNvPr>
                <p:cNvSpPr txBox="1"/>
                <p:nvPr/>
              </p:nvSpPr>
              <p:spPr>
                <a:xfrm>
                  <a:off x="4851115" y="3838433"/>
                  <a:ext cx="40257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VN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VN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E846EA5-201F-50A1-3D35-54589E5BCA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1115" y="3838433"/>
                  <a:ext cx="402578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135437B-6B8F-543B-C059-B59785AB034F}"/>
                </a:ext>
              </a:extLst>
            </p:cNvPr>
            <p:cNvSpPr/>
            <p:nvPr/>
          </p:nvSpPr>
          <p:spPr>
            <a:xfrm>
              <a:off x="5666365" y="4433259"/>
              <a:ext cx="1654002" cy="3346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Fixed quantum circuit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E3192A9-77B7-61B5-59DF-C120D3F07248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V="1">
              <a:off x="6493366" y="4264524"/>
              <a:ext cx="3742" cy="16873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360AEE11-D847-372B-9703-C94EA67AD948}"/>
                    </a:ext>
                  </a:extLst>
                </p:cNvPr>
                <p:cNvSpPr/>
                <p:nvPr/>
              </p:nvSpPr>
              <p:spPr>
                <a:xfrm rot="16200000">
                  <a:off x="7459918" y="3678277"/>
                  <a:ext cx="696643" cy="4758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vi-VN" sz="1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CA" sz="1000" dirty="0">
                      <a:solidFill>
                        <a:schemeClr val="tx1"/>
                      </a:solidFill>
                    </a:rPr>
                    <a:t>Measurement</a:t>
                  </a:r>
                </a:p>
              </p:txBody>
            </p:sp>
          </mc:Choice>
          <mc:Fallback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360AEE11-D847-372B-9703-C94EA67AD9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459918" y="3678277"/>
                  <a:ext cx="696643" cy="47581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B049FED-404E-E1A3-6A21-C2F1FBBD2C45}"/>
                    </a:ext>
                  </a:extLst>
                </p:cNvPr>
                <p:cNvSpPr txBox="1"/>
                <p:nvPr/>
              </p:nvSpPr>
              <p:spPr>
                <a:xfrm>
                  <a:off x="4057968" y="2409488"/>
                  <a:ext cx="402578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VN" sz="120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VN" sz="120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B049FED-404E-E1A3-6A21-C2F1FBBD2C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7968" y="2409488"/>
                  <a:ext cx="402578" cy="18466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A0B063C-6AB7-AEDF-77F3-B22247FF5522}"/>
                </a:ext>
              </a:extLst>
            </p:cNvPr>
            <p:cNvCxnSpPr>
              <a:cxnSpLocks/>
              <a:stCxn id="49" idx="0"/>
              <a:endCxn id="48" idx="4"/>
            </p:cNvCxnSpPr>
            <p:nvPr/>
          </p:nvCxnSpPr>
          <p:spPr>
            <a:xfrm flipV="1">
              <a:off x="6647349" y="2363271"/>
              <a:ext cx="445" cy="3244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BFAEE8B-D1C0-9467-9F12-9FD7BF84FE58}"/>
                </a:ext>
              </a:extLst>
            </p:cNvPr>
            <p:cNvSpPr/>
            <p:nvPr/>
          </p:nvSpPr>
          <p:spPr>
            <a:xfrm>
              <a:off x="6614054" y="2295791"/>
              <a:ext cx="67480" cy="6748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632729C-03FC-5D25-4E01-E27FFC67D537}"/>
                </a:ext>
              </a:extLst>
            </p:cNvPr>
            <p:cNvSpPr/>
            <p:nvPr/>
          </p:nvSpPr>
          <p:spPr>
            <a:xfrm>
              <a:off x="6613609" y="2687719"/>
              <a:ext cx="67480" cy="6748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15A4FBA-181C-29AC-D804-A64B03CC0CC4}"/>
                    </a:ext>
                  </a:extLst>
                </p:cNvPr>
                <p:cNvSpPr txBox="1"/>
                <p:nvPr/>
              </p:nvSpPr>
              <p:spPr>
                <a:xfrm>
                  <a:off x="6634961" y="2404720"/>
                  <a:ext cx="484644" cy="20916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vi-VN" sz="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vi-VN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vi-VN" sz="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sSup>
                              <m:sSupPr>
                                <m:ctrlPr>
                                  <a:rPr lang="vi-VN" sz="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vi-VN" sz="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vi-VN" sz="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vi-VN" sz="8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</m:den>
                        </m:f>
                        <m:r>
                          <a:rPr lang="vi-VN" sz="8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VN" sz="800" i="1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15A4FBA-181C-29AC-D804-A64B03CC0C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4961" y="2404720"/>
                  <a:ext cx="484644" cy="20916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1F7C722-D2E9-647A-EA49-1B22A968CEC8}"/>
                    </a:ext>
                  </a:extLst>
                </p:cNvPr>
                <p:cNvSpPr txBox="1"/>
                <p:nvPr/>
              </p:nvSpPr>
              <p:spPr>
                <a:xfrm>
                  <a:off x="7152900" y="2420838"/>
                  <a:ext cx="20773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VN" sz="120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VN" sz="120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1F7C722-D2E9-647A-EA49-1B22A968C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2900" y="2420838"/>
                  <a:ext cx="207732" cy="184666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92F6089-3D0D-A935-C57C-80DFD4158C08}"/>
                    </a:ext>
                  </a:extLst>
                </p:cNvPr>
                <p:cNvSpPr/>
                <p:nvPr/>
              </p:nvSpPr>
              <p:spPr>
                <a:xfrm>
                  <a:off x="7360632" y="2082445"/>
                  <a:ext cx="149767" cy="1677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vi-VN" sz="8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VN" sz="8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CA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92F6089-3D0D-A935-C57C-80DFD4158C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632" y="2082445"/>
                  <a:ext cx="149767" cy="167736"/>
                </a:xfrm>
                <a:prstGeom prst="rect">
                  <a:avLst/>
                </a:prstGeom>
                <a:blipFill>
                  <a:blip r:embed="rId21"/>
                  <a:stretch>
                    <a:fillRect l="-588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718AF02-E72B-1889-7B72-8031266A3D71}"/>
                </a:ext>
              </a:extLst>
            </p:cNvPr>
            <p:cNvCxnSpPr>
              <a:cxnSpLocks/>
              <a:stCxn id="54" idx="4"/>
            </p:cNvCxnSpPr>
            <p:nvPr/>
          </p:nvCxnSpPr>
          <p:spPr>
            <a:xfrm>
              <a:off x="7662426" y="2197639"/>
              <a:ext cx="0" cy="50222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7F008FA-BC10-E38D-2277-977C892850CB}"/>
                </a:ext>
              </a:extLst>
            </p:cNvPr>
            <p:cNvSpPr/>
            <p:nvPr/>
          </p:nvSpPr>
          <p:spPr>
            <a:xfrm>
              <a:off x="7628686" y="2130159"/>
              <a:ext cx="67480" cy="6748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E9EFE30-AD58-8A8C-1419-4474114C5371}"/>
                </a:ext>
              </a:extLst>
            </p:cNvPr>
            <p:cNvCxnSpPr>
              <a:cxnSpLocks/>
            </p:cNvCxnSpPr>
            <p:nvPr/>
          </p:nvCxnSpPr>
          <p:spPr>
            <a:xfrm>
              <a:off x="7608190" y="2661662"/>
              <a:ext cx="113414" cy="932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78FBDE3-4AFD-103D-C7CC-E2D5C92CE6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2774" y="2659970"/>
              <a:ext cx="115392" cy="992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B3C3D3D-B901-3816-C5EF-6F30AED51BB7}"/>
                </a:ext>
              </a:extLst>
            </p:cNvPr>
            <p:cNvCxnSpPr>
              <a:cxnSpLocks/>
              <a:stCxn id="58" idx="4"/>
            </p:cNvCxnSpPr>
            <p:nvPr/>
          </p:nvCxnSpPr>
          <p:spPr>
            <a:xfrm>
              <a:off x="7974967" y="2198275"/>
              <a:ext cx="0" cy="50222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35AC455-3C6C-700E-C4E6-44781F8B893C}"/>
                </a:ext>
              </a:extLst>
            </p:cNvPr>
            <p:cNvSpPr/>
            <p:nvPr/>
          </p:nvSpPr>
          <p:spPr>
            <a:xfrm>
              <a:off x="7941227" y="2130795"/>
              <a:ext cx="67480" cy="6748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F9734AD-2791-7F30-6187-4F91DF1899C8}"/>
                </a:ext>
              </a:extLst>
            </p:cNvPr>
            <p:cNvCxnSpPr>
              <a:cxnSpLocks/>
            </p:cNvCxnSpPr>
            <p:nvPr/>
          </p:nvCxnSpPr>
          <p:spPr>
            <a:xfrm>
              <a:off x="7920731" y="2662298"/>
              <a:ext cx="113414" cy="932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F333D74-4028-54BF-0743-2DF702030A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15315" y="2660606"/>
              <a:ext cx="115392" cy="992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4698FE5-3278-D677-E458-A30261D1C220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 flipV="1">
              <a:off x="7819959" y="2180017"/>
              <a:ext cx="995" cy="4973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4691204-60D8-32F5-AE44-57B2D0DD9586}"/>
                </a:ext>
              </a:extLst>
            </p:cNvPr>
            <p:cNvSpPr/>
            <p:nvPr/>
          </p:nvSpPr>
          <p:spPr>
            <a:xfrm>
              <a:off x="7786219" y="2677408"/>
              <a:ext cx="67480" cy="6748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1C86D8A-DA7F-ED1E-2C6B-C4A398FD90E6}"/>
                </a:ext>
              </a:extLst>
            </p:cNvPr>
            <p:cNvCxnSpPr>
              <a:cxnSpLocks/>
            </p:cNvCxnSpPr>
            <p:nvPr/>
          </p:nvCxnSpPr>
          <p:spPr>
            <a:xfrm>
              <a:off x="7762935" y="2113796"/>
              <a:ext cx="113414" cy="932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3FCAE91-6BD6-DB38-C0E1-E6B8910F8B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7519" y="2112104"/>
              <a:ext cx="115392" cy="992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EBBB93D-3AEE-9C11-E377-2F940DF212B1}"/>
                </a:ext>
              </a:extLst>
            </p:cNvPr>
            <p:cNvSpPr/>
            <p:nvPr/>
          </p:nvSpPr>
          <p:spPr>
            <a:xfrm>
              <a:off x="7570331" y="2067372"/>
              <a:ext cx="500359" cy="80739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800" i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6D8EC989-E067-E654-C159-1A07DB392D58}"/>
                    </a:ext>
                  </a:extLst>
                </p:cNvPr>
                <p:cNvSpPr/>
                <p:nvPr/>
              </p:nvSpPr>
              <p:spPr>
                <a:xfrm>
                  <a:off x="4564215" y="2569722"/>
                  <a:ext cx="500359" cy="2602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vi-VN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vi-VN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sSup>
                              <m:sSupPr>
                                <m:ctrlPr>
                                  <a:rPr lang="vi-VN" sz="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vi-VN" sz="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vi-VN" sz="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vi-VN" sz="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</m:den>
                        </m:f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6D8EC989-E067-E654-C159-1A07DB392D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4215" y="2569722"/>
                  <a:ext cx="500359" cy="260286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1C4AA3E-A5D4-AA5A-35BF-8837271A4653}"/>
                </a:ext>
              </a:extLst>
            </p:cNvPr>
            <p:cNvCxnSpPr>
              <a:cxnSpLocks/>
              <a:stCxn id="68" idx="4"/>
            </p:cNvCxnSpPr>
            <p:nvPr/>
          </p:nvCxnSpPr>
          <p:spPr>
            <a:xfrm>
              <a:off x="5156604" y="2204896"/>
              <a:ext cx="0" cy="50222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D8C35EC-6EDC-BA80-6DF7-63BB6C332A1A}"/>
                </a:ext>
              </a:extLst>
            </p:cNvPr>
            <p:cNvSpPr/>
            <p:nvPr/>
          </p:nvSpPr>
          <p:spPr>
            <a:xfrm>
              <a:off x="5122864" y="2137416"/>
              <a:ext cx="67480" cy="6748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48F5E02-AF06-F48A-B86F-013F42143320}"/>
                </a:ext>
              </a:extLst>
            </p:cNvPr>
            <p:cNvCxnSpPr>
              <a:cxnSpLocks/>
            </p:cNvCxnSpPr>
            <p:nvPr/>
          </p:nvCxnSpPr>
          <p:spPr>
            <a:xfrm>
              <a:off x="5102368" y="2668919"/>
              <a:ext cx="113414" cy="932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716041E-9C2E-53FA-609A-64F868DE98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6952" y="2667227"/>
              <a:ext cx="115392" cy="992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CC63A9D1-C7EA-A15D-A6ED-891DA860FCC7}"/>
                    </a:ext>
                  </a:extLst>
                </p:cNvPr>
                <p:cNvSpPr/>
                <p:nvPr/>
              </p:nvSpPr>
              <p:spPr>
                <a:xfrm>
                  <a:off x="5254345" y="2569722"/>
                  <a:ext cx="500359" cy="2602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vi-VN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vi-VN" sz="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sSup>
                              <m:sSupPr>
                                <m:ctrlPr>
                                  <a:rPr lang="vi-VN" sz="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vi-VN" sz="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vi-VN" sz="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vi-VN" sz="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</m:den>
                        </m:f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CC63A9D1-C7EA-A15D-A6ED-891DA860FC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345" y="2569722"/>
                  <a:ext cx="500359" cy="260286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179EEDA-34D9-5F11-FF75-37559C277DCB}"/>
                </a:ext>
              </a:extLst>
            </p:cNvPr>
            <p:cNvCxnSpPr>
              <a:cxnSpLocks/>
              <a:stCxn id="73" idx="4"/>
            </p:cNvCxnSpPr>
            <p:nvPr/>
          </p:nvCxnSpPr>
          <p:spPr>
            <a:xfrm>
              <a:off x="5860996" y="2201227"/>
              <a:ext cx="0" cy="50222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F202926-2EE5-80A2-BEA8-CCF63BA3DB17}"/>
                </a:ext>
              </a:extLst>
            </p:cNvPr>
            <p:cNvSpPr/>
            <p:nvPr/>
          </p:nvSpPr>
          <p:spPr>
            <a:xfrm>
              <a:off x="5827256" y="2133747"/>
              <a:ext cx="67480" cy="6748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A588DCE-0031-0FCB-C360-B7C9C9CE7A03}"/>
                </a:ext>
              </a:extLst>
            </p:cNvPr>
            <p:cNvCxnSpPr>
              <a:cxnSpLocks/>
            </p:cNvCxnSpPr>
            <p:nvPr/>
          </p:nvCxnSpPr>
          <p:spPr>
            <a:xfrm>
              <a:off x="5806760" y="2665250"/>
              <a:ext cx="113414" cy="932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E3C91D9-90E3-A410-8249-CAED95690F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1344" y="2663558"/>
              <a:ext cx="115392" cy="992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1F969F2B-F8E3-2000-67C7-AD93B482EC7C}"/>
                    </a:ext>
                  </a:extLst>
                </p:cNvPr>
                <p:cNvSpPr/>
                <p:nvPr/>
              </p:nvSpPr>
              <p:spPr>
                <a:xfrm>
                  <a:off x="5958737" y="2573737"/>
                  <a:ext cx="500359" cy="2602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vi-VN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vi-VN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sSup>
                              <m:sSupPr>
                                <m:ctrlPr>
                                  <a:rPr lang="vi-VN" sz="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vi-VN" sz="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vi-VN" sz="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vi-VN" sz="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</m:den>
                        </m:f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1F969F2B-F8E3-2000-67C7-AD93B482EC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8737" y="2573737"/>
                  <a:ext cx="500359" cy="260286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02D79F0-A00C-43AA-9D67-E83FDBD7BBB1}"/>
                </a:ext>
              </a:extLst>
            </p:cNvPr>
            <p:cNvSpPr/>
            <p:nvPr/>
          </p:nvSpPr>
          <p:spPr>
            <a:xfrm>
              <a:off x="4504111" y="2081069"/>
              <a:ext cx="2028495" cy="79587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800" i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7A422B1E-4A01-9398-0F89-AA226CC8D9AE}"/>
                    </a:ext>
                  </a:extLst>
                </p:cNvPr>
                <p:cNvSpPr txBox="1"/>
                <p:nvPr/>
              </p:nvSpPr>
              <p:spPr>
                <a:xfrm>
                  <a:off x="7539695" y="3038726"/>
                  <a:ext cx="538679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sz="1000" i="1">
                          <a:latin typeface="Cambria Math" panose="02040503050406030204" pitchFamily="18" charset="0"/>
                        </a:rPr>
                        <m:t>SWAP</m:t>
                      </m:r>
                    </m:oMath>
                  </a14:m>
                  <a:r>
                    <a:rPr lang="en-VN" sz="1000" i="1"/>
                    <a:t> </a:t>
                  </a:r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7A422B1E-4A01-9398-0F89-AA226CC8D9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9695" y="3038726"/>
                  <a:ext cx="538679" cy="153888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E1EA8F5-F581-32C2-F945-CB657307F37A}"/>
                    </a:ext>
                  </a:extLst>
                </p:cNvPr>
                <p:cNvSpPr txBox="1"/>
                <p:nvPr/>
              </p:nvSpPr>
              <p:spPr>
                <a:xfrm>
                  <a:off x="4504111" y="2975341"/>
                  <a:ext cx="2028495" cy="2615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VN" sz="1000" i="1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vi-VN" sz="1000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vi-VN" sz="1000" i="1">
                            <a:latin typeface="Cambria Math" panose="02040503050406030204" pitchFamily="18" charset="0"/>
                          </a:rPr>
                          <m:t>Phase</m:t>
                        </m:r>
                        <m:r>
                          <a:rPr lang="vi-VN" sz="1000" b="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vi-VN" sz="1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vi-VN" sz="1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sSup>
                              <m:sSupPr>
                                <m:ctrlPr>
                                  <a:rPr lang="vi-VN" sz="1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vi-VN" sz="1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vi-VN" sz="1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vi-VN" sz="1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  <m:r>
                          <a:rPr lang="vi-VN" sz="1000" b="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VN" sz="1000" i="1"/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E1EA8F5-F581-32C2-F945-CB657307F3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4111" y="2975341"/>
                  <a:ext cx="2028495" cy="261546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Left Brace 79">
              <a:extLst>
                <a:ext uri="{FF2B5EF4-FFF2-40B4-BE49-F238E27FC236}">
                  <a16:creationId xmlns:a16="http://schemas.microsoft.com/office/drawing/2014/main" id="{B318648E-3846-F966-D1EC-9286F230ECA1}"/>
                </a:ext>
              </a:extLst>
            </p:cNvPr>
            <p:cNvSpPr/>
            <p:nvPr/>
          </p:nvSpPr>
          <p:spPr>
            <a:xfrm rot="16200000">
              <a:off x="5483541" y="1934709"/>
              <a:ext cx="78244" cy="2019886"/>
            </a:xfrm>
            <a:prstGeom prst="leftBrace">
              <a:avLst>
                <a:gd name="adj1" fmla="val 26980"/>
                <a:gd name="adj2" fmla="val 50000"/>
              </a:avLst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81" name="Left Brace 80">
              <a:extLst>
                <a:ext uri="{FF2B5EF4-FFF2-40B4-BE49-F238E27FC236}">
                  <a16:creationId xmlns:a16="http://schemas.microsoft.com/office/drawing/2014/main" id="{9BAA0D50-518C-2929-CF38-75203207D6A2}"/>
                </a:ext>
              </a:extLst>
            </p:cNvPr>
            <p:cNvSpPr/>
            <p:nvPr/>
          </p:nvSpPr>
          <p:spPr>
            <a:xfrm rot="16200000">
              <a:off x="7775091" y="2700847"/>
              <a:ext cx="78244" cy="487765"/>
            </a:xfrm>
            <a:prstGeom prst="leftBrace">
              <a:avLst>
                <a:gd name="adj1" fmla="val 26980"/>
                <a:gd name="adj2" fmla="val 50000"/>
              </a:avLst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A918B1E-5B6E-70BA-78A2-16F4788E69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57968" y="3338962"/>
              <a:ext cx="2171015" cy="232147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77EA0D4-4545-358E-ADB2-BC98479242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4761" y="3338962"/>
              <a:ext cx="2080936" cy="22018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9DA2FDF-7168-5922-C059-0E5A231E5A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7010" y="3321645"/>
              <a:ext cx="633140" cy="246221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3A8E106-0CC9-C47B-2744-2E260FC8A6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9017" y="3310872"/>
              <a:ext cx="680343" cy="274539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50AC689A-643F-C552-5D55-3FBDB70B8939}"/>
                    </a:ext>
                  </a:extLst>
                </p:cNvPr>
                <p:cNvSpPr txBox="1"/>
                <p:nvPr/>
              </p:nvSpPr>
              <p:spPr>
                <a:xfrm>
                  <a:off x="2173437" y="2840180"/>
                  <a:ext cx="402578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VN" sz="120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VN" sz="1200"/>
                </a:p>
              </p:txBody>
            </p:sp>
          </mc:Choice>
          <mc:Fallback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50AC689A-643F-C552-5D55-3FBDB70B89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437" y="2840180"/>
                  <a:ext cx="402578" cy="184666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DCF97B56-F72C-F48A-8BCD-D76D77E5620C}"/>
                    </a:ext>
                  </a:extLst>
                </p:cNvPr>
                <p:cNvSpPr txBox="1"/>
                <p:nvPr/>
              </p:nvSpPr>
              <p:spPr>
                <a:xfrm>
                  <a:off x="3637870" y="3754441"/>
                  <a:ext cx="27053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VN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VN"/>
                </a:p>
              </p:txBody>
            </p:sp>
          </mc:Choice>
          <mc:Fallback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DCF97B56-F72C-F48A-8BCD-D76D77E562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7870" y="3754441"/>
                  <a:ext cx="270533" cy="276999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D1F53D3-DCC4-B18C-FB07-BD3015522360}"/>
                    </a:ext>
                  </a:extLst>
                </p:cNvPr>
                <p:cNvSpPr txBox="1"/>
                <p:nvPr/>
              </p:nvSpPr>
              <p:spPr>
                <a:xfrm>
                  <a:off x="8052809" y="3806988"/>
                  <a:ext cx="53936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vi-V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sz="14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1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vi-VN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CA" sz="1400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D1F53D3-DCC4-B18C-FB07-BD30155223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2809" y="3806988"/>
                  <a:ext cx="539360" cy="21544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E3D6F3EE-473E-F32E-6372-875395770B46}"/>
                    </a:ext>
                  </a:extLst>
                </p:cNvPr>
                <p:cNvSpPr txBox="1"/>
                <p:nvPr/>
              </p:nvSpPr>
              <p:spPr>
                <a:xfrm>
                  <a:off x="1804778" y="3837862"/>
                  <a:ext cx="40257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VN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VN"/>
                </a:p>
              </p:txBody>
            </p:sp>
          </mc:Choice>
          <mc:Fallback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E3D6F3EE-473E-F32E-6372-875395770B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4778" y="3837862"/>
                  <a:ext cx="402578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74573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77C6F-C5B8-EAA8-EBD0-2A7EE8C4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2. Background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D2820A-3FBB-6CF8-DF4F-F3E204A7FB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/>
                  <a:t>Simulating quantum circuit by state-vector technique:</a:t>
                </a:r>
              </a:p>
              <a:p>
                <a:pPr marL="0" indent="0">
                  <a:buNone/>
                </a:pPr>
                <a:r>
                  <a:rPr lang="en-US"/>
                  <a:t>Assume that we have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-qubit reference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l-G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l-GR" i="1">
                        <a:latin typeface="Cambria Math" panose="02040503050406030204" pitchFamily="18" charset="0"/>
                      </a:rPr>
                      <m:t>⟩=</m:t>
                    </m:r>
                  </m:oMath>
                </a14:m>
                <a:endParaRPr lang="el-GR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l-GR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vi-VN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en-US" i="1"/>
              </a:p>
              <a:p>
                <a:pPr marL="0" indent="0">
                  <a:buNone/>
                </a:pPr>
                <a:r>
                  <a:rPr lang="en-US"/>
                  <a:t>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are elements of the computational basis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/>
                  <a:t> are complex entries,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l-G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l-GR" i="1">
                        <a:latin typeface="Cambria Math" panose="02040503050406030204" pitchFamily="18" charset="0"/>
                      </a:rPr>
                      <m:t>⟩⟨</m:t>
                    </m:r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l-G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l-GR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l-GR"/>
                  <a:t>.</a:t>
                </a:r>
                <a:r>
                  <a:rPr lang="vi-VN"/>
                  <a:t> </a:t>
                </a:r>
                <a:r>
                  <a:rPr lang="en-US"/>
                  <a:t>The quantum simulation allowed us to simulate the transformation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l-G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l-GR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l-GR"/>
                  <a:t> </a:t>
                </a:r>
                <a:r>
                  <a:rPr lang="en-US"/>
                  <a:t>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by gate sequence.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𝒰</m:t>
                      </m:r>
                      <m:d>
                        <m:dPr>
                          <m:ctrlPr>
                            <a:rPr lang="vi-V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vi-VN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=⊗</m:t>
                      </m:r>
                      <m:sSub>
                        <m:sSubPr>
                          <m:ctrlPr>
                            <a:rPr lang="vi-V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VN" i="1"/>
              </a:p>
              <a:p>
                <a:pPr marL="0" indent="0">
                  <a:buNone/>
                </a:pPr>
                <a:r>
                  <a:rPr lang="en-VN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VN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vi-VN" b="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</a:rPr>
                      <m:t>Clifford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endParaRPr lang="en-VN" i="1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D2820A-3FBB-6CF8-DF4F-F3E204A7FB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3953" r="-96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DD041-CE81-78FE-AC12-1AD48E6B1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929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D8A5-BB5C-0BA3-DEDC-06960DCA6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2. Background: wave-function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5CCFFC-8DA0-D1B4-A74A-24A8BB62DD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VN"/>
                  <a:t>Matrix-vector approach: consume lot of operations</a:t>
                </a:r>
              </a:p>
              <a:p>
                <a:pPr marL="0" indent="0">
                  <a:buNone/>
                </a:pPr>
                <a:r>
                  <a:rPr lang="en-VN"/>
                  <a:t>Wave-function approach: less operations</a:t>
                </a:r>
              </a:p>
              <a:p>
                <a:pPr marL="0" indent="0">
                  <a:buNone/>
                </a:pPr>
                <a:r>
                  <a:rPr lang="en-US"/>
                  <a:t>To manipulate a single-qubit gate gj acting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m:rPr>
                            <m:nor/>
                          </m:rPr>
                          <a:rPr lang="en-US"/>
                          <m:t>th</m:t>
                        </m:r>
                      </m:sup>
                    </m:sSup>
                  </m:oMath>
                </a14:m>
                <a:r>
                  <a:rPr lang="en-US"/>
                  <a:t> qubit,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/>
                  <a:t> are updated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b="0" i="1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vi-VN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vi-VN" i="1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vi-VN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vi-VN" i="1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a:rPr lang="vi-VN" b="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vi-VN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vi-VN" b="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vi-V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vi-VN" i="1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vi-V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vi-VN" i="1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a:rPr lang="vi-VN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vi-VN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VN" i="1"/>
              </a:p>
              <a:p>
                <a:pPr marL="0" indent="0">
                  <a:buNone/>
                </a:pPr>
                <a:r>
                  <a:rPr lang="en-US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vi-VN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+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/>
                  <a:t>,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vi-VN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vi-VN" b="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vi-VN" b="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/>
                  <a:t>. We unify the implementation of single- and</a:t>
                </a:r>
              </a:p>
              <a:p>
                <a:pPr marL="0" indent="0">
                  <a:buNone/>
                </a:pPr>
                <a:r>
                  <a:rPr lang="en-US"/>
                  <a:t>multiple-qubit gates into a common framework</a:t>
                </a:r>
                <a:endParaRPr lang="en-VN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5CCFFC-8DA0-D1B4-A74A-24A8BB62D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1086" b="-116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ED2D3-BE6B-49AD-942A-A3292A68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020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9241-49FE-E8AE-17FF-28F70440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2. Background: wave-function approach</a:t>
            </a:r>
          </a:p>
        </p:txBody>
      </p:sp>
      <p:pic>
        <p:nvPicPr>
          <p:cNvPr id="6" name="Content Placeholder 5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A8318610-E8A3-81FC-2EFF-636A7AD15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7884"/>
            <a:ext cx="5257800" cy="514613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6B12B-E558-95DD-F88A-495FE60A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6</a:t>
            </a:fld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DAD697-4F06-DD3B-5BD3-BA581D281706}"/>
              </a:ext>
            </a:extLst>
          </p:cNvPr>
          <p:cNvSpPr txBox="1"/>
          <p:nvPr/>
        </p:nvSpPr>
        <p:spPr>
          <a:xfrm>
            <a:off x="6504972" y="3510784"/>
            <a:ext cx="3854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/>
              <a:t>Idea: Update non-zeros elements in wave-function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98020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1706-188B-2404-A6E4-90BE93FD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3. Software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9E178-3394-B004-2A8C-FE95FF059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108"/>
            <a:ext cx="11353800" cy="1091141"/>
          </a:xfrm>
        </p:spPr>
        <p:txBody>
          <a:bodyPr/>
          <a:lstStyle/>
          <a:p>
            <a:pPr marL="0" indent="0">
              <a:buNone/>
            </a:pPr>
            <a:r>
              <a:rPr lang="en-VN"/>
              <a:t>Benchmarking set: </a:t>
            </a:r>
            <a:r>
              <a:rPr lang="en-US"/>
              <a:t>andom quantum circuit (RQC), </a:t>
            </a:r>
            <a:r>
              <a:rPr lang="en-VN"/>
              <a:t>Quantum Fourier Transform (QFT), </a:t>
            </a:r>
            <a:r>
              <a:rPr lang="en-US"/>
              <a:t>Quantum differentiable with Parameter-Shift Rule (PSR)</a:t>
            </a: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C0CDA-B14E-B039-F3E1-A49042098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7</a:t>
            </a:fld>
            <a:endParaRPr lang="en-CA"/>
          </a:p>
        </p:txBody>
      </p:sp>
      <p:pic>
        <p:nvPicPr>
          <p:cNvPr id="6" name="Picture 5" descr="A group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D8ECFABD-B2D3-BBBA-F2F9-DF083AE1B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5649"/>
            <a:ext cx="4415725" cy="4117226"/>
          </a:xfrm>
          <a:prstGeom prst="rect">
            <a:avLst/>
          </a:prstGeom>
        </p:spPr>
      </p:pic>
      <p:pic>
        <p:nvPicPr>
          <p:cNvPr id="8" name="Picture 7" descr="A table with math equations&#10;&#10;Description automatically generated with medium confidence">
            <a:extLst>
              <a:ext uri="{FF2B5EF4-FFF2-40B4-BE49-F238E27FC236}">
                <a16:creationId xmlns:a16="http://schemas.microsoft.com/office/drawing/2014/main" id="{DF1D6877-1E9A-3910-B856-38BE1CED0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04" y="2495550"/>
            <a:ext cx="6823296" cy="22847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4C1C9A-0657-766B-C805-BDE649E6662B}"/>
              </a:ext>
            </a:extLst>
          </p:cNvPr>
          <p:cNvSpPr txBox="1"/>
          <p:nvPr/>
        </p:nvSpPr>
        <p:spPr>
          <a:xfrm>
            <a:off x="5267104" y="4780344"/>
            <a:ext cx="6105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/>
              <a:t>Table II: Properties of benchmarking tasks.</a:t>
            </a:r>
          </a:p>
        </p:txBody>
      </p:sp>
    </p:spTree>
    <p:extLst>
      <p:ext uri="{BB962C8B-B14F-4D97-AF65-F5344CB8AC3E}">
        <p14:creationId xmlns:p14="http://schemas.microsoft.com/office/powerpoint/2010/main" val="1702509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FF30-7281-AAD8-94E4-E6941F7A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3. Software setup: evaluated metrics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68B3A1-83B5-7840-70FC-C50551EBEF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To measure the similarity between two states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l-GR"/>
                  <a:t> </a:t>
                </a:r>
                <a:r>
                  <a:rPr lang="en-US"/>
                  <a:t>and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l-GR"/>
                  <a:t>, </a:t>
                </a:r>
                <a:r>
                  <a:rPr lang="en-US"/>
                  <a:t>trace fidelity and trace distance are popularly used: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vi-VN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</a:rPr>
                              <m:t>Tr</m:t>
                            </m:r>
                            <m:d>
                              <m:dPr>
                                <m:ctrlPr>
                                  <a:rPr lang="vi-VN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vi-VN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vi-VN" b="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rad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</m:rad>
                              </m:e>
                            </m:d>
                          </m:e>
                        </m:d>
                      </m:e>
                      <m:sup>
                        <m:r>
                          <a:rPr lang="vi-VN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/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vi-VN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r>
                  <a:rPr lang="en-US"/>
                  <a:t>The mean square error (MSE) is calculated to get the accumulated error of all elements: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MSE</m:t>
                      </m:r>
                      <m:d>
                        <m:d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sub>
                              </m:sSub>
                            </m:e>
                          </m:d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d>
                      <m:r>
                        <a:rPr lang="vi-VN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vi-VN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b="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vi-VN" b="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sub>
                                  </m:sSub>
                                  <m: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vi-VN" b="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i="1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68B3A1-83B5-7840-70FC-C50551EBEF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121" b="-3866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4C8AC-7440-D137-C1D8-30267034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9130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FF30-7281-AAD8-94E4-E6941F7A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4. Hardware setup</a:t>
            </a:r>
          </a:p>
        </p:txBody>
      </p:sp>
      <p:pic>
        <p:nvPicPr>
          <p:cNvPr id="8" name="Content Placeholder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E719540-3CD7-4FBB-099E-16777574D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6293"/>
            <a:ext cx="4351338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4C8AC-7440-D137-C1D8-30267034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9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398367-B829-407D-364F-C46CB5CE71B1}"/>
              </a:ext>
            </a:extLst>
          </p:cNvPr>
          <p:cNvSpPr txBox="1"/>
          <p:nvPr/>
        </p:nvSpPr>
        <p:spPr>
          <a:xfrm>
            <a:off x="838200" y="5816593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b="1"/>
              <a:t>Fig 2</a:t>
            </a:r>
            <a:r>
              <a:rPr lang="en-VN"/>
              <a:t>: Memory organization of the proposed FQsun</a:t>
            </a:r>
          </a:p>
        </p:txBody>
      </p:sp>
      <p:pic>
        <p:nvPicPr>
          <p:cNvPr id="11" name="Picture 10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3CA220EE-200A-47D4-0B8F-B0E5AFFB9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566" y="1456293"/>
            <a:ext cx="6753750" cy="35671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F9F9A2-FFDA-544A-4AFC-7747246DDC43}"/>
              </a:ext>
            </a:extLst>
          </p:cNvPr>
          <p:cNvSpPr txBox="1"/>
          <p:nvPr/>
        </p:nvSpPr>
        <p:spPr>
          <a:xfrm>
            <a:off x="5240659" y="5032375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b="1"/>
              <a:t>Fig 3</a:t>
            </a:r>
            <a:r>
              <a:rPr lang="en-VN"/>
              <a:t>: Overall hardware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1424458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44110</TotalTime>
  <Words>578</Words>
  <Application>Microsoft Macintosh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Cambria Math</vt:lpstr>
      <vt:lpstr>Office Theme</vt:lpstr>
      <vt:lpstr>FQsun: a wave function-based quantum emulator</vt:lpstr>
      <vt:lpstr>1. Introduction</vt:lpstr>
      <vt:lpstr>1. Introduction</vt:lpstr>
      <vt:lpstr>2. Background</vt:lpstr>
      <vt:lpstr>2. Background: wave-function approach</vt:lpstr>
      <vt:lpstr>2. Background: wave-function approach</vt:lpstr>
      <vt:lpstr>3. Software setup</vt:lpstr>
      <vt:lpstr>3. Software setup: evaluated metrics</vt:lpstr>
      <vt:lpstr>4. Hardware setup</vt:lpstr>
      <vt:lpstr>5. Results: execution time</vt:lpstr>
      <vt:lpstr>5. Result: PDP </vt:lpstr>
      <vt:lpstr>5. Result: Fidelity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Tuan Hai Vu</dc:creator>
  <cp:lastModifiedBy>Tuan Hai Vu</cp:lastModifiedBy>
  <cp:revision>10</cp:revision>
  <dcterms:created xsi:type="dcterms:W3CDTF">2024-06-22T10:40:34Z</dcterms:created>
  <dcterms:modified xsi:type="dcterms:W3CDTF">2024-10-05T03:51:28Z</dcterms:modified>
</cp:coreProperties>
</file>