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70" r:id="rId3"/>
    <p:sldId id="269" r:id="rId4"/>
    <p:sldId id="258" r:id="rId5"/>
    <p:sldId id="260" r:id="rId6"/>
    <p:sldId id="266" r:id="rId7"/>
    <p:sldId id="262" r:id="rId8"/>
    <p:sldId id="261" r:id="rId9"/>
    <p:sldId id="263" r:id="rId10"/>
    <p:sldId id="264" r:id="rId11"/>
    <p:sldId id="265" r:id="rId12"/>
    <p:sldId id="267" r:id="rId13"/>
    <p:sldId id="271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5970"/>
  </p:normalViewPr>
  <p:slideViewPr>
    <p:cSldViewPr snapToGrid="0">
      <p:cViewPr varScale="1">
        <p:scale>
          <a:sx n="116" d="100"/>
          <a:sy n="116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9F08E-8897-8341-9584-D967A5AF3948}" type="datetimeFigureOut">
              <a:t>27/11/24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9CDD0-4119-D049-AC2F-FF2D4A16990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6598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AAF3-1990-DA43-AB4A-F5F74A73014A}" type="datetime1">
              <a:t>27/11/24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3F8B-420F-4F46-821E-7ABB2A79A625}" type="datetime1">
              <a:t>27/11/24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419C-339F-AB4D-82C9-A455A6D0EA24}" type="datetime1">
              <a:t>27/11/24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E7CA-8BE6-8343-AF71-EB4DED86ED02}" type="datetime1">
              <a:t>27/11/24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  <p:pic>
        <p:nvPicPr>
          <p:cNvPr id="1026" name="Picture 2" descr="CANDAR">
            <a:extLst>
              <a:ext uri="{FF2B5EF4-FFF2-40B4-BE49-F238E27FC236}">
                <a16:creationId xmlns:a16="http://schemas.microsoft.com/office/drawing/2014/main" id="{3214D6D6-36BA-AEB7-0C8C-1047DEFC2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922" y="136525"/>
            <a:ext cx="1312077" cy="54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奈良先端科学技術大学院大学">
            <a:extLst>
              <a:ext uri="{FF2B5EF4-FFF2-40B4-BE49-F238E27FC236}">
                <a16:creationId xmlns:a16="http://schemas.microsoft.com/office/drawing/2014/main" id="{CA9EF967-3963-0B3F-9DB1-259C9DDAEC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357" y="168749"/>
            <a:ext cx="2817586" cy="51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E968-7341-4842-8A0D-6606B730E9C3}" type="datetime1">
              <a:t>27/11/24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6924-6594-994B-BC63-D159BDAD2D82}" type="datetime1">
              <a:t>27/11/24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E4D0-31AE-924D-BB33-D74F17DBB929}" type="datetime1">
              <a:t>27/11/24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4A13-D33F-5843-830F-40A3F77D4CF0}" type="datetime1">
              <a:t>27/11/24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1C671-F9FC-234A-B60F-1AF87E2968B5}" type="datetime1">
              <a:t>27/11/24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D0FF1-90A5-B143-A355-816DFF5D569D}" type="datetime1">
              <a:t>27/11/24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F79A7-8633-644C-93AE-732F27717800}" type="datetime1">
              <a:t>27/11/24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B0AE2-8810-A04E-BB50-8310A53B1BC1}" type="datetime1">
              <a:t>27/11/24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9C3A9-4ADE-F7D2-F4A1-AFE1B5A5B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7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/>
              <a:t>Benchmarking Classical and Quantum Optimizers</a:t>
            </a:r>
            <a:br>
              <a:rPr lang="en-US"/>
            </a:br>
            <a:r>
              <a:rPr lang="en-US"/>
              <a:t>for Quantum Simulator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C1468-3AD4-BD5C-3A1C-D77424B5C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34473"/>
            <a:ext cx="12192000" cy="1655762"/>
          </a:xfrm>
        </p:spPr>
        <p:txBody>
          <a:bodyPr>
            <a:normAutofit/>
          </a:bodyPr>
          <a:lstStyle/>
          <a:p>
            <a:r>
              <a:rPr lang="en-US" u="sng"/>
              <a:t>Vu Tuan Hai</a:t>
            </a:r>
            <a:r>
              <a:rPr lang="en-US"/>
              <a:t>, Le Vu Trung Duong, Pham Hoai Luan, and Yasuhiko Nakashima</a:t>
            </a:r>
          </a:p>
          <a:p>
            <a:r>
              <a:rPr lang="en-US"/>
              <a:t>Nara Institute of Science and Technology, Nara, Japan.</a:t>
            </a:r>
          </a:p>
          <a:p>
            <a:r>
              <a:rPr lang="en-US" b="1"/>
              <a:t>Email</a:t>
            </a:r>
            <a:r>
              <a:rPr lang="en-US"/>
              <a:t>: vu.tuan hai.vr7@naist.ac.jp</a:t>
            </a: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2622B-BB63-A4A9-D2C5-7E300926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507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7C57-4BB9-CFE5-46C3-ED6DB515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4568"/>
          </a:xfrm>
        </p:spPr>
        <p:txBody>
          <a:bodyPr/>
          <a:lstStyle/>
          <a:p>
            <a:r>
              <a:rPr lang="en-VN"/>
              <a:t>3. Experiment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CF139-CB89-B982-B3E2-EA12FA2E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10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BAA438-9B0A-0F58-807B-9CAE418FD4C5}"/>
                  </a:ext>
                </a:extLst>
              </p:cNvPr>
              <p:cNvSpPr txBox="1"/>
              <p:nvPr/>
            </p:nvSpPr>
            <p:spPr>
              <a:xfrm>
                <a:off x="838200" y="5615582"/>
                <a:ext cx="976421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Fig. 6</a:t>
                </a:r>
                <a:r>
                  <a:rPr lang="en-US"/>
                  <a:t>. (a)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/>
                  <a:t> </a:t>
                </a:r>
                <a:r>
                  <a:rPr lang="en-US"/>
                  <a:t>versus iterations when using COptimizer (</a:t>
                </a:r>
                <a:r>
                  <a:rPr lang="en-US" b="1"/>
                  <a:t>Black</a:t>
                </a:r>
                <a:r>
                  <a:rPr lang="en-US"/>
                  <a:t> line) and QOptimizer (</a:t>
                </a:r>
                <a:r>
                  <a:rPr lang="en-US">
                    <a:solidFill>
                      <a:srgbClr val="FF0000"/>
                    </a:solidFill>
                  </a:rPr>
                  <a:t>Red</a:t>
                </a:r>
                <a:r>
                  <a:rPr lang="en-US"/>
                  <a:t> line)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[2, 3, . . . , 9]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/>
                  <a:t>. 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/>
                  <a:t> </a:t>
                </a:r>
                <a:r>
                  <a:rPr lang="en-US"/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en-US"/>
                  <a:t> versus various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[1, 2, . . . , 9]</m:t>
                    </m:r>
                  </m:oMath>
                </a14:m>
                <a:r>
                  <a:rPr lang="en-US"/>
                  <a:t>. The ansatz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/>
                  <a:t> is used.</a:t>
                </a:r>
                <a:endParaRPr lang="en-VN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BAA438-9B0A-0F58-807B-9CAE418FD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15582"/>
                <a:ext cx="9764210" cy="923330"/>
              </a:xfrm>
              <a:prstGeom prst="rect">
                <a:avLst/>
              </a:prstGeom>
              <a:blipFill>
                <a:blip r:embed="rId2"/>
                <a:stretch>
                  <a:fillRect l="-650" t="-2703" b="-945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67DCE44-51AE-4DF4-9815-95AF4C29A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3146" y="1134740"/>
            <a:ext cx="12525936" cy="4270464"/>
          </a:xfrm>
        </p:spPr>
      </p:pic>
    </p:spTree>
    <p:extLst>
      <p:ext uri="{BB962C8B-B14F-4D97-AF65-F5344CB8AC3E}">
        <p14:creationId xmlns:p14="http://schemas.microsoft.com/office/powerpoint/2010/main" val="117387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149419E1-7ED4-FE80-D540-4F6931F53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21" y="1096171"/>
            <a:ext cx="9552867" cy="498107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DF7C57-4BB9-CFE5-46C3-ED6DB515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841"/>
            <a:ext cx="10515600" cy="1325563"/>
          </a:xfrm>
        </p:spPr>
        <p:txBody>
          <a:bodyPr/>
          <a:lstStyle/>
          <a:p>
            <a:r>
              <a:rPr lang="en-VN"/>
              <a:t>3. Experiment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CF139-CB89-B982-B3E2-EA12FA2E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11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BAA438-9B0A-0F58-807B-9CAE418FD4C5}"/>
                  </a:ext>
                </a:extLst>
              </p:cNvPr>
              <p:cNvSpPr txBox="1"/>
              <p:nvPr/>
            </p:nvSpPr>
            <p:spPr>
              <a:xfrm>
                <a:off x="838200" y="6077247"/>
                <a:ext cx="978735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Fig. 7</a:t>
                </a:r>
                <a:r>
                  <a:rPr lang="en-US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/>
                  <a:t> </a:t>
                </a:r>
                <a:r>
                  <a:rPr lang="en-US"/>
                  <a:t>versus wall time (s) on different kinds of ansatz with (a) various number of qubits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[2, 3, . . . , 9]</m:t>
                    </m:r>
                  </m:oMath>
                </a14:m>
                <a:r>
                  <a:rPr lang="en-US"/>
                  <a:t>, fixed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/>
                  <a:t> and (b) various number of layers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[1, 2, . . . , 9]</m:t>
                    </m:r>
                  </m:oMath>
                </a14:m>
                <a:r>
                  <a:rPr lang="en-US"/>
                  <a:t>, fixed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5</m:t>
                    </m:r>
                  </m:oMath>
                </a14:m>
                <a:r>
                  <a:rPr lang="en-US"/>
                  <a:t>.</a:t>
                </a:r>
                <a:endParaRPr lang="en-VN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BAA438-9B0A-0F58-807B-9CAE418FD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77247"/>
                <a:ext cx="9787359" cy="646331"/>
              </a:xfrm>
              <a:prstGeom prst="rect">
                <a:avLst/>
              </a:prstGeom>
              <a:blipFill>
                <a:blip r:embed="rId3"/>
                <a:stretch>
                  <a:fillRect l="-649" t="-3846" b="-134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66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C905-2627-FD77-1628-36916314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F34C6-8E62-E3DE-C10F-FE1819984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/>
              <a:t>We proved that classical optimizers such as </a:t>
            </a:r>
            <a:r>
              <a:rPr lang="en-US" sz="2400" b="1"/>
              <a:t>Adam</a:t>
            </a:r>
            <a:r>
              <a:rPr lang="en-US" sz="2400"/>
              <a:t> still outperform quantum optimizers in both wall time and cost value to solve a quantum optimization problem on a simulator.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/>
              <a:t>Adam</a:t>
            </a:r>
            <a:r>
              <a:rPr lang="en-US" sz="2400"/>
              <a:t> not only does not depend on whatever type of ansatz but also proves to have the best performance in scalable scenarios.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/>
              <a:t>QFIM and QFSM require </a:t>
            </a:r>
            <a:r>
              <a:rPr lang="en-US" sz="2400" b="1"/>
              <a:t>more</a:t>
            </a:r>
            <a:r>
              <a:rPr lang="en-US" sz="2400"/>
              <a:t> quantum evaluations, which makes it slower than classical ones. It’s more suitable for measuring information </a:t>
            </a:r>
            <a:endParaRPr lang="en-VN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1AF38-BA45-1075-A527-ADAC0560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755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4E86-44AC-68FC-DBD1-24111EC1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6091"/>
            <a:ext cx="10515600" cy="3977089"/>
          </a:xfrm>
        </p:spPr>
        <p:txBody>
          <a:bodyPr/>
          <a:lstStyle/>
          <a:p>
            <a:r>
              <a:rPr lang="en-VN"/>
              <a:t>Thanks for 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31D38-43CD-B443-0891-272F2620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43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ACD8-A794-35C5-D2D6-A0A48E4B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7CE4-2A81-6760-AFB8-CF17EBCC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VN" b="1"/>
              <a:t>[1]</a:t>
            </a:r>
            <a:r>
              <a:rPr lang="en-VN"/>
              <a:t> </a:t>
            </a:r>
            <a:r>
              <a:rPr lang="en-US"/>
              <a:t>S. Maria Schuld and F. Petruccione, “An introduction to quantummachine learning,” Contemporary Physics, vol. 56, no. 2, pp. 172–185, 2015</a:t>
            </a:r>
          </a:p>
          <a:p>
            <a:pPr marL="0" indent="0">
              <a:buNone/>
            </a:pPr>
            <a:r>
              <a:rPr lang="en-VN" sz="2800" b="1"/>
              <a:t>[2]</a:t>
            </a:r>
            <a:r>
              <a:rPr lang="en-VN" sz="2800"/>
              <a:t> S.-i. Amari, “Backpropagation and stochastic gradient descent method,” Neurocomputing, vol. 5, no. 4-5, pp. 185–196, 1993.</a:t>
            </a:r>
          </a:p>
          <a:p>
            <a:pPr marL="0" indent="0">
              <a:buNone/>
            </a:pPr>
            <a:r>
              <a:rPr lang="en-VN" sz="2800" b="1"/>
              <a:t>[3]</a:t>
            </a:r>
            <a:r>
              <a:rPr lang="en-VN" sz="2800"/>
              <a:t> D. P. Kingma and J. Ba, “Adam: A method for stochastic optimization,” arXiv preprint arXiv:1412.6980, 2014.</a:t>
            </a:r>
          </a:p>
          <a:p>
            <a:pPr marL="0" indent="0">
              <a:buNone/>
            </a:pPr>
            <a:r>
              <a:rPr lang="en-VN" sz="2800" b="1"/>
              <a:t>[4]</a:t>
            </a:r>
            <a:r>
              <a:rPr lang="en-VN" sz="2800"/>
              <a:t> J. Stokes, J. Izaac, N. Killoran, and G. Carleo, “Quantum natural gradient,” Quantum, vol. 4, p. 269, 2020</a:t>
            </a:r>
          </a:p>
          <a:p>
            <a:pPr marL="0" indent="0">
              <a:buNone/>
            </a:pPr>
            <a:r>
              <a:rPr lang="en-US" sz="28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</a:t>
            </a:r>
            <a:r>
              <a:rPr lang="en-US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Hai, V. T., Viet, N. T., &amp; Ho, L. B. (2023). Variational preparation of entangled states on quantum computers. </a:t>
            </a:r>
            <a:r>
              <a:rPr lang="en-US" sz="28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arXiv:2306.17422</a:t>
            </a:r>
            <a:r>
              <a:rPr lang="en-US" sz="28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VN" sz="2800"/>
          </a:p>
          <a:p>
            <a:pPr marL="0" indent="0">
              <a:buNone/>
            </a:pPr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BBFCC-A7DD-630A-39E9-97206608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5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7DE4-D191-F40A-FE6C-3390CEBF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943D5-F1E1-0CF9-73C2-A55B19850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VN"/>
              <a:t>Introduction</a:t>
            </a:r>
          </a:p>
          <a:p>
            <a:pPr marL="514350" indent="-514350">
              <a:buAutoNum type="arabicPeriod"/>
            </a:pPr>
            <a:r>
              <a:rPr lang="en-VN"/>
              <a:t>Setting</a:t>
            </a:r>
          </a:p>
          <a:p>
            <a:pPr marL="514350" indent="-514350">
              <a:buAutoNum type="arabicPeriod"/>
            </a:pPr>
            <a:r>
              <a:rPr lang="en-VN"/>
              <a:t>Experiment results</a:t>
            </a:r>
          </a:p>
          <a:p>
            <a:pPr marL="514350" indent="-514350">
              <a:buAutoNum type="arabicPeriod"/>
            </a:pPr>
            <a:r>
              <a:rPr lang="en-VN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FBC7F-AD27-E6BF-E8E5-B79F75E20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431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0576-0E40-739B-E97A-CB719985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008E-406C-1696-C57F-E558306B0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3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F322F-4336-DAD8-9D3E-EC50196FFDD6}"/>
              </a:ext>
            </a:extLst>
          </p:cNvPr>
          <p:cNvSpPr txBox="1"/>
          <p:nvPr/>
        </p:nvSpPr>
        <p:spPr>
          <a:xfrm>
            <a:off x="838200" y="1505494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effectLst/>
              </a:rPr>
              <a:t>Quantum computers are promising as a solver for hard problems in BQP class, lower complexity than classical</a:t>
            </a:r>
            <a:endParaRPr lang="en-VN"/>
          </a:p>
        </p:txBody>
      </p:sp>
      <p:pic>
        <p:nvPicPr>
          <p:cNvPr id="1026" name="Picture 2" descr="First Domestic Quantum Computer Starts Operating on March 27, Opening a New  Path for Japan | JAPAN Forward">
            <a:extLst>
              <a:ext uri="{FF2B5EF4-FFF2-40B4-BE49-F238E27FC236}">
                <a16:creationId xmlns:a16="http://schemas.microsoft.com/office/drawing/2014/main" id="{4972D24E-D836-917A-240D-F5FA90C71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2092"/>
            <a:ext cx="5434119" cy="362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6D148-DBA3-1BE2-53CD-B28A24677423}"/>
              </a:ext>
            </a:extLst>
          </p:cNvPr>
          <p:cNvSpPr txBox="1"/>
          <p:nvPr/>
        </p:nvSpPr>
        <p:spPr>
          <a:xfrm>
            <a:off x="838200" y="6033184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b="1"/>
              <a:t>Fig. 1</a:t>
            </a:r>
            <a:r>
              <a:rPr lang="en-VN"/>
              <a:t>. Quantum computer from RIKEN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71673-AA78-838E-238E-077845AB06C3}"/>
              </a:ext>
            </a:extLst>
          </p:cNvPr>
          <p:cNvSpPr txBox="1"/>
          <p:nvPr/>
        </p:nvSpPr>
        <p:spPr>
          <a:xfrm>
            <a:off x="7164730" y="3384882"/>
            <a:ext cx="46993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800">
                <a:solidFill>
                  <a:srgbClr val="FF0000"/>
                </a:solidFill>
              </a:rPr>
              <a:t>There are many exploitable aspect!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616E781-DFFF-6B84-2769-769BCB297CB7}"/>
              </a:ext>
            </a:extLst>
          </p:cNvPr>
          <p:cNvSpPr/>
          <p:nvPr/>
        </p:nvSpPr>
        <p:spPr>
          <a:xfrm>
            <a:off x="6455683" y="3760209"/>
            <a:ext cx="525683" cy="2215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397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8150-A9A0-7F58-F838-926C157E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28"/>
            <a:ext cx="6645404" cy="1325563"/>
          </a:xfrm>
        </p:spPr>
        <p:txBody>
          <a:bodyPr>
            <a:normAutofit fontScale="90000"/>
          </a:bodyPr>
          <a:lstStyle/>
          <a:p>
            <a:r>
              <a:rPr lang="en-VN"/>
              <a:t>1. Introduction: parameterized quantum circuit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A0FD6F-108F-0D76-5D21-C3006EDF0861}"/>
              </a:ext>
            </a:extLst>
          </p:cNvPr>
          <p:cNvGrpSpPr/>
          <p:nvPr/>
        </p:nvGrpSpPr>
        <p:grpSpPr>
          <a:xfrm>
            <a:off x="725808" y="1424431"/>
            <a:ext cx="10238519" cy="3662648"/>
            <a:chOff x="957302" y="1632775"/>
            <a:chExt cx="10238519" cy="366264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A7B397-5881-8900-07A1-1F33620A4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6152" y="4642941"/>
              <a:ext cx="0" cy="1143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5465F7-096B-02AE-BF3A-47F32ABC5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9994" y="4465661"/>
              <a:ext cx="0" cy="1214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B12360-59B2-6741-02D5-F032673BF5F1}"/>
                </a:ext>
              </a:extLst>
            </p:cNvPr>
            <p:cNvCxnSpPr>
              <a:cxnSpLocks/>
              <a:endCxn id="86" idx="4"/>
            </p:cNvCxnSpPr>
            <p:nvPr/>
          </p:nvCxnSpPr>
          <p:spPr>
            <a:xfrm flipV="1">
              <a:off x="3830831" y="4281257"/>
              <a:ext cx="0" cy="1118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11962DF-376B-ADA5-4C9B-B698D03115F7}"/>
                    </a:ext>
                  </a:extLst>
                </p:cNvPr>
                <p:cNvSpPr/>
                <p:nvPr/>
              </p:nvSpPr>
              <p:spPr>
                <a:xfrm>
                  <a:off x="2945027" y="2230869"/>
                  <a:ext cx="919773" cy="109865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1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sSup>
                          <m:sSupPr>
                            <m:ctrlPr>
                              <a:rPr lang="vi-VN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vi-VN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A" sz="1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11962DF-376B-ADA5-4C9B-B698D0311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027" y="2230869"/>
                  <a:ext cx="919773" cy="109865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49E2350-9C56-C329-116C-C4AE17569264}"/>
                    </a:ext>
                  </a:extLst>
                </p:cNvPr>
                <p:cNvSpPr txBox="1"/>
                <p:nvPr/>
              </p:nvSpPr>
              <p:spPr>
                <a:xfrm>
                  <a:off x="1273102" y="2688630"/>
                  <a:ext cx="36651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CA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49E2350-9C56-C329-116C-C4AE17569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102" y="2688630"/>
                  <a:ext cx="366511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0690" t="-5556" r="-20690" b="-27778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673F57-27B5-0CA3-9D5C-188DEED14E32}"/>
                </a:ext>
              </a:extLst>
            </p:cNvPr>
            <p:cNvCxnSpPr>
              <a:cxnSpLocks/>
              <a:stCxn id="9" idx="3"/>
              <a:endCxn id="8" idx="1"/>
            </p:cNvCxnSpPr>
            <p:nvPr/>
          </p:nvCxnSpPr>
          <p:spPr>
            <a:xfrm flipV="1">
              <a:off x="1639613" y="2780195"/>
              <a:ext cx="1305414" cy="161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BF845-C582-7313-7D13-18750EE8E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7086" y="2632985"/>
              <a:ext cx="138333" cy="29724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1E9DFB-1D4C-9C47-7695-D9459FAD3784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>
              <a:off x="3864800" y="2780195"/>
              <a:ext cx="364402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A883677-B194-7BFA-2F93-BB4AD75901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9656" y="2638062"/>
              <a:ext cx="138333" cy="297248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1640A3-382F-5E87-9EF6-3801DF1B5DE1}"/>
                </a:ext>
              </a:extLst>
            </p:cNvPr>
            <p:cNvSpPr/>
            <p:nvPr/>
          </p:nvSpPr>
          <p:spPr>
            <a:xfrm>
              <a:off x="4229202" y="2589957"/>
              <a:ext cx="427090" cy="3848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BC083CC1-78C9-54DE-28AD-E7BB8E61AB21}"/>
                </a:ext>
              </a:extLst>
            </p:cNvPr>
            <p:cNvSpPr/>
            <p:nvPr/>
          </p:nvSpPr>
          <p:spPr>
            <a:xfrm>
              <a:off x="4277012" y="2740479"/>
              <a:ext cx="323850" cy="265634"/>
            </a:xfrm>
            <a:prstGeom prst="arc">
              <a:avLst>
                <a:gd name="adj1" fmla="val 10898327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2FE826B-7C50-7722-2C5A-612FDAAEF91A}"/>
                </a:ext>
              </a:extLst>
            </p:cNvPr>
            <p:cNvCxnSpPr/>
            <p:nvPr/>
          </p:nvCxnSpPr>
          <p:spPr>
            <a:xfrm flipV="1">
              <a:off x="4442747" y="2638062"/>
              <a:ext cx="131289" cy="2352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83F5DE-3EB8-18F8-F0BB-E6B3C9EC6E28}"/>
                </a:ext>
              </a:extLst>
            </p:cNvPr>
            <p:cNvSpPr/>
            <p:nvPr/>
          </p:nvSpPr>
          <p:spPr>
            <a:xfrm>
              <a:off x="7801351" y="3543888"/>
              <a:ext cx="1391865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COptimizer</a:t>
              </a:r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CF2E1B-D435-3B50-0348-36F0AC3F12C1}"/>
                </a:ext>
              </a:extLst>
            </p:cNvPr>
            <p:cNvSpPr/>
            <p:nvPr/>
          </p:nvSpPr>
          <p:spPr>
            <a:xfrm>
              <a:off x="7829443" y="1842424"/>
              <a:ext cx="1333763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QOptimizer</a:t>
              </a:r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D1C2C690-A0A5-A497-0EE7-A02021D9D306}"/>
                </a:ext>
              </a:extLst>
            </p:cNvPr>
            <p:cNvSpPr/>
            <p:nvPr/>
          </p:nvSpPr>
          <p:spPr>
            <a:xfrm>
              <a:off x="7848377" y="2529233"/>
              <a:ext cx="1291605" cy="481368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584D9D1-1370-C5AB-91E8-7714D04214FB}"/>
                </a:ext>
              </a:extLst>
            </p:cNvPr>
            <p:cNvCxnSpPr>
              <a:cxnSpLocks/>
              <a:stCxn id="14" idx="3"/>
              <a:endCxn id="24" idx="1"/>
            </p:cNvCxnSpPr>
            <p:nvPr/>
          </p:nvCxnSpPr>
          <p:spPr>
            <a:xfrm flipV="1">
              <a:off x="4656292" y="2782356"/>
              <a:ext cx="262639" cy="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3D28949-D5A5-6B78-197E-319D63CDB815}"/>
                </a:ext>
              </a:extLst>
            </p:cNvPr>
            <p:cNvCxnSpPr>
              <a:cxnSpLocks/>
              <a:stCxn id="19" idx="2"/>
              <a:endCxn id="17" idx="0"/>
            </p:cNvCxnSpPr>
            <p:nvPr/>
          </p:nvCxnSpPr>
          <p:spPr>
            <a:xfrm>
              <a:off x="8494180" y="3010601"/>
              <a:ext cx="3104" cy="5332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D99196-4C27-AACE-81E7-A71DA8B69AFE}"/>
                </a:ext>
              </a:extLst>
            </p:cNvPr>
            <p:cNvCxnSpPr>
              <a:cxnSpLocks/>
              <a:stCxn id="19" idx="0"/>
              <a:endCxn id="18" idx="2"/>
            </p:cNvCxnSpPr>
            <p:nvPr/>
          </p:nvCxnSpPr>
          <p:spPr>
            <a:xfrm flipV="1">
              <a:off x="8494180" y="2116744"/>
              <a:ext cx="2145" cy="4124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or: Elbow 30">
              <a:extLst>
                <a:ext uri="{FF2B5EF4-FFF2-40B4-BE49-F238E27FC236}">
                  <a16:creationId xmlns:a16="http://schemas.microsoft.com/office/drawing/2014/main" id="{90325E36-090D-A840-2F4D-31A11319C8B2}"/>
                </a:ext>
              </a:extLst>
            </p:cNvPr>
            <p:cNvCxnSpPr>
              <a:cxnSpLocks/>
              <a:stCxn id="17" idx="1"/>
              <a:endCxn id="8" idx="2"/>
            </p:cNvCxnSpPr>
            <p:nvPr/>
          </p:nvCxnSpPr>
          <p:spPr>
            <a:xfrm rot="10800000">
              <a:off x="3404915" y="3329520"/>
              <a:ext cx="4396437" cy="351528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B1BD2AD1-465D-025D-DDC7-A01F41831997}"/>
                </a:ext>
              </a:extLst>
            </p:cNvPr>
            <p:cNvSpPr/>
            <p:nvPr/>
          </p:nvSpPr>
          <p:spPr>
            <a:xfrm>
              <a:off x="4918931" y="2540040"/>
              <a:ext cx="1289304" cy="484632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2CCC1EF-3146-75C1-B13C-66AE758218DC}"/>
                    </a:ext>
                  </a:extLst>
                </p:cNvPr>
                <p:cNvSpPr txBox="1"/>
                <p:nvPr/>
              </p:nvSpPr>
              <p:spPr>
                <a:xfrm>
                  <a:off x="3400598" y="3686177"/>
                  <a:ext cx="3424273" cy="3354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a14:m>
                  <a:r>
                    <a:rPr lang="en-US" sz="1400" b="0" i="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COptimizer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a14:m>
                  <a:endParaRPr lang="en-CA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2CCC1EF-3146-75C1-B13C-66AE75821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0598" y="3686177"/>
                  <a:ext cx="3424273" cy="335476"/>
                </a:xfrm>
                <a:prstGeom prst="rect">
                  <a:avLst/>
                </a:prstGeom>
                <a:blipFill>
                  <a:blip r:embed="rId4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8EE200-3A65-3473-EA1C-0802C3975718}"/>
                    </a:ext>
                  </a:extLst>
                </p:cNvPr>
                <p:cNvSpPr txBox="1"/>
                <p:nvPr/>
              </p:nvSpPr>
              <p:spPr>
                <a:xfrm>
                  <a:off x="3412647" y="1632775"/>
                  <a:ext cx="4314944" cy="3354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b="0" i="0" dirty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QOptimizer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a14:m>
                  <a:endParaRPr lang="en-CA" sz="1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D8EE200-3A65-3473-EA1C-0802C3975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647" y="1632775"/>
                  <a:ext cx="4314944" cy="335476"/>
                </a:xfrm>
                <a:prstGeom prst="rect">
                  <a:avLst/>
                </a:prstGeom>
                <a:blipFill>
                  <a:blip r:embed="rId5"/>
                  <a:stretch>
                    <a:fillRect b="-18519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nector: Elbow 46">
              <a:extLst>
                <a:ext uri="{FF2B5EF4-FFF2-40B4-BE49-F238E27FC236}">
                  <a16:creationId xmlns:a16="http://schemas.microsoft.com/office/drawing/2014/main" id="{55463598-935E-7A02-F2CC-A402CFBB1160}"/>
                </a:ext>
              </a:extLst>
            </p:cNvPr>
            <p:cNvCxnSpPr>
              <a:cxnSpLocks/>
              <a:stCxn id="18" idx="1"/>
              <a:endCxn id="8" idx="0"/>
            </p:cNvCxnSpPr>
            <p:nvPr/>
          </p:nvCxnSpPr>
          <p:spPr>
            <a:xfrm rot="10800000" flipV="1">
              <a:off x="3404915" y="1979583"/>
              <a:ext cx="4424529" cy="251285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B5DF7E3-BBB4-3D84-6F1A-31FC8B678EC1}"/>
                    </a:ext>
                  </a:extLst>
                </p:cNvPr>
                <p:cNvSpPr txBox="1"/>
                <p:nvPr/>
              </p:nvSpPr>
              <p:spPr>
                <a:xfrm>
                  <a:off x="6120446" y="2406628"/>
                  <a:ext cx="2101356" cy="31040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b="0">
                      <a:solidFill>
                        <a:schemeClr val="tx1"/>
                      </a:solidFill>
                    </a:rPr>
                    <a:t>For gradient</a:t>
                  </a:r>
                  <a14:m>
                    <m:oMath xmlns:m="http://schemas.openxmlformats.org/officeDocument/2006/math">
                      <m:r>
                        <a:rPr lang="vi-V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±</m:t>
                                  </m:r>
                                  <m:sSub>
                                    <m:sSubPr>
                                      <m:ctrlPr>
                                        <a:rPr lang="en-US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d>
                    </m:oMath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B5DF7E3-BBB4-3D84-6F1A-31FC8B678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446" y="2406628"/>
                  <a:ext cx="2101356" cy="310406"/>
                </a:xfrm>
                <a:prstGeom prst="rect">
                  <a:avLst/>
                </a:prstGeom>
                <a:blipFill>
                  <a:blip r:embed="rId6"/>
                  <a:stretch>
                    <a:fillRect l="-599" t="-4000" b="-20000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5783DE4-8DE7-A2F4-425F-729E6187CAA6}"/>
                    </a:ext>
                  </a:extLst>
                </p:cNvPr>
                <p:cNvSpPr txBox="1"/>
                <p:nvPr/>
              </p:nvSpPr>
              <p:spPr>
                <a:xfrm>
                  <a:off x="6120446" y="2016077"/>
                  <a:ext cx="160373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>
                      <a:ea typeface="Cambria Math" panose="02040503050406030204" pitchFamily="18" charset="0"/>
                    </a:rPr>
                    <a:t>For c</a:t>
                  </a:r>
                  <a:r>
                    <a:rPr lang="en-US" sz="1400" b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ost</a:t>
                  </a:r>
                  <a14:m>
                    <m:oMath xmlns:m="http://schemas.openxmlformats.org/officeDocument/2006/math">
                      <m:r>
                        <a:rPr lang="vi-V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5783DE4-8DE7-A2F4-425F-729E6187C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0446" y="2016077"/>
                  <a:ext cx="160373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87" t="-4000" b="-20000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or: Elbow 58">
              <a:extLst>
                <a:ext uri="{FF2B5EF4-FFF2-40B4-BE49-F238E27FC236}">
                  <a16:creationId xmlns:a16="http://schemas.microsoft.com/office/drawing/2014/main" id="{F08B8B2D-F5A6-35D2-1247-5BAD45C25185}"/>
                </a:ext>
              </a:extLst>
            </p:cNvPr>
            <p:cNvCxnSpPr>
              <a:cxnSpLocks/>
              <a:stCxn id="24" idx="0"/>
              <a:endCxn id="32" idx="1"/>
            </p:cNvCxnSpPr>
            <p:nvPr/>
          </p:nvCxnSpPr>
          <p:spPr>
            <a:xfrm rot="5400000" flipH="1" flipV="1">
              <a:off x="7144244" y="791003"/>
              <a:ext cx="168377" cy="3329698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1833563-E19C-1CEE-A750-2162DFF9E9E0}"/>
                </a:ext>
              </a:extLst>
            </p:cNvPr>
            <p:cNvCxnSpPr>
              <a:cxnSpLocks/>
              <a:stCxn id="24" idx="3"/>
              <a:endCxn id="19" idx="1"/>
            </p:cNvCxnSpPr>
            <p:nvPr/>
          </p:nvCxnSpPr>
          <p:spPr>
            <a:xfrm flipV="1">
              <a:off x="6208235" y="2769917"/>
              <a:ext cx="1640142" cy="12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F23FDB76-5D35-3B0F-754A-E4C73B12191D}"/>
                </a:ext>
              </a:extLst>
            </p:cNvPr>
            <p:cNvSpPr/>
            <p:nvPr/>
          </p:nvSpPr>
          <p:spPr>
            <a:xfrm>
              <a:off x="8893281" y="2066881"/>
              <a:ext cx="1289304" cy="609564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EF6A99C-C831-2D84-8CCE-72E958DB47D7}"/>
                    </a:ext>
                  </a:extLst>
                </p:cNvPr>
                <p:cNvSpPr txBox="1"/>
                <p:nvPr/>
              </p:nvSpPr>
              <p:spPr>
                <a:xfrm>
                  <a:off x="9110840" y="2212067"/>
                  <a:ext cx="133376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EF6A99C-C831-2D84-8CCE-72E958DB4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840" y="2212067"/>
                  <a:ext cx="1333764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28D9AA-ED41-05A9-F9F7-5B21971130BE}"/>
                </a:ext>
              </a:extLst>
            </p:cNvPr>
            <p:cNvSpPr/>
            <p:nvPr/>
          </p:nvSpPr>
          <p:spPr>
            <a:xfrm>
              <a:off x="10248479" y="3533132"/>
              <a:ext cx="682311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End</a:t>
              </a:r>
              <a:endParaRPr lang="en-CA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Connector: Elbow 112">
              <a:extLst>
                <a:ext uri="{FF2B5EF4-FFF2-40B4-BE49-F238E27FC236}">
                  <a16:creationId xmlns:a16="http://schemas.microsoft.com/office/drawing/2014/main" id="{B6F7284C-F1F5-4369-C893-8F09C97EA109}"/>
                </a:ext>
              </a:extLst>
            </p:cNvPr>
            <p:cNvCxnSpPr>
              <a:cxnSpLocks/>
              <a:stCxn id="32" idx="3"/>
              <a:endCxn id="34" idx="0"/>
            </p:cNvCxnSpPr>
            <p:nvPr/>
          </p:nvCxnSpPr>
          <p:spPr>
            <a:xfrm>
              <a:off x="10182585" y="2371663"/>
              <a:ext cx="407050" cy="1161469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115">
              <a:extLst>
                <a:ext uri="{FF2B5EF4-FFF2-40B4-BE49-F238E27FC236}">
                  <a16:creationId xmlns:a16="http://schemas.microsoft.com/office/drawing/2014/main" id="{7B7572E8-A509-C5AC-65DE-30513EFCC037}"/>
                </a:ext>
              </a:extLst>
            </p:cNvPr>
            <p:cNvCxnSpPr>
              <a:cxnSpLocks/>
              <a:stCxn id="32" idx="2"/>
              <a:endCxn id="24" idx="2"/>
            </p:cNvCxnSpPr>
            <p:nvPr/>
          </p:nvCxnSpPr>
          <p:spPr>
            <a:xfrm rot="5400000">
              <a:off x="7376645" y="863383"/>
              <a:ext cx="348227" cy="3974350"/>
            </a:xfrm>
            <a:prstGeom prst="bentConnector3">
              <a:avLst>
                <a:gd name="adj1" fmla="val 16564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8CF7C00-229E-6645-B75E-41D1F6BBAECC}"/>
                </a:ext>
              </a:extLst>
            </p:cNvPr>
            <p:cNvSpPr txBox="1"/>
            <p:nvPr/>
          </p:nvSpPr>
          <p:spPr>
            <a:xfrm>
              <a:off x="10118636" y="2070418"/>
              <a:ext cx="64218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Yes</a:t>
              </a:r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A0619B-8D58-3308-2C41-68673AD00EA4}"/>
                </a:ext>
              </a:extLst>
            </p:cNvPr>
            <p:cNvSpPr txBox="1"/>
            <p:nvPr/>
          </p:nvSpPr>
          <p:spPr>
            <a:xfrm>
              <a:off x="9486360" y="2658959"/>
              <a:ext cx="5076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No</a:t>
              </a:r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D26E13-F691-91CF-64B5-309CCB4974E6}"/>
                </a:ext>
              </a:extLst>
            </p:cNvPr>
            <p:cNvSpPr txBox="1"/>
            <p:nvPr/>
          </p:nvSpPr>
          <p:spPr>
            <a:xfrm>
              <a:off x="7870103" y="2623151"/>
              <a:ext cx="127510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Type</a:t>
              </a:r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631D4DD-B9CA-2F03-5505-3F5AF417E83C}"/>
                </a:ext>
              </a:extLst>
            </p:cNvPr>
            <p:cNvSpPr txBox="1"/>
            <p:nvPr/>
          </p:nvSpPr>
          <p:spPr>
            <a:xfrm>
              <a:off x="5242373" y="2600874"/>
              <a:ext cx="76069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Mode</a:t>
              </a:r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006681-05F9-0138-90B5-99F82F9027DA}"/>
                </a:ext>
              </a:extLst>
            </p:cNvPr>
            <p:cNvSpPr/>
            <p:nvPr/>
          </p:nvSpPr>
          <p:spPr>
            <a:xfrm>
              <a:off x="1063769" y="3253390"/>
              <a:ext cx="781621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Begin</a:t>
              </a:r>
              <a:endParaRPr lang="en-CA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B9C4B6C-FF76-DF9B-08E7-086CD82625FF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1454580" y="2974786"/>
              <a:ext cx="0" cy="27860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6CE4B2C-C099-735C-D7F9-D2534D30880A}"/>
                </a:ext>
              </a:extLst>
            </p:cNvPr>
            <p:cNvCxnSpPr>
              <a:cxnSpLocks/>
            </p:cNvCxnSpPr>
            <p:nvPr/>
          </p:nvCxnSpPr>
          <p:spPr>
            <a:xfrm>
              <a:off x="1278662" y="4243638"/>
              <a:ext cx="194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921B90-E048-8CD0-A0A9-EB34B1B178BB}"/>
                </a:ext>
              </a:extLst>
            </p:cNvPr>
            <p:cNvCxnSpPr>
              <a:cxnSpLocks/>
            </p:cNvCxnSpPr>
            <p:nvPr/>
          </p:nvCxnSpPr>
          <p:spPr>
            <a:xfrm>
              <a:off x="1278662" y="4419968"/>
              <a:ext cx="194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445458-E5EB-8A36-0CCB-289577432B32}"/>
                </a:ext>
              </a:extLst>
            </p:cNvPr>
            <p:cNvCxnSpPr>
              <a:cxnSpLocks/>
            </p:cNvCxnSpPr>
            <p:nvPr/>
          </p:nvCxnSpPr>
          <p:spPr>
            <a:xfrm>
              <a:off x="1278662" y="4617324"/>
              <a:ext cx="194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E601112-A9E4-30CD-5F04-14269E74C668}"/>
                </a:ext>
              </a:extLst>
            </p:cNvPr>
            <p:cNvCxnSpPr>
              <a:cxnSpLocks/>
            </p:cNvCxnSpPr>
            <p:nvPr/>
          </p:nvCxnSpPr>
          <p:spPr>
            <a:xfrm>
              <a:off x="1278662" y="4794520"/>
              <a:ext cx="194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A8E861D-CC2A-72E3-A250-0EE25ED71A65}"/>
                    </a:ext>
                  </a:extLst>
                </p:cNvPr>
                <p:cNvSpPr/>
                <p:nvPr/>
              </p:nvSpPr>
              <p:spPr>
                <a:xfrm>
                  <a:off x="1402469" y="4148531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A8E861D-CC2A-72E3-A250-0EE25ED71A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469" y="4148531"/>
                  <a:ext cx="390566" cy="164681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B0EA98-7839-B84C-1DB4-569458D97ADE}"/>
                    </a:ext>
                  </a:extLst>
                </p:cNvPr>
                <p:cNvSpPr/>
                <p:nvPr/>
              </p:nvSpPr>
              <p:spPr>
                <a:xfrm>
                  <a:off x="1402469" y="4337176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3B0EA98-7839-B84C-1DB4-569458D97A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469" y="4337176"/>
                  <a:ext cx="390566" cy="164681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C2FD15E-D158-9C11-8058-034315FF65F9}"/>
                    </a:ext>
                  </a:extLst>
                </p:cNvPr>
                <p:cNvSpPr/>
                <p:nvPr/>
              </p:nvSpPr>
              <p:spPr>
                <a:xfrm>
                  <a:off x="1402469" y="4524362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2C2FD15E-D158-9C11-8058-034315FF65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469" y="4524362"/>
                  <a:ext cx="390566" cy="164681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673FFEF-D42C-CFD4-6F1E-0FCF5A84FC9C}"/>
                    </a:ext>
                  </a:extLst>
                </p:cNvPr>
                <p:cNvSpPr/>
                <p:nvPr/>
              </p:nvSpPr>
              <p:spPr>
                <a:xfrm>
                  <a:off x="1402469" y="4713008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673FFEF-D42C-CFD4-6F1E-0FCF5A84FC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2469" y="4713008"/>
                  <a:ext cx="390566" cy="164681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80AB98D-87C5-75F6-BB78-9401CEA41D5C}"/>
                </a:ext>
              </a:extLst>
            </p:cNvPr>
            <p:cNvSpPr/>
            <p:nvPr/>
          </p:nvSpPr>
          <p:spPr>
            <a:xfrm>
              <a:off x="1832091" y="4212704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14268B4-DDF6-ACE5-85FD-71C7BBD4A8D3}"/>
                </a:ext>
              </a:extLst>
            </p:cNvPr>
            <p:cNvSpPr/>
            <p:nvPr/>
          </p:nvSpPr>
          <p:spPr>
            <a:xfrm>
              <a:off x="1832091" y="4392024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AF5405D-5349-B1F5-4E36-65873A80EB68}"/>
                </a:ext>
              </a:extLst>
            </p:cNvPr>
            <p:cNvSpPr/>
            <p:nvPr/>
          </p:nvSpPr>
          <p:spPr>
            <a:xfrm>
              <a:off x="1832091" y="4762085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5F8F5CE-16B5-C659-EBC4-58C646707052}"/>
                </a:ext>
              </a:extLst>
            </p:cNvPr>
            <p:cNvSpPr/>
            <p:nvPr/>
          </p:nvSpPr>
          <p:spPr>
            <a:xfrm>
              <a:off x="1832091" y="4580288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5EC5670-275A-842E-B441-F0BD294C0CDE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flipV="1">
              <a:off x="1865831" y="4640624"/>
              <a:ext cx="0" cy="1214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C29C72-CDAC-F475-B219-5F0FB92325AD}"/>
                </a:ext>
              </a:extLst>
            </p:cNvPr>
            <p:cNvCxnSpPr>
              <a:cxnSpLocks/>
              <a:stCxn id="52" idx="0"/>
              <a:endCxn id="51" idx="4"/>
            </p:cNvCxnSpPr>
            <p:nvPr/>
          </p:nvCxnSpPr>
          <p:spPr>
            <a:xfrm flipV="1">
              <a:off x="1865831" y="4280184"/>
              <a:ext cx="0" cy="1118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EF8FA7B-6AC2-B152-570D-6C5C10043CC5}"/>
                    </a:ext>
                  </a:extLst>
                </p:cNvPr>
                <p:cNvSpPr/>
                <p:nvPr/>
              </p:nvSpPr>
              <p:spPr>
                <a:xfrm>
                  <a:off x="1950226" y="4151586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3EF8FA7B-6AC2-B152-570D-6C5C10043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226" y="4151586"/>
                  <a:ext cx="390566" cy="164681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8443D04-9A87-6008-A427-14F1313293D6}"/>
                    </a:ext>
                  </a:extLst>
                </p:cNvPr>
                <p:cNvSpPr/>
                <p:nvPr/>
              </p:nvSpPr>
              <p:spPr>
                <a:xfrm>
                  <a:off x="1950226" y="4340231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8443D04-9A87-6008-A427-14F131329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226" y="4340231"/>
                  <a:ext cx="390566" cy="164681"/>
                </a:xfrm>
                <a:prstGeom prst="rect">
                  <a:avLst/>
                </a:prstGeom>
                <a:blipFill>
                  <a:blip r:embed="rId14"/>
                  <a:stretch>
                    <a:fillRect b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5FA189B-2F8A-E7B3-A37E-317DF0F984D5}"/>
                    </a:ext>
                  </a:extLst>
                </p:cNvPr>
                <p:cNvSpPr/>
                <p:nvPr/>
              </p:nvSpPr>
              <p:spPr>
                <a:xfrm>
                  <a:off x="1950226" y="4527417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5FA189B-2F8A-E7B3-A37E-317DF0F98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226" y="4527417"/>
                  <a:ext cx="390566" cy="164681"/>
                </a:xfrm>
                <a:prstGeom prst="rect">
                  <a:avLst/>
                </a:prstGeom>
                <a:blipFill>
                  <a:blip r:embed="rId15"/>
                  <a:stretch>
                    <a:fillRect b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E19B007-EE31-2F14-6EA5-E3E469737D06}"/>
                    </a:ext>
                  </a:extLst>
                </p:cNvPr>
                <p:cNvSpPr/>
                <p:nvPr/>
              </p:nvSpPr>
              <p:spPr>
                <a:xfrm>
                  <a:off x="1950226" y="4716063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EE19B007-EE31-2F14-6EA5-E3E469737D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226" y="4716063"/>
                  <a:ext cx="390566" cy="16468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31A0D85-E79D-3B4A-FCE3-38228737396E}"/>
                </a:ext>
              </a:extLst>
            </p:cNvPr>
            <p:cNvSpPr/>
            <p:nvPr/>
          </p:nvSpPr>
          <p:spPr>
            <a:xfrm>
              <a:off x="2396311" y="4585038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3FF8622-36A7-F366-B7B0-07FC37B512EC}"/>
                </a:ext>
              </a:extLst>
            </p:cNvPr>
            <p:cNvSpPr/>
            <p:nvPr/>
          </p:nvSpPr>
          <p:spPr>
            <a:xfrm>
              <a:off x="2396311" y="4396097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9A19FDE-B2D7-1951-A780-042CB54C0EA2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2430051" y="4470721"/>
              <a:ext cx="0" cy="1143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87D21-8934-B40A-8981-0D348C85EE2D}"/>
                </a:ext>
              </a:extLst>
            </p:cNvPr>
            <p:cNvCxnSpPr>
              <a:cxnSpLocks/>
              <a:stCxn id="66" idx="0"/>
              <a:endCxn id="65" idx="4"/>
            </p:cNvCxnSpPr>
            <p:nvPr/>
          </p:nvCxnSpPr>
          <p:spPr>
            <a:xfrm flipV="1">
              <a:off x="2508993" y="4277504"/>
              <a:ext cx="445" cy="4962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E50BF7C-CFBC-F03A-D876-3B4C56AF1DF0}"/>
                </a:ext>
              </a:extLst>
            </p:cNvPr>
            <p:cNvSpPr/>
            <p:nvPr/>
          </p:nvSpPr>
          <p:spPr>
            <a:xfrm>
              <a:off x="2475698" y="4210024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54907D6-EA95-EDF0-1434-B9783C4C91BE}"/>
                </a:ext>
              </a:extLst>
            </p:cNvPr>
            <p:cNvSpPr/>
            <p:nvPr/>
          </p:nvSpPr>
          <p:spPr>
            <a:xfrm>
              <a:off x="2475253" y="4773788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DAF3340-77CE-3A9A-A115-B2721D38D354}"/>
                    </a:ext>
                  </a:extLst>
                </p:cNvPr>
                <p:cNvSpPr/>
                <p:nvPr/>
              </p:nvSpPr>
              <p:spPr>
                <a:xfrm>
                  <a:off x="2613004" y="4157264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5DAF3340-77CE-3A9A-A115-B2721D38D3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004" y="4157264"/>
                  <a:ext cx="390566" cy="164681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660E8C4-2FC9-1A2C-4713-1156D4D5E382}"/>
                    </a:ext>
                  </a:extLst>
                </p:cNvPr>
                <p:cNvSpPr/>
                <p:nvPr/>
              </p:nvSpPr>
              <p:spPr>
                <a:xfrm>
                  <a:off x="2613004" y="4345909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3660E8C4-2FC9-1A2C-4713-1156D4D5E3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004" y="4345909"/>
                  <a:ext cx="390566" cy="164681"/>
                </a:xfrm>
                <a:prstGeom prst="rect">
                  <a:avLst/>
                </a:prstGeom>
                <a:blipFill>
                  <a:blip r:embed="rId18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8C0B5C8-AF7F-CCA7-CEBC-22AB9C1B11F3}"/>
                    </a:ext>
                  </a:extLst>
                </p:cNvPr>
                <p:cNvSpPr/>
                <p:nvPr/>
              </p:nvSpPr>
              <p:spPr>
                <a:xfrm>
                  <a:off x="2613004" y="4533095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8C0B5C8-AF7F-CCA7-CEBC-22AB9C1B11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004" y="4533095"/>
                  <a:ext cx="390566" cy="164681"/>
                </a:xfrm>
                <a:prstGeom prst="rect">
                  <a:avLst/>
                </a:prstGeom>
                <a:blipFill>
                  <a:blip r:embed="rId19"/>
                  <a:stretch>
                    <a:fillRect l="-6061"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3030ED1-7D8B-4538-C16B-18B853E7ECE0}"/>
                    </a:ext>
                  </a:extLst>
                </p:cNvPr>
                <p:cNvSpPr/>
                <p:nvPr/>
              </p:nvSpPr>
              <p:spPr>
                <a:xfrm>
                  <a:off x="2613004" y="4721741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3030ED1-7D8B-4538-C16B-18B853E7E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3004" y="4721741"/>
                  <a:ext cx="390566" cy="164681"/>
                </a:xfrm>
                <a:prstGeom prst="rect">
                  <a:avLst/>
                </a:prstGeom>
                <a:blipFill>
                  <a:blip r:embed="rId20"/>
                  <a:stretch>
                    <a:fillRect l="-6061"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363E7E2-274C-5A4C-907D-4FD11A8A6DF2}"/>
                </a:ext>
              </a:extLst>
            </p:cNvPr>
            <p:cNvSpPr/>
            <p:nvPr/>
          </p:nvSpPr>
          <p:spPr>
            <a:xfrm>
              <a:off x="3077489" y="4207939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14B3AE9-AECD-6C8C-2A9B-2BA713A363E1}"/>
                </a:ext>
              </a:extLst>
            </p:cNvPr>
            <p:cNvSpPr/>
            <p:nvPr/>
          </p:nvSpPr>
          <p:spPr>
            <a:xfrm>
              <a:off x="3077489" y="4387259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6CE9B80-6B2F-420F-B4A9-85C79984C1CE}"/>
                </a:ext>
              </a:extLst>
            </p:cNvPr>
            <p:cNvSpPr/>
            <p:nvPr/>
          </p:nvSpPr>
          <p:spPr>
            <a:xfrm>
              <a:off x="3077489" y="4757320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7774278-4BEF-A922-3745-E4CD693D2D26}"/>
                </a:ext>
              </a:extLst>
            </p:cNvPr>
            <p:cNvSpPr/>
            <p:nvPr/>
          </p:nvSpPr>
          <p:spPr>
            <a:xfrm>
              <a:off x="3077489" y="4575523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77DD32E-1070-08FC-7BBA-3F1F09F76CE3}"/>
                </a:ext>
              </a:extLst>
            </p:cNvPr>
            <p:cNvCxnSpPr>
              <a:cxnSpLocks/>
              <a:stCxn id="73" idx="0"/>
              <a:endCxn id="71" idx="4"/>
            </p:cNvCxnSpPr>
            <p:nvPr/>
          </p:nvCxnSpPr>
          <p:spPr>
            <a:xfrm flipV="1">
              <a:off x="3111229" y="4275419"/>
              <a:ext cx="0" cy="4819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6AAEE6F-02B8-2D5E-D37F-35581EC498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72016" y="3326864"/>
              <a:ext cx="2182528" cy="21310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CD75CF8-2FD0-006D-CD79-BC1EA0C54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1636" y="3329520"/>
              <a:ext cx="1562759" cy="50360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51B9B25-8268-5D1D-C81E-4F3D462EEB80}"/>
                </a:ext>
              </a:extLst>
            </p:cNvPr>
            <p:cNvSpPr/>
            <p:nvPr/>
          </p:nvSpPr>
          <p:spPr>
            <a:xfrm>
              <a:off x="1193356" y="4026501"/>
              <a:ext cx="2128317" cy="9660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BD8CDC-8272-64D0-0943-B890818C4F26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25" y="4244711"/>
              <a:ext cx="1836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7992047-4ABD-E4E0-CFB7-2828AC381F13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25" y="4421041"/>
              <a:ext cx="1836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B5B2851-F1FF-48C0-6631-D9018D2ECA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25" y="4618397"/>
              <a:ext cx="1836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A6A26B0-7C79-E923-490D-5E0F7D75568D}"/>
                </a:ext>
              </a:extLst>
            </p:cNvPr>
            <p:cNvCxnSpPr>
              <a:cxnSpLocks/>
            </p:cNvCxnSpPr>
            <p:nvPr/>
          </p:nvCxnSpPr>
          <p:spPr>
            <a:xfrm>
              <a:off x="3502825" y="4795593"/>
              <a:ext cx="1836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D573A08-081E-0C19-71AC-20F805688812}"/>
                    </a:ext>
                  </a:extLst>
                </p:cNvPr>
                <p:cNvSpPr/>
                <p:nvPr/>
              </p:nvSpPr>
              <p:spPr>
                <a:xfrm>
                  <a:off x="3626632" y="4338249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2D573A08-081E-0C19-71AC-20F8056888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6632" y="4338249"/>
                  <a:ext cx="390566" cy="164681"/>
                </a:xfrm>
                <a:prstGeom prst="rect">
                  <a:avLst/>
                </a:prstGeom>
                <a:blipFill>
                  <a:blip r:embed="rId21"/>
                  <a:stretch>
                    <a:fillRect b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7F1FCFEE-403D-B749-2C58-3FF4EBA021D1}"/>
                    </a:ext>
                  </a:extLst>
                </p:cNvPr>
                <p:cNvSpPr/>
                <p:nvPr/>
              </p:nvSpPr>
              <p:spPr>
                <a:xfrm>
                  <a:off x="3885796" y="4525435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7F1FCFEE-403D-B749-2C58-3FF4EBA02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5796" y="4525435"/>
                  <a:ext cx="390566" cy="164681"/>
                </a:xfrm>
                <a:prstGeom prst="rect">
                  <a:avLst/>
                </a:prstGeom>
                <a:blipFill>
                  <a:blip r:embed="rId22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FCE548F-5050-E2C8-C6A8-7803C4E75950}"/>
                    </a:ext>
                  </a:extLst>
                </p:cNvPr>
                <p:cNvSpPr/>
                <p:nvPr/>
              </p:nvSpPr>
              <p:spPr>
                <a:xfrm>
                  <a:off x="4149849" y="4714081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5FCE548F-5050-E2C8-C6A8-7803C4E759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849" y="4714081"/>
                  <a:ext cx="390566" cy="164681"/>
                </a:xfrm>
                <a:prstGeom prst="rect">
                  <a:avLst/>
                </a:prstGeom>
                <a:blipFill>
                  <a:blip r:embed="rId23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F0A5AA4-E018-FEC7-3082-3748D2027174}"/>
                </a:ext>
              </a:extLst>
            </p:cNvPr>
            <p:cNvSpPr/>
            <p:nvPr/>
          </p:nvSpPr>
          <p:spPr>
            <a:xfrm>
              <a:off x="3797091" y="4213777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6D09B8C-59D6-99A4-393D-5802FEA59789}"/>
                </a:ext>
              </a:extLst>
            </p:cNvPr>
            <p:cNvSpPr/>
            <p:nvPr/>
          </p:nvSpPr>
          <p:spPr>
            <a:xfrm>
              <a:off x="4056254" y="4393097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8690F33-A041-A3C0-623D-222FE58ECD17}"/>
                </a:ext>
              </a:extLst>
            </p:cNvPr>
            <p:cNvSpPr/>
            <p:nvPr/>
          </p:nvSpPr>
          <p:spPr>
            <a:xfrm>
              <a:off x="4312412" y="4582987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CE11960-F30A-3E7B-7C1B-77DBEF6A30D8}"/>
                </a:ext>
              </a:extLst>
            </p:cNvPr>
            <p:cNvCxnSpPr>
              <a:cxnSpLocks/>
              <a:stCxn id="90" idx="0"/>
            </p:cNvCxnSpPr>
            <p:nvPr/>
          </p:nvCxnSpPr>
          <p:spPr>
            <a:xfrm flipV="1">
              <a:off x="4620686" y="4278577"/>
              <a:ext cx="445" cy="4962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C560C5D-5EDD-93AE-AAF5-64F17B4F299F}"/>
                </a:ext>
              </a:extLst>
            </p:cNvPr>
            <p:cNvSpPr/>
            <p:nvPr/>
          </p:nvSpPr>
          <p:spPr>
            <a:xfrm>
              <a:off x="4586946" y="4774861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DE09C4D-0384-6A12-98DD-A542B82017E8}"/>
                    </a:ext>
                  </a:extLst>
                </p:cNvPr>
                <p:cNvSpPr/>
                <p:nvPr/>
              </p:nvSpPr>
              <p:spPr>
                <a:xfrm>
                  <a:off x="4421527" y="4158337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DE09C4D-0384-6A12-98DD-A542B82017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1527" y="4158337"/>
                  <a:ext cx="390566" cy="164681"/>
                </a:xfrm>
                <a:prstGeom prst="rect">
                  <a:avLst/>
                </a:prstGeom>
                <a:blipFill>
                  <a:blip r:embed="rId24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B2ACE36C-4D08-B87A-5547-226A5943DBB1}"/>
                    </a:ext>
                  </a:extLst>
                </p:cNvPr>
                <p:cNvSpPr/>
                <p:nvPr/>
              </p:nvSpPr>
              <p:spPr>
                <a:xfrm>
                  <a:off x="4872445" y="4167134"/>
                  <a:ext cx="384628" cy="7203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ZXZ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B2ACE36C-4D08-B87A-5547-226A5943DB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2445" y="4167134"/>
                  <a:ext cx="384628" cy="72036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81AD1859-DBAC-A4D1-421C-AE6735293C9B}"/>
                    </a:ext>
                  </a:extLst>
                </p:cNvPr>
                <p:cNvSpPr/>
                <p:nvPr/>
              </p:nvSpPr>
              <p:spPr>
                <a:xfrm>
                  <a:off x="10789531" y="4034822"/>
                  <a:ext cx="406290" cy="9504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vi-VN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</m:oMath>
                    </m:oMathPara>
                  </a14:m>
                  <a:endParaRPr lang="en-CA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81AD1859-DBAC-A4D1-421C-AE6735293C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9531" y="4034822"/>
                  <a:ext cx="406290" cy="950462"/>
                </a:xfrm>
                <a:prstGeom prst="rect">
                  <a:avLst/>
                </a:prstGeom>
                <a:blipFill>
                  <a:blip r:embed="rId26"/>
                  <a:stretch>
                    <a:fillRect l="-1714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C91E708-7AA5-A6B5-B761-23C518D41560}"/>
                </a:ext>
              </a:extLst>
            </p:cNvPr>
            <p:cNvSpPr/>
            <p:nvPr/>
          </p:nvSpPr>
          <p:spPr>
            <a:xfrm>
              <a:off x="3417520" y="4027574"/>
              <a:ext cx="2019954" cy="9660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79AF4E6-B334-EACF-5651-7E0AB1CC02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87673" y="3820198"/>
              <a:ext cx="1808148" cy="17343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7C6C638-899C-5027-0317-4C20C91588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1956" y="4642941"/>
              <a:ext cx="0" cy="1515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475ED0F-150F-1A48-810A-E3903964F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2400" y="4465661"/>
              <a:ext cx="0" cy="1516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A55F5D5-F3F3-1CEF-A317-EAEC45DEE35D}"/>
                </a:ext>
              </a:extLst>
            </p:cNvPr>
            <p:cNvCxnSpPr>
              <a:cxnSpLocks/>
              <a:endCxn id="103" idx="4"/>
            </p:cNvCxnSpPr>
            <p:nvPr/>
          </p:nvCxnSpPr>
          <p:spPr>
            <a:xfrm flipV="1">
              <a:off x="6501307" y="4281257"/>
              <a:ext cx="0" cy="1455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401D762-D471-2054-5DD7-53D43AC268AD}"/>
                </a:ext>
              </a:extLst>
            </p:cNvPr>
            <p:cNvCxnSpPr>
              <a:cxnSpLocks/>
            </p:cNvCxnSpPr>
            <p:nvPr/>
          </p:nvCxnSpPr>
          <p:spPr>
            <a:xfrm>
              <a:off x="5618626" y="4244711"/>
              <a:ext cx="1908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E0DCF9F-0AAE-4572-170D-90BBCB6F29D7}"/>
                </a:ext>
              </a:extLst>
            </p:cNvPr>
            <p:cNvCxnSpPr>
              <a:cxnSpLocks/>
            </p:cNvCxnSpPr>
            <p:nvPr/>
          </p:nvCxnSpPr>
          <p:spPr>
            <a:xfrm>
              <a:off x="5618626" y="4421041"/>
              <a:ext cx="1908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313593C-1443-E4DE-F20B-1EE488019EFA}"/>
                </a:ext>
              </a:extLst>
            </p:cNvPr>
            <p:cNvCxnSpPr>
              <a:cxnSpLocks/>
            </p:cNvCxnSpPr>
            <p:nvPr/>
          </p:nvCxnSpPr>
          <p:spPr>
            <a:xfrm>
              <a:off x="5618626" y="4618397"/>
              <a:ext cx="1908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0BE79C9-8F76-9F2A-803D-E430CAF09F05}"/>
                </a:ext>
              </a:extLst>
            </p:cNvPr>
            <p:cNvCxnSpPr>
              <a:cxnSpLocks/>
            </p:cNvCxnSpPr>
            <p:nvPr/>
          </p:nvCxnSpPr>
          <p:spPr>
            <a:xfrm>
              <a:off x="5618626" y="4795593"/>
              <a:ext cx="1908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475A6DE-8B38-E6A5-58E0-4067E5190224}"/>
                </a:ext>
              </a:extLst>
            </p:cNvPr>
            <p:cNvSpPr/>
            <p:nvPr/>
          </p:nvSpPr>
          <p:spPr>
            <a:xfrm>
              <a:off x="6467567" y="4213777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2513B70-B5B7-4AE4-F01C-9B6C90D5B1A6}"/>
                </a:ext>
              </a:extLst>
            </p:cNvPr>
            <p:cNvSpPr/>
            <p:nvPr/>
          </p:nvSpPr>
          <p:spPr>
            <a:xfrm>
              <a:off x="6998660" y="4393097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99AE752-2CF7-454C-600C-E278FB2D6745}"/>
                </a:ext>
              </a:extLst>
            </p:cNvPr>
            <p:cNvSpPr/>
            <p:nvPr/>
          </p:nvSpPr>
          <p:spPr>
            <a:xfrm>
              <a:off x="6468216" y="4582987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EA06F57-1929-87A1-CDEF-9803D5B54153}"/>
                </a:ext>
              </a:extLst>
            </p:cNvPr>
            <p:cNvCxnSpPr>
              <a:cxnSpLocks/>
              <a:stCxn id="107" idx="4"/>
            </p:cNvCxnSpPr>
            <p:nvPr/>
          </p:nvCxnSpPr>
          <p:spPr>
            <a:xfrm>
              <a:off x="7204864" y="4289451"/>
              <a:ext cx="0" cy="5022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2146F57-FF19-973A-9FE9-3DAABB42A1C1}"/>
                </a:ext>
              </a:extLst>
            </p:cNvPr>
            <p:cNvSpPr/>
            <p:nvPr/>
          </p:nvSpPr>
          <p:spPr>
            <a:xfrm>
              <a:off x="7171124" y="4221971"/>
              <a:ext cx="67480" cy="6748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5A261A6D-8EA4-A5F6-EE12-4F7FD398C5DF}"/>
                    </a:ext>
                  </a:extLst>
                </p:cNvPr>
                <p:cNvSpPr/>
                <p:nvPr/>
              </p:nvSpPr>
              <p:spPr>
                <a:xfrm>
                  <a:off x="5701224" y="4167134"/>
                  <a:ext cx="384628" cy="7203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ZXZ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5A261A6D-8EA4-A5F6-EE12-4F7FD398C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224" y="4167134"/>
                  <a:ext cx="384628" cy="72036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E346A5F-E9A1-70A4-A4B8-3EF28C54C9BF}"/>
                </a:ext>
              </a:extLst>
            </p:cNvPr>
            <p:cNvSpPr/>
            <p:nvPr/>
          </p:nvSpPr>
          <p:spPr>
            <a:xfrm>
              <a:off x="5533322" y="4027574"/>
              <a:ext cx="2081403" cy="9660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5296CB-5DA2-0FD5-3065-27BE0B2C1CCC}"/>
                    </a:ext>
                  </a:extLst>
                </p:cNvPr>
                <p:cNvSpPr txBox="1"/>
                <p:nvPr/>
              </p:nvSpPr>
              <p:spPr>
                <a:xfrm>
                  <a:off x="1193355" y="5079978"/>
                  <a:ext cx="212831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vi-V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(b) </a:t>
                  </a:r>
                  <a14:m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vi-VN" sz="1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vi-VN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endParaRPr lang="en-VN" sz="1400" i="1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835296CB-5DA2-0FD5-3065-27BE0B2C1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3355" y="5079978"/>
                  <a:ext cx="2128317" cy="215444"/>
                </a:xfrm>
                <a:prstGeom prst="rect">
                  <a:avLst/>
                </a:prstGeom>
                <a:blipFill>
                  <a:blip r:embed="rId28"/>
                  <a:stretch>
                    <a:fillRect l="-4734" t="-22222" b="-50000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757FBB3-2F56-B179-8A70-19F5B5E78CA2}"/>
                    </a:ext>
                  </a:extLst>
                </p:cNvPr>
                <p:cNvSpPr txBox="1"/>
                <p:nvPr/>
              </p:nvSpPr>
              <p:spPr>
                <a:xfrm>
                  <a:off x="3417519" y="5079979"/>
                  <a:ext cx="2019953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vi-VN" sz="1400" b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(c) </a:t>
                  </a:r>
                  <a14:m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400" i="0">
                              <a:latin typeface="Cambria Math" panose="02040503050406030204" pitchFamily="18" charset="0"/>
                            </a:rPr>
                            <m:t>chain</m:t>
                          </m:r>
                        </m:sub>
                      </m:sSub>
                      <m:r>
                        <a:rPr lang="vi-VN" sz="14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vi-VN" sz="1400" i="1">
                          <a:latin typeface="Cambria Math" panose="02040503050406030204" pitchFamily="18" charset="0"/>
                        </a:rPr>
                        <m:t>𝑍𝑋𝑍</m:t>
                      </m:r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endParaRPr lang="en-VN" sz="1400" i="1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757FBB3-2F56-B179-8A70-19F5B5E78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519" y="5079979"/>
                  <a:ext cx="2019953" cy="215444"/>
                </a:xfrm>
                <a:prstGeom prst="rect">
                  <a:avLst/>
                </a:prstGeom>
                <a:blipFill>
                  <a:blip r:embed="rId29"/>
                  <a:stretch>
                    <a:fillRect l="-6289" t="-22222" b="-50000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37BE9A9-33C8-3B15-C3FD-E9FA190F0727}"/>
                    </a:ext>
                  </a:extLst>
                </p:cNvPr>
                <p:cNvSpPr txBox="1"/>
                <p:nvPr/>
              </p:nvSpPr>
              <p:spPr>
                <a:xfrm>
                  <a:off x="5498594" y="5052313"/>
                  <a:ext cx="2337462" cy="2357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vi-VN" sz="1400" b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(d) </a:t>
                  </a:r>
                  <a14:m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400" i="1">
                          <a:latin typeface="Cambria Math" panose="02040503050406030204" pitchFamily="18" charset="0"/>
                        </a:rPr>
                        <m:t>𝑍𝑋𝑍</m:t>
                      </m:r>
                      <m:r>
                        <a:rPr lang="vi-VN" sz="1400" b="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4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400" i="1">
                              <a:latin typeface="Cambria Math" panose="02040503050406030204" pitchFamily="18" charset="0"/>
                            </a:rPr>
                            <m:t>alternating</m:t>
                          </m:r>
                        </m:sub>
                      </m:sSub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endParaRPr lang="en-VN" sz="1400" i="1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D37BE9A9-33C8-3B15-C3FD-E9FA190F0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594" y="5052313"/>
                  <a:ext cx="2337462" cy="235770"/>
                </a:xfrm>
                <a:prstGeom prst="rect">
                  <a:avLst/>
                </a:prstGeom>
                <a:blipFill>
                  <a:blip r:embed="rId30"/>
                  <a:stretch>
                    <a:fillRect l="-4324" t="-26316" b="-36842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34CCED3-C30A-E5AC-1B18-18ECABF4080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872" y="4027574"/>
              <a:ext cx="820" cy="9577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CF71D6C-9AEA-3310-1DAF-791E3BA6066F}"/>
                </a:ext>
              </a:extLst>
            </p:cNvPr>
            <p:cNvCxnSpPr>
              <a:cxnSpLocks/>
            </p:cNvCxnSpPr>
            <p:nvPr/>
          </p:nvCxnSpPr>
          <p:spPr>
            <a:xfrm>
              <a:off x="6159072" y="4034822"/>
              <a:ext cx="820" cy="9577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CD78F4C-6EA4-6906-3BE0-4D6A8CC87176}"/>
                </a:ext>
              </a:extLst>
            </p:cNvPr>
            <p:cNvSpPr txBox="1"/>
            <p:nvPr/>
          </p:nvSpPr>
          <p:spPr>
            <a:xfrm>
              <a:off x="6152411" y="4021258"/>
              <a:ext cx="63481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800"/>
                <a:t>Odd layer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3D8F794-384F-57B0-0777-6265B53FFEC5}"/>
                </a:ext>
              </a:extLst>
            </p:cNvPr>
            <p:cNvSpPr txBox="1"/>
            <p:nvPr/>
          </p:nvSpPr>
          <p:spPr>
            <a:xfrm>
              <a:off x="6793887" y="4021637"/>
              <a:ext cx="65112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VN" sz="800"/>
                <a:t>Even layer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FDB63E1-9DCD-0DEE-F6BB-D84FED1B7C8B}"/>
                </a:ext>
              </a:extLst>
            </p:cNvPr>
            <p:cNvCxnSpPr>
              <a:cxnSpLocks/>
            </p:cNvCxnSpPr>
            <p:nvPr/>
          </p:nvCxnSpPr>
          <p:spPr>
            <a:xfrm>
              <a:off x="7800406" y="4243638"/>
              <a:ext cx="140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F2D86BD-3E51-0B3D-5BF2-66710595EB4F}"/>
                </a:ext>
              </a:extLst>
            </p:cNvPr>
            <p:cNvCxnSpPr>
              <a:cxnSpLocks/>
            </p:cNvCxnSpPr>
            <p:nvPr/>
          </p:nvCxnSpPr>
          <p:spPr>
            <a:xfrm>
              <a:off x="7800406" y="4419968"/>
              <a:ext cx="140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51C6BEF-8F20-7733-F85D-2C0CC8E5B923}"/>
                </a:ext>
              </a:extLst>
            </p:cNvPr>
            <p:cNvCxnSpPr>
              <a:cxnSpLocks/>
            </p:cNvCxnSpPr>
            <p:nvPr/>
          </p:nvCxnSpPr>
          <p:spPr>
            <a:xfrm>
              <a:off x="7800406" y="4617324"/>
              <a:ext cx="140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D612C31-3D2F-2EF9-90C2-45B44D34EECB}"/>
                </a:ext>
              </a:extLst>
            </p:cNvPr>
            <p:cNvCxnSpPr>
              <a:cxnSpLocks/>
            </p:cNvCxnSpPr>
            <p:nvPr/>
          </p:nvCxnSpPr>
          <p:spPr>
            <a:xfrm>
              <a:off x="7800406" y="4794520"/>
              <a:ext cx="1404000" cy="2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698D27B-A462-E2D0-6341-C3E6D9490D99}"/>
                    </a:ext>
                  </a:extLst>
                </p:cNvPr>
                <p:cNvSpPr/>
                <p:nvPr/>
              </p:nvSpPr>
              <p:spPr>
                <a:xfrm>
                  <a:off x="7870103" y="4148531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3698D27B-A462-E2D0-6341-C3E6D9490D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0103" y="4148531"/>
                  <a:ext cx="390566" cy="164681"/>
                </a:xfrm>
                <a:prstGeom prst="rect">
                  <a:avLst/>
                </a:prstGeom>
                <a:blipFill>
                  <a:blip r:embed="rId31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F6401B05-44D1-2FAF-8BF9-B4E067250166}"/>
                    </a:ext>
                  </a:extLst>
                </p:cNvPr>
                <p:cNvSpPr/>
                <p:nvPr/>
              </p:nvSpPr>
              <p:spPr>
                <a:xfrm>
                  <a:off x="7870103" y="4337176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F6401B05-44D1-2FAF-8BF9-B4E0672501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0103" y="4337176"/>
                  <a:ext cx="390566" cy="164681"/>
                </a:xfrm>
                <a:prstGeom prst="rect">
                  <a:avLst/>
                </a:prstGeom>
                <a:blipFill>
                  <a:blip r:embed="rId32"/>
                  <a:stretch>
                    <a:fillRect b="-1333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A9F96527-2293-EA44-547C-7851D49725E1}"/>
                    </a:ext>
                  </a:extLst>
                </p:cNvPr>
                <p:cNvSpPr/>
                <p:nvPr/>
              </p:nvSpPr>
              <p:spPr>
                <a:xfrm>
                  <a:off x="7870103" y="4524362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A9F96527-2293-EA44-547C-7851D49725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0103" y="4524362"/>
                  <a:ext cx="390566" cy="164681"/>
                </a:xfrm>
                <a:prstGeom prst="rect">
                  <a:avLst/>
                </a:prstGeom>
                <a:blipFill>
                  <a:blip r:embed="rId33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2414C5B-6D71-6F77-F2C6-54398C6976FD}"/>
                    </a:ext>
                  </a:extLst>
                </p:cNvPr>
                <p:cNvSpPr/>
                <p:nvPr/>
              </p:nvSpPr>
              <p:spPr>
                <a:xfrm>
                  <a:off x="7870103" y="4713008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C2414C5B-6D71-6F77-F2C6-54398C6976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0103" y="4713008"/>
                  <a:ext cx="390566" cy="164681"/>
                </a:xfrm>
                <a:prstGeom prst="rect">
                  <a:avLst/>
                </a:prstGeom>
                <a:blipFill>
                  <a:blip r:embed="rId34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F80ABA3-B28B-B329-9DAA-AEBACCC34BD2}"/>
                    </a:ext>
                  </a:extLst>
                </p:cNvPr>
                <p:cNvSpPr/>
                <p:nvPr/>
              </p:nvSpPr>
              <p:spPr>
                <a:xfrm>
                  <a:off x="8304234" y="4151586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2F80ABA3-B28B-B329-9DAA-AEBACCC34B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234" y="4151586"/>
                  <a:ext cx="390566" cy="164681"/>
                </a:xfrm>
                <a:prstGeom prst="rect">
                  <a:avLst/>
                </a:prstGeom>
                <a:blipFill>
                  <a:blip r:embed="rId35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17368165-FE53-0B7B-8DC5-26D9CF34FAC2}"/>
                    </a:ext>
                  </a:extLst>
                </p:cNvPr>
                <p:cNvSpPr/>
                <p:nvPr/>
              </p:nvSpPr>
              <p:spPr>
                <a:xfrm>
                  <a:off x="8304234" y="4340231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17368165-FE53-0B7B-8DC5-26D9CF34F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234" y="4340231"/>
                  <a:ext cx="390566" cy="164681"/>
                </a:xfrm>
                <a:prstGeom prst="rect">
                  <a:avLst/>
                </a:prstGeom>
                <a:blipFill>
                  <a:blip r:embed="rId36"/>
                  <a:stretch>
                    <a:fillRect b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94D4337-DCDF-AE49-EAB4-8CCFAA4A4A2B}"/>
                    </a:ext>
                  </a:extLst>
                </p:cNvPr>
                <p:cNvSpPr/>
                <p:nvPr/>
              </p:nvSpPr>
              <p:spPr>
                <a:xfrm>
                  <a:off x="8304234" y="4527417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394D4337-DCDF-AE49-EAB4-8CCFAA4A4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234" y="4527417"/>
                  <a:ext cx="390566" cy="164681"/>
                </a:xfrm>
                <a:prstGeom prst="rect">
                  <a:avLst/>
                </a:prstGeom>
                <a:blipFill>
                  <a:blip r:embed="rId37"/>
                  <a:stretch>
                    <a:fillRect b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A6483320-CC32-0FB0-B4E8-D6C19C97A5AC}"/>
                    </a:ext>
                  </a:extLst>
                </p:cNvPr>
                <p:cNvSpPr/>
                <p:nvPr/>
              </p:nvSpPr>
              <p:spPr>
                <a:xfrm>
                  <a:off x="8304234" y="4716063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A6483320-CC32-0FB0-B4E8-D6C19C97A5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4234" y="4716063"/>
                  <a:ext cx="390566" cy="164681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4431F7F0-2880-2719-6D0C-F33A66EEC130}"/>
                    </a:ext>
                  </a:extLst>
                </p:cNvPr>
                <p:cNvSpPr/>
                <p:nvPr/>
              </p:nvSpPr>
              <p:spPr>
                <a:xfrm>
                  <a:off x="8739764" y="4157264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4431F7F0-2880-2719-6D0C-F33A66EEC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9764" y="4157264"/>
                  <a:ext cx="390566" cy="164681"/>
                </a:xfrm>
                <a:prstGeom prst="rect">
                  <a:avLst/>
                </a:prstGeom>
                <a:blipFill>
                  <a:blip r:embed="rId39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93AE78FB-1786-7CDF-1F24-A53B1ADFCBD3}"/>
                    </a:ext>
                  </a:extLst>
                </p:cNvPr>
                <p:cNvSpPr/>
                <p:nvPr/>
              </p:nvSpPr>
              <p:spPr>
                <a:xfrm>
                  <a:off x="8739764" y="4345909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93AE78FB-1786-7CDF-1F24-A53B1ADFCB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9764" y="4345909"/>
                  <a:ext cx="390566" cy="164681"/>
                </a:xfrm>
                <a:prstGeom prst="rect">
                  <a:avLst/>
                </a:prstGeom>
                <a:blipFill>
                  <a:blip r:embed="rId40"/>
                  <a:stretch>
                    <a:fillRect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7FC3AFA-9CCE-E0A5-35F6-8A16238EF369}"/>
                    </a:ext>
                  </a:extLst>
                </p:cNvPr>
                <p:cNvSpPr/>
                <p:nvPr/>
              </p:nvSpPr>
              <p:spPr>
                <a:xfrm>
                  <a:off x="8739764" y="4533095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7FC3AFA-9CCE-E0A5-35F6-8A16238EF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9764" y="4533095"/>
                  <a:ext cx="390566" cy="164681"/>
                </a:xfrm>
                <a:prstGeom prst="rect">
                  <a:avLst/>
                </a:prstGeom>
                <a:blipFill>
                  <a:blip r:embed="rId41"/>
                  <a:stretch>
                    <a:fillRect l="-3030" r="-3030"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0D45E51-769D-2E88-CF25-CEF123DD6C9E}"/>
                    </a:ext>
                  </a:extLst>
                </p:cNvPr>
                <p:cNvSpPr/>
                <p:nvPr/>
              </p:nvSpPr>
              <p:spPr>
                <a:xfrm>
                  <a:off x="8739764" y="4721741"/>
                  <a:ext cx="390566" cy="16468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sz="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vi-VN" sz="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60D45E51-769D-2E88-CF25-CEF123DD6C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9764" y="4721741"/>
                  <a:ext cx="390566" cy="164681"/>
                </a:xfrm>
                <a:prstGeom prst="rect">
                  <a:avLst/>
                </a:prstGeom>
                <a:blipFill>
                  <a:blip r:embed="rId42"/>
                  <a:stretch>
                    <a:fillRect l="-3030" r="-3030" b="-666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1E7A7B7-6343-F9C0-0292-FCEA57B2B3BB}"/>
                </a:ext>
              </a:extLst>
            </p:cNvPr>
            <p:cNvSpPr/>
            <p:nvPr/>
          </p:nvSpPr>
          <p:spPr>
            <a:xfrm>
              <a:off x="7715100" y="4026501"/>
              <a:ext cx="2303861" cy="9660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984D7CB-5232-0968-1DE5-BA72F1D92E8E}"/>
                    </a:ext>
                  </a:extLst>
                </p:cNvPr>
                <p:cNvSpPr txBox="1"/>
                <p:nvPr/>
              </p:nvSpPr>
              <p:spPr>
                <a:xfrm>
                  <a:off x="7715098" y="5046750"/>
                  <a:ext cx="1561548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vi-VN" sz="1400">
                      <a:latin typeface="Calibri" panose="020F0502020204030204" pitchFamily="34" charset="0"/>
                      <a:cs typeface="Calibri" panose="020F0502020204030204" pitchFamily="34" charset="0"/>
                    </a:rPr>
                    <a:t>(e</a:t>
                  </a:r>
                  <a:r>
                    <a:rPr lang="vi-VN" sz="1400" b="0">
                      <a:latin typeface="Calibri" panose="020F0502020204030204" pitchFamily="34" charset="0"/>
                      <a:cs typeface="Calibri" panose="020F0502020204030204" pitchFamily="34" charset="0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400" i="1">
                          <a:latin typeface="Cambria Math" panose="02040503050406030204" pitchFamily="18" charset="0"/>
                        </a:rPr>
                        <m:t>𝑍𝑋𝑍</m:t>
                      </m:r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endParaRPr lang="en-VN" sz="1400" i="1"/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984D7CB-5232-0968-1DE5-BA72F1D92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5098" y="5046750"/>
                  <a:ext cx="1561548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7258" t="-29412" b="-52941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AAA02E3-CECA-72F1-9BCA-B025ACD1624C}"/>
                </a:ext>
              </a:extLst>
            </p:cNvPr>
            <p:cNvSpPr/>
            <p:nvPr/>
          </p:nvSpPr>
          <p:spPr>
            <a:xfrm>
              <a:off x="957302" y="1662076"/>
              <a:ext cx="682311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(a)</a:t>
              </a:r>
              <a:endParaRPr lang="en-CA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0B182BE-874F-6991-E8DF-EFB8EAF57715}"/>
                </a:ext>
              </a:extLst>
            </p:cNvPr>
            <p:cNvSpPr/>
            <p:nvPr/>
          </p:nvSpPr>
          <p:spPr>
            <a:xfrm>
              <a:off x="10160849" y="4383670"/>
              <a:ext cx="598266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+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96A0D8F-040C-2A0D-A50A-CDA97C9C8E6B}"/>
                </a:ext>
              </a:extLst>
            </p:cNvPr>
            <p:cNvCxnSpPr>
              <a:cxnSpLocks/>
            </p:cNvCxnSpPr>
            <p:nvPr/>
          </p:nvCxnSpPr>
          <p:spPr>
            <a:xfrm>
              <a:off x="6441010" y="4378764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7ACF98-5599-7AF5-3755-0973603A53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9032" y="4380510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3224E6B-8097-9FD4-931E-DD569300BEBF}"/>
                </a:ext>
              </a:extLst>
            </p:cNvPr>
            <p:cNvCxnSpPr>
              <a:cxnSpLocks/>
            </p:cNvCxnSpPr>
            <p:nvPr/>
          </p:nvCxnSpPr>
          <p:spPr>
            <a:xfrm>
              <a:off x="6440735" y="4746021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AABF5E-F1CE-7B51-F2A1-2B4EFD718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8757" y="4747767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E7AD853-9538-4268-A7FE-3E112EC61BE2}"/>
                </a:ext>
              </a:extLst>
            </p:cNvPr>
            <p:cNvCxnSpPr>
              <a:cxnSpLocks/>
            </p:cNvCxnSpPr>
            <p:nvPr/>
          </p:nvCxnSpPr>
          <p:spPr>
            <a:xfrm>
              <a:off x="6974920" y="4565510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89666AD-CCD1-68EE-26AD-EC23C7AD5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2942" y="4567256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2213E52-5146-EA37-AD7B-4B7A452049D4}"/>
                </a:ext>
              </a:extLst>
            </p:cNvPr>
            <p:cNvCxnSpPr>
              <a:cxnSpLocks/>
            </p:cNvCxnSpPr>
            <p:nvPr/>
          </p:nvCxnSpPr>
          <p:spPr>
            <a:xfrm>
              <a:off x="7150628" y="4743160"/>
              <a:ext cx="113414" cy="932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6468B71-AC78-D2F5-19A6-F3D2C2A7C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8650" y="4744906"/>
              <a:ext cx="115392" cy="992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B4C101-914A-2A73-6142-8724AC3392FB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16" y="4031097"/>
              <a:ext cx="820" cy="95771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69EBF4CC-EB56-DD34-C7F3-1E12FC1744F9}"/>
                    </a:ext>
                  </a:extLst>
                </p:cNvPr>
                <p:cNvSpPr/>
                <p:nvPr/>
              </p:nvSpPr>
              <p:spPr>
                <a:xfrm>
                  <a:off x="9548757" y="4172914"/>
                  <a:ext cx="384628" cy="7203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CA" sz="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ZXZ</m:t>
                        </m:r>
                      </m:oMath>
                    </m:oMathPara>
                  </a14:m>
                  <a:endParaRPr lang="en-CA" sz="8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69EBF4CC-EB56-DD34-C7F3-1E12FC1744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8757" y="4172914"/>
                  <a:ext cx="384628" cy="720362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EF697E94-0E8D-2158-FF77-634621488941}"/>
                </a:ext>
              </a:extLst>
            </p:cNvPr>
            <p:cNvSpPr/>
            <p:nvPr/>
          </p:nvSpPr>
          <p:spPr>
            <a:xfrm>
              <a:off x="9053012" y="4404332"/>
              <a:ext cx="614482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=</a:t>
              </a:r>
              <a:endParaRPr lang="en-CA" sz="2800" dirty="0">
                <a:solidFill>
                  <a:schemeClr val="tx1"/>
                </a:solidFill>
              </a:endParaRPr>
            </a:p>
          </p:txBody>
        </p:sp>
        <p:sp>
          <p:nvSpPr>
            <p:cNvPr id="148" name="Left Bracket 147">
              <a:extLst>
                <a:ext uri="{FF2B5EF4-FFF2-40B4-BE49-F238E27FC236}">
                  <a16:creationId xmlns:a16="http://schemas.microsoft.com/office/drawing/2014/main" id="{0DAF0049-78C1-2DB0-AC22-B7A78EB85C37}"/>
                </a:ext>
              </a:extLst>
            </p:cNvPr>
            <p:cNvSpPr/>
            <p:nvPr/>
          </p:nvSpPr>
          <p:spPr>
            <a:xfrm>
              <a:off x="1088384" y="3926713"/>
              <a:ext cx="99675" cy="111600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49" name="Left Bracket 148">
              <a:extLst>
                <a:ext uri="{FF2B5EF4-FFF2-40B4-BE49-F238E27FC236}">
                  <a16:creationId xmlns:a16="http://schemas.microsoft.com/office/drawing/2014/main" id="{F72D9DA9-1E3C-6D8B-9146-C9941DBB0EEE}"/>
                </a:ext>
              </a:extLst>
            </p:cNvPr>
            <p:cNvSpPr/>
            <p:nvPr/>
          </p:nvSpPr>
          <p:spPr>
            <a:xfrm rot="10800000">
              <a:off x="10009825" y="3952937"/>
              <a:ext cx="99675" cy="111600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8A5277E3-6A70-22B7-1915-7AA9E462286B}"/>
                    </a:ext>
                  </a:extLst>
                </p:cNvPr>
                <p:cNvSpPr txBox="1"/>
                <p:nvPr/>
              </p:nvSpPr>
              <p:spPr>
                <a:xfrm>
                  <a:off x="9958113" y="4867647"/>
                  <a:ext cx="8246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vi-VN" b="0" i="1">
                            <a:latin typeface="Cambria Math" panose="02040503050406030204" pitchFamily="18" charset="0"/>
                          </a:rPr>
                          <m:t>× 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VN" i="1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8A5277E3-6A70-22B7-1915-7AA9E4622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8113" y="4867647"/>
                  <a:ext cx="824697" cy="369332"/>
                </a:xfrm>
                <a:prstGeom prst="rect">
                  <a:avLst/>
                </a:prstGeom>
                <a:blipFill>
                  <a:blip r:embed="rId4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1F4E999-DAD6-5479-2212-AB61314E218B}"/>
                  </a:ext>
                </a:extLst>
              </p:cNvPr>
              <p:cNvSpPr txBox="1"/>
              <p:nvPr/>
            </p:nvSpPr>
            <p:spPr>
              <a:xfrm>
                <a:off x="779317" y="5274751"/>
                <a:ext cx="9911197" cy="676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VN" b="1"/>
                  <a:t>Fig. 2</a:t>
                </a:r>
                <a:r>
                  <a:rPr lang="en-VN"/>
                  <a:t>. Detail structure of example 4-qubits </a:t>
                </a:r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V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VN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VN"/>
                  <a:t> with </a:t>
                </a:r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/>
                  <a:t> is </a:t>
                </a:r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VN"/>
                  <a:t> ansatz’s layers (b) </a:t>
                </a:r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V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V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V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)⟩</m:t>
                    </m:r>
                  </m:oMath>
                </a14:m>
                <a:r>
                  <a:rPr lang="en-VN"/>
                  <a:t>, (c) </a:t>
                </a:r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VN" i="1">
                            <a:latin typeface="Cambria Math" panose="02040503050406030204" pitchFamily="18" charset="0"/>
                          </a:rPr>
                          <m:t>𝑐h𝑎𝑖𝑛</m:t>
                        </m:r>
                      </m:sub>
                    </m:sSub>
                    <m:r>
                      <a:rPr lang="en-VN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)⟩</m:t>
                    </m:r>
                  </m:oMath>
                </a14:m>
                <a:r>
                  <a:rPr lang="en-VN"/>
                  <a:t>, (d) </a:t>
                </a:r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VN" i="1">
                            <a:latin typeface="Cambria Math" panose="02040503050406030204" pitchFamily="18" charset="0"/>
                          </a:rPr>
                          <m:t>𝑎𝑙𝑡𝑒𝑟𝑛𝑎𝑡𝑖𝑛𝑔</m:t>
                        </m:r>
                      </m:sub>
                    </m:sSub>
                    <m:r>
                      <a:rPr lang="en-VN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)⟩</m:t>
                    </m:r>
                  </m:oMath>
                </a14:m>
                <a:r>
                  <a:rPr lang="en-VN"/>
                  <a:t> or (e) </a:t>
                </a:r>
                <a14:m>
                  <m:oMath xmlns:m="http://schemas.openxmlformats.org/officeDocument/2006/math">
                    <m:r>
                      <a:rPr lang="en-VN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)⟩</m:t>
                    </m:r>
                  </m:oMath>
                </a14:m>
                <a:r>
                  <a:rPr lang="en-VN" b="1"/>
                  <a:t> [1]</a:t>
                </a: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D1F4E999-DAD6-5479-2212-AB61314E2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17" y="5274751"/>
                <a:ext cx="9911197" cy="676019"/>
              </a:xfrm>
              <a:prstGeom prst="rect">
                <a:avLst/>
              </a:prstGeom>
              <a:blipFill>
                <a:blip r:embed="rId46"/>
                <a:stretch>
                  <a:fillRect l="-512" t="-3704" b="-111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F874D82B-AE6F-33DD-C653-E19F8A59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71153"/>
            <a:ext cx="2743200" cy="365125"/>
          </a:xfrm>
        </p:spPr>
        <p:txBody>
          <a:bodyPr/>
          <a:lstStyle/>
          <a:p>
            <a:fld id="{F50E551F-5CF4-419F-B399-A33398DC0613}" type="slidenum">
              <a:rPr lang="en-CA" smtClean="0"/>
              <a:t>4</a:t>
            </a:fld>
            <a:endParaRPr lang="en-CA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C829C89-6378-9B3E-93AB-1DBF18114000}"/>
              </a:ext>
            </a:extLst>
          </p:cNvPr>
          <p:cNvSpPr txBox="1"/>
          <p:nvPr/>
        </p:nvSpPr>
        <p:spPr>
          <a:xfrm>
            <a:off x="780934" y="6026954"/>
            <a:ext cx="95887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VN" sz="1600" b="1"/>
              <a:t>[1] </a:t>
            </a:r>
            <a:r>
              <a:rPr lang="en-US" sz="1600"/>
              <a:t>. S. Maria Schuld and F. Petruccione, “An introduction to quantummachine learning,” Contemporary Physics, vol. 56, no. 2, pp. 172–185, 2015</a:t>
            </a:r>
            <a:endParaRPr lang="en-VN" sz="1600"/>
          </a:p>
        </p:txBody>
      </p:sp>
    </p:spTree>
    <p:extLst>
      <p:ext uri="{BB962C8B-B14F-4D97-AF65-F5344CB8AC3E}">
        <p14:creationId xmlns:p14="http://schemas.microsoft.com/office/powerpoint/2010/main" val="374198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0BAD-5DA9-B4CA-2B92-8A5E8056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Introduction: optimizers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0099BF-29F8-229B-C00B-C08D49A36045}"/>
                  </a:ext>
                </a:extLst>
              </p:cNvPr>
              <p:cNvSpPr txBox="1"/>
              <p:nvPr/>
            </p:nvSpPr>
            <p:spPr>
              <a:xfrm>
                <a:off x="838200" y="1534967"/>
                <a:ext cx="10886954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VN" sz="2800"/>
                  <a:t>In the optimization process, we minimize cost value </a:t>
                </a:r>
                <a14:m>
                  <m:oMath xmlns:m="http://schemas.openxmlformats.org/officeDocument/2006/math">
                    <m:r>
                      <a:rPr lang="en-VN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V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VN" sz="28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V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 sz="2800"/>
                  <a:t> by finding the optimal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VN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VN" sz="28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VN" sz="280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vi-VN" sz="2800" b="0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800" i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vi-VN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m:rPr>
                        <m:sty m:val="p"/>
                      </m:rPr>
                      <a:rPr lang="vi-VN" sz="2800" i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lang="en-VN" sz="2800"/>
                  <a:t> </a:t>
                </a:r>
              </a:p>
              <a:p>
                <a:r>
                  <a:rPr lang="en-US" sz="2800"/>
                  <a:t>can be solved by using classical optimizer (COptimizer) </a:t>
                </a:r>
                <a:r>
                  <a:rPr lang="en-US" sz="2800" b="1"/>
                  <a:t>[2][3]</a:t>
                </a:r>
                <a:r>
                  <a:rPr lang="en-US" sz="280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← </m:t>
                    </m:r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</a:rPr>
                      <m:t>COptimizer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l-GR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VN" sz="2800"/>
                  <a:t> </a:t>
                </a:r>
              </a:p>
              <a:p>
                <a:r>
                  <a:rPr lang="en-US" sz="2800"/>
                  <a:t>or</a:t>
                </a:r>
                <a:r>
                  <a:rPr lang="en-VN" sz="2800"/>
                  <a:t> quantum optimizer (Q</a:t>
                </a:r>
                <a:r>
                  <a:rPr lang="en-US" sz="2800"/>
                  <a:t>O</a:t>
                </a:r>
                <a:r>
                  <a:rPr lang="en-VN" sz="2800"/>
                  <a:t>ptimizer) </a:t>
                </a:r>
                <a:r>
                  <a:rPr lang="en-VN" sz="2800" b="1"/>
                  <a:t>[4]</a:t>
                </a:r>
                <a:r>
                  <a:rPr lang="en-VN" sz="280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← </m:t>
                    </m:r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Q</m:t>
                    </m:r>
                    <m:r>
                      <m:rPr>
                        <m:sty m:val="p"/>
                      </m:rPr>
                      <a:rPr lang="en-US" sz="2800" i="0">
                        <a:latin typeface="Cambria Math" panose="02040503050406030204" pitchFamily="18" charset="0"/>
                      </a:rPr>
                      <m:t>Optimizer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vi-VN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vi-VN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>
                          <m:sSub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l-GR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l-GR" sz="2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vi-VN" sz="28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VN" sz="280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0099BF-29F8-229B-C00B-C08D49A36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34967"/>
                <a:ext cx="10886954" cy="3108543"/>
              </a:xfrm>
              <a:prstGeom prst="rect">
                <a:avLst/>
              </a:prstGeom>
              <a:blipFill>
                <a:blip r:embed="rId2"/>
                <a:stretch>
                  <a:fillRect l="-1166" t="-2033" b="-284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7F3D29-3809-A0BA-E948-A22570A2B5C8}"/>
              </a:ext>
            </a:extLst>
          </p:cNvPr>
          <p:cNvSpPr txBox="1"/>
          <p:nvPr/>
        </p:nvSpPr>
        <p:spPr>
          <a:xfrm>
            <a:off x="7176304" y="5151815"/>
            <a:ext cx="46993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800">
                <a:solidFill>
                  <a:srgbClr val="FF0000"/>
                </a:solidFill>
              </a:rPr>
              <a:t>Which is the good optimizer for quantum models?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48BE1-8B26-E479-5D14-386077FF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5</a:t>
            </a:fld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12AAF6-59E6-993F-252E-F49A697CA9A2}"/>
              </a:ext>
            </a:extLst>
          </p:cNvPr>
          <p:cNvSpPr txBox="1"/>
          <p:nvPr/>
        </p:nvSpPr>
        <p:spPr>
          <a:xfrm>
            <a:off x="838200" y="5151815"/>
            <a:ext cx="63381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600" b="1"/>
              <a:t>[2]</a:t>
            </a:r>
            <a:r>
              <a:rPr lang="en-VN" sz="1600"/>
              <a:t> S.-i. Amari, “Backpropagation and stochastic gradient descent method,” Neurocomputing, vol. 5, no. 4-5, pp. 185–196, 1993.</a:t>
            </a:r>
          </a:p>
          <a:p>
            <a:r>
              <a:rPr lang="en-VN" sz="1600" b="1"/>
              <a:t>[3]</a:t>
            </a:r>
            <a:r>
              <a:rPr lang="en-VN" sz="1600"/>
              <a:t> D. P. Kingma and J. Ba, “Adam: A method for stochastic optimization,” arXiv preprint arXiv:1412.6980, 2014.</a:t>
            </a:r>
          </a:p>
          <a:p>
            <a:r>
              <a:rPr lang="en-VN" sz="1600" b="1"/>
              <a:t>[4]</a:t>
            </a:r>
            <a:r>
              <a:rPr lang="en-VN" sz="1600"/>
              <a:t> J. Stokes, J. Izaac, N. Killoran, and G. Carleo, “Quantum natural gradient,” Quantum, vol. 4, p. 269, 2020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6BEC1-11CB-D1FD-01F4-9CE1388BAA00}"/>
              </a:ext>
            </a:extLst>
          </p:cNvPr>
          <p:cNvSpPr txBox="1"/>
          <p:nvPr/>
        </p:nvSpPr>
        <p:spPr>
          <a:xfrm>
            <a:off x="5787342" y="2361235"/>
            <a:ext cx="21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accent3"/>
                </a:solidFill>
              </a:rPr>
              <a:t>First-order gradient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15C91-CAA6-850E-B5DB-91DA6C3E25DC}"/>
              </a:ext>
            </a:extLst>
          </p:cNvPr>
          <p:cNvSpPr txBox="1"/>
          <p:nvPr/>
        </p:nvSpPr>
        <p:spPr>
          <a:xfrm>
            <a:off x="5787341" y="4643510"/>
            <a:ext cx="212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>
                <a:solidFill>
                  <a:schemeClr val="accent3"/>
                </a:solidFill>
              </a:rPr>
              <a:t>Tensor metric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96651C9F-D947-41D6-E291-332A751D4DC9}"/>
              </a:ext>
            </a:extLst>
          </p:cNvPr>
          <p:cNvCxnSpPr>
            <a:endCxn id="3" idx="1"/>
          </p:cNvCxnSpPr>
          <p:nvPr/>
        </p:nvCxnSpPr>
        <p:spPr>
          <a:xfrm rot="5400000" flipH="1" flipV="1">
            <a:off x="5214130" y="2690849"/>
            <a:ext cx="718160" cy="4282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4CFB053C-0EF5-C5B7-5888-BB1F7A780BFE}"/>
              </a:ext>
            </a:extLst>
          </p:cNvPr>
          <p:cNvCxnSpPr>
            <a:cxnSpLocks/>
            <a:stCxn id="14" idx="2"/>
            <a:endCxn id="4" idx="1"/>
          </p:cNvCxnSpPr>
          <p:nvPr/>
        </p:nvCxnSpPr>
        <p:spPr>
          <a:xfrm rot="16200000" flipH="1">
            <a:off x="5483268" y="4524103"/>
            <a:ext cx="214606" cy="39354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289D0C-52E0-E66D-CE9F-DF0C2D664EA3}"/>
              </a:ext>
            </a:extLst>
          </p:cNvPr>
          <p:cNvSpPr/>
          <p:nvPr/>
        </p:nvSpPr>
        <p:spPr>
          <a:xfrm>
            <a:off x="5092861" y="3264061"/>
            <a:ext cx="1342663" cy="4861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A4497-6314-0E6F-9ED5-C8AF703C9F1D}"/>
              </a:ext>
            </a:extLst>
          </p:cNvPr>
          <p:cNvSpPr/>
          <p:nvPr/>
        </p:nvSpPr>
        <p:spPr>
          <a:xfrm>
            <a:off x="5058135" y="4127434"/>
            <a:ext cx="671332" cy="48613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7BE48A2-0949-D803-F0BA-4CA0D1A2C21B}"/>
              </a:ext>
            </a:extLst>
          </p:cNvPr>
          <p:cNvSpPr/>
          <p:nvPr/>
        </p:nvSpPr>
        <p:spPr>
          <a:xfrm>
            <a:off x="6589369" y="5591822"/>
            <a:ext cx="525683" cy="22153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9016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15EC-B8AE-07D2-3745-81E814B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Setting</a:t>
            </a:r>
          </a:p>
        </p:txBody>
      </p:sp>
      <p:pic>
        <p:nvPicPr>
          <p:cNvPr id="6" name="Content Placeholder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CD41149-8F1B-E245-4A40-0FBBCE944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19" y="1566378"/>
            <a:ext cx="5770533" cy="22761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E68B4-1D9D-BDF9-2BF3-194A9708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6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BDCA8-614B-E157-68D7-D557672D317A}"/>
                  </a:ext>
                </a:extLst>
              </p:cNvPr>
              <p:cNvSpPr txBox="1"/>
              <p:nvPr/>
            </p:nvSpPr>
            <p:spPr>
              <a:xfrm>
                <a:off x="5914252" y="5183440"/>
                <a:ext cx="6099858" cy="12319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VN" sz="2400" b="1"/>
                  <a:t>Tab 2</a:t>
                </a:r>
                <a:r>
                  <a:rPr lang="en-VN" sz="2400"/>
                  <a:t>. Optimizer setting</a:t>
                </a:r>
              </a:p>
              <a:p>
                <a:r>
                  <a:rPr lang="en-VN" sz="2400"/>
                  <a:t>GD/Adam only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400" b="0" i="0">
                        <a:latin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vi-VN" sz="2400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VN" sz="2400"/>
              </a:p>
              <a:p>
                <a:r>
                  <a:rPr lang="en-VN" sz="2400"/>
                  <a:t>QNG-* require both </a:t>
                </a:r>
                <a14:m>
                  <m:oMath xmlns:m="http://schemas.openxmlformats.org/officeDocument/2006/math">
                    <m:r>
                      <a:rPr lang="vi-VN" sz="2400" b="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vi-VN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VN" sz="2400" i="1"/>
                  <a:t> </a:t>
                </a:r>
                <a:r>
                  <a:rPr lang="en-VN" sz="240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VN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VN" sz="2400" i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BDCA8-614B-E157-68D7-D557672D3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52" y="5183440"/>
                <a:ext cx="6099858" cy="1231940"/>
              </a:xfrm>
              <a:prstGeom prst="rect">
                <a:avLst/>
              </a:prstGeom>
              <a:blipFill>
                <a:blip r:embed="rId3"/>
                <a:stretch>
                  <a:fillRect l="-1660" t="-4124" b="-927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table with formulas and symbols&#10;&#10;Description automatically generated">
            <a:extLst>
              <a:ext uri="{FF2B5EF4-FFF2-40B4-BE49-F238E27FC236}">
                <a16:creationId xmlns:a16="http://schemas.microsoft.com/office/drawing/2014/main" id="{CC879361-4BA0-E38B-5CAF-25F295180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252" y="1525447"/>
            <a:ext cx="6277748" cy="36968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E0D55C-B0BF-C35C-A303-DDCA6C6462EA}"/>
              </a:ext>
            </a:extLst>
          </p:cNvPr>
          <p:cNvSpPr txBox="1"/>
          <p:nvPr/>
        </p:nvSpPr>
        <p:spPr>
          <a:xfrm>
            <a:off x="233011" y="3915152"/>
            <a:ext cx="55543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2400" b="1"/>
              <a:t>Tab 1</a:t>
            </a:r>
            <a:r>
              <a:rPr lang="en-VN" sz="2400"/>
              <a:t>. Ansatzes setting.</a:t>
            </a:r>
          </a:p>
          <a:p>
            <a:r>
              <a:rPr lang="en-VN" sz="2400"/>
              <a:t>Both #parameters and circuit depth affect to the complexity computation linearly</a:t>
            </a:r>
          </a:p>
        </p:txBody>
      </p:sp>
    </p:spTree>
    <p:extLst>
      <p:ext uri="{BB962C8B-B14F-4D97-AF65-F5344CB8AC3E}">
        <p14:creationId xmlns:p14="http://schemas.microsoft.com/office/powerpoint/2010/main" val="193437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7C57-4BB9-CFE5-46C3-ED6DB515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66"/>
            <a:ext cx="10515600" cy="1325563"/>
          </a:xfrm>
        </p:spPr>
        <p:txBody>
          <a:bodyPr/>
          <a:lstStyle/>
          <a:p>
            <a:r>
              <a:rPr lang="en-VN"/>
              <a:t>2.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92327-ED90-562D-F16A-CAA52A99A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9000"/>
                <a:ext cx="10609162" cy="29939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VN"/>
                  <a:t>With quantum compilation as default problem: </a:t>
                </a:r>
                <a:r>
                  <a:rPr lang="en-US"/>
                  <a:t>with provided target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and trainable unitary (ansatz)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/>
                  <a:t>. </a:t>
                </a:r>
                <a:r>
                  <a:rPr lang="en-US"/>
                  <a:t>The optimization object to maximize the fidelity between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US"/>
                  <a:t> is described as: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vi-VN" b="1" i="1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⟨</m:t>
                                  </m:r>
                                  <m:r>
                                    <a:rPr lang="vi-V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p>
                                    <m:sSupPr>
                                      <m:ctrl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V</m:t>
                                      </m:r>
                                    </m:e>
                                    <m:sup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d>
                                    <m:dPr>
                                      <m:ctrl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vi-VN" b="1" i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⟩</m:t>
                                  </m:r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VN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/>
                  <a:t>The optimal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l-GR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l-GR"/>
                  <a:t> </a:t>
                </a:r>
                <a:r>
                  <a:rPr lang="en-US"/>
                  <a:t>give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</m:oMath>
                </a14:m>
                <a:r>
                  <a:rPr lang="en-US"/>
                  <a:t>, which means the information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/>
                  <a:t> compiled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/>
                  <a:t>. </a:t>
                </a:r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492327-ED90-562D-F16A-CAA52A99A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9000"/>
                <a:ext cx="10609162" cy="2993925"/>
              </a:xfrm>
              <a:blipFill>
                <a:blip r:embed="rId2"/>
                <a:stretch>
                  <a:fillRect l="-1196" t="-3390" r="-120" b="-169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97139-6EE5-A549-8BE8-2B21B7C9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7</a:t>
            </a:fld>
            <a:endParaRPr lang="en-CA"/>
          </a:p>
        </p:txBody>
      </p:sp>
      <p:pic>
        <p:nvPicPr>
          <p:cNvPr id="6" name="Picture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9B39193-B8B9-56B7-489A-21652A2D4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13802"/>
            <a:ext cx="6743218" cy="1706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24A15A-C008-F610-D5DA-79F1CBD55478}"/>
              </a:ext>
            </a:extLst>
          </p:cNvPr>
          <p:cNvSpPr txBox="1"/>
          <p:nvPr/>
        </p:nvSpPr>
        <p:spPr>
          <a:xfrm>
            <a:off x="838200" y="3081793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b="1"/>
              <a:t>Fig. 3</a:t>
            </a:r>
            <a:r>
              <a:rPr lang="en-VN"/>
              <a:t>. Quantum compilation  algorithm </a:t>
            </a:r>
            <a:r>
              <a:rPr lang="en-VN" b="1"/>
              <a:t>[5]</a:t>
            </a:r>
            <a:r>
              <a:rPr lang="en-VN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FB38A-01C4-EE4E-3C36-84C6BF3A2A9D}"/>
              </a:ext>
            </a:extLst>
          </p:cNvPr>
          <p:cNvSpPr txBox="1"/>
          <p:nvPr/>
        </p:nvSpPr>
        <p:spPr>
          <a:xfrm>
            <a:off x="838200" y="6277302"/>
            <a:ext cx="8131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Hai, V. T., Viet, N. T., &amp; Ho, L. B. (2023). Variational preparation of entangled states on quantum computers. </a:t>
            </a:r>
            <a:r>
              <a:rPr lang="en-US" sz="14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 preprint arXiv:2306.17422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VN" sz="1400"/>
          </a:p>
        </p:txBody>
      </p:sp>
    </p:spTree>
    <p:extLst>
      <p:ext uri="{BB962C8B-B14F-4D97-AF65-F5344CB8AC3E}">
        <p14:creationId xmlns:p14="http://schemas.microsoft.com/office/powerpoint/2010/main" val="268526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B86EA-F682-D12C-83C6-0450E6CA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Setting: schedule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0C8A86-1375-3EA5-6C3D-8F599E6726D1}"/>
              </a:ext>
            </a:extLst>
          </p:cNvPr>
          <p:cNvGrpSpPr/>
          <p:nvPr/>
        </p:nvGrpSpPr>
        <p:grpSpPr>
          <a:xfrm>
            <a:off x="827184" y="1690688"/>
            <a:ext cx="8636939" cy="4116528"/>
            <a:chOff x="1828698" y="2538915"/>
            <a:chExt cx="6972401" cy="31875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D763B4-8FD1-BF5B-EB16-4C85A3F8B5B5}"/>
                </a:ext>
              </a:extLst>
            </p:cNvPr>
            <p:cNvSpPr/>
            <p:nvPr/>
          </p:nvSpPr>
          <p:spPr>
            <a:xfrm>
              <a:off x="3191607" y="2635588"/>
              <a:ext cx="2940293" cy="361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Quantum model (PQC)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7487B5-534C-E94B-D3F6-4DDC90BB089B}"/>
                </a:ext>
              </a:extLst>
            </p:cNvPr>
            <p:cNvSpPr/>
            <p:nvPr/>
          </p:nvSpPr>
          <p:spPr>
            <a:xfrm>
              <a:off x="3191607" y="3458784"/>
              <a:ext cx="2940293" cy="668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Select optimizer (COptimizer/QOptimizer)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DD9DA9F-95D9-CF8F-6221-11E9EFC9E385}"/>
                    </a:ext>
                  </a:extLst>
                </p:cNvPr>
                <p:cNvSpPr/>
                <p:nvPr/>
              </p:nvSpPr>
              <p:spPr>
                <a:xfrm>
                  <a:off x="3191607" y="4400821"/>
                  <a:ext cx="2940293" cy="66873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Select metrics</a:t>
                  </a:r>
                </a:p>
                <a:p>
                  <a:pPr algn="ctr"/>
                  <a:r>
                    <a:rPr lang="en-US" dirty="0" err="1">
                      <a:solidFill>
                        <a:schemeClr val="tx1"/>
                      </a:solidFill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vi-VN" b="0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vi-VN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vi-VN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vi-VN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vi-VN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EDP</m:t>
                      </m:r>
                      <m:r>
                        <a:rPr lang="vi-VN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a14:m>
                  <a:r>
                    <a:rPr lang="en-US" dirty="0" err="1">
                      <a:solidFill>
                        <a:schemeClr val="tx1"/>
                      </a:solidFill>
                    </a:rPr>
                    <a:t>)</a:t>
                  </a:r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DD9DA9F-95D9-CF8F-6221-11E9EFC9E3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1607" y="4400821"/>
                  <a:ext cx="2940293" cy="668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CF5E3CD1-0233-F6C9-17FA-5FF51C5E07E8}"/>
                </a:ext>
              </a:extLst>
            </p:cNvPr>
            <p:cNvSpPr/>
            <p:nvPr/>
          </p:nvSpPr>
          <p:spPr>
            <a:xfrm flipH="1">
              <a:off x="2840661" y="3458784"/>
              <a:ext cx="272545" cy="1391190"/>
            </a:xfrm>
            <a:prstGeom prst="rightBrace">
              <a:avLst>
                <a:gd name="adj1" fmla="val 32575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8DAE3C-44F6-88D0-7CE5-9E7A08F18E43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4661754" y="2996814"/>
              <a:ext cx="0" cy="4619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B3FB58D-38D6-25D6-6605-07BDA00BC419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661754" y="4127522"/>
              <a:ext cx="0" cy="273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7D44AE-2D16-7482-1DAE-2FE60CCE5A08}"/>
                    </a:ext>
                  </a:extLst>
                </p:cNvPr>
                <p:cNvSpPr txBox="1"/>
                <p:nvPr/>
              </p:nvSpPr>
              <p:spPr>
                <a:xfrm>
                  <a:off x="1828698" y="3761042"/>
                  <a:ext cx="1003071" cy="929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VN"/>
                    <a:t>With support from </a:t>
                  </a:r>
                  <a14:m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qo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op</m:t>
                          </m:r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∗</m:t>
                      </m:r>
                    </m:oMath>
                  </a14:m>
                  <a:endParaRPr lang="en-VN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7D44AE-2D16-7482-1DAE-2FE60CCE5A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98" y="3761042"/>
                  <a:ext cx="1003071" cy="929442"/>
                </a:xfrm>
                <a:prstGeom prst="rect">
                  <a:avLst/>
                </a:prstGeom>
                <a:blipFill>
                  <a:blip r:embed="rId3"/>
                  <a:stretch>
                    <a:fillRect l="-5051" t="-2105" b="-2105"/>
                  </a:stretch>
                </a:blipFill>
              </p:spPr>
              <p:txBody>
                <a:bodyPr/>
                <a:lstStyle/>
                <a:p>
                  <a:r>
                    <a:rPr lang="en-V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B65F73-07E7-205B-D73E-9BCEEB271188}"/>
                </a:ext>
              </a:extLst>
            </p:cNvPr>
            <p:cNvSpPr/>
            <p:nvPr/>
          </p:nvSpPr>
          <p:spPr>
            <a:xfrm>
              <a:off x="3866782" y="5365210"/>
              <a:ext cx="1589944" cy="361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Select </a:t>
              </a:r>
              <a:r>
                <a:rPr lang="en-VN" dirty="0" err="1">
                  <a:solidFill>
                    <a:schemeClr val="tx1"/>
                  </a:solidFill>
                </a:rPr>
                <a:t>device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354245-6B0E-2A50-C4AC-2047ABFCFEFA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4661754" y="5069558"/>
              <a:ext cx="0" cy="29565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A6046F-0F9B-A115-9A37-D73ACCB12294}"/>
                </a:ext>
              </a:extLst>
            </p:cNvPr>
            <p:cNvSpPr/>
            <p:nvPr/>
          </p:nvSpPr>
          <p:spPr>
            <a:xfrm>
              <a:off x="1837592" y="5358542"/>
              <a:ext cx="1503484" cy="3612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dirty="0" err="1">
                  <a:solidFill>
                    <a:schemeClr val="tx1"/>
                  </a:solidFill>
                </a:rPr>
                <a:t>Metric values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92BB6B-B73A-4F1F-DE33-6C4C55F802F6}"/>
                </a:ext>
              </a:extLst>
            </p:cNvPr>
            <p:cNvCxnSpPr>
              <a:cxnSpLocks/>
              <a:stCxn id="12" idx="1"/>
              <a:endCxn id="14" idx="3"/>
            </p:cNvCxnSpPr>
            <p:nvPr/>
          </p:nvCxnSpPr>
          <p:spPr>
            <a:xfrm flipH="1" flipV="1">
              <a:off x="3341076" y="5539155"/>
              <a:ext cx="525706" cy="66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22BA675D-9DC4-C9C1-E326-FD548A5A6784}"/>
                </a:ext>
              </a:extLst>
            </p:cNvPr>
            <p:cNvSpPr/>
            <p:nvPr/>
          </p:nvSpPr>
          <p:spPr>
            <a:xfrm flipH="1">
              <a:off x="2840660" y="2635587"/>
              <a:ext cx="272545" cy="361226"/>
            </a:xfrm>
            <a:prstGeom prst="rightBrace">
              <a:avLst>
                <a:gd name="adj1" fmla="val 3541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3DFA18-2887-B9B8-72B4-F95DE79B5043}"/>
                </a:ext>
              </a:extLst>
            </p:cNvPr>
            <p:cNvSpPr txBox="1"/>
            <p:nvPr/>
          </p:nvSpPr>
          <p:spPr>
            <a:xfrm>
              <a:off x="1837591" y="2538915"/>
              <a:ext cx="1003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/>
                <a:t>With support from Qiskit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4DAC7043-3EC9-66B6-08C2-E3D169B50AF8}"/>
                </a:ext>
              </a:extLst>
            </p:cNvPr>
            <p:cNvSpPr/>
            <p:nvPr/>
          </p:nvSpPr>
          <p:spPr>
            <a:xfrm flipH="1">
              <a:off x="6131898" y="3270113"/>
              <a:ext cx="272545" cy="1020534"/>
            </a:xfrm>
            <a:prstGeom prst="rightBrace">
              <a:avLst>
                <a:gd name="adj1" fmla="val 32575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F1118A-F6E8-FCEF-B3E0-37BB39F17B53}"/>
                </a:ext>
              </a:extLst>
            </p:cNvPr>
            <p:cNvSpPr/>
            <p:nvPr/>
          </p:nvSpPr>
          <p:spPr>
            <a:xfrm>
              <a:off x="6463076" y="2935744"/>
              <a:ext cx="2338023" cy="6687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Classical optimizer</a:t>
              </a:r>
            </a:p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{GD, Adam}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56F22A-AB9D-C369-E6BB-F97660B85699}"/>
                </a:ext>
              </a:extLst>
            </p:cNvPr>
            <p:cNvSpPr/>
            <p:nvPr/>
          </p:nvSpPr>
          <p:spPr>
            <a:xfrm>
              <a:off x="6463076" y="3837759"/>
              <a:ext cx="2338023" cy="916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Quantum optimizer</a:t>
              </a:r>
            </a:p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{QNG-QFSM-GD,QNG-QFIM-GD, QNG-QFIM-Adam}</a:t>
              </a:r>
              <a:endParaRPr lang="en-CA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7D685BB-2649-E833-FEB4-87A8D118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8</a:t>
            </a:fld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35E611-7807-5889-F567-9913E0E493F6}"/>
                  </a:ext>
                </a:extLst>
              </p:cNvPr>
              <p:cNvSpPr txBox="1"/>
              <p:nvPr/>
            </p:nvSpPr>
            <p:spPr>
              <a:xfrm>
                <a:off x="838200" y="6019685"/>
                <a:ext cx="60998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VN" b="1"/>
                  <a:t>Fig. 4</a:t>
                </a:r>
                <a:r>
                  <a:rPr lang="en-VN"/>
                  <a:t>. Benchmarking schedule</a:t>
                </a:r>
              </a:p>
              <a:p>
                <a:r>
                  <a:rPr lang="en-VN"/>
                  <a:t>*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qo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vi-VN" i="1">
                            <a:latin typeface="Cambria Math" panose="02040503050406030204" pitchFamily="18" charset="0"/>
                          </a:rPr>
                          <m:t>op</m:t>
                        </m:r>
                      </m:e>
                    </m:d>
                  </m:oMath>
                </a14:m>
                <a:r>
                  <a:rPr lang="en-VN"/>
                  <a:t> is our self-developed package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35E611-7807-5889-F567-9913E0E49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19685"/>
                <a:ext cx="6099858" cy="646331"/>
              </a:xfrm>
              <a:prstGeom prst="rect">
                <a:avLst/>
              </a:prstGeom>
              <a:blipFill>
                <a:blip r:embed="rId4"/>
                <a:stretch>
                  <a:fillRect l="-1040" t="-3774" b="-1132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492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7C57-4BB9-CFE5-46C3-ED6DB515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9851"/>
          </a:xfrm>
        </p:spPr>
        <p:txBody>
          <a:bodyPr/>
          <a:lstStyle/>
          <a:p>
            <a:r>
              <a:rPr lang="en-VN"/>
              <a:t>3. Experiment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CF139-CB89-B982-B3E2-EA12FA2E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9</a:t>
            </a:fld>
            <a:endParaRPr lang="en-CA"/>
          </a:p>
        </p:txBody>
      </p:sp>
      <p:pic>
        <p:nvPicPr>
          <p:cNvPr id="14" name="Content Placeholder 13" descr="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1F36252F-34AA-62B8-E92F-98EFF8531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7024"/>
            <a:ext cx="7772400" cy="5031294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BAA438-9B0A-0F58-807B-9CAE418FD4C5}"/>
              </a:ext>
            </a:extLst>
          </p:cNvPr>
          <p:cNvSpPr txBox="1"/>
          <p:nvPr/>
        </p:nvSpPr>
        <p:spPr>
          <a:xfrm>
            <a:off x="838200" y="6033184"/>
            <a:ext cx="8605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b="1"/>
              <a:t>Fig. 5</a:t>
            </a:r>
            <a:r>
              <a:rPr lang="en-VN"/>
              <a:t>. The wall time per iteration (s) in log scale with a fixed number of layers (Top-Left and Bottom-Left) and fixed number of qubits (Top-Right and Bottom-Right).</a:t>
            </a:r>
          </a:p>
        </p:txBody>
      </p:sp>
    </p:spTree>
    <p:extLst>
      <p:ext uri="{BB962C8B-B14F-4D97-AF65-F5344CB8AC3E}">
        <p14:creationId xmlns:p14="http://schemas.microsoft.com/office/powerpoint/2010/main" val="329847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39689</TotalTime>
  <Words>1274</Words>
  <Application>Microsoft Macintosh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Office Theme</vt:lpstr>
      <vt:lpstr>Benchmarking Classical and Quantum Optimizers for Quantum Simulator</vt:lpstr>
      <vt:lpstr>Outline</vt:lpstr>
      <vt:lpstr>1. Introduction</vt:lpstr>
      <vt:lpstr>1. Introduction: parameterized quantum circuit</vt:lpstr>
      <vt:lpstr>1. Introduction: optimizers</vt:lpstr>
      <vt:lpstr>2. Setting</vt:lpstr>
      <vt:lpstr>2. Setting</vt:lpstr>
      <vt:lpstr>2. Setting: schedule</vt:lpstr>
      <vt:lpstr>3. Experiment results</vt:lpstr>
      <vt:lpstr>3. Experiment results</vt:lpstr>
      <vt:lpstr>3. Experiment results</vt:lpstr>
      <vt:lpstr>4. Conclusion</vt:lpstr>
      <vt:lpstr>Thanks for your attention!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10</cp:revision>
  <dcterms:created xsi:type="dcterms:W3CDTF">2024-06-22T10:40:34Z</dcterms:created>
  <dcterms:modified xsi:type="dcterms:W3CDTF">2024-11-29T13:22:22Z</dcterms:modified>
</cp:coreProperties>
</file>