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ihiBPRaEJkXkAWOigZBH6qOk7/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70"/>
  </p:normalViewPr>
  <p:slideViewPr>
    <p:cSldViewPr snapToGrid="0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r>
              <a:rPr lang="en-VN"/>
              <a:t> / 30</a:t>
            </a:r>
            <a:endParaRPr/>
          </a:p>
        </p:txBody>
      </p:sp>
      <p:pic>
        <p:nvPicPr>
          <p:cNvPr id="1026" name="Picture 2" descr="NARA INSTITUTE of SCIENCE and TECHNOLOGY">
            <a:extLst>
              <a:ext uri="{FF2B5EF4-FFF2-40B4-BE49-F238E27FC236}">
                <a16:creationId xmlns:a16="http://schemas.microsoft.com/office/drawing/2014/main" id="{42880491-D296-1E9C-716B-AF631B26EE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001" y="315912"/>
            <a:ext cx="2692742" cy="45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4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4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4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4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r>
              <a:rPr lang="en-VN"/>
              <a:t> / ##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4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r>
              <a:rPr lang="en-VN"/>
              <a:t> / 30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326571" y="2571968"/>
            <a:ext cx="11560629" cy="1966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Efficient Random Quantum Circuit Generator: A Benchmarking Approach for Quantum Simulators</a:t>
            </a:r>
            <a:br>
              <a:rPr lang="en-US" sz="28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</a:br>
            <a:br>
              <a:rPr lang="en-US" sz="28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</a:br>
            <a:r>
              <a:rPr lang="en-US" sz="2800" u="sng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Vu Tuan Hai</a:t>
            </a:r>
            <a:r>
              <a:rPr lang="en-US" sz="28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, Le Vu Trung Duong, Pham Hoai Luan, and Yasuhiko Nakashima</a:t>
            </a:r>
            <a:br>
              <a:rPr lang="en-US" sz="28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</a:br>
            <a:r>
              <a:rPr lang="en-US" sz="28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Nara Institute of Science and Technology, 8916–5 Takayama-cho, Ikoma, Nara 630-0192, Japan.</a:t>
            </a:r>
            <a:br>
              <a:rPr lang="en-US" sz="28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</a:br>
            <a:r>
              <a:rPr lang="en-US" sz="28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Email: vu.tuan hai.vr7@naist.ac.jp</a:t>
            </a:r>
            <a:endParaRPr sz="2800"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sp>
        <p:nvSpPr>
          <p:cNvPr id="94" name="Google Shape;9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1</a:t>
            </a:fld>
            <a:endParaRPr/>
          </a:p>
        </p:txBody>
      </p:sp>
      <p:pic>
        <p:nvPicPr>
          <p:cNvPr id="2050" name="Picture 2" descr="NARA INSTITUTE of SCIENCE and TECHNOLOGY">
            <a:extLst>
              <a:ext uri="{FF2B5EF4-FFF2-40B4-BE49-F238E27FC236}">
                <a16:creationId xmlns:a16="http://schemas.microsoft.com/office/drawing/2014/main" id="{087CAEAC-C022-8D57-4024-E5F83B66B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0" y="290207"/>
            <a:ext cx="5537200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ogo Đại học Duy Tân">
            <a:extLst>
              <a:ext uri="{FF2B5EF4-FFF2-40B4-BE49-F238E27FC236}">
                <a16:creationId xmlns:a16="http://schemas.microsoft.com/office/drawing/2014/main" id="{5439861E-53D6-B581-3063-428450077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382" y="290206"/>
            <a:ext cx="2746960" cy="92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A2502D-81DB-F0B0-F03C-5106015EA975}"/>
              </a:ext>
            </a:extLst>
          </p:cNvPr>
          <p:cNvSpPr txBox="1"/>
          <p:nvPr/>
        </p:nvSpPr>
        <p:spPr>
          <a:xfrm>
            <a:off x="460695" y="430589"/>
            <a:ext cx="2569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3600" b="1"/>
              <a:t>RIVF’2024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92BBC-21D5-1742-AAF3-037A7BB8C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5. Conclusion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B92A7A1-658C-0300-0B0F-4C1B86678A4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en-US"/>
                  <a:t>We demonstrate the standard evaluation metrics to provide a reliable comparison of quantum simulators and emulators. </a:t>
                </a:r>
              </a:p>
              <a:p>
                <a:pPr marL="114300" indent="0">
                  <a:buNone/>
                </a:pPr>
                <a:r>
                  <a:rPr lang="en-US"/>
                  <a:t>The proposed RQC generator produces a diverse dataset of quantum circuits, enabling a thorough evaluation across various quantum platforms.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vi-VN" b="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/>
                  <a:t> The study also emphasizes that RQC generator is more resource efficient, making it a practical component for benchmarking purposes. </a:t>
                </a:r>
                <a:endParaRPr lang="en-VN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B92A7A1-658C-0300-0B0F-4C1B86678A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241" r="-120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BB97A-E210-86AA-561C-6659E16912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10</a:t>
            </a:fld>
            <a:r>
              <a:rPr lang="en-VN"/>
              <a:t> / 30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C8F009-A38D-936E-1618-5A67F2F3DE9C}"/>
              </a:ext>
            </a:extLst>
          </p:cNvPr>
          <p:cNvSpPr txBox="1"/>
          <p:nvPr/>
        </p:nvSpPr>
        <p:spPr>
          <a:xfrm>
            <a:off x="838200" y="6231265"/>
            <a:ext cx="90218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sz="2800" b="1">
                <a:latin typeface="Calibri" panose="020F0502020204030204" pitchFamily="34" charset="0"/>
                <a:cs typeface="Calibri" panose="020F0502020204030204" pitchFamily="34" charset="0"/>
              </a:rPr>
              <a:t>Code avaiability</a:t>
            </a:r>
            <a:r>
              <a:rPr lang="en-VN" sz="2800">
                <a:latin typeface="Calibri" panose="020F0502020204030204" pitchFamily="34" charset="0"/>
                <a:cs typeface="Calibri" panose="020F0502020204030204" pitchFamily="34" charset="0"/>
              </a:rPr>
              <a:t>: https://github.com/NAIST-Archlab/RQC</a:t>
            </a:r>
          </a:p>
        </p:txBody>
      </p:sp>
    </p:spTree>
    <p:extLst>
      <p:ext uri="{BB962C8B-B14F-4D97-AF65-F5344CB8AC3E}">
        <p14:creationId xmlns:p14="http://schemas.microsoft.com/office/powerpoint/2010/main" val="697380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4CAE1-6083-23BD-015D-895FA8A12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VN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ACA12-A2B0-A836-0933-A51A25BE38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11</a:t>
            </a:fld>
            <a:r>
              <a:rPr lang="en-VN"/>
              <a:t> / 30</a:t>
            </a:r>
          </a:p>
        </p:txBody>
      </p:sp>
    </p:spTree>
    <p:extLst>
      <p:ext uri="{BB962C8B-B14F-4D97-AF65-F5344CB8AC3E}">
        <p14:creationId xmlns:p14="http://schemas.microsoft.com/office/powerpoint/2010/main" val="3902213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VN"/>
              <a:t>Outline</a:t>
            </a:r>
            <a:endParaRPr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VN" sz="3200"/>
              <a:t>Introduction</a:t>
            </a:r>
          </a:p>
          <a:p>
            <a:pPr marL="51435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VN" sz="3200">
                <a:latin typeface="Calibri"/>
                <a:ea typeface="Calibri"/>
                <a:cs typeface="Calibri"/>
                <a:sym typeface="Calibri"/>
              </a:rPr>
              <a:t>Randomize benchmarking</a:t>
            </a:r>
          </a:p>
          <a:p>
            <a:pPr marL="51435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VN" sz="3200">
                <a:latin typeface="Calibri"/>
                <a:ea typeface="Calibri"/>
                <a:cs typeface="Calibri"/>
                <a:sym typeface="Calibri"/>
              </a:rPr>
              <a:t>Method: Random Quantum Circuit generator</a:t>
            </a:r>
          </a:p>
          <a:p>
            <a:pPr marL="51435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VN" sz="3200"/>
              <a:t>Results</a:t>
            </a:r>
          </a:p>
          <a:p>
            <a:pPr marL="51435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VN" sz="3200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2</a:t>
            </a:fld>
            <a:r>
              <a:rPr lang="en-VN"/>
              <a:t> / 30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DBF75-F612-83D6-807F-ABBFF9E2F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>
                <a:latin typeface="Calibri" panose="020F0502020204030204" pitchFamily="34" charset="0"/>
                <a:cs typeface="Calibri" panose="020F0502020204030204" pitchFamily="34" charset="0"/>
              </a:rPr>
              <a:t>1.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EDF0C-F038-77F5-6614-0F3A8632A0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>
                <a:latin typeface="Calibri" panose="020F0502020204030204" pitchFamily="34" charset="0"/>
                <a:cs typeface="Calibri" panose="020F0502020204030204" pitchFamily="34" charset="0"/>
              </a:rPr>
              <a:t>3</a:t>
            </a:fld>
            <a:r>
              <a:rPr lang="en-VN">
                <a:latin typeface="Calibri" panose="020F0502020204030204" pitchFamily="34" charset="0"/>
                <a:cs typeface="Calibri" panose="020F0502020204030204" pitchFamily="34" charset="0"/>
              </a:rPr>
              <a:t> / 30</a:t>
            </a:r>
          </a:p>
        </p:txBody>
      </p:sp>
      <p:pic>
        <p:nvPicPr>
          <p:cNvPr id="3074" name="Picture 2" descr="Quantum Journey From the Search Engine to Google Sycamore">
            <a:extLst>
              <a:ext uri="{FF2B5EF4-FFF2-40B4-BE49-F238E27FC236}">
                <a16:creationId xmlns:a16="http://schemas.microsoft.com/office/drawing/2014/main" id="{2DABBF94-91DF-3A36-07B8-DF906A812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538514"/>
            <a:ext cx="4056286" cy="264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oogle unveils 'Willow' quantum chip that smashes all modern records |  PCWorld">
            <a:extLst>
              <a:ext uri="{FF2B5EF4-FFF2-40B4-BE49-F238E27FC236}">
                <a16:creationId xmlns:a16="http://schemas.microsoft.com/office/drawing/2014/main" id="{022731AB-6944-26A2-CB16-A00BDF5F7F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0" t="19683" r="25080" b="15556"/>
          <a:stretch/>
        </p:blipFill>
        <p:spPr bwMode="auto">
          <a:xfrm>
            <a:off x="4981571" y="1591035"/>
            <a:ext cx="2972161" cy="257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BM Updates Quantum Roadmap for Scalabity, Modularity, K-level Qubit Counts  | Tom's Hardware">
            <a:extLst>
              <a:ext uri="{FF2B5EF4-FFF2-40B4-BE49-F238E27FC236}">
                <a16:creationId xmlns:a16="http://schemas.microsoft.com/office/drawing/2014/main" id="{C1039996-065F-D166-1009-80F2533881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72" r="22619"/>
          <a:stretch/>
        </p:blipFill>
        <p:spPr bwMode="auto">
          <a:xfrm>
            <a:off x="7997369" y="1591036"/>
            <a:ext cx="2460731" cy="257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882FE6-B76A-5096-85C1-05D67F4127CF}"/>
              </a:ext>
            </a:extLst>
          </p:cNvPr>
          <p:cNvSpPr txBox="1"/>
          <p:nvPr/>
        </p:nvSpPr>
        <p:spPr>
          <a:xfrm>
            <a:off x="7947127" y="4182320"/>
            <a:ext cx="37949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800" b="1">
                <a:latin typeface="Calibri" panose="020F0502020204030204" pitchFamily="34" charset="0"/>
                <a:cs typeface="Calibri" panose="020F0502020204030204" pitchFamily="34" charset="0"/>
              </a:rPr>
              <a:t>IBM Flamingo</a:t>
            </a:r>
          </a:p>
          <a:p>
            <a:r>
              <a:rPr lang="en-VN" sz="2800">
                <a:latin typeface="Calibri" panose="020F0502020204030204" pitchFamily="34" charset="0"/>
                <a:cs typeface="Calibri" panose="020F0502020204030204" pitchFamily="34" charset="0"/>
              </a:rPr>
              <a:t>2024 – 1000 qubits+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1A586F-ED4C-2804-017E-7D00D4FA26B6}"/>
              </a:ext>
            </a:extLst>
          </p:cNvPr>
          <p:cNvSpPr txBox="1"/>
          <p:nvPr/>
        </p:nvSpPr>
        <p:spPr>
          <a:xfrm>
            <a:off x="4894484" y="4163369"/>
            <a:ext cx="33351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800" b="1">
                <a:latin typeface="Calibri" panose="020F0502020204030204" pitchFamily="34" charset="0"/>
                <a:cs typeface="Calibri" panose="020F0502020204030204" pitchFamily="34" charset="0"/>
              </a:rPr>
              <a:t>Google Willow</a:t>
            </a:r>
          </a:p>
          <a:p>
            <a:r>
              <a:rPr lang="en-VN" sz="2800">
                <a:latin typeface="Calibri" panose="020F0502020204030204" pitchFamily="34" charset="0"/>
                <a:cs typeface="Calibri" panose="020F0502020204030204" pitchFamily="34" charset="0"/>
              </a:rPr>
              <a:t>2024 – 105 qubits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6217C6-F998-CC45-B188-D55ED2A7BCF7}"/>
              </a:ext>
            </a:extLst>
          </p:cNvPr>
          <p:cNvSpPr txBox="1"/>
          <p:nvPr/>
        </p:nvSpPr>
        <p:spPr>
          <a:xfrm>
            <a:off x="838198" y="4163369"/>
            <a:ext cx="40126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800" b="1">
                <a:latin typeface="Calibri" panose="020F0502020204030204" pitchFamily="34" charset="0"/>
                <a:cs typeface="Calibri" panose="020F0502020204030204" pitchFamily="34" charset="0"/>
              </a:rPr>
              <a:t>Google Sycamore</a:t>
            </a:r>
          </a:p>
          <a:p>
            <a:r>
              <a:rPr lang="en-VN" sz="2800">
                <a:latin typeface="Calibri" panose="020F0502020204030204" pitchFamily="34" charset="0"/>
                <a:cs typeface="Calibri" panose="020F0502020204030204" pitchFamily="34" charset="0"/>
              </a:rPr>
              <a:t>2019 – 70 qubits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4B4F65-B816-112B-B633-54C56C279952}"/>
              </a:ext>
            </a:extLst>
          </p:cNvPr>
          <p:cNvSpPr txBox="1"/>
          <p:nvPr/>
        </p:nvSpPr>
        <p:spPr>
          <a:xfrm>
            <a:off x="838199" y="5201736"/>
            <a:ext cx="96199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Quantum computer is rising as a new type of computer, promising to execute quantum algorithms, which can solve hard problems!</a:t>
            </a:r>
          </a:p>
        </p:txBody>
      </p:sp>
    </p:spTree>
    <p:extLst>
      <p:ext uri="{BB962C8B-B14F-4D97-AF65-F5344CB8AC3E}">
        <p14:creationId xmlns:p14="http://schemas.microsoft.com/office/powerpoint/2010/main" val="2851587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48027-2F82-3135-E273-EF345DC7A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>
                <a:latin typeface="Calibri" panose="020F0502020204030204" pitchFamily="34" charset="0"/>
                <a:cs typeface="Calibri" panose="020F0502020204030204" pitchFamily="34" charset="0"/>
              </a:rPr>
              <a:t>1. Introduction: challenge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4C816-37D6-E42B-2AC2-8DC20DA62A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>
                <a:latin typeface="Calibri" panose="020F0502020204030204" pitchFamily="34" charset="0"/>
                <a:cs typeface="Calibri" panose="020F0502020204030204" pitchFamily="34" charset="0"/>
              </a:rPr>
              <a:t>4</a:t>
            </a:fld>
            <a:r>
              <a:rPr lang="en-VN">
                <a:latin typeface="Calibri" panose="020F0502020204030204" pitchFamily="34" charset="0"/>
                <a:cs typeface="Calibri" panose="020F0502020204030204" pitchFamily="34" charset="0"/>
              </a:rPr>
              <a:t> / 30</a:t>
            </a:r>
          </a:p>
        </p:txBody>
      </p:sp>
      <p:pic>
        <p:nvPicPr>
          <p:cNvPr id="4098" name="Picture 2" descr="1-4. Quantum circuit diagram — Quantum Native Dojo documentation">
            <a:extLst>
              <a:ext uri="{FF2B5EF4-FFF2-40B4-BE49-F238E27FC236}">
                <a16:creationId xmlns:a16="http://schemas.microsoft.com/office/drawing/2014/main" id="{28C72E21-AEC7-0D09-9761-E1AC08139B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3" r="8625"/>
          <a:stretch/>
        </p:blipFill>
        <p:spPr bwMode="auto">
          <a:xfrm>
            <a:off x="1278875" y="1792681"/>
            <a:ext cx="4560066" cy="174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2D9A7B-E89A-7E77-E848-415E660D0076}"/>
              </a:ext>
            </a:extLst>
          </p:cNvPr>
          <p:cNvSpPr/>
          <p:nvPr/>
        </p:nvSpPr>
        <p:spPr>
          <a:xfrm>
            <a:off x="1200839" y="1685582"/>
            <a:ext cx="4836405" cy="19499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1A60A8-8F86-E4EC-5880-DF26673F9464}"/>
              </a:ext>
            </a:extLst>
          </p:cNvPr>
          <p:cNvSpPr/>
          <p:nvPr/>
        </p:nvSpPr>
        <p:spPr>
          <a:xfrm>
            <a:off x="1002537" y="1756790"/>
            <a:ext cx="980500" cy="173831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1E2590-40C8-4258-B2C8-F7C49C68974F}"/>
              </a:ext>
            </a:extLst>
          </p:cNvPr>
          <p:cNvSpPr txBox="1"/>
          <p:nvPr/>
        </p:nvSpPr>
        <p:spPr>
          <a:xfrm>
            <a:off x="838200" y="3888954"/>
            <a:ext cx="3106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2-qubit system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E91D8D-C74C-B45E-32C5-EAB71819ED21}"/>
              </a:ext>
            </a:extLst>
          </p:cNvPr>
          <p:cNvCxnSpPr>
            <a:cxnSpLocks/>
          </p:cNvCxnSpPr>
          <p:nvPr/>
        </p:nvCxnSpPr>
        <p:spPr>
          <a:xfrm flipV="1">
            <a:off x="1597446" y="3474969"/>
            <a:ext cx="0" cy="4139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9DAD32-C885-6623-5EAC-4849A61C55E5}"/>
              </a:ext>
            </a:extLst>
          </p:cNvPr>
          <p:cNvCxnSpPr>
            <a:cxnSpLocks/>
          </p:cNvCxnSpPr>
          <p:nvPr/>
        </p:nvCxnSpPr>
        <p:spPr>
          <a:xfrm flipH="1" flipV="1">
            <a:off x="3617205" y="3635568"/>
            <a:ext cx="1836" cy="7150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F7E59F-D630-D80F-ABB9-FFAF200FB5C8}"/>
              </a:ext>
            </a:extLst>
          </p:cNvPr>
          <p:cNvSpPr txBox="1"/>
          <p:nvPr/>
        </p:nvSpPr>
        <p:spPr>
          <a:xfrm>
            <a:off x="2391577" y="4435478"/>
            <a:ext cx="3106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Quantum circuit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02849B-ADC6-4488-8818-506EF064EEC9}"/>
              </a:ext>
            </a:extLst>
          </p:cNvPr>
          <p:cNvSpPr/>
          <p:nvPr/>
        </p:nvSpPr>
        <p:spPr>
          <a:xfrm>
            <a:off x="4838245" y="1785581"/>
            <a:ext cx="980500" cy="83643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ED4BF9-873C-0052-28DE-9BDAE6DC5739}"/>
              </a:ext>
            </a:extLst>
          </p:cNvPr>
          <p:cNvSpPr txBox="1"/>
          <p:nvPr/>
        </p:nvSpPr>
        <p:spPr>
          <a:xfrm>
            <a:off x="4741843" y="3888953"/>
            <a:ext cx="3106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Measurement causes noise, decoherent, …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EDF6BD-09D6-FBCC-9F0A-11F55FEFAC61}"/>
              </a:ext>
            </a:extLst>
          </p:cNvPr>
          <p:cNvCxnSpPr>
            <a:cxnSpLocks/>
          </p:cNvCxnSpPr>
          <p:nvPr/>
        </p:nvCxnSpPr>
        <p:spPr>
          <a:xfrm flipV="1">
            <a:off x="5328495" y="2660575"/>
            <a:ext cx="0" cy="12283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947304-089A-9E1F-E160-6EE87C47A00C}"/>
              </a:ext>
            </a:extLst>
          </p:cNvPr>
          <p:cNvCxnSpPr>
            <a:cxnSpLocks/>
          </p:cNvCxnSpPr>
          <p:nvPr/>
        </p:nvCxnSpPr>
        <p:spPr>
          <a:xfrm flipV="1">
            <a:off x="7254610" y="1661714"/>
            <a:ext cx="0" cy="122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36CD9A-7469-1F3D-E3A3-CEBA390150E8}"/>
              </a:ext>
            </a:extLst>
          </p:cNvPr>
          <p:cNvCxnSpPr>
            <a:cxnSpLocks/>
          </p:cNvCxnSpPr>
          <p:nvPr/>
        </p:nvCxnSpPr>
        <p:spPr>
          <a:xfrm>
            <a:off x="7254610" y="2890092"/>
            <a:ext cx="2431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FBBD1D0-92A7-B27A-E566-C30750A38205}"/>
              </a:ext>
            </a:extLst>
          </p:cNvPr>
          <p:cNvSpPr/>
          <p:nvPr/>
        </p:nvSpPr>
        <p:spPr>
          <a:xfrm>
            <a:off x="7711807" y="1944073"/>
            <a:ext cx="473726" cy="9350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D5E343-ECCF-CF3B-7CEF-FD30E8FAD760}"/>
              </a:ext>
            </a:extLst>
          </p:cNvPr>
          <p:cNvSpPr/>
          <p:nvPr/>
        </p:nvSpPr>
        <p:spPr>
          <a:xfrm>
            <a:off x="8694149" y="1776457"/>
            <a:ext cx="473726" cy="10974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8E67776-1320-F5F5-344D-5162ABAE72EF}"/>
                  </a:ext>
                </a:extLst>
              </p:cNvPr>
              <p:cNvSpPr txBox="1"/>
              <p:nvPr/>
            </p:nvSpPr>
            <p:spPr>
              <a:xfrm>
                <a:off x="7614498" y="2974024"/>
                <a:ext cx="6481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VN" sz="2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8E67776-1320-F5F5-344D-5162ABAE7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498" y="2974024"/>
                <a:ext cx="648154" cy="461665"/>
              </a:xfrm>
              <a:prstGeom prst="rect">
                <a:avLst/>
              </a:prstGeom>
              <a:blipFill>
                <a:blip r:embed="rId3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CB81C31-B477-9284-E2DE-70EACDEA41A9}"/>
                  </a:ext>
                </a:extLst>
              </p:cNvPr>
              <p:cNvSpPr txBox="1"/>
              <p:nvPr/>
            </p:nvSpPr>
            <p:spPr>
              <a:xfrm>
                <a:off x="8610600" y="2970656"/>
                <a:ext cx="6481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|1⟩</m:t>
                      </m:r>
                    </m:oMath>
                  </m:oMathPara>
                </a14:m>
                <a:endParaRPr lang="en-VN" sz="2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CB81C31-B477-9284-E2DE-70EACDEA4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2970656"/>
                <a:ext cx="648154" cy="461665"/>
              </a:xfrm>
              <a:prstGeom prst="rect">
                <a:avLst/>
              </a:prstGeom>
              <a:blipFill>
                <a:blip r:embed="rId4"/>
                <a:stretch>
                  <a:fillRect l="-1923" b="-15789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15ABDFD-2EA6-5566-A3AF-222EE25F2907}"/>
                  </a:ext>
                </a:extLst>
              </p:cNvPr>
              <p:cNvSpPr txBox="1"/>
              <p:nvPr/>
            </p:nvSpPr>
            <p:spPr>
              <a:xfrm>
                <a:off x="6930533" y="1133947"/>
                <a:ext cx="6481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(%)</m:t>
                      </m:r>
                    </m:oMath>
                  </m:oMathPara>
                </a14:m>
                <a:endParaRPr lang="en-VN" sz="2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15ABDFD-2EA6-5566-A3AF-222EE25F2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533" y="1133947"/>
                <a:ext cx="648154" cy="461665"/>
              </a:xfrm>
              <a:prstGeom prst="rect">
                <a:avLst/>
              </a:prstGeom>
              <a:blipFill>
                <a:blip r:embed="rId5"/>
                <a:stretch>
                  <a:fillRect l="-7692" r="-17308" b="-1621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A3A7003-F5BE-E142-5491-5D5B84C1CC02}"/>
                  </a:ext>
                </a:extLst>
              </p:cNvPr>
              <p:cNvSpPr txBox="1"/>
              <p:nvPr/>
            </p:nvSpPr>
            <p:spPr>
              <a:xfrm>
                <a:off x="6280049" y="1968126"/>
                <a:ext cx="55944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4000" b="0" i="1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VN" sz="4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A3A7003-F5BE-E142-5491-5D5B84C1C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049" y="1968126"/>
                <a:ext cx="559449" cy="615553"/>
              </a:xfrm>
              <a:prstGeom prst="rect">
                <a:avLst/>
              </a:prstGeom>
              <a:blipFill>
                <a:blip r:embed="rId6"/>
                <a:stretch>
                  <a:fillRect l="-13333" r="-15556" b="-204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A0704A8E-B233-3A46-F01C-9414FF5DA0E5}"/>
              </a:ext>
            </a:extLst>
          </p:cNvPr>
          <p:cNvSpPr/>
          <p:nvPr/>
        </p:nvSpPr>
        <p:spPr>
          <a:xfrm>
            <a:off x="7711807" y="1777897"/>
            <a:ext cx="473726" cy="1661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30FEEA-47AC-A253-DFA2-5CCD518F2C1C}"/>
              </a:ext>
            </a:extLst>
          </p:cNvPr>
          <p:cNvSpPr txBox="1"/>
          <p:nvPr/>
        </p:nvSpPr>
        <p:spPr>
          <a:xfrm>
            <a:off x="7961529" y="1084512"/>
            <a:ext cx="3106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Noise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D4426B-490C-A738-50E2-E3A2B8AE031A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7948670" y="1508389"/>
            <a:ext cx="123018" cy="2695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3E51C2F-B367-519E-E152-9FDA3454034D}"/>
              </a:ext>
            </a:extLst>
          </p:cNvPr>
          <p:cNvCxnSpPr>
            <a:cxnSpLocks/>
          </p:cNvCxnSpPr>
          <p:nvPr/>
        </p:nvCxnSpPr>
        <p:spPr>
          <a:xfrm>
            <a:off x="1597446" y="6017047"/>
            <a:ext cx="4221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BA89271-44DD-2E2A-7239-74E4D142C27F}"/>
                  </a:ext>
                </a:extLst>
              </p:cNvPr>
              <p:cNvSpPr txBox="1"/>
              <p:nvPr/>
            </p:nvSpPr>
            <p:spPr>
              <a:xfrm>
                <a:off x="1597446" y="6133385"/>
                <a:ext cx="436267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20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Example: A qubit need 0.5 </a:t>
                </a:r>
                <a14:m>
                  <m:oMath xmlns:m="http://schemas.openxmlformats.org/officeDocument/2006/math">
                    <m:r>
                      <a:rPr lang="vi-VN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m:rPr>
                        <m:sty m:val="p"/>
                      </m:rPr>
                      <a:rPr lang="vi-V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VN" sz="20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to go to measurement gate</a:t>
                </a: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BA89271-44DD-2E2A-7239-74E4D142C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446" y="6133385"/>
                <a:ext cx="4362679" cy="707886"/>
              </a:xfrm>
              <a:prstGeom prst="rect">
                <a:avLst/>
              </a:prstGeom>
              <a:blipFill>
                <a:blip r:embed="rId7"/>
                <a:stretch>
                  <a:fillRect l="-1449" t="-3509" b="-1403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A893872-8DF4-5D4C-5E51-5311269243E6}"/>
                  </a:ext>
                </a:extLst>
              </p:cNvPr>
              <p:cNvSpPr txBox="1"/>
              <p:nvPr/>
            </p:nvSpPr>
            <p:spPr>
              <a:xfrm>
                <a:off x="4805196" y="5435058"/>
                <a:ext cx="43626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20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But it only live in 0.4 </a:t>
                </a:r>
                <a14:m>
                  <m:oMath xmlns:m="http://schemas.openxmlformats.org/officeDocument/2006/math">
                    <m:r>
                      <a:rPr lang="vi-VN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m:rPr>
                        <m:sty m:val="p"/>
                      </m:rPr>
                      <a:rPr lang="vi-V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VN" sz="20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!</a:t>
                </a: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A893872-8DF4-5D4C-5E51-531126924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196" y="5435058"/>
                <a:ext cx="4362679" cy="400110"/>
              </a:xfrm>
              <a:prstGeom prst="rect">
                <a:avLst/>
              </a:prstGeom>
              <a:blipFill>
                <a:blip r:embed="rId8"/>
                <a:stretch>
                  <a:fillRect l="-1453" t="-9375" b="-2812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0C65B6CF-3FF7-AEE9-4AA2-0A7A86ED6B76}"/>
              </a:ext>
            </a:extLst>
          </p:cNvPr>
          <p:cNvSpPr txBox="1"/>
          <p:nvPr/>
        </p:nvSpPr>
        <p:spPr>
          <a:xfrm>
            <a:off x="5838941" y="5863158"/>
            <a:ext cx="4362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F4B6B77-8F81-AD3D-BDC4-F3AC2058E5AB}"/>
              </a:ext>
            </a:extLst>
          </p:cNvPr>
          <p:cNvSpPr/>
          <p:nvPr/>
        </p:nvSpPr>
        <p:spPr>
          <a:xfrm>
            <a:off x="4428782" y="5965330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02" name="Picture 6" descr="Die Svg Png Icon Free Download (#507490) - OnlineWebFonts.COM">
            <a:extLst>
              <a:ext uri="{FF2B5EF4-FFF2-40B4-BE49-F238E27FC236}">
                <a16:creationId xmlns:a16="http://schemas.microsoft.com/office/drawing/2014/main" id="{8DDADD90-ECEA-817B-16BA-B9119093B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949" y="5407285"/>
            <a:ext cx="461666" cy="46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D Svg Png Icon Free Download (#204768) - OnlineWebFonts.COM">
            <a:extLst>
              <a:ext uri="{FF2B5EF4-FFF2-40B4-BE49-F238E27FC236}">
                <a16:creationId xmlns:a16="http://schemas.microsoft.com/office/drawing/2014/main" id="{9E6E7155-9F68-5715-376A-D57FCDD6F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32" y="5646603"/>
            <a:ext cx="692918" cy="69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27DDE8D1-9D59-0543-46E0-89D6996A24F6}"/>
              </a:ext>
            </a:extLst>
          </p:cNvPr>
          <p:cNvSpPr/>
          <p:nvPr/>
        </p:nvSpPr>
        <p:spPr>
          <a:xfrm>
            <a:off x="8262652" y="4089497"/>
            <a:ext cx="3215094" cy="158824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3309213C-9AE7-63AC-4FE0-F71529E03CD2}"/>
              </a:ext>
            </a:extLst>
          </p:cNvPr>
          <p:cNvCxnSpPr>
            <a:cxnSpLocks/>
          </p:cNvCxnSpPr>
          <p:nvPr/>
        </p:nvCxnSpPr>
        <p:spPr>
          <a:xfrm rot="16200000" flipH="1">
            <a:off x="8918788" y="2653506"/>
            <a:ext cx="1766016" cy="1086087"/>
          </a:xfrm>
          <a:prstGeom prst="bentConnector3">
            <a:avLst>
              <a:gd name="adj1" fmla="val 1341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AEDC29E8-09FD-8CAD-03A8-5224069DC562}"/>
              </a:ext>
            </a:extLst>
          </p:cNvPr>
          <p:cNvCxnSpPr>
            <a:cxnSpLocks/>
            <a:stCxn id="39" idx="0"/>
            <a:endCxn id="42" idx="1"/>
          </p:cNvCxnSpPr>
          <p:nvPr/>
        </p:nvCxnSpPr>
        <p:spPr>
          <a:xfrm rot="5400000" flipH="1" flipV="1">
            <a:off x="7348875" y="4521281"/>
            <a:ext cx="551438" cy="1276116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C5CA8FA-976E-8A5C-7922-61E47CA25DAC}"/>
              </a:ext>
            </a:extLst>
          </p:cNvPr>
          <p:cNvSpPr txBox="1"/>
          <p:nvPr/>
        </p:nvSpPr>
        <p:spPr>
          <a:xfrm>
            <a:off x="8442140" y="4186152"/>
            <a:ext cx="28561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800">
                <a:latin typeface="Calibri" panose="020F0502020204030204" pitchFamily="34" charset="0"/>
                <a:cs typeface="Calibri" panose="020F0502020204030204" pitchFamily="34" charset="0"/>
              </a:rPr>
              <a:t>Need to design low-depth circuits for bechmarking!</a:t>
            </a:r>
          </a:p>
        </p:txBody>
      </p:sp>
    </p:spTree>
    <p:extLst>
      <p:ext uri="{BB962C8B-B14F-4D97-AF65-F5344CB8AC3E}">
        <p14:creationId xmlns:p14="http://schemas.microsoft.com/office/powerpoint/2010/main" val="635584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C260-A12B-EE03-CFDA-C3E8CE4B2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70889"/>
          </a:xfrm>
        </p:spPr>
        <p:txBody>
          <a:bodyPr/>
          <a:lstStyle/>
          <a:p>
            <a:r>
              <a:rPr lang="en-VN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VN" sz="440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Randomize benchmarking</a:t>
            </a:r>
            <a:endParaRPr lang="en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E192D-B6DA-4490-9433-0FF3B76A9D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>
                <a:latin typeface="Calibri" panose="020F0502020204030204" pitchFamily="34" charset="0"/>
                <a:cs typeface="Calibri" panose="020F0502020204030204" pitchFamily="34" charset="0"/>
              </a:rPr>
              <a:t>5</a:t>
            </a:fld>
            <a:r>
              <a:rPr lang="en-VN">
                <a:latin typeface="Calibri" panose="020F0502020204030204" pitchFamily="34" charset="0"/>
                <a:cs typeface="Calibri" panose="020F0502020204030204" pitchFamily="34" charset="0"/>
              </a:rPr>
              <a:t> / 30</a:t>
            </a:r>
          </a:p>
        </p:txBody>
      </p:sp>
      <p:pic>
        <p:nvPicPr>
          <p:cNvPr id="6" name="Picture 5" descr="A graph of error and error&#10;&#10;Description automatically generated with medium confidence">
            <a:extLst>
              <a:ext uri="{FF2B5EF4-FFF2-40B4-BE49-F238E27FC236}">
                <a16:creationId xmlns:a16="http://schemas.microsoft.com/office/drawing/2014/main" id="{9D779CD1-E89A-9D5A-0F83-38FA3D9DA9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2115"/>
          <a:stretch/>
        </p:blipFill>
        <p:spPr>
          <a:xfrm>
            <a:off x="838200" y="1194944"/>
            <a:ext cx="4626165" cy="11610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7BDB7A-4DE8-730C-EA13-BBC1F8186FAC}"/>
              </a:ext>
            </a:extLst>
          </p:cNvPr>
          <p:cNvSpPr txBox="1"/>
          <p:nvPr/>
        </p:nvSpPr>
        <p:spPr>
          <a:xfrm>
            <a:off x="847838" y="4468350"/>
            <a:ext cx="4555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Fig. 1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. System-wide Pauli and measurement errors </a:t>
            </a: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[1].</a:t>
            </a:r>
            <a:endParaRPr lang="en-VN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80D99C-3571-E9A7-A9EB-29483ABDA036}"/>
              </a:ext>
            </a:extLst>
          </p:cNvPr>
          <p:cNvSpPr txBox="1"/>
          <p:nvPr/>
        </p:nvSpPr>
        <p:spPr>
          <a:xfrm>
            <a:off x="838199" y="6099102"/>
            <a:ext cx="4769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US" sz="2000" b="0" i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Arute, F et al (2019). </a:t>
            </a:r>
            <a:r>
              <a:rPr lang="en-US" sz="2000" b="0" i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Nature</a:t>
            </a:r>
            <a:r>
              <a:rPr lang="en-US" sz="2000" b="0" i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2000" b="0" i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574</a:t>
            </a:r>
            <a:r>
              <a:rPr lang="en-US" sz="2000" b="0" i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(7779), 505-510.</a:t>
            </a:r>
            <a:endParaRPr lang="en-VN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88E2E5-11DA-A511-AB2A-BBF861100131}"/>
              </a:ext>
            </a:extLst>
          </p:cNvPr>
          <p:cNvSpPr/>
          <p:nvPr/>
        </p:nvSpPr>
        <p:spPr>
          <a:xfrm>
            <a:off x="1432193" y="1145751"/>
            <a:ext cx="3778785" cy="12228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879289-1FD0-1859-03D1-7A13EBE9AF09}"/>
              </a:ext>
            </a:extLst>
          </p:cNvPr>
          <p:cNvSpPr txBox="1"/>
          <p:nvPr/>
        </p:nvSpPr>
        <p:spPr>
          <a:xfrm>
            <a:off x="5393673" y="1161107"/>
            <a:ext cx="4227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from environment noise!!!</a:t>
            </a:r>
            <a:endParaRPr lang="en-VN" sz="20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6A3F448A-9826-ABED-A774-516B9D58B9DA}"/>
              </a:ext>
            </a:extLst>
          </p:cNvPr>
          <p:cNvCxnSpPr>
            <a:cxnSpLocks/>
            <a:stCxn id="9" idx="3"/>
            <a:endCxn id="10" idx="2"/>
          </p:cNvCxnSpPr>
          <p:nvPr/>
        </p:nvCxnSpPr>
        <p:spPr>
          <a:xfrm flipV="1">
            <a:off x="5210978" y="1561217"/>
            <a:ext cx="2296634" cy="19597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E16E9070-D422-1C56-1B94-A39CDFFFA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587" y="2355958"/>
            <a:ext cx="3568700" cy="15113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576204-BF9E-A354-73D4-709BB23B8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095" y="3717393"/>
            <a:ext cx="1930400" cy="11049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B2FA52E-E3FB-5825-DC28-27E64CA4313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7196"/>
          <a:stretch/>
        </p:blipFill>
        <p:spPr>
          <a:xfrm>
            <a:off x="9055101" y="2371687"/>
            <a:ext cx="2557599" cy="19177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6038EC7-7A15-460D-D750-F8FDF235DDB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5762"/>
          <a:stretch/>
        </p:blipFill>
        <p:spPr>
          <a:xfrm>
            <a:off x="7868495" y="4107720"/>
            <a:ext cx="3746040" cy="11049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A0447A9-11CB-02EC-6A7A-46E5715A5425}"/>
              </a:ext>
            </a:extLst>
          </p:cNvPr>
          <p:cNvSpPr/>
          <p:nvPr/>
        </p:nvSpPr>
        <p:spPr>
          <a:xfrm>
            <a:off x="5805888" y="2435944"/>
            <a:ext cx="5806812" cy="277667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3EF20AC-AE9F-AEB7-2BE4-E6C8F7B40EBC}"/>
              </a:ext>
            </a:extLst>
          </p:cNvPr>
          <p:cNvCxnSpPr>
            <a:cxnSpLocks/>
          </p:cNvCxnSpPr>
          <p:nvPr/>
        </p:nvCxnSpPr>
        <p:spPr>
          <a:xfrm flipH="1">
            <a:off x="4043189" y="4506232"/>
            <a:ext cx="17626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E5BAA1F-52FD-49FE-D6FB-13568796C512}"/>
              </a:ext>
            </a:extLst>
          </p:cNvPr>
          <p:cNvSpPr txBox="1"/>
          <p:nvPr/>
        </p:nvSpPr>
        <p:spPr>
          <a:xfrm>
            <a:off x="4131325" y="2437476"/>
            <a:ext cx="16685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Mapping and executing on</a:t>
            </a:r>
          </a:p>
          <a:p>
            <a:r>
              <a:rPr lang="en-US" sz="20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real quantum processor or simulator</a:t>
            </a:r>
            <a:endParaRPr lang="en-VN" sz="2000" b="1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VN" sz="2000" b="1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2E66EC-8E66-9452-9BC8-DC7E70E28051}"/>
              </a:ext>
            </a:extLst>
          </p:cNvPr>
          <p:cNvSpPr txBox="1"/>
          <p:nvPr/>
        </p:nvSpPr>
        <p:spPr>
          <a:xfrm>
            <a:off x="5695720" y="5346206"/>
            <a:ext cx="5583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Fig. 3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andom </a:t>
            </a: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uantum </a:t>
            </a: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ircuits (</a:t>
            </a: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RQC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en-VN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9" name="Picture 28" descr="A graph of error and error&#10;&#10;Description automatically generated with medium confidence">
            <a:extLst>
              <a:ext uri="{FF2B5EF4-FFF2-40B4-BE49-F238E27FC236}">
                <a16:creationId xmlns:a16="http://schemas.microsoft.com/office/drawing/2014/main" id="{AE0020E5-1BD4-0623-7C40-CC73AD6735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980" r="2835"/>
          <a:stretch/>
        </p:blipFill>
        <p:spPr>
          <a:xfrm>
            <a:off x="965810" y="2409191"/>
            <a:ext cx="3075544" cy="2080167"/>
          </a:xfrm>
          <a:prstGeom prst="rect">
            <a:avLst/>
          </a:prstGeom>
        </p:spPr>
      </p:pic>
      <p:pic>
        <p:nvPicPr>
          <p:cNvPr id="5124" name="Picture 4" descr="IBM Releases Version 1.0 of Qiskit - Quantum Computing Report">
            <a:extLst>
              <a:ext uri="{FF2B5EF4-FFF2-40B4-BE49-F238E27FC236}">
                <a16:creationId xmlns:a16="http://schemas.microsoft.com/office/drawing/2014/main" id="{F820227F-B3D8-4B59-CB7E-62629B6A7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66" y="5212620"/>
            <a:ext cx="1180639" cy="36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GitHub - PennyLaneAI/pennylane: PennyLane is a cross-platform Python  library for quantum computing, quantum machine learning, and quantum  chemistry. Train a quantum computer the same way as a neural network.">
            <a:extLst>
              <a:ext uri="{FF2B5EF4-FFF2-40B4-BE49-F238E27FC236}">
                <a16:creationId xmlns:a16="http://schemas.microsoft.com/office/drawing/2014/main" id="{BBE007B7-9E4F-2165-68E6-F6F2DB0EE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821" y="5112670"/>
            <a:ext cx="2089533" cy="59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EA6A35E-562A-6DB1-48BA-FB92A83FCA56}"/>
              </a:ext>
            </a:extLst>
          </p:cNvPr>
          <p:cNvSpPr txBox="1"/>
          <p:nvPr/>
        </p:nvSpPr>
        <p:spPr>
          <a:xfrm>
            <a:off x="847838" y="5669916"/>
            <a:ext cx="4555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Fig. 2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. Quantum simulators/emulators.</a:t>
            </a:r>
            <a:endParaRPr lang="en-VN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3E71BF-3972-F0DB-1C59-D5444FB70C64}"/>
              </a:ext>
            </a:extLst>
          </p:cNvPr>
          <p:cNvSpPr txBox="1"/>
          <p:nvPr/>
        </p:nvSpPr>
        <p:spPr>
          <a:xfrm>
            <a:off x="5695720" y="5822654"/>
            <a:ext cx="4867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b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RQC for benchmarking is needed, but we lack an auto generator!</a:t>
            </a:r>
          </a:p>
        </p:txBody>
      </p:sp>
    </p:spTree>
    <p:extLst>
      <p:ext uri="{BB962C8B-B14F-4D97-AF65-F5344CB8AC3E}">
        <p14:creationId xmlns:p14="http://schemas.microsoft.com/office/powerpoint/2010/main" val="3641161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3FC4F-55E0-F176-3038-2D886DBD4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>
                <a:latin typeface="Calibri" panose="020F0502020204030204" pitchFamily="34" charset="0"/>
                <a:cs typeface="Calibri" panose="020F0502020204030204" pitchFamily="34" charset="0"/>
              </a:rPr>
              <a:t>3. Method: RQC generator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CE3AE-6824-9B68-771E-6170A0A642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>
                <a:latin typeface="Calibri" panose="020F0502020204030204" pitchFamily="34" charset="0"/>
                <a:cs typeface="Calibri" panose="020F0502020204030204" pitchFamily="34" charset="0"/>
              </a:rPr>
              <a:t>6</a:t>
            </a:fld>
            <a:r>
              <a:rPr lang="en-VN">
                <a:latin typeface="Calibri" panose="020F0502020204030204" pitchFamily="34" charset="0"/>
                <a:cs typeface="Calibri" panose="020F0502020204030204" pitchFamily="34" charset="0"/>
              </a:rPr>
              <a:t> / 30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50CD0774-4689-6F34-27A4-2584039F5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17267"/>
            <a:ext cx="10323423" cy="2812361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E71B577B-AB46-9D53-73C3-A538CFAE3BB5}"/>
              </a:ext>
            </a:extLst>
          </p:cNvPr>
          <p:cNvSpPr txBox="1"/>
          <p:nvPr/>
        </p:nvSpPr>
        <p:spPr>
          <a:xfrm>
            <a:off x="838199" y="4459117"/>
            <a:ext cx="103234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sz="2400" b="1">
                <a:latin typeface="Calibri" panose="020F0502020204030204" pitchFamily="34" charset="0"/>
                <a:cs typeface="Calibri" panose="020F0502020204030204" pitchFamily="34" charset="0"/>
              </a:rPr>
              <a:t>Fig 4</a:t>
            </a:r>
            <a:r>
              <a:rPr lang="en-VN" sz="2400">
                <a:latin typeface="Calibri" panose="020F0502020204030204" pitchFamily="34" charset="0"/>
                <a:cs typeface="Calibri" panose="020F0502020204030204" pitchFamily="34" charset="0"/>
              </a:rPr>
              <a:t>. RQC generator and its application in simple quantum simulator/emulator evaluation.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9BD9AB9-C201-582C-37D0-D58B917E00A7}"/>
                  </a:ext>
                </a:extLst>
              </p:cNvPr>
              <p:cNvSpPr txBox="1"/>
              <p:nvPr/>
            </p:nvSpPr>
            <p:spPr>
              <a:xfrm>
                <a:off x="925417" y="5442333"/>
                <a:ext cx="10323423" cy="1049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vi-V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vi-VN" sz="24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vi-V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vi-VN" sz="24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vi-VN" sz="2400" b="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vi-V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vi-VN" sz="24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sSub>
                          <m:sSubPr>
                            <m:ctrlPr>
                              <a:rPr lang="vi-V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𝑠𝑎𝑚𝑝𝑙𝑒</m:t>
                            </m:r>
                          </m:sub>
                        </m:sSub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} ←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𝑅𝑄𝐶𝐺𝑒𝑛𝑒𝑟𝑎𝑡𝑜𝑟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𝑃𝑜𝑜𝑙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vi-V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𝑠𝑎𝑚𝑝𝑙𝑒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= {</m:t>
                    </m:r>
                    <m:sSub>
                      <m:sSubPr>
                        <m:ctrlPr>
                          <a:rPr lang="vi-V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},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= {</m:t>
                    </m:r>
                    <m:sSub>
                      <m:sSubPr>
                        <m:ctrlPr>
                          <a:rPr lang="vi-V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},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𝑀𝑜𝑑𝑒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VN" sz="2400"/>
                  <a:t> </a:t>
                </a:r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9BD9AB9-C201-582C-37D0-D58B917E0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417" y="5442333"/>
                <a:ext cx="10323423" cy="1049198"/>
              </a:xfrm>
              <a:prstGeom prst="rect">
                <a:avLst/>
              </a:prstGeom>
              <a:blipFill>
                <a:blip r:embed="rId3"/>
                <a:stretch>
                  <a:fillRect l="-614" b="-476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ectangle 84">
            <a:extLst>
              <a:ext uri="{FF2B5EF4-FFF2-40B4-BE49-F238E27FC236}">
                <a16:creationId xmlns:a16="http://schemas.microsoft.com/office/drawing/2014/main" id="{C4A33A84-E0C9-95AA-8452-6125AED5B7A6}"/>
              </a:ext>
            </a:extLst>
          </p:cNvPr>
          <p:cNvSpPr/>
          <p:nvPr/>
        </p:nvSpPr>
        <p:spPr>
          <a:xfrm>
            <a:off x="3018621" y="6026227"/>
            <a:ext cx="991519" cy="46166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2AC917B-01E6-3EC1-E03B-73060CF32B61}"/>
              </a:ext>
            </a:extLst>
          </p:cNvPr>
          <p:cNvSpPr txBox="1"/>
          <p:nvPr/>
        </p:nvSpPr>
        <p:spPr>
          <a:xfrm>
            <a:off x="4734955" y="6282569"/>
            <a:ext cx="681072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VN" sz="2000">
                <a:solidFill>
                  <a:srgbClr val="0070C0"/>
                </a:solidFill>
              </a:rPr>
              <a:t>There are many modes! My contribution ‘s here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D81259C-F592-024F-4D59-05C5237ADD51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4010140" y="6282569"/>
            <a:ext cx="724815" cy="2000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B35ED4FD-DC37-6507-6EBD-1041DDD528C7}"/>
              </a:ext>
            </a:extLst>
          </p:cNvPr>
          <p:cNvSpPr/>
          <p:nvPr/>
        </p:nvSpPr>
        <p:spPr>
          <a:xfrm>
            <a:off x="4107455" y="1947030"/>
            <a:ext cx="1500131" cy="8958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DC75C36-D2DE-0DA2-98A5-40AAD4308FC1}"/>
              </a:ext>
            </a:extLst>
          </p:cNvPr>
          <p:cNvSpPr txBox="1"/>
          <p:nvPr/>
        </p:nvSpPr>
        <p:spPr>
          <a:xfrm>
            <a:off x="6087128" y="1331226"/>
            <a:ext cx="4823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000">
                <a:solidFill>
                  <a:srgbClr val="0070C0"/>
                </a:solidFill>
              </a:rPr>
              <a:t>I proposed a collection of metrics here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102745E-FFF5-8EF0-97D6-B66BA54F1869}"/>
              </a:ext>
            </a:extLst>
          </p:cNvPr>
          <p:cNvCxnSpPr>
            <a:cxnSpLocks/>
            <a:stCxn id="91" idx="3"/>
            <a:endCxn id="79" idx="0"/>
          </p:cNvCxnSpPr>
          <p:nvPr/>
        </p:nvCxnSpPr>
        <p:spPr>
          <a:xfrm flipV="1">
            <a:off x="5607586" y="1517267"/>
            <a:ext cx="392325" cy="87766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97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EF45B-FCFC-F34D-11FC-AB7CC4D4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>
                <a:latin typeface="Calibri" panose="020F0502020204030204" pitchFamily="34" charset="0"/>
                <a:cs typeface="Calibri" panose="020F0502020204030204" pitchFamily="34" charset="0"/>
              </a:rPr>
              <a:t>3. Method: RQC generator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60A3B-2D60-EB26-5628-862550FC6A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>
                <a:latin typeface="Calibri" panose="020F0502020204030204" pitchFamily="34" charset="0"/>
                <a:cs typeface="Calibri" panose="020F0502020204030204" pitchFamily="34" charset="0"/>
              </a:rPr>
              <a:t>7</a:t>
            </a:fld>
            <a:r>
              <a:rPr lang="en-VN">
                <a:latin typeface="Calibri" panose="020F0502020204030204" pitchFamily="34" charset="0"/>
                <a:cs typeface="Calibri" panose="020F0502020204030204" pitchFamily="34" charset="0"/>
              </a:rPr>
              <a:t> / 30</a:t>
            </a:r>
          </a:p>
        </p:txBody>
      </p:sp>
      <p:pic>
        <p:nvPicPr>
          <p:cNvPr id="6" name="Picture 5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32D2D6B5-CC4A-31DB-F3AE-5C856FBF9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63" y="1351899"/>
            <a:ext cx="9909981" cy="4486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4E8161-F7A8-50A7-0ADF-448F99C8C35B}"/>
              </a:ext>
            </a:extLst>
          </p:cNvPr>
          <p:cNvSpPr txBox="1"/>
          <p:nvPr/>
        </p:nvSpPr>
        <p:spPr>
          <a:xfrm>
            <a:off x="838200" y="5835652"/>
            <a:ext cx="85261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 1. 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Resources comparison between haar random generator and RQC generator (</a:t>
            </a:r>
            <a:r>
              <a:rPr lang="en-US" sz="24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 smallest-#depth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1168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62751-8B53-B850-018C-235C44EE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4.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E9C8A-7B68-37A8-A76D-E566D9135E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8</a:t>
            </a:fld>
            <a:r>
              <a:rPr lang="en-VN"/>
              <a:t> / 30</a:t>
            </a:r>
          </a:p>
        </p:txBody>
      </p:sp>
      <p:pic>
        <p:nvPicPr>
          <p:cNvPr id="6" name="Picture 5" descr="A diagram of a sphere with points&#10;&#10;Description automatically generated with medium confidence">
            <a:extLst>
              <a:ext uri="{FF2B5EF4-FFF2-40B4-BE49-F238E27FC236}">
                <a16:creationId xmlns:a16="http://schemas.microsoft.com/office/drawing/2014/main" id="{62CA6A79-3F2F-D99C-9F7C-8BE8393DD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89" y="1577325"/>
            <a:ext cx="8243065" cy="41598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82FABC-8947-CA61-AADA-8F6176645361}"/>
              </a:ext>
            </a:extLst>
          </p:cNvPr>
          <p:cNvSpPr txBox="1"/>
          <p:nvPr/>
        </p:nvSpPr>
        <p:spPr>
          <a:xfrm>
            <a:off x="838200" y="5737197"/>
            <a:ext cx="86803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sz="24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 5.</a:t>
            </a:r>
            <a:r>
              <a:rPr lang="en-VN" sz="2400">
                <a:latin typeface="Calibri" panose="020F0502020204030204" pitchFamily="34" charset="0"/>
                <a:cs typeface="Calibri" panose="020F0502020204030204" pitchFamily="34" charset="0"/>
              </a:rPr>
              <a:t> Quantum state distribution on the Bloch sphere. Each point in the Bloch sphere corresponds to a pure quantum state.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B60E36-D11C-DB8D-B163-93002DEA8695}"/>
                  </a:ext>
                </a:extLst>
              </p:cNvPr>
              <p:cNvSpPr txBox="1"/>
              <p:nvPr/>
            </p:nvSpPr>
            <p:spPr>
              <a:xfrm>
                <a:off x="8797576" y="1435465"/>
                <a:ext cx="3235287" cy="16481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VN" sz="2000" i="1">
                        <a:latin typeface="Cambria Math" panose="02040503050406030204" pitchFamily="18" charset="0"/>
                      </a:rPr>
                      <m:t>𝑝𝑜𝑜𝑙</m:t>
                    </m:r>
                    <m:r>
                      <a:rPr lang="vi-VN" sz="20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VN" sz="2000" i="1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VN" sz="2000" i="0">
                        <a:latin typeface="Cambria Math" panose="02040503050406030204" pitchFamily="18" charset="0"/>
                      </a:rPr>
                      <m:t>Clifford</m:t>
                    </m:r>
                    <m:r>
                      <a:rPr lang="en-VN" sz="200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VN" sz="2000" i="0">
                        <a:latin typeface="Cambria Math" panose="02040503050406030204" pitchFamily="18" charset="0"/>
                      </a:rPr>
                      <m:t>set</m:t>
                    </m:r>
                    <m:r>
                      <a:rPr lang="en-VN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vi-VN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VN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V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V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VN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VN" sz="2000" i="1">
                        <a:latin typeface="Cambria Math" panose="02040503050406030204" pitchFamily="18" charset="0"/>
                      </a:rPr>
                      <m:t> ∈ {</m:t>
                    </m:r>
                    <m:r>
                      <a:rPr lang="en-V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VN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VN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VN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VN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VN" sz="2000" i="1">
                        <a:latin typeface="Cambria Math" panose="02040503050406030204" pitchFamily="18" charset="0"/>
                      </a:rPr>
                      <m:t>})}, </m:t>
                    </m:r>
                  </m:oMath>
                </a14:m>
                <a:r>
                  <a:rPr lang="en-VN" sz="200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V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VN" sz="2000" i="1">
                            <a:latin typeface="Cambria Math" panose="02040503050406030204" pitchFamily="18" charset="0"/>
                          </a:rPr>
                          <m:t>𝑠𝑎𝑚𝑝𝑙𝑒</m:t>
                        </m:r>
                      </m:sub>
                    </m:sSub>
                    <m:r>
                      <a:rPr lang="en-VN" sz="2000" i="1">
                        <a:latin typeface="Cambria Math" panose="02040503050406030204" pitchFamily="18" charset="0"/>
                      </a:rPr>
                      <m:t> = 100, </m:t>
                    </m:r>
                  </m:oMath>
                </a14:m>
                <a:r>
                  <a:rPr lang="en-VN" sz="200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VN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VN" sz="2000" i="1">
                        <a:latin typeface="Cambria Math" panose="02040503050406030204" pitchFamily="18" charset="0"/>
                      </a:rPr>
                      <m:t> = [3, 17], </m:t>
                    </m:r>
                    <m:r>
                      <a:rPr lang="en-VN" sz="20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VN" sz="2000" i="1">
                        <a:latin typeface="Cambria Math" panose="02040503050406030204" pitchFamily="18" charset="0"/>
                      </a:rPr>
                      <m:t> = [1, 10]</m:t>
                    </m:r>
                  </m:oMath>
                </a14:m>
                <a:r>
                  <a:rPr lang="en-VN" sz="2000"/>
                  <a:t> </a:t>
                </a:r>
              </a:p>
              <a:p>
                <a:r>
                  <a:rPr lang="en-VN" sz="2000"/>
                  <a:t>Mode = Smallest-Depth.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B60E36-D11C-DB8D-B163-93002DEA8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7576" y="1435465"/>
                <a:ext cx="3235287" cy="1648143"/>
              </a:xfrm>
              <a:prstGeom prst="rect">
                <a:avLst/>
              </a:prstGeom>
              <a:blipFill>
                <a:blip r:embed="rId3"/>
                <a:stretch>
                  <a:fillRect l="-1953" b="-687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6046370-3A9D-B603-8392-E56DF80F2A4A}"/>
              </a:ext>
            </a:extLst>
          </p:cNvPr>
          <p:cNvSpPr txBox="1"/>
          <p:nvPr/>
        </p:nvSpPr>
        <p:spPr>
          <a:xfrm>
            <a:off x="8797576" y="4119814"/>
            <a:ext cx="25896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sz="2400"/>
              <a:t>14 GB of 15,000 random quantum circuit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07540A-3F88-E3F6-4925-4778C232EB06}"/>
              </a:ext>
            </a:extLst>
          </p:cNvPr>
          <p:cNvSpPr/>
          <p:nvPr/>
        </p:nvSpPr>
        <p:spPr>
          <a:xfrm>
            <a:off x="4318609" y="1498294"/>
            <a:ext cx="4131323" cy="41598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EF42B6-06B5-81F0-04CA-BD11337C004A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8449932" y="2259537"/>
            <a:ext cx="34764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D880DEE9-3091-251E-25E1-703D74FC2067}"/>
              </a:ext>
            </a:extLst>
          </p:cNvPr>
          <p:cNvCxnSpPr>
            <a:stCxn id="13" idx="3"/>
            <a:endCxn id="12" idx="0"/>
          </p:cNvCxnSpPr>
          <p:nvPr/>
        </p:nvCxnSpPr>
        <p:spPr>
          <a:xfrm>
            <a:off x="8449932" y="3578230"/>
            <a:ext cx="1642470" cy="541584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522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84DA1-4699-1AB4-ED1C-58A21A1B1D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>
                <a:latin typeface="Calibri" panose="020F0502020204030204" pitchFamily="34" charset="0"/>
                <a:cs typeface="Calibri" panose="020F0502020204030204" pitchFamily="34" charset="0"/>
              </a:rPr>
              <a:t>9</a:t>
            </a:fld>
            <a:r>
              <a:rPr lang="en-VN">
                <a:latin typeface="Calibri" panose="020F0502020204030204" pitchFamily="34" charset="0"/>
                <a:cs typeface="Calibri" panose="020F0502020204030204" pitchFamily="34" charset="0"/>
              </a:rPr>
              <a:t> / 30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D09461-D7DD-C839-D339-BA1836565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52" y="0"/>
            <a:ext cx="3678093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0B8F3E-4FB9-3E6F-E5F8-C86E82F01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359" y="1393232"/>
            <a:ext cx="5304960" cy="38067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3694CD-7BD9-150E-A451-462A6DA9B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224" y="365125"/>
            <a:ext cx="7288576" cy="1325563"/>
          </a:xfrm>
        </p:spPr>
        <p:txBody>
          <a:bodyPr/>
          <a:lstStyle/>
          <a:p>
            <a:r>
              <a:rPr lang="en-VN">
                <a:latin typeface="Calibri" panose="020F0502020204030204" pitchFamily="34" charset="0"/>
                <a:cs typeface="Calibri" panose="020F0502020204030204" pitchFamily="34" charset="0"/>
              </a:rPr>
              <a:t>4. Results: using on simulator/emulator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83F9D1-A0BE-263A-A345-D86B58CB8570}"/>
              </a:ext>
            </a:extLst>
          </p:cNvPr>
          <p:cNvSpPr txBox="1"/>
          <p:nvPr/>
        </p:nvSpPr>
        <p:spPr>
          <a:xfrm>
            <a:off x="4555358" y="5122841"/>
            <a:ext cx="72885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sz="24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Fig. 6</a:t>
            </a:r>
            <a:r>
              <a:rPr lang="en-VN" sz="2400">
                <a:latin typeface="Calibri" panose="020F0502020204030204" pitchFamily="34" charset="0"/>
                <a:cs typeface="Calibri" panose="020F0502020204030204" pitchFamily="34" charset="0"/>
              </a:rPr>
              <a:t>. Average fidelity and MSE of FQsun (32-bit floating point and 32-bit fixed point) on RQC dataset.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EC3543-0126-8938-B13C-02D7A74C0069}"/>
              </a:ext>
            </a:extLst>
          </p:cNvPr>
          <p:cNvSpPr txBox="1"/>
          <p:nvPr/>
        </p:nvSpPr>
        <p:spPr>
          <a:xfrm>
            <a:off x="3967866" y="5940851"/>
            <a:ext cx="72885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sz="24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Fig. 7</a:t>
            </a:r>
            <a:r>
              <a:rPr lang="en-VN" sz="24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VN" sz="2400">
                <a:latin typeface="Calibri" panose="020F0502020204030204" pitchFamily="34" charset="0"/>
                <a:cs typeface="Calibri" panose="020F0502020204030204" pitchFamily="34" charset="0"/>
              </a:rPr>
              <a:t>Execution time (second) on both simulators and emulators.</a:t>
            </a:r>
          </a:p>
        </p:txBody>
      </p:sp>
    </p:spTree>
    <p:extLst>
      <p:ext uri="{BB962C8B-B14F-4D97-AF65-F5344CB8AC3E}">
        <p14:creationId xmlns:p14="http://schemas.microsoft.com/office/powerpoint/2010/main" val="3608547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577</Words>
  <Application>Microsoft Macintosh PowerPoint</Application>
  <PresentationFormat>Widescreen</PresentationFormat>
  <Paragraphs>72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Office Theme</vt:lpstr>
      <vt:lpstr>Efficient Random Quantum Circuit Generator: A Benchmarking Approach for Quantum Simulators  Vu Tuan Hai, Le Vu Trung Duong, Pham Hoai Luan, and Yasuhiko Nakashima Nara Institute of Science and Technology, 8916–5 Takayama-cho, Ikoma, Nara 630-0192, Japan. Email: vu.tuan hai.vr7@naist.ac.jp</vt:lpstr>
      <vt:lpstr>Outline</vt:lpstr>
      <vt:lpstr>1. Introduction</vt:lpstr>
      <vt:lpstr>1. Introduction: challenge</vt:lpstr>
      <vt:lpstr>2. Randomize benchmarking</vt:lpstr>
      <vt:lpstr>3. Method: RQC generator </vt:lpstr>
      <vt:lpstr>3. Method: RQC generator </vt:lpstr>
      <vt:lpstr>4. Results</vt:lpstr>
      <vt:lpstr>4. Results: using on simulator/emulator</vt:lpstr>
      <vt:lpstr>5. 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NGHIÊN CỨU HỆ NÉN LƯỢNG TỬ TRONG MÃ HÓA ẢNH HẬU LƯỢNG TỬ RESEARCH ON QUANTUM COMPRESSION SYSTEM IN POST-QUANTUM IMAGE ENCRYPTION</dc:title>
  <dc:creator>Vũ Tuấn Hải</dc:creator>
  <cp:lastModifiedBy>Tuan Hai Vu</cp:lastModifiedBy>
  <cp:revision>12</cp:revision>
  <dcterms:created xsi:type="dcterms:W3CDTF">2023-05-31T02:27:17Z</dcterms:created>
  <dcterms:modified xsi:type="dcterms:W3CDTF">2024-12-21T09:16:04Z</dcterms:modified>
</cp:coreProperties>
</file>