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3" r:id="rId5"/>
    <p:sldId id="266" r:id="rId6"/>
    <p:sldId id="264" r:id="rId7"/>
    <p:sldId id="265" r:id="rId8"/>
    <p:sldId id="267" r:id="rId9"/>
    <p:sldId id="269" r:id="rId10"/>
    <p:sldId id="268" r:id="rId11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1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8E28-A217-7E44-AEC7-DA889020407A}" type="datetimeFigureOut">
              <a:t>18/10/24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D36A-B2F9-5B4C-B8F3-F09E869AAA28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052997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64DA-0D69-3BE1-F3BB-70BC85127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3C391-8956-4D6D-830F-12C28F33C4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5D0B4-848B-0359-64F2-2C4651F8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A7062-1F68-1D4A-B328-B34C1B9C239D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E6786-DE72-A557-86A8-1F2E2FE0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D18A4-0B2B-273C-7048-EE4F9A17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4411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8CC8-C4F5-5B47-E879-2587BD6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A75BC2-A43C-38F6-3ED2-4C72CB79F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9B578-C35E-D196-1526-3467E6F5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0345F-E6FE-2A4B-9780-5E25C3C7A3F3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4E7F9-F87A-F06C-D268-446C423A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AA500-37CB-51B0-D829-BE034022A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2280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7637D1-13B2-0F73-10D6-7D862E4D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50DFA-37D3-6661-B492-E75B4E057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1013F-A114-404F-A125-8A023696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255E-E6A8-7B4E-9EE1-CBE9E005244E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FCF1-818E-7F49-EF4F-A1D9FBE4A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D265F-6F2E-34D7-41E2-81E9FB63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45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175A-F978-2073-6182-C5F75161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C57A-A7EE-4D55-BA65-9F168E006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CDDC9-6C52-4765-8D59-C2D53B039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B095B-6040-0048-9C6D-9FC45F75B32E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D9B4C-2805-06D4-D6C3-9B47A60B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4C239-C04E-446C-E171-AA040F98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BF4F8D-0735-E37B-5A36-91E2C744DFA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t="44603" r="16752" b="44286"/>
          <a:stretch/>
        </p:blipFill>
        <p:spPr bwMode="auto">
          <a:xfrm>
            <a:off x="10069286" y="230188"/>
            <a:ext cx="1709057" cy="316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奈良先端科学技術大学院大学">
            <a:extLst>
              <a:ext uri="{FF2B5EF4-FFF2-40B4-BE49-F238E27FC236}">
                <a16:creationId xmlns:a16="http://schemas.microsoft.com/office/drawing/2014/main" id="{D922BB81-C266-7919-A0BC-E91C08B5ED9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607" y="143039"/>
            <a:ext cx="2442936" cy="444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332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6628-B6CB-4A03-2424-96B6FDD1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6295E-CB71-467B-C5FF-081D8161C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04D89-F990-F2D0-46DA-69E7FB6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D1A47-ABF7-5845-A9BF-57963FEB311A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B8075-2AC6-C393-65C1-DD90B9C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33600-9DAA-8584-138C-59B01A50A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2705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5BF90-CF18-653E-B6F4-CCC9A654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7B32-7D6D-032E-4972-53D512E4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3CA0A8-BF15-78F4-DD99-30BA1CF14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BE664-6A3C-FC9D-34C3-3ACEF75A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34299-23A3-274D-BAFE-FCCD63A7E149}" type="datetime1">
              <a:t>18/10/24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07903-95F7-AB0E-0F2E-338D5EF8A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A338-2DC0-5FAA-A8ED-D4844EBC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825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128A-60DA-1C83-08D7-2FBE52E07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E648E-C5F4-F26B-25B4-A10BDBE98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32A16-D516-3B50-CBBB-E7AE505BD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665211-079D-FB93-2EC3-62C1C4CEA5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80F53E-F9FC-A595-FA28-B9096161FD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F3C1A-F9B4-0E6E-D122-4625E7F63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00FA2-32EC-474A-A28F-6A9A57409B97}" type="datetime1">
              <a:t>18/10/24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8231-7D71-CC15-88F7-5A71A89C9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09CE5-E814-1722-4504-967978890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6134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46E19-E9E0-9CA6-8761-CE7B3B3C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5E661-BCC3-EA80-7699-59DE1ADEF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7EE9F-28F8-A340-84B2-25FF6DEB5D51}" type="datetime1">
              <a:t>18/10/24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43420-0A55-CBE1-67DD-72F326FB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904DE-9132-FF49-DBB3-C0C48B591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14499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9DDC9-4743-B57B-CFD4-FF78F6C9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56DA8-7D5F-674A-A5B4-C0F5B1D1B387}" type="datetime1">
              <a:t>18/10/24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285E-53C2-407F-F9CA-27337DA2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C61D9-6C03-B122-4C19-471C97F4F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89929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52335-87BB-D669-8269-ED8FF9258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153C-04B1-0555-58D5-A36CBE1C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0093B-330F-040D-216C-C4110433D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CFFFD-EC68-E44C-E5B7-195386D17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D1B9B-9229-EE48-8CC3-DAA954D644C0}" type="datetime1">
              <a:t>18/10/24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AAD5F-75C5-105A-8086-DACE011FE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0E69F-CF84-8CCF-4056-8953644F8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50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5CFA-6584-82A2-0CB8-E2B5A647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7668A-1143-E418-0F54-BBB7F9B20A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1877D-FCB1-7991-BF31-D8C0D7F22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648DC-6051-A8E6-6F86-10F230B6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2509-D012-4044-94CF-BDC58FDC3F0E}" type="datetime1">
              <a:t>18/10/24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B5FFF-80A2-D183-2423-74087DCA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460B0-C1B6-27DC-531F-120D62A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30341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A8993-5A95-179D-03FF-9DCDFCAE4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A5A46-CA7B-5555-15A4-B40C04A35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537-414D-D1CB-E5E4-CDA115F04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15A7A3-C33B-5D4C-A6DF-9E7023261AC5}" type="datetime1">
              <a:t>18/10/24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EB3B8-C6BF-FFFE-861E-C0316D107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A363E-2D01-2EA2-906C-70D42DFED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A4569-6716-F649-8F1C-6F4A1EFC2E5C}" type="slidenum"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7390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10.png"/><Relationship Id="rId21" Type="http://schemas.openxmlformats.org/officeDocument/2006/relationships/image" Target="../media/image43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5" Type="http://schemas.openxmlformats.org/officeDocument/2006/relationships/image" Target="../media/image280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4" Type="http://schemas.openxmlformats.org/officeDocument/2006/relationships/image" Target="../media/image270.png"/><Relationship Id="rId9" Type="http://schemas.openxmlformats.org/officeDocument/2006/relationships/image" Target="../media/image410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34" Type="http://schemas.openxmlformats.org/officeDocument/2006/relationships/image" Target="../media/image8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33" Type="http://schemas.openxmlformats.org/officeDocument/2006/relationships/image" Target="../media/image86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32" Type="http://schemas.openxmlformats.org/officeDocument/2006/relationships/image" Target="../media/image85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31" Type="http://schemas.openxmlformats.org/officeDocument/2006/relationships/image" Target="../media/image84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Relationship Id="rId30" Type="http://schemas.openxmlformats.org/officeDocument/2006/relationships/image" Target="../media/image83.png"/><Relationship Id="rId35" Type="http://schemas.openxmlformats.org/officeDocument/2006/relationships/image" Target="../media/image88.png"/><Relationship Id="rId8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58E9-4477-2FF5-724F-E26962307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51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>
                <a:highlight>
                  <a:srgbClr val="FFFFFF"/>
                </a:highlight>
              </a:rPr>
              <a:t>Efficient Parameter-Shift Rule Implementation for Computing Gradient on Quantum Simulators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C741D-6435-EAF1-9CE8-59CEAB8D4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04863"/>
            <a:ext cx="9144000" cy="1655762"/>
          </a:xfrm>
        </p:spPr>
        <p:txBody>
          <a:bodyPr/>
          <a:lstStyle/>
          <a:p>
            <a:r>
              <a:rPr lang="en-US" u="sng"/>
              <a:t>Hai Vu Tuan</a:t>
            </a:r>
            <a:r>
              <a:rPr lang="en-US"/>
              <a:t>; Le Vu Trung Duong; Hoai Luan Pham; Yasuhiko Nakashima</a:t>
            </a:r>
          </a:p>
          <a:p>
            <a:r>
              <a:rPr lang="en-US"/>
              <a:t>Nara Institute of Science and Technology, Japan</a:t>
            </a:r>
            <a:endParaRPr lang="en-VN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2D45EDF-890B-B272-8020-2930A700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1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6916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E535-0843-E07C-91D9-5C3A86D7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89CCD-087D-683E-1707-8BE2C78F6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VN"/>
              <a:t>[1] </a:t>
            </a:r>
            <a:r>
              <a:rPr lang="en-US"/>
              <a:t>M. Schuld and F. Petruccione, Machine learning with quantum computers. Springer, 2021, vol. 676</a:t>
            </a:r>
          </a:p>
          <a:p>
            <a:pPr marL="0" indent="0">
              <a:buNone/>
            </a:pPr>
            <a:r>
              <a:rPr lang="en-US"/>
              <a:t>[2] D. Wierichs, J. Izaac, C. Wang, and C. Y.-Y. Lin, “General parameter-shift rules for quantum gradients,” Quantum, vol. 6, p. 677, Mar. 2022.</a:t>
            </a:r>
          </a:p>
          <a:p>
            <a:pPr marL="0" indent="0">
              <a:buNone/>
            </a:pPr>
            <a:r>
              <a:rPr lang="en-US"/>
              <a:t>[3] J. Stokes, J. Izaac, N. Killoran, and G. Carleo, “Quantum Natural Gradient,” Quantum, vol. 4, p. 269, May 2020.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56B0-197B-3231-90F0-897E6DED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rPr lang="en-VN"/>
              <a:t>10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36936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D38E-63EF-154C-B348-F04AF9E1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76"/>
            <a:ext cx="9185476" cy="1325563"/>
          </a:xfrm>
        </p:spPr>
        <p:txBody>
          <a:bodyPr>
            <a:normAutofit fontScale="90000"/>
          </a:bodyPr>
          <a:lstStyle/>
          <a:p>
            <a:r>
              <a:rPr lang="en-VN"/>
              <a:t>1. Parameterized </a:t>
            </a:r>
            <a:br>
              <a:rPr lang="en-VN"/>
            </a:br>
            <a:r>
              <a:rPr lang="en-VN"/>
              <a:t>quantum circuit (PQC) as learning model [1]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/>
              <p:nvPr/>
            </p:nvSpPr>
            <p:spPr>
              <a:xfrm>
                <a:off x="363986" y="1819499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21B4AD-2D76-71F6-224A-1EB4300C9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1819499"/>
                <a:ext cx="480020" cy="369332"/>
              </a:xfrm>
              <a:prstGeom prst="rect">
                <a:avLst/>
              </a:prstGeom>
              <a:blipFill>
                <a:blip r:embed="rId2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1E4225-AC2E-17AE-A1D6-7E4EDF7FB1D7}"/>
              </a:ext>
            </a:extLst>
          </p:cNvPr>
          <p:cNvCxnSpPr>
            <a:cxnSpLocks/>
          </p:cNvCxnSpPr>
          <p:nvPr/>
        </p:nvCxnSpPr>
        <p:spPr>
          <a:xfrm>
            <a:off x="843199" y="2002009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/>
              <p:nvPr/>
            </p:nvSpPr>
            <p:spPr>
              <a:xfrm>
                <a:off x="1418451" y="1772607"/>
                <a:ext cx="398706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11F934-638B-D79E-F802-BC2C5CA68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1" y="1772607"/>
                <a:ext cx="398706" cy="428263"/>
              </a:xfrm>
              <a:prstGeom prst="rect">
                <a:avLst/>
              </a:prstGeom>
              <a:blipFill>
                <a:blip r:embed="rId3"/>
                <a:stretch>
                  <a:fillRect l="-909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/>
              <p:nvPr/>
            </p:nvSpPr>
            <p:spPr>
              <a:xfrm>
                <a:off x="363986" y="2292734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3F3C90-13A1-0CA2-87F7-68811CF7A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292734"/>
                <a:ext cx="480020" cy="369332"/>
              </a:xfrm>
              <a:prstGeom prst="rect">
                <a:avLst/>
              </a:prstGeom>
              <a:blipFill>
                <a:blip r:embed="rId4"/>
                <a:stretch>
                  <a:fillRect l="-2564" r="-2564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FE303B-673C-2A98-A038-1CB6B644F1F2}"/>
              </a:ext>
            </a:extLst>
          </p:cNvPr>
          <p:cNvCxnSpPr>
            <a:cxnSpLocks/>
          </p:cNvCxnSpPr>
          <p:nvPr/>
        </p:nvCxnSpPr>
        <p:spPr>
          <a:xfrm>
            <a:off x="843200" y="2486261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/>
              <p:nvPr/>
            </p:nvSpPr>
            <p:spPr>
              <a:xfrm>
                <a:off x="1418452" y="2245842"/>
                <a:ext cx="390182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18003D9-5C06-4AE0-8DBA-383092263C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2245842"/>
                <a:ext cx="390182" cy="428263"/>
              </a:xfrm>
              <a:prstGeom prst="rect">
                <a:avLst/>
              </a:prstGeom>
              <a:blipFill>
                <a:blip r:embed="rId5"/>
                <a:stretch>
                  <a:fillRect l="-9091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/>
              <p:nvPr/>
            </p:nvSpPr>
            <p:spPr>
              <a:xfrm>
                <a:off x="363986" y="2750298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AA0919-A316-0B00-E300-7D30EE4B2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86" y="2750298"/>
                <a:ext cx="495370" cy="369332"/>
              </a:xfrm>
              <a:prstGeom prst="rect">
                <a:avLst/>
              </a:prstGeom>
              <a:blipFill>
                <a:blip r:embed="rId6"/>
                <a:stretch>
                  <a:fillRect r="-2500"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AAC24E-F48F-2AA6-2073-DB52581A7766}"/>
              </a:ext>
            </a:extLst>
          </p:cNvPr>
          <p:cNvCxnSpPr>
            <a:cxnSpLocks/>
          </p:cNvCxnSpPr>
          <p:nvPr/>
        </p:nvCxnSpPr>
        <p:spPr>
          <a:xfrm>
            <a:off x="858550" y="2944803"/>
            <a:ext cx="7056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/>
              <p:nvPr/>
            </p:nvSpPr>
            <p:spPr>
              <a:xfrm>
                <a:off x="1418452" y="2729643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7CE539-7AED-3C53-4EED-4412124900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52" y="2729643"/>
                <a:ext cx="1020544" cy="4282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/>
              <p:nvPr/>
            </p:nvSpPr>
            <p:spPr>
              <a:xfrm>
                <a:off x="2956021" y="2227785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81E21D-BF0C-0096-D425-807B1CAD2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21" y="2227785"/>
                <a:ext cx="356835" cy="428263"/>
              </a:xfrm>
              <a:prstGeom prst="rect">
                <a:avLst/>
              </a:prstGeom>
              <a:blipFill>
                <a:blip r:embed="rId8"/>
                <a:stretch>
                  <a:fillRect l="-10000"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DDABC948-1B7D-F5E5-9DFC-7706083887F9}"/>
              </a:ext>
            </a:extLst>
          </p:cNvPr>
          <p:cNvSpPr/>
          <p:nvPr/>
        </p:nvSpPr>
        <p:spPr>
          <a:xfrm>
            <a:off x="3422783" y="1908681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68A4EE-9AA2-28E0-3218-7E2034FDD31E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3511993" y="2087100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54665E-C590-6861-A0BA-CED3C2CB49A8}"/>
              </a:ext>
            </a:extLst>
          </p:cNvPr>
          <p:cNvCxnSpPr>
            <a:cxnSpLocks/>
          </p:cNvCxnSpPr>
          <p:nvPr/>
        </p:nvCxnSpPr>
        <p:spPr>
          <a:xfrm flipH="1" flipV="1">
            <a:off x="3365854" y="2794788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68015D-76CE-C5AB-5B61-34666424F5E8}"/>
              </a:ext>
            </a:extLst>
          </p:cNvPr>
          <p:cNvCxnSpPr>
            <a:cxnSpLocks/>
          </p:cNvCxnSpPr>
          <p:nvPr/>
        </p:nvCxnSpPr>
        <p:spPr>
          <a:xfrm flipH="1">
            <a:off x="3363755" y="2817421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/>
              <p:nvPr/>
            </p:nvSpPr>
            <p:spPr>
              <a:xfrm>
                <a:off x="4060523" y="1782857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E184A5C-DE31-4563-FA30-BE79B265C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3" y="1782857"/>
                <a:ext cx="1020544" cy="4282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/>
              <p:nvPr/>
            </p:nvSpPr>
            <p:spPr>
              <a:xfrm>
                <a:off x="4060524" y="2254321"/>
                <a:ext cx="41838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6AE5C05-6040-09B5-C707-BFC9A4BC7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524" y="2254321"/>
                <a:ext cx="418380" cy="428263"/>
              </a:xfrm>
              <a:prstGeom prst="rect">
                <a:avLst/>
              </a:prstGeom>
              <a:blipFill>
                <a:blip r:embed="rId10"/>
                <a:stretch>
                  <a:fillRect l="-8571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/>
              <p:nvPr/>
            </p:nvSpPr>
            <p:spPr>
              <a:xfrm>
                <a:off x="5443635" y="2710410"/>
                <a:ext cx="1020544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d>
                    </m:oMath>
                  </m:oMathPara>
                </a14:m>
                <a:endParaRPr lang="en-VN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32B1A8B-A14C-7A3B-FB03-98722FB6D8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35" y="2710410"/>
                <a:ext cx="1020544" cy="4282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2BE324-26BD-DF66-F354-9445A53FEFA2}"/>
              </a:ext>
            </a:extLst>
          </p:cNvPr>
          <p:cNvCxnSpPr>
            <a:cxnSpLocks/>
          </p:cNvCxnSpPr>
          <p:nvPr/>
        </p:nvCxnSpPr>
        <p:spPr>
          <a:xfrm flipV="1">
            <a:off x="1228612" y="1781059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639E670-DAB9-C903-3797-EA9C39AED1ED}"/>
              </a:ext>
            </a:extLst>
          </p:cNvPr>
          <p:cNvCxnSpPr>
            <a:cxnSpLocks/>
          </p:cNvCxnSpPr>
          <p:nvPr/>
        </p:nvCxnSpPr>
        <p:spPr>
          <a:xfrm flipV="1">
            <a:off x="3848041" y="1781059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D731A394-35C4-12F2-882A-C96F16F37149}"/>
              </a:ext>
            </a:extLst>
          </p:cNvPr>
          <p:cNvSpPr/>
          <p:nvPr/>
        </p:nvSpPr>
        <p:spPr>
          <a:xfrm>
            <a:off x="5500886" y="2378776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2F8E86-C050-0979-2EE7-4FF868720812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590096" y="2002009"/>
            <a:ext cx="0" cy="37676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18206-E853-3A66-8640-E652815C3A09}"/>
              </a:ext>
            </a:extLst>
          </p:cNvPr>
          <p:cNvCxnSpPr>
            <a:cxnSpLocks/>
          </p:cNvCxnSpPr>
          <p:nvPr/>
        </p:nvCxnSpPr>
        <p:spPr>
          <a:xfrm flipH="1" flipV="1">
            <a:off x="5436906" y="185292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822D9CC-C47F-31BA-E63F-8EC4A3496A28}"/>
              </a:ext>
            </a:extLst>
          </p:cNvPr>
          <p:cNvCxnSpPr>
            <a:cxnSpLocks/>
          </p:cNvCxnSpPr>
          <p:nvPr/>
        </p:nvCxnSpPr>
        <p:spPr>
          <a:xfrm flipH="1">
            <a:off x="5434807" y="187555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75FE5D-3464-7EC8-1E27-EBED92C0955F}"/>
              </a:ext>
            </a:extLst>
          </p:cNvPr>
          <p:cNvCxnSpPr>
            <a:cxnSpLocks/>
          </p:cNvCxnSpPr>
          <p:nvPr/>
        </p:nvCxnSpPr>
        <p:spPr>
          <a:xfrm flipV="1">
            <a:off x="5268024" y="1755391"/>
            <a:ext cx="0" cy="1944000"/>
          </a:xfrm>
          <a:prstGeom prst="straightConnector1">
            <a:avLst/>
          </a:prstGeom>
          <a:ln>
            <a:prstDash val="lg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57F5F1F9-EB8D-9019-2041-311235AB943E}"/>
              </a:ext>
            </a:extLst>
          </p:cNvPr>
          <p:cNvSpPr/>
          <p:nvPr/>
        </p:nvSpPr>
        <p:spPr>
          <a:xfrm rot="5400000" flipH="1">
            <a:off x="2449053" y="2208716"/>
            <a:ext cx="172090" cy="223329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CAE556E3-0A65-EC1D-28EA-589601DD58C9}"/>
              </a:ext>
            </a:extLst>
          </p:cNvPr>
          <p:cNvSpPr/>
          <p:nvPr/>
        </p:nvSpPr>
        <p:spPr>
          <a:xfrm rot="5400000" flipH="1">
            <a:off x="4475420" y="2808752"/>
            <a:ext cx="172090" cy="1020544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BC845858-156C-8BB8-048F-99B01A1265AE}"/>
              </a:ext>
            </a:extLst>
          </p:cNvPr>
          <p:cNvSpPr/>
          <p:nvPr/>
        </p:nvSpPr>
        <p:spPr>
          <a:xfrm rot="5400000" flipH="1">
            <a:off x="6328783" y="2347439"/>
            <a:ext cx="172090" cy="19558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/>
              <p:nvPr/>
            </p:nvSpPr>
            <p:spPr>
              <a:xfrm>
                <a:off x="1481314" y="3407312"/>
                <a:ext cx="217042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361E4E9-A3A5-12D6-C0BB-AACA4A5FA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314" y="3407312"/>
                <a:ext cx="2170429" cy="4282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/>
              <p:nvPr/>
            </p:nvSpPr>
            <p:spPr>
              <a:xfrm>
                <a:off x="4128634" y="3414351"/>
                <a:ext cx="894817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8E5CFE6-D347-30D7-61D4-378974E4F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8634" y="3414351"/>
                <a:ext cx="894817" cy="42826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/>
              <p:nvPr/>
            </p:nvSpPr>
            <p:spPr>
              <a:xfrm>
                <a:off x="5434807" y="3414351"/>
                <a:ext cx="1957940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6989AD6-1EFB-05D6-ED0F-6491BAB72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807" y="3414351"/>
                <a:ext cx="1957940" cy="4282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286EA688-0E62-065B-F5AA-C9512965A903}"/>
              </a:ext>
            </a:extLst>
          </p:cNvPr>
          <p:cNvSpPr/>
          <p:nvPr/>
        </p:nvSpPr>
        <p:spPr>
          <a:xfrm>
            <a:off x="1015760" y="1664109"/>
            <a:ext cx="6548684" cy="2178505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76D37DC-4EDE-8B7D-BBC4-D88694F472D8}"/>
              </a:ext>
            </a:extLst>
          </p:cNvPr>
          <p:cNvSpPr/>
          <p:nvPr/>
        </p:nvSpPr>
        <p:spPr>
          <a:xfrm rot="5400000">
            <a:off x="7134774" y="2351176"/>
            <a:ext cx="1507422" cy="3501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sz="1600">
                <a:solidFill>
                  <a:schemeClr val="tx1"/>
                </a:solidFill>
              </a:rPr>
              <a:t>Measurement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/>
              <p:nvPr/>
            </p:nvSpPr>
            <p:spPr>
              <a:xfrm>
                <a:off x="4221975" y="3857884"/>
                <a:ext cx="697639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46C40A4-03E2-2F25-ABDF-3E5B36DE7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1975" y="3857884"/>
                <a:ext cx="697639" cy="42826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/>
              <p:nvPr/>
            </p:nvSpPr>
            <p:spPr>
              <a:xfrm>
                <a:off x="8795305" y="1977255"/>
                <a:ext cx="285511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=⟨</m:t>
                    </m:r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d>
                      <m:dPr>
                        <m:begChr m:val="|"/>
                        <m:endChr m:val="|"/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†</m:t>
                            </m:r>
                          </m:sup>
                        </m:sSup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  <m:acc>
                          <m:accPr>
                            <m:chr m:val="̂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vi-V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a:rPr lang="vi-V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U</m:t>
                        </m:r>
                        <m:d>
                          <m:dPr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FDFB3EE-A09A-7795-5FC0-11EA03B9F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305" y="1977255"/>
                <a:ext cx="2855115" cy="428263"/>
              </a:xfrm>
              <a:prstGeom prst="rect">
                <a:avLst/>
              </a:prstGeom>
              <a:blipFill>
                <a:blip r:embed="rId16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/>
              <p:nvPr/>
            </p:nvSpPr>
            <p:spPr>
              <a:xfrm>
                <a:off x="9229335" y="2577447"/>
                <a:ext cx="1991165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vi-VN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5974FD9-E0D6-7401-9651-0E5DCC85C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335" y="2577447"/>
                <a:ext cx="1991165" cy="4282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DC7EF1-BB7C-37F8-7064-D6EBE99FC19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10222863" y="2405518"/>
            <a:ext cx="2055" cy="171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66F850E-A43B-D0B2-B006-1201C27CC97F}"/>
              </a:ext>
            </a:extLst>
          </p:cNvPr>
          <p:cNvCxnSpPr>
            <a:cxnSpLocks/>
            <a:stCxn id="41" idx="2"/>
            <a:endCxn id="36" idx="3"/>
          </p:cNvCxnSpPr>
          <p:nvPr/>
        </p:nvCxnSpPr>
        <p:spPr>
          <a:xfrm rot="5400000">
            <a:off x="7339356" y="1188510"/>
            <a:ext cx="463764" cy="53032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/>
              <p:nvPr/>
            </p:nvSpPr>
            <p:spPr>
              <a:xfrm>
                <a:off x="8511385" y="3179989"/>
                <a:ext cx="3422954" cy="4282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+1 </m:t>
                          </m:r>
                        </m:sup>
                      </m:sSup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Optimizer</m:t>
                      </m:r>
                      <m:d>
                        <m:d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vi-VN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sub>
                          </m:s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vi-VN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VN" b="1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7E9C9F9-A9EC-97C1-09BC-C993CCB7E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1385" y="3179989"/>
                <a:ext cx="3422954" cy="428263"/>
              </a:xfrm>
              <a:prstGeom prst="rect">
                <a:avLst/>
              </a:prstGeom>
              <a:blipFill>
                <a:blip r:embed="rId18"/>
                <a:stretch>
                  <a:fillRect b="-5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79981D7-2C78-8E6F-C5D9-F7EEDD63AA57}"/>
              </a:ext>
            </a:extLst>
          </p:cNvPr>
          <p:cNvCxnSpPr>
            <a:cxnSpLocks/>
            <a:stCxn id="38" idx="2"/>
            <a:endCxn id="41" idx="0"/>
          </p:cNvCxnSpPr>
          <p:nvPr/>
        </p:nvCxnSpPr>
        <p:spPr>
          <a:xfrm flipH="1">
            <a:off x="10222862" y="3005710"/>
            <a:ext cx="2056" cy="174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/>
              <p:nvPr/>
            </p:nvSpPr>
            <p:spPr>
              <a:xfrm>
                <a:off x="7630247" y="3589575"/>
                <a:ext cx="17515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Update new </a:t>
                </a:r>
                <a14:m>
                  <m:oMath xmlns:m="http://schemas.openxmlformats.org/officeDocument/2006/math">
                    <m:r>
                      <a:rPr lang="vi-VN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VN"/>
                  <a:t>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420E2A1-2D9F-22F9-AD28-2D60D760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247" y="3589575"/>
                <a:ext cx="1751529" cy="369332"/>
              </a:xfrm>
              <a:prstGeom prst="rect">
                <a:avLst/>
              </a:prstGeom>
              <a:blipFill>
                <a:blip r:embed="rId19"/>
                <a:stretch>
                  <a:fillRect l="-2878" t="-6667" b="-2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7DB8F4B-C9BD-8C3F-A0B7-33D261EC2D5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8063538" y="2187559"/>
            <a:ext cx="731767" cy="3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/>
              <p:nvPr/>
            </p:nvSpPr>
            <p:spPr>
              <a:xfrm>
                <a:off x="7035919" y="2236403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36C47E9-0872-5544-DC40-2E25EB805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919" y="2236403"/>
                <a:ext cx="356835" cy="428263"/>
              </a:xfrm>
              <a:prstGeom prst="rect">
                <a:avLst/>
              </a:prstGeom>
              <a:blipFill>
                <a:blip r:embed="rId20"/>
                <a:stretch>
                  <a:fillRect l="-9677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/>
              <p:nvPr/>
            </p:nvSpPr>
            <p:spPr>
              <a:xfrm>
                <a:off x="6608810" y="2245822"/>
                <a:ext cx="35683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C5A3A2-95ED-A721-F94A-64876431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810" y="2245822"/>
                <a:ext cx="356835" cy="428263"/>
              </a:xfrm>
              <a:prstGeom prst="rect">
                <a:avLst/>
              </a:prstGeom>
              <a:blipFill>
                <a:blip r:embed="rId21"/>
                <a:stretch>
                  <a:fillRect l="-12903"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/>
              <p:nvPr/>
            </p:nvSpPr>
            <p:spPr>
              <a:xfrm>
                <a:off x="838200" y="5030833"/>
                <a:ext cx="10826089" cy="129548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vi-VN" sz="28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PQC</a:t>
                </a:r>
                <a14:m>
                  <m:oMath xmlns:m="http://schemas.openxmlformats.org/officeDocument/2006/math"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VN" i="1">
                    <a:solidFill>
                      <a:schemeClr val="tx1"/>
                    </a:solidFill>
                  </a:rPr>
                  <a:t> </a:t>
                </a:r>
                <a:r>
                  <a:rPr lang="vi-VN" sz="28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can be splitted into </a:t>
                </a:r>
                <a14:m>
                  <m:oMath xmlns:m="http://schemas.openxmlformats.org/officeDocument/2006/math"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 i="1">
                    <a:solidFill>
                      <a:schemeClr val="tx1"/>
                    </a:solidFill>
                  </a:rPr>
                  <a:t> </a:t>
                </a:r>
                <a:r>
                  <a:rPr lang="en-VN" sz="2800">
                    <a:solidFill>
                      <a:schemeClr val="tx1"/>
                    </a:solidFill>
                  </a:rPr>
                  <a:t>sub-circuit (sub-operator)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vi-VN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vi-V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vi-VN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VN" sz="28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D21E891-5D4C-C534-335C-0F82247E7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30833"/>
                <a:ext cx="10826089" cy="1295482"/>
              </a:xfrm>
              <a:prstGeom prst="rect">
                <a:avLst/>
              </a:prstGeom>
              <a:blipFill>
                <a:blip r:embed="rId22"/>
                <a:stretch>
                  <a:fillRect l="-117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C82A7B59-BBF9-E075-9F5C-BC2E6CDB6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2</a:t>
            </a:fld>
            <a:endParaRPr lang="en-VN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AE2869C-F1AD-8399-4B15-F2C696C5AE06}"/>
              </a:ext>
            </a:extLst>
          </p:cNvPr>
          <p:cNvSpPr/>
          <p:nvPr/>
        </p:nvSpPr>
        <p:spPr>
          <a:xfrm>
            <a:off x="2658902" y="1897323"/>
            <a:ext cx="178419" cy="17841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684CEF-C41D-08F0-F4B4-1C3B774DA8A6}"/>
              </a:ext>
            </a:extLst>
          </p:cNvPr>
          <p:cNvCxnSpPr>
            <a:cxnSpLocks/>
            <a:endCxn id="53" idx="4"/>
          </p:cNvCxnSpPr>
          <p:nvPr/>
        </p:nvCxnSpPr>
        <p:spPr>
          <a:xfrm flipV="1">
            <a:off x="2748112" y="2075742"/>
            <a:ext cx="0" cy="85770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A12CC6-39F7-FC68-1D96-4C166E1BD2E8}"/>
              </a:ext>
            </a:extLst>
          </p:cNvPr>
          <p:cNvCxnSpPr>
            <a:cxnSpLocks/>
          </p:cNvCxnSpPr>
          <p:nvPr/>
        </p:nvCxnSpPr>
        <p:spPr>
          <a:xfrm flipH="1" flipV="1">
            <a:off x="2601973" y="2783430"/>
            <a:ext cx="288000" cy="28035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FDE442-CC9C-A838-61B3-2EB22480A59B}"/>
              </a:ext>
            </a:extLst>
          </p:cNvPr>
          <p:cNvCxnSpPr>
            <a:cxnSpLocks/>
          </p:cNvCxnSpPr>
          <p:nvPr/>
        </p:nvCxnSpPr>
        <p:spPr>
          <a:xfrm flipH="1">
            <a:off x="2599874" y="2806063"/>
            <a:ext cx="288000" cy="2661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F411B1-FBD5-2F5C-A916-9BB2D80EE0E2}"/>
              </a:ext>
            </a:extLst>
          </p:cNvPr>
          <p:cNvSpPr txBox="1"/>
          <p:nvPr/>
        </p:nvSpPr>
        <p:spPr>
          <a:xfrm>
            <a:off x="858550" y="6368891"/>
            <a:ext cx="10280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/>
              <a:t>[1] </a:t>
            </a:r>
            <a:r>
              <a:rPr lang="en-US"/>
              <a:t>M. Schuld and F. Petruccione, Machine learning with quantum computers. Springer, 2021, vol. 676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264B60D-7362-B531-7605-AFC23A3CD613}"/>
              </a:ext>
            </a:extLst>
          </p:cNvPr>
          <p:cNvSpPr txBox="1"/>
          <p:nvPr/>
        </p:nvSpPr>
        <p:spPr>
          <a:xfrm>
            <a:off x="918688" y="4251731"/>
            <a:ext cx="105865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VN"/>
              <a:t>Fig. 1. </a:t>
            </a:r>
            <a:r>
              <a:rPr lang="en-US"/>
              <a:t>Left) An example 3-qubits PQC is propose to split into sub-circuits. Each sub-circuit has only one parameter. (Right) The output is used for computing gradient, then back to update PQC’s parameters by the classical optimizer.</a:t>
            </a:r>
          </a:p>
        </p:txBody>
      </p:sp>
    </p:spTree>
    <p:extLst>
      <p:ext uri="{BB962C8B-B14F-4D97-AF65-F5344CB8AC3E}">
        <p14:creationId xmlns:p14="http://schemas.microsoft.com/office/powerpoint/2010/main" val="386690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921D-108F-FF86-3522-399BA6BB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2. Quantum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vi-VN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…  </m:t>
                            </m:r>
                            <m:f>
                              <m:fPr>
                                <m:ctrlP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vi-V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>
                                  <a:rPr lang="vi-VN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vi-VN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vi-VN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⊺</m:t>
                        </m:r>
                      </m:sup>
                    </m:sSup>
                  </m:oMath>
                </a14:m>
                <a:r>
                  <a:rPr lang="en-VN" b="1" i="1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156DC11-7823-551F-9FDB-8AB8DA234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48691" y="2644795"/>
                <a:ext cx="4793674" cy="954107"/>
              </a:xfrm>
              <a:prstGeom prst="rect">
                <a:avLst/>
              </a:prstGeom>
              <a:blipFill>
                <a:blip r:embed="rId2"/>
                <a:stretch>
                  <a:fillRect l="-5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A37164C-7F40-2C49-B88B-7F4A329943D4}"/>
              </a:ext>
            </a:extLst>
          </p:cNvPr>
          <p:cNvSpPr txBox="1"/>
          <p:nvPr/>
        </p:nvSpPr>
        <p:spPr>
          <a:xfrm>
            <a:off x="838199" y="1690687"/>
            <a:ext cx="72459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Computing quantum gradient is the key in various quantum machine learning models: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/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/>
                  <a:t>W</a:t>
                </a:r>
                <a:r>
                  <a:rPr lang="en-VN" sz="2800"/>
                  <a:t>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vi-V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vi-VN" sz="28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vi-VN" sz="2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  <m: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ctrlPr>
                                    <a:rPr lang="vi-VN" sz="28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vi-VN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vi-VN" sz="2800" b="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vi-VN" sz="2800" b="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vi-VN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VN" sz="2800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B8BDE1-E923-084F-F9AD-EB9E3BABD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598901"/>
                <a:ext cx="7245927" cy="1780167"/>
              </a:xfrm>
              <a:prstGeom prst="rect">
                <a:avLst/>
              </a:prstGeom>
              <a:blipFill>
                <a:blip r:embed="rId3"/>
                <a:stretch>
                  <a:fillRect l="-1573" t="-51064" b="-1134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9119155-0CC6-FF6C-3B08-CF75C9C1790D}"/>
              </a:ext>
            </a:extLst>
          </p:cNvPr>
          <p:cNvSpPr txBox="1"/>
          <p:nvPr/>
        </p:nvSpPr>
        <p:spPr>
          <a:xfrm>
            <a:off x="838200" y="5379069"/>
            <a:ext cx="876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Based on general parameter-shift rule technique 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A3DF7A-C538-B93A-A7C9-06D99D69B1A3}"/>
              </a:ext>
            </a:extLst>
          </p:cNvPr>
          <p:cNvSpPr txBox="1"/>
          <p:nvPr/>
        </p:nvSpPr>
        <p:spPr>
          <a:xfrm>
            <a:off x="838199" y="5958907"/>
            <a:ext cx="100514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highlight>
                  <a:srgbClr val="FFFFFF"/>
                </a:highlight>
                <a:latin typeface="Arial" panose="020B0604020202020204" pitchFamily="34" charset="0"/>
              </a:rPr>
              <a:t>[2]</a:t>
            </a: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D. Wierichs, J. Izaac, C. Wang, and C. Y.-Y. Lin, “General parameter-</a:t>
            </a:r>
            <a:br>
              <a:rPr lang="en-US"/>
            </a:br>
            <a:r>
              <a:rPr lang="en-US" b="0" i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shift rules for quantum gradients,” Quantum, vol. 6, p. 677, Mar. 2022</a:t>
            </a:r>
            <a:endParaRPr lang="en-VN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0A80CC2-EDAD-A8C6-55F4-AA54EF57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3</a:t>
            </a:fld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052BF-EB01-B6CB-ABA7-F20A2CF0C8D3}"/>
                  </a:ext>
                </a:extLst>
              </p:cNvPr>
              <p:cNvSpPr txBox="1"/>
              <p:nvPr/>
            </p:nvSpPr>
            <p:spPr>
              <a:xfrm>
                <a:off x="8446797" y="2753559"/>
                <a:ext cx="3745203" cy="675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p>
                      </m:sSubSup>
                      <m:r>
                        <a:rPr lang="vi-V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vi-V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vi-VN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2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vi-VN" sz="28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vi-V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VN" sz="2800" i="1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1052BF-EB01-B6CB-ABA7-F20A2CF0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6797" y="2753559"/>
                <a:ext cx="3745203" cy="675441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41C8E5-37F7-BA8E-F972-296DF62D29D3}"/>
                  </a:ext>
                </a:extLst>
              </p:cNvPr>
              <p:cNvSpPr txBox="1"/>
              <p:nvPr/>
            </p:nvSpPr>
            <p:spPr>
              <a:xfrm>
                <a:off x="9448799" y="3429000"/>
                <a:ext cx="2743200" cy="587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vi-V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th</m:t>
                        </m:r>
                      </m:sup>
                    </m:sSup>
                    <m:r>
                      <a:rPr lang="vi-VN" sz="2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unit</m:t>
                    </m:r>
                    <m:r>
                      <a:rPr lang="vi-VN" sz="28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vi-VN" sz="28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vector</m:t>
                    </m:r>
                  </m:oMath>
                </a14:m>
                <a:r>
                  <a:rPr lang="en-VN" sz="2800" i="1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41C8E5-37F7-BA8E-F972-296DF62D2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799" y="3429000"/>
                <a:ext cx="2743200" cy="587020"/>
              </a:xfrm>
              <a:prstGeom prst="rect">
                <a:avLst/>
              </a:prstGeom>
              <a:blipFill>
                <a:blip r:embed="rId5"/>
                <a:stretch>
                  <a:fillRect r="-922" b="-1489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69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5641" y="376700"/>
                <a:ext cx="10515600" cy="1325563"/>
              </a:xfrm>
            </p:spPr>
            <p:txBody>
              <a:bodyPr/>
              <a:lstStyle/>
              <a:p>
                <a:r>
                  <a:rPr lang="en-VN"/>
                  <a:t>3.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b="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r>
                      <a:rPr lang="vi-VN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en-VN" i="1"/>
                  <a:t> </a:t>
                </a:r>
                <a:br>
                  <a:rPr lang="en-VN" i="1"/>
                </a:br>
                <a:r>
                  <a:rPr lang="en-VN"/>
                  <a:t>consume too much resources!</a:t>
                </a:r>
                <a:endParaRPr lang="en-VN" i="1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25BB18-325F-662F-342E-0F9FE97779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5641" y="376700"/>
                <a:ext cx="10515600" cy="1325563"/>
              </a:xfrm>
              <a:blipFill>
                <a:blip r:embed="rId2"/>
                <a:stretch>
                  <a:fillRect l="-2292" t="-13333" b="-2095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/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10606BC-C037-D1BA-36E2-12DB0511D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795092"/>
                <a:ext cx="480020" cy="369332"/>
              </a:xfrm>
              <a:prstGeom prst="rect">
                <a:avLst/>
              </a:prstGeom>
              <a:blipFill>
                <a:blip r:embed="rId3"/>
                <a:stretch>
                  <a:fillRect l="-2564" r="-2564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90F5076-7C69-2F27-2BE0-65462AEEF44F}"/>
              </a:ext>
            </a:extLst>
          </p:cNvPr>
          <p:cNvCxnSpPr>
            <a:cxnSpLocks/>
          </p:cNvCxnSpPr>
          <p:nvPr/>
        </p:nvCxnSpPr>
        <p:spPr>
          <a:xfrm>
            <a:off x="1805807" y="3977602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/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C7B077-6196-ABD8-C5C4-A5F15B117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748200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/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2C3917E-E11C-7B12-65F6-903317C4CE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3745248"/>
                <a:ext cx="1271239" cy="428263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4A9634-DE01-A36E-D6FE-0F49C44B8575}"/>
              </a:ext>
            </a:extLst>
          </p:cNvPr>
          <p:cNvCxnSpPr>
            <a:cxnSpLocks/>
          </p:cNvCxnSpPr>
          <p:nvPr/>
        </p:nvCxnSpPr>
        <p:spPr>
          <a:xfrm>
            <a:off x="6018091" y="3977603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/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3843AED-D10A-F746-00B9-3F28CD99F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763471"/>
                <a:ext cx="1714938" cy="428263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/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F79784-0462-AB9C-941D-0FA2D7949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782013"/>
                <a:ext cx="219611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3712732-9B9B-3EE1-EF37-A6DBF17E65D6}"/>
              </a:ext>
            </a:extLst>
          </p:cNvPr>
          <p:cNvSpPr/>
          <p:nvPr/>
        </p:nvSpPr>
        <p:spPr>
          <a:xfrm>
            <a:off x="7940586" y="3828665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/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E72FAE-1A83-7B3D-A131-6F00C9D7F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785105"/>
                <a:ext cx="658368" cy="369332"/>
              </a:xfrm>
              <a:prstGeom prst="rect">
                <a:avLst/>
              </a:prstGeom>
              <a:blipFill>
                <a:blip r:embed="rId8"/>
                <a:stretch>
                  <a:fillRect r="-5660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/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25B84B-A19B-9E6E-DCBC-F80E207C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3256743"/>
                <a:ext cx="480020" cy="369332"/>
              </a:xfrm>
              <a:prstGeom prst="rect">
                <a:avLst/>
              </a:prstGeom>
              <a:blipFill>
                <a:blip r:embed="rId9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F9FFDB-1751-E28D-1155-10233D8A2A4D}"/>
              </a:ext>
            </a:extLst>
          </p:cNvPr>
          <p:cNvCxnSpPr>
            <a:cxnSpLocks/>
          </p:cNvCxnSpPr>
          <p:nvPr/>
        </p:nvCxnSpPr>
        <p:spPr>
          <a:xfrm>
            <a:off x="1805807" y="3439253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/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EB903A2-6859-3A39-4EC6-D3E1CA32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3209851"/>
                <a:ext cx="1517411" cy="428263"/>
              </a:xfrm>
              <a:prstGeom prst="rect">
                <a:avLst/>
              </a:prstGeom>
              <a:blipFill>
                <a:blip r:embed="rId10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/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93E32BF-6F0D-A6FC-E6D1-25973E0C6E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8900" y="3206899"/>
                <a:ext cx="1271239" cy="428263"/>
              </a:xfrm>
              <a:prstGeom prst="rect">
                <a:avLst/>
              </a:prstGeom>
              <a:blipFill>
                <a:blip r:embed="rId1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5AAE38-F824-CB43-2F6E-5479258E3708}"/>
              </a:ext>
            </a:extLst>
          </p:cNvPr>
          <p:cNvCxnSpPr>
            <a:cxnSpLocks/>
          </p:cNvCxnSpPr>
          <p:nvPr/>
        </p:nvCxnSpPr>
        <p:spPr>
          <a:xfrm>
            <a:off x="6018091" y="3439254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/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E51B7F5-C564-8B73-4233-C8B9052E2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0442" y="3225122"/>
                <a:ext cx="1714938" cy="428263"/>
              </a:xfrm>
              <a:prstGeom prst="rect">
                <a:avLst/>
              </a:prstGeom>
              <a:blipFill>
                <a:blip r:embed="rId1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/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6511249-CAEA-3AC4-EBA9-A0073A56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462" y="3243664"/>
                <a:ext cx="21961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ight Bracket 19">
            <a:extLst>
              <a:ext uri="{FF2B5EF4-FFF2-40B4-BE49-F238E27FC236}">
                <a16:creationId xmlns:a16="http://schemas.microsoft.com/office/drawing/2014/main" id="{93B4291B-2102-5927-D112-D15AA268233B}"/>
              </a:ext>
            </a:extLst>
          </p:cNvPr>
          <p:cNvSpPr/>
          <p:nvPr/>
        </p:nvSpPr>
        <p:spPr>
          <a:xfrm>
            <a:off x="7940586" y="3290316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/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192F872-C697-7A39-34A2-E77E3495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45" y="3246756"/>
                <a:ext cx="809134" cy="417102"/>
              </a:xfrm>
              <a:prstGeom prst="rect">
                <a:avLst/>
              </a:prstGeom>
              <a:blipFill>
                <a:blip r:embed="rId14"/>
                <a:stretch>
                  <a:fillRect r="-23077" b="-882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/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DACDA57-2399-1D2F-6EF0-662428014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2546688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B765B8-44CF-8581-92C2-7212E6A2CD17}"/>
              </a:ext>
            </a:extLst>
          </p:cNvPr>
          <p:cNvCxnSpPr>
            <a:cxnSpLocks/>
          </p:cNvCxnSpPr>
          <p:nvPr/>
        </p:nvCxnSpPr>
        <p:spPr>
          <a:xfrm>
            <a:off x="1821157" y="2740921"/>
            <a:ext cx="3852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/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BBDFBF1-736A-8857-5A17-2A49397196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2511519"/>
                <a:ext cx="1509315" cy="4282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/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9A84F05-4060-23CA-867E-1C03F40076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81" y="2508567"/>
                <a:ext cx="1271239" cy="428263"/>
              </a:xfrm>
              <a:prstGeom prst="rect">
                <a:avLst/>
              </a:prstGeom>
              <a:blipFill>
                <a:blip r:embed="rId1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73A571-EBA9-66B9-5D43-0D5B7F60C110}"/>
              </a:ext>
            </a:extLst>
          </p:cNvPr>
          <p:cNvCxnSpPr>
            <a:cxnSpLocks/>
          </p:cNvCxnSpPr>
          <p:nvPr/>
        </p:nvCxnSpPr>
        <p:spPr>
          <a:xfrm>
            <a:off x="6033441" y="2740922"/>
            <a:ext cx="1800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/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6CA41AC-7D50-0B06-280F-BF7BCCF0A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792" y="2526790"/>
                <a:ext cx="1714938" cy="428263"/>
              </a:xfrm>
              <a:prstGeom prst="rect">
                <a:avLst/>
              </a:prstGeom>
              <a:blipFill>
                <a:blip r:embed="rId18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/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7623E12-C6FF-4D75-A87B-CC14D8C07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366" y="2545332"/>
                <a:ext cx="219611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ight Bracket 28">
            <a:extLst>
              <a:ext uri="{FF2B5EF4-FFF2-40B4-BE49-F238E27FC236}">
                <a16:creationId xmlns:a16="http://schemas.microsoft.com/office/drawing/2014/main" id="{A13A7F66-4F20-2D47-3F4C-CFFD7F1B9050}"/>
              </a:ext>
            </a:extLst>
          </p:cNvPr>
          <p:cNvSpPr/>
          <p:nvPr/>
        </p:nvSpPr>
        <p:spPr>
          <a:xfrm>
            <a:off x="7955936" y="2591984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/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0457D4-60A3-3853-13F2-2D3F1402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2548424"/>
                <a:ext cx="961814" cy="439736"/>
              </a:xfrm>
              <a:prstGeom prst="rect">
                <a:avLst/>
              </a:prstGeom>
              <a:blipFill>
                <a:blip r:embed="rId20"/>
                <a:stretch>
                  <a:fillRect r="-6579"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/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236F9E4-7430-5DF9-7E68-3ABF5783E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83313" y="2918940"/>
                <a:ext cx="219611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/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50A697E-D5AD-B2A6-6A16-BB0059BC4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90" y="1875469"/>
                <a:ext cx="495370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39600C-FE0D-A915-B827-4709657D7E66}"/>
              </a:ext>
            </a:extLst>
          </p:cNvPr>
          <p:cNvCxnSpPr>
            <a:cxnSpLocks/>
          </p:cNvCxnSpPr>
          <p:nvPr/>
        </p:nvCxnSpPr>
        <p:spPr>
          <a:xfrm>
            <a:off x="1821157" y="2057979"/>
            <a:ext cx="360000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/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25407E-96C1-9D47-2739-FD29B694D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24" y="1828577"/>
                <a:ext cx="1517411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/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990F1BD-3715-1AC2-CE58-A4BC59299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623" y="1825625"/>
                <a:ext cx="1239695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92226CD-3063-1DC6-3F46-64D232E7B0C5}"/>
              </a:ext>
            </a:extLst>
          </p:cNvPr>
          <p:cNvCxnSpPr>
            <a:cxnSpLocks/>
          </p:cNvCxnSpPr>
          <p:nvPr/>
        </p:nvCxnSpPr>
        <p:spPr>
          <a:xfrm flipV="1">
            <a:off x="5744420" y="2057980"/>
            <a:ext cx="2088000" cy="1582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/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D862B-A30A-D288-3E53-E6EACCEFE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730" y="1843848"/>
                <a:ext cx="1916000" cy="428263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/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1075ECC-C256-D303-6838-A7B432F8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568" y="1862390"/>
                <a:ext cx="219611" cy="27699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ight Bracket 38">
            <a:extLst>
              <a:ext uri="{FF2B5EF4-FFF2-40B4-BE49-F238E27FC236}">
                <a16:creationId xmlns:a16="http://schemas.microsoft.com/office/drawing/2014/main" id="{A553812A-F5F5-CA6F-1A05-C6C42761E5E7}"/>
              </a:ext>
            </a:extLst>
          </p:cNvPr>
          <p:cNvSpPr/>
          <p:nvPr/>
        </p:nvSpPr>
        <p:spPr>
          <a:xfrm>
            <a:off x="7955936" y="1909042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/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sup>
                      </m:sSubSup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470E187-E896-B349-A48B-46F8AB2F9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95" y="1865482"/>
                <a:ext cx="1184552" cy="439223"/>
              </a:xfrm>
              <a:prstGeom prst="rect">
                <a:avLst/>
              </a:prstGeom>
              <a:blipFill>
                <a:blip r:embed="rId2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/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3AA771-4DBA-90C0-20A3-B8C96BAF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559868" y="2236899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/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AD680A-5213-587A-90EB-6CF75D965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953795"/>
                <a:ext cx="219611" cy="276999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/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4E68ED-4252-C960-6AE5-17DC03F01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36423" y="2265486"/>
                <a:ext cx="219611" cy="2769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DE452F41-B6C9-1D88-A278-B0299A2161D2}"/>
              </a:ext>
            </a:extLst>
          </p:cNvPr>
          <p:cNvSpPr txBox="1"/>
          <p:nvPr/>
        </p:nvSpPr>
        <p:spPr>
          <a:xfrm rot="16200000">
            <a:off x="599455" y="3013914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4D4BE8-9EE5-6366-C3B5-BCD7CBC1D022}"/>
              </a:ext>
            </a:extLst>
          </p:cNvPr>
          <p:cNvCxnSpPr>
            <a:cxnSpLocks/>
          </p:cNvCxnSpPr>
          <p:nvPr/>
        </p:nvCxnSpPr>
        <p:spPr>
          <a:xfrm>
            <a:off x="1187681" y="4437419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/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941939B-4EC4-155C-6A4F-B531A5EB6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421" y="4446204"/>
                <a:ext cx="42025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FC63760-3D24-312D-886D-E1C92675E4E1}"/>
              </a:ext>
            </a:extLst>
          </p:cNvPr>
          <p:cNvCxnSpPr>
            <a:cxnSpLocks/>
          </p:cNvCxnSpPr>
          <p:nvPr/>
        </p:nvCxnSpPr>
        <p:spPr>
          <a:xfrm flipV="1">
            <a:off x="1207532" y="1892054"/>
            <a:ext cx="0" cy="2545365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/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 sz="2800"/>
                  <a:t>The total number of quantum evaluations is </a:t>
                </a:r>
                <a14:m>
                  <m:oMath xmlns:m="http://schemas.openxmlformats.org/officeDocument/2006/math">
                    <m:r>
                      <a:rPr lang="vi-VN" sz="2800" b="0" i="1">
                        <a:latin typeface="Cambria Math" panose="02040503050406030204" pitchFamily="18" charset="0"/>
                      </a:rPr>
                      <m:t>2×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for 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parameters, then, number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VN" sz="2800"/>
                  <a:t> matrix multiplication for simulate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 (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VN" sz="2800"/>
                  <a:t>: number of qubits, </a:t>
                </a:r>
                <a14:m>
                  <m:oMath xmlns:m="http://schemas.openxmlformats.org/officeDocument/2006/math">
                    <m:r>
                      <a:rPr lang="en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VN" sz="2800"/>
                  <a:t>: number of parameters).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0F0F24-2D3A-CCB8-C65A-60271599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865" y="4782301"/>
                <a:ext cx="9755971" cy="2029851"/>
              </a:xfrm>
              <a:prstGeom prst="rect">
                <a:avLst/>
              </a:prstGeom>
              <a:blipFill>
                <a:blip r:embed="rId30"/>
                <a:stretch>
                  <a:fillRect l="-1300" t="-3106" b="-807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Slide Number Placeholder 49">
            <a:extLst>
              <a:ext uri="{FF2B5EF4-FFF2-40B4-BE49-F238E27FC236}">
                <a16:creationId xmlns:a16="http://schemas.microsoft.com/office/drawing/2014/main" id="{4FA4E1AF-70AF-C590-FD18-189A3C8C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4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51063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ABD6-72AD-CEA3-0620-27156745F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812666" cy="1325563"/>
          </a:xfrm>
        </p:spPr>
        <p:txBody>
          <a:bodyPr/>
          <a:lstStyle/>
          <a:p>
            <a:r>
              <a:rPr lang="en-VN"/>
              <a:t>4. New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VN"/>
                  <a:t>For any pair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/>
                  <a:t>, there are a duplication: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sz="2800" i="1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sz="2800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Furthermore: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1" i="1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8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sSub>
                              <m:sSub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bSup>
                      </m:e>
                    </m:d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VN" sz="2800" i="1"/>
                  <a:t> </a:t>
                </a:r>
              </a:p>
              <a:p>
                <a:pPr marL="0" indent="0">
                  <a:buNone/>
                </a:pPr>
                <a:r>
                  <a:rPr lang="en-VN"/>
                  <a:t>We already know: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VN" sz="28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0: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VN" sz="2800" i="1"/>
              </a:p>
              <a:p>
                <a:pPr marL="0" indent="0">
                  <a:buNone/>
                </a:pPr>
                <a:endParaRPr lang="en-V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3B7A7-5C5D-DE76-8A68-B16753F0E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/>
              <p:nvPr/>
            </p:nvSpPr>
            <p:spPr>
              <a:xfrm>
                <a:off x="9037286" y="1794861"/>
                <a:ext cx="2798618" cy="86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400"/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𝒰</m:t>
                        </m:r>
                      </m:e>
                      <m:sub>
                        <m:r>
                          <a:rPr lang="en-V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vi-VN" sz="2400" b="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vi-VN" sz="2400" b="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vi-VN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vi-V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VN" sz="2400" i="1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49144C-758C-A70A-A1B2-6BA7365D8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286" y="1794861"/>
                <a:ext cx="2798618" cy="860748"/>
              </a:xfrm>
              <a:prstGeom prst="rect">
                <a:avLst/>
              </a:prstGeom>
              <a:blipFill>
                <a:blip r:embed="rId3"/>
                <a:stretch>
                  <a:fillRect l="-3153" t="-5797" b="-724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523E67-6A68-7512-3640-8A536A5FC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5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381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7E82-CFB0-7BB7-742F-2F64422E8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266"/>
            <a:ext cx="10515600" cy="1325563"/>
          </a:xfrm>
        </p:spPr>
        <p:txBody>
          <a:bodyPr/>
          <a:lstStyle/>
          <a:p>
            <a:r>
              <a:rPr lang="en-VN"/>
              <a:t>4. Compact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/>
              <p:nvPr/>
            </p:nvSpPr>
            <p:spPr>
              <a:xfrm>
                <a:off x="2070027" y="1908798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D2035FC-A8F1-961B-3F52-E3AFB2B6C3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27" y="1908798"/>
                <a:ext cx="1527858" cy="428263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/>
              <p:nvPr/>
            </p:nvSpPr>
            <p:spPr>
              <a:xfrm>
                <a:off x="2070027" y="2443163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01F163-22F5-87B7-687C-48255BEF9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27" y="2443163"/>
                <a:ext cx="1527858" cy="4282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/>
              <p:nvPr/>
            </p:nvSpPr>
            <p:spPr>
              <a:xfrm>
                <a:off x="2070027" y="3080398"/>
                <a:ext cx="152785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33C815-6FFB-E647-1BA3-698BA9996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027" y="3080398"/>
                <a:ext cx="1527858" cy="428263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DC88C7E9-7FAD-DC9C-9866-3215DCC75183}"/>
              </a:ext>
            </a:extLst>
          </p:cNvPr>
          <p:cNvSpPr/>
          <p:nvPr/>
        </p:nvSpPr>
        <p:spPr>
          <a:xfrm>
            <a:off x="1664914" y="2122928"/>
            <a:ext cx="301631" cy="1168751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/>
              <p:nvPr/>
            </p:nvSpPr>
            <p:spPr>
              <a:xfrm>
                <a:off x="1184893" y="2547814"/>
                <a:ext cx="4800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D0F508-A79C-DF5C-C0DC-2BACAEA1A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893" y="2547814"/>
                <a:ext cx="480020" cy="369332"/>
              </a:xfrm>
              <a:prstGeom prst="rect">
                <a:avLst/>
              </a:prstGeom>
              <a:blipFill>
                <a:blip r:embed="rId5"/>
                <a:stretch>
                  <a:fillRect l="-2564" r="-2564" b="-1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FF154325-3414-7111-A1AF-F2F4FA07488C}"/>
              </a:ext>
            </a:extLst>
          </p:cNvPr>
          <p:cNvSpPr/>
          <p:nvPr/>
        </p:nvSpPr>
        <p:spPr>
          <a:xfrm flipH="1">
            <a:off x="3726837" y="2655836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/>
              <p:nvPr/>
            </p:nvSpPr>
            <p:spPr>
              <a:xfrm>
                <a:off x="3905176" y="2785458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60EC67-B3CF-B1C6-73A0-3A7A1F70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176" y="2785458"/>
                <a:ext cx="3173319" cy="428263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632459AE-B2E7-5DC7-CF86-9025286EF99D}"/>
              </a:ext>
            </a:extLst>
          </p:cNvPr>
          <p:cNvSpPr/>
          <p:nvPr/>
        </p:nvSpPr>
        <p:spPr>
          <a:xfrm>
            <a:off x="3589823" y="1691698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/>
              <p:nvPr/>
            </p:nvSpPr>
            <p:spPr>
              <a:xfrm>
                <a:off x="3920348" y="1512794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BD12EB4-060F-2BD1-AF02-628F2A10E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48" y="1512794"/>
                <a:ext cx="1249819" cy="316455"/>
              </a:xfrm>
              <a:prstGeom prst="rect">
                <a:avLst/>
              </a:prstGeom>
              <a:blipFill>
                <a:blip r:embed="rId7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/>
              <p:nvPr/>
            </p:nvSpPr>
            <p:spPr>
              <a:xfrm>
                <a:off x="3920348" y="1882426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A336782-D4B7-A5C6-AE4D-60D000F8AF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48" y="1882426"/>
                <a:ext cx="1249819" cy="316455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/>
              <p:nvPr/>
            </p:nvSpPr>
            <p:spPr>
              <a:xfrm>
                <a:off x="3920348" y="2337061"/>
                <a:ext cx="1249819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5A240F-12B7-64ED-75D3-CD8496BEB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348" y="2337061"/>
                <a:ext cx="1249819" cy="316455"/>
              </a:xfrm>
              <a:prstGeom prst="rect">
                <a:avLst/>
              </a:prstGeom>
              <a:blipFill>
                <a:blip r:embed="rId9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>
            <a:extLst>
              <a:ext uri="{FF2B5EF4-FFF2-40B4-BE49-F238E27FC236}">
                <a16:creationId xmlns:a16="http://schemas.microsoft.com/office/drawing/2014/main" id="{03A11740-BE59-A9B2-44C6-C04558886353}"/>
              </a:ext>
            </a:extLst>
          </p:cNvPr>
          <p:cNvSpPr/>
          <p:nvPr/>
        </p:nvSpPr>
        <p:spPr>
          <a:xfrm flipH="1">
            <a:off x="5218560" y="2068421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/>
              <p:nvPr/>
            </p:nvSpPr>
            <p:spPr>
              <a:xfrm>
                <a:off x="5330831" y="2078000"/>
                <a:ext cx="1732365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𝒰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2: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D846E52-2511-2011-2E8C-0F3555F32B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831" y="2078000"/>
                <a:ext cx="1732365" cy="428263"/>
              </a:xfrm>
              <a:prstGeom prst="rect">
                <a:avLst/>
              </a:prstGeom>
              <a:blipFill>
                <a:blip r:embed="rId10"/>
                <a:stretch>
                  <a:fillRect l="-719"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/>
              <p:nvPr/>
            </p:nvSpPr>
            <p:spPr>
              <a:xfrm>
                <a:off x="5535080" y="1168194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6B5ABC-6FF5-2A30-D828-4FACB818BD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80" y="1168194"/>
                <a:ext cx="1528116" cy="221204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/>
              <p:nvPr/>
            </p:nvSpPr>
            <p:spPr>
              <a:xfrm>
                <a:off x="5535080" y="1427270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1346FE-CBC5-4930-AD29-B71615AAA5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80" y="1427270"/>
                <a:ext cx="1528116" cy="221204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/>
              <p:nvPr/>
            </p:nvSpPr>
            <p:spPr>
              <a:xfrm>
                <a:off x="5535080" y="1798196"/>
                <a:ext cx="1528116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776A16F-50C3-00BA-6912-58EDABC3ED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080" y="1798196"/>
                <a:ext cx="1528116" cy="221204"/>
              </a:xfrm>
              <a:prstGeom prst="rect">
                <a:avLst/>
              </a:prstGeom>
              <a:blipFill>
                <a:blip r:embed="rId13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Left Brace 19">
            <a:extLst>
              <a:ext uri="{FF2B5EF4-FFF2-40B4-BE49-F238E27FC236}">
                <a16:creationId xmlns:a16="http://schemas.microsoft.com/office/drawing/2014/main" id="{587A4AA0-C38E-F5C0-2913-3CA406F846F2}"/>
              </a:ext>
            </a:extLst>
          </p:cNvPr>
          <p:cNvSpPr/>
          <p:nvPr/>
        </p:nvSpPr>
        <p:spPr>
          <a:xfrm>
            <a:off x="5353492" y="1282661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/>
              <p:nvPr/>
            </p:nvSpPr>
            <p:spPr>
              <a:xfrm>
                <a:off x="5176737" y="1438310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438C3B-0F7C-02C6-C24C-27928E005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6737" y="1438310"/>
                <a:ext cx="17152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/>
              <p:nvPr/>
            </p:nvSpPr>
            <p:spPr>
              <a:xfrm>
                <a:off x="2724150" y="2788929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3E4B01-7092-DCA3-01DB-85203FEA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150" y="2788929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/>
              <p:nvPr/>
            </p:nvSpPr>
            <p:spPr>
              <a:xfrm>
                <a:off x="4458743" y="2079698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899ECB-1E93-0BA3-1B1B-690BEB1D4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743" y="2079698"/>
                <a:ext cx="2196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/>
              <p:nvPr/>
            </p:nvSpPr>
            <p:spPr>
              <a:xfrm>
                <a:off x="6207635" y="1530553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4A5B4DC-71AF-4451-6E95-E8F4EFE64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635" y="1530553"/>
                <a:ext cx="21961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ket 24">
            <a:extLst>
              <a:ext uri="{FF2B5EF4-FFF2-40B4-BE49-F238E27FC236}">
                <a16:creationId xmlns:a16="http://schemas.microsoft.com/office/drawing/2014/main" id="{FBDA8AAB-86B6-F54D-F68B-7EC1EA83B2FA}"/>
              </a:ext>
            </a:extLst>
          </p:cNvPr>
          <p:cNvSpPr/>
          <p:nvPr/>
        </p:nvSpPr>
        <p:spPr>
          <a:xfrm>
            <a:off x="7166678" y="1512794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/>
              <p:nvPr/>
            </p:nvSpPr>
            <p:spPr>
              <a:xfrm>
                <a:off x="7244277" y="2287813"/>
                <a:ext cx="809135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C117B23-FD9C-B94B-CB69-01243D3EC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77" y="2287813"/>
                <a:ext cx="809135" cy="436017"/>
              </a:xfrm>
              <a:prstGeom prst="rect">
                <a:avLst/>
              </a:prstGeom>
              <a:blipFill>
                <a:blip r:embed="rId18"/>
                <a:stretch>
                  <a:fillRect l="-3077" r="-47692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ket 26">
            <a:extLst>
              <a:ext uri="{FF2B5EF4-FFF2-40B4-BE49-F238E27FC236}">
                <a16:creationId xmlns:a16="http://schemas.microsoft.com/office/drawing/2014/main" id="{572A19A9-5543-AA4D-F8BD-FDEB9C145765}"/>
              </a:ext>
            </a:extLst>
          </p:cNvPr>
          <p:cNvSpPr/>
          <p:nvPr/>
        </p:nvSpPr>
        <p:spPr>
          <a:xfrm>
            <a:off x="7166678" y="1168194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/>
              <p:nvPr/>
            </p:nvSpPr>
            <p:spPr>
              <a:xfrm>
                <a:off x="7254861" y="1104104"/>
                <a:ext cx="6583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b="1" i="1"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vi-VN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6CF0386-9B1B-FA66-6E44-D975AAB88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861" y="1104104"/>
                <a:ext cx="658368" cy="369332"/>
              </a:xfrm>
              <a:prstGeom prst="rect">
                <a:avLst/>
              </a:prstGeom>
              <a:blipFill>
                <a:blip r:embed="rId19"/>
                <a:stretch>
                  <a:fillRect r="-5660" b="-1290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2E1B26E-E70A-B59B-C696-01D6254FC308}"/>
              </a:ext>
            </a:extLst>
          </p:cNvPr>
          <p:cNvCxnSpPr>
            <a:cxnSpLocks/>
          </p:cNvCxnSpPr>
          <p:nvPr/>
        </p:nvCxnSpPr>
        <p:spPr>
          <a:xfrm flipV="1">
            <a:off x="1081410" y="1125530"/>
            <a:ext cx="0" cy="250850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146009-8225-31A2-75A9-271F148F6C2D}"/>
              </a:ext>
            </a:extLst>
          </p:cNvPr>
          <p:cNvSpPr txBox="1"/>
          <p:nvPr/>
        </p:nvSpPr>
        <p:spPr>
          <a:xfrm rot="16200000">
            <a:off x="481605" y="2134258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85F9BC-FF6A-BB56-0157-48137E4B0ABF}"/>
              </a:ext>
            </a:extLst>
          </p:cNvPr>
          <p:cNvCxnSpPr>
            <a:cxnSpLocks/>
          </p:cNvCxnSpPr>
          <p:nvPr/>
        </p:nvCxnSpPr>
        <p:spPr>
          <a:xfrm flipV="1">
            <a:off x="1058659" y="3792375"/>
            <a:ext cx="0" cy="236482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/>
              <p:nvPr/>
            </p:nvSpPr>
            <p:spPr>
              <a:xfrm>
                <a:off x="1321875" y="4449675"/>
                <a:ext cx="1969038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EC97563-52B4-5339-B43F-B81274CD1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75" y="4449675"/>
                <a:ext cx="1969038" cy="428263"/>
              </a:xfrm>
              <a:prstGeom prst="rect">
                <a:avLst/>
              </a:prstGeom>
              <a:blipFill>
                <a:blip r:embed="rId20"/>
                <a:stretch>
                  <a:fillRect b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/>
              <p:nvPr/>
            </p:nvSpPr>
            <p:spPr>
              <a:xfrm>
                <a:off x="1321874" y="4984040"/>
                <a:ext cx="196278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4306227-2E1A-DED9-B0DF-0024A835A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74" y="4984040"/>
                <a:ext cx="1962789" cy="428263"/>
              </a:xfrm>
              <a:prstGeom prst="rect">
                <a:avLst/>
              </a:prstGeom>
              <a:blipFill>
                <a:blip r:embed="rId21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/>
              <p:nvPr/>
            </p:nvSpPr>
            <p:spPr>
              <a:xfrm>
                <a:off x="1321874" y="5621275"/>
                <a:ext cx="1975123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6A9500E-6D97-E28C-DBB7-B055821A7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874" y="5621275"/>
                <a:ext cx="1975123" cy="428263"/>
              </a:xfrm>
              <a:prstGeom prst="rect">
                <a:avLst/>
              </a:prstGeom>
              <a:blipFill>
                <a:blip r:embed="rId22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22C31548-B743-13AE-A44B-DB792BE2610C}"/>
              </a:ext>
            </a:extLst>
          </p:cNvPr>
          <p:cNvSpPr/>
          <p:nvPr/>
        </p:nvSpPr>
        <p:spPr>
          <a:xfrm flipH="1">
            <a:off x="3424725" y="5196713"/>
            <a:ext cx="172090" cy="69173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/>
              <p:nvPr/>
            </p:nvSpPr>
            <p:spPr>
              <a:xfrm>
                <a:off x="3603064" y="5326335"/>
                <a:ext cx="3173319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1EC5332-906E-5BA7-7494-938F4C9AA6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64" y="5326335"/>
                <a:ext cx="3173319" cy="428263"/>
              </a:xfrm>
              <a:prstGeom prst="rect">
                <a:avLst/>
              </a:prstGeom>
              <a:blipFill>
                <a:blip r:embed="rId23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Left Brace 36">
            <a:extLst>
              <a:ext uri="{FF2B5EF4-FFF2-40B4-BE49-F238E27FC236}">
                <a16:creationId xmlns:a16="http://schemas.microsoft.com/office/drawing/2014/main" id="{1663F520-701F-0837-ABE0-E5DC72F8AE96}"/>
              </a:ext>
            </a:extLst>
          </p:cNvPr>
          <p:cNvSpPr/>
          <p:nvPr/>
        </p:nvSpPr>
        <p:spPr>
          <a:xfrm>
            <a:off x="3287711" y="4232575"/>
            <a:ext cx="227043" cy="824145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/>
              <p:nvPr/>
            </p:nvSpPr>
            <p:spPr>
              <a:xfrm>
                <a:off x="3618236" y="4053671"/>
                <a:ext cx="1509103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02AAC3B-8A27-35B0-E395-B610887C0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36" y="4053671"/>
                <a:ext cx="1509103" cy="316455"/>
              </a:xfrm>
              <a:prstGeom prst="rect">
                <a:avLst/>
              </a:prstGeom>
              <a:blipFill>
                <a:blip r:embed="rId24"/>
                <a:stretch>
                  <a:fillRect b="-107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/>
              <p:nvPr/>
            </p:nvSpPr>
            <p:spPr>
              <a:xfrm>
                <a:off x="3618236" y="4423303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C90CBA-2C6E-406D-DD74-48CF12429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36" y="4423303"/>
                <a:ext cx="1739372" cy="316455"/>
              </a:xfrm>
              <a:prstGeom prst="rect">
                <a:avLst/>
              </a:prstGeom>
              <a:blipFill>
                <a:blip r:embed="rId25"/>
                <a:stretch>
                  <a:fillRect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/>
              <p:nvPr/>
            </p:nvSpPr>
            <p:spPr>
              <a:xfrm>
                <a:off x="3618236" y="4877938"/>
                <a:ext cx="1739372" cy="3164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vi-VN" sz="16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6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19B302-A8DB-0F12-4B1C-D873506AF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36" y="4877938"/>
                <a:ext cx="1739372" cy="316455"/>
              </a:xfrm>
              <a:prstGeom prst="rect">
                <a:avLst/>
              </a:prstGeom>
              <a:blipFill>
                <a:blip r:embed="rId26"/>
                <a:stretch>
                  <a:fillRect b="-148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Left Brace 40">
            <a:extLst>
              <a:ext uri="{FF2B5EF4-FFF2-40B4-BE49-F238E27FC236}">
                <a16:creationId xmlns:a16="http://schemas.microsoft.com/office/drawing/2014/main" id="{145A2A12-2CD3-BC8C-795C-66FF9E9F9C3B}"/>
              </a:ext>
            </a:extLst>
          </p:cNvPr>
          <p:cNvSpPr/>
          <p:nvPr/>
        </p:nvSpPr>
        <p:spPr>
          <a:xfrm flipH="1">
            <a:off x="5408899" y="4609298"/>
            <a:ext cx="108000" cy="447422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/>
              <p:nvPr/>
            </p:nvSpPr>
            <p:spPr>
              <a:xfrm>
                <a:off x="5542656" y="4618877"/>
                <a:ext cx="997204" cy="4282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b>
                      </m:sSub>
                      <m:r>
                        <a:rPr lang="vi-VN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8EAD9B4-682A-43BE-26F7-08FF5AFF4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656" y="4618877"/>
                <a:ext cx="997204" cy="428263"/>
              </a:xfrm>
              <a:prstGeom prst="rect">
                <a:avLst/>
              </a:prstGeom>
              <a:blipFill>
                <a:blip r:embed="rId27"/>
                <a:stretch>
                  <a:fillRect b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/>
              <p:nvPr/>
            </p:nvSpPr>
            <p:spPr>
              <a:xfrm>
                <a:off x="5714267" y="3709071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8A960EB-710A-4BBE-7709-6BED49D79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67" y="3709071"/>
                <a:ext cx="1202963" cy="221204"/>
              </a:xfrm>
              <a:prstGeom prst="rect">
                <a:avLst/>
              </a:prstGeom>
              <a:blipFill>
                <a:blip r:embed="rId28"/>
                <a:stretch>
                  <a:fillRect b="-1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/>
              <p:nvPr/>
            </p:nvSpPr>
            <p:spPr>
              <a:xfrm>
                <a:off x="5714267" y="3968147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B51FF21-09AF-1826-8583-B3F32B3E9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67" y="3968147"/>
                <a:ext cx="1202963" cy="221204"/>
              </a:xfrm>
              <a:prstGeom prst="rect">
                <a:avLst/>
              </a:prstGeom>
              <a:blipFill>
                <a:blip r:embed="rId29"/>
                <a:stretch>
                  <a:fillRect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/>
              <p:nvPr/>
            </p:nvSpPr>
            <p:spPr>
              <a:xfrm>
                <a:off x="5714267" y="4339073"/>
                <a:ext cx="1202963" cy="22120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VN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vi-VN" sz="12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vi-VN" sz="1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vi-VN" sz="12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vi-VN" sz="12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sz="1200" i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E90B71A-153F-6E62-8DED-6B7759273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67" y="4339073"/>
                <a:ext cx="1202963" cy="221204"/>
              </a:xfrm>
              <a:prstGeom prst="rect">
                <a:avLst/>
              </a:prstGeom>
              <a:blipFill>
                <a:blip r:embed="rId30"/>
                <a:stretch>
                  <a:fillRect b="-157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190595F7-2E0A-6B01-4A8F-017D38B297BB}"/>
              </a:ext>
            </a:extLst>
          </p:cNvPr>
          <p:cNvSpPr/>
          <p:nvPr/>
        </p:nvSpPr>
        <p:spPr>
          <a:xfrm>
            <a:off x="5532679" y="3823538"/>
            <a:ext cx="114711" cy="625709"/>
          </a:xfrm>
          <a:prstGeom prst="leftBrace">
            <a:avLst>
              <a:gd name="adj1" fmla="val 45476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/>
              <p:nvPr/>
            </p:nvSpPr>
            <p:spPr>
              <a:xfrm>
                <a:off x="5256336" y="3989556"/>
                <a:ext cx="17152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sz="1400" i="1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FBDB70-DD46-6C31-729D-4DCDF7B08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336" y="3989556"/>
                <a:ext cx="171521" cy="21544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/>
              <p:nvPr/>
            </p:nvSpPr>
            <p:spPr>
              <a:xfrm>
                <a:off x="1975998" y="5329806"/>
                <a:ext cx="68038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39E1BD7-3272-677E-E5EE-8436F8343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998" y="5329806"/>
                <a:ext cx="680384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/>
              <p:nvPr/>
            </p:nvSpPr>
            <p:spPr>
              <a:xfrm>
                <a:off x="4156631" y="4620575"/>
                <a:ext cx="6898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2446B7F-2F65-B758-37BB-02C31303B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631" y="4620575"/>
                <a:ext cx="689850" cy="276999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/>
              <p:nvPr/>
            </p:nvSpPr>
            <p:spPr>
              <a:xfrm>
                <a:off x="6186406" y="407143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A6293B1-37D3-3314-B262-60385F9B0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406" y="4071430"/>
                <a:ext cx="2196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ight Bracket 50">
            <a:extLst>
              <a:ext uri="{FF2B5EF4-FFF2-40B4-BE49-F238E27FC236}">
                <a16:creationId xmlns:a16="http://schemas.microsoft.com/office/drawing/2014/main" id="{3AE1A524-4E3C-5CFB-C795-2B6999F7D3A8}"/>
              </a:ext>
            </a:extLst>
          </p:cNvPr>
          <p:cNvSpPr/>
          <p:nvPr/>
        </p:nvSpPr>
        <p:spPr>
          <a:xfrm>
            <a:off x="6983612" y="4041265"/>
            <a:ext cx="64736" cy="1984629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/>
              <p:nvPr/>
            </p:nvSpPr>
            <p:spPr>
              <a:xfrm>
                <a:off x="7061211" y="4863176"/>
                <a:ext cx="1700760" cy="436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{|</m:t>
                      </m:r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vi-VN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vi-VN" b="1" i="1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vi-V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vi-VN" b="0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b="0" i="1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bSup>
                        </m:e>
                      </m:d>
                      <m:r>
                        <a:rPr lang="vi-VN" b="0" i="1">
                          <a:latin typeface="Cambria Math" panose="02040503050406030204" pitchFamily="18" charset="0"/>
                        </a:rPr>
                        <m:t>⟩}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CF75F18-2F9E-8940-03AF-8970248C3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11" y="4863176"/>
                <a:ext cx="1700760" cy="436017"/>
              </a:xfrm>
              <a:prstGeom prst="rect">
                <a:avLst/>
              </a:prstGeom>
              <a:blipFill>
                <a:blip r:embed="rId34"/>
                <a:stretch>
                  <a:fillRect l="-741" r="-2963" b="-857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ight Bracket 52">
            <a:extLst>
              <a:ext uri="{FF2B5EF4-FFF2-40B4-BE49-F238E27FC236}">
                <a16:creationId xmlns:a16="http://schemas.microsoft.com/office/drawing/2014/main" id="{4FE265CB-02BE-80AA-A1F9-23202555FB73}"/>
              </a:ext>
            </a:extLst>
          </p:cNvPr>
          <p:cNvSpPr/>
          <p:nvPr/>
        </p:nvSpPr>
        <p:spPr>
          <a:xfrm>
            <a:off x="6995470" y="3720451"/>
            <a:ext cx="64736" cy="259076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/>
              <p:nvPr/>
            </p:nvSpPr>
            <p:spPr>
              <a:xfrm>
                <a:off x="7094047" y="3656361"/>
                <a:ext cx="899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vi-VN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vi-VN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vi-VN" b="0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C2818EB-5833-3BE0-8CD7-184A2E262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047" y="3656361"/>
                <a:ext cx="899889" cy="369332"/>
              </a:xfrm>
              <a:prstGeom prst="rect">
                <a:avLst/>
              </a:prstGeom>
              <a:blipFill>
                <a:blip r:embed="rId35"/>
                <a:stretch>
                  <a:fillRect l="-1389" r="-1389" b="-1724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8CA66DD-A97E-D023-0592-57C7B5357FC7}"/>
              </a:ext>
            </a:extLst>
          </p:cNvPr>
          <p:cNvCxnSpPr>
            <a:cxnSpLocks/>
          </p:cNvCxnSpPr>
          <p:nvPr/>
        </p:nvCxnSpPr>
        <p:spPr>
          <a:xfrm>
            <a:off x="1081410" y="3621968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AE192A3-4892-94B7-1491-8CE451A323A1}"/>
              </a:ext>
            </a:extLst>
          </p:cNvPr>
          <p:cNvCxnSpPr>
            <a:cxnSpLocks/>
          </p:cNvCxnSpPr>
          <p:nvPr/>
        </p:nvCxnSpPr>
        <p:spPr>
          <a:xfrm>
            <a:off x="1042699" y="6157204"/>
            <a:ext cx="7314915" cy="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1B3608-B627-5B96-2842-3733439BA4EE}"/>
              </a:ext>
            </a:extLst>
          </p:cNvPr>
          <p:cNvSpPr txBox="1"/>
          <p:nvPr/>
        </p:nvSpPr>
        <p:spPr>
          <a:xfrm rot="16200000">
            <a:off x="452899" y="4784598"/>
            <a:ext cx="846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/>
              <a:t>Order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FCA9D88-DC4B-F2B8-F3E7-73540161635F}"/>
              </a:ext>
            </a:extLst>
          </p:cNvPr>
          <p:cNvSpPr txBox="1"/>
          <p:nvPr/>
        </p:nvSpPr>
        <p:spPr>
          <a:xfrm>
            <a:off x="309639" y="2111600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(a)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B26AA3-38A7-15F9-6AF0-89BF4AD98F2C}"/>
              </a:ext>
            </a:extLst>
          </p:cNvPr>
          <p:cNvSpPr txBox="1"/>
          <p:nvPr/>
        </p:nvSpPr>
        <p:spPr>
          <a:xfrm>
            <a:off x="351509" y="4807506"/>
            <a:ext cx="48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(b)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F79A146-1346-AF4A-353A-65F307CBB2C5}"/>
              </a:ext>
            </a:extLst>
          </p:cNvPr>
          <p:cNvSpPr txBox="1"/>
          <p:nvPr/>
        </p:nvSpPr>
        <p:spPr>
          <a:xfrm>
            <a:off x="9388543" y="2154760"/>
            <a:ext cx="24938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matrix multiplication-based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8AF23CF-60BD-2D5B-A0BD-E983967A7CF8}"/>
              </a:ext>
            </a:extLst>
          </p:cNvPr>
          <p:cNvSpPr txBox="1"/>
          <p:nvPr/>
        </p:nvSpPr>
        <p:spPr>
          <a:xfrm>
            <a:off x="9409325" y="4635345"/>
            <a:ext cx="2493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2800"/>
              <a:t>For state vector-based</a:t>
            </a:r>
          </a:p>
        </p:txBody>
      </p:sp>
      <p:sp>
        <p:nvSpPr>
          <p:cNvPr id="62" name="Slide Number Placeholder 61">
            <a:extLst>
              <a:ext uri="{FF2B5EF4-FFF2-40B4-BE49-F238E27FC236}">
                <a16:creationId xmlns:a16="http://schemas.microsoft.com/office/drawing/2014/main" id="{A12CBD1F-3B2F-1FB5-0CA2-1833244B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6</a:t>
            </a:fld>
            <a:endParaRPr lang="en-VN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7BFD042-D04B-F0D4-997F-00EF47C12455}"/>
              </a:ext>
            </a:extLst>
          </p:cNvPr>
          <p:cNvSpPr txBox="1"/>
          <p:nvPr/>
        </p:nvSpPr>
        <p:spPr>
          <a:xfrm>
            <a:off x="945233" y="6227299"/>
            <a:ext cx="8210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Fig. 2: Computation order from begin to end (y-axis) for (a) Baseline PSR, (b) Proposed PSR for MM-based simulator,</a:t>
            </a:r>
          </a:p>
        </p:txBody>
      </p:sp>
    </p:spTree>
    <p:extLst>
      <p:ext uri="{BB962C8B-B14F-4D97-AF65-F5344CB8AC3E}">
        <p14:creationId xmlns:p14="http://schemas.microsoft.com/office/powerpoint/2010/main" val="382582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8CBA-5FB6-F240-29BF-DF1E8F5C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VN"/>
              <a:t>4. Using Look up table (LUT)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73A86-6E94-3839-2EC8-1E66BDC425B4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/>
              <p:nvPr/>
            </p:nvSpPr>
            <p:spPr>
              <a:xfrm>
                <a:off x="838198" y="4876666"/>
                <a:ext cx="9857509" cy="731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fill this LUT, only take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V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vi-VN" sz="28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VN" sz="2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nary>
                    <m:r>
                      <a:rPr lang="vi-VN" sz="28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VN" sz="2800" i="1"/>
                  <a:t> </a:t>
                </a:r>
                <a:r>
                  <a:rPr lang="en-VN" sz="2800"/>
                  <a:t>matrix multiplication</a:t>
                </a:r>
                <a:endParaRPr lang="en-VN" sz="2800" i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60590-1ABA-EA0A-AD8B-55D930B66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876666"/>
                <a:ext cx="9857509" cy="731932"/>
              </a:xfrm>
              <a:prstGeom prst="rect">
                <a:avLst/>
              </a:prstGeom>
              <a:blipFill>
                <a:blip r:embed="rId2"/>
                <a:stretch>
                  <a:fillRect l="-1157" t="-75862" r="-900" b="-1275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/>
              <p:nvPr/>
            </p:nvSpPr>
            <p:spPr>
              <a:xfrm>
                <a:off x="838198" y="5497935"/>
                <a:ext cx="11561619" cy="1223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 sz="2800"/>
                  <a:t>To achive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vi-VN" sz="2800" b="1" i="1">
                                    <a:latin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b>
                                <m:r>
                                  <a:rPr lang="vi-V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vi-VN" sz="2800" b="0" i="1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vi-VN" sz="2800" b="0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vi-V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bSup>
                          </m:e>
                        </m:d>
                      </m:e>
                    </m:d>
                  </m:oMath>
                </a14:m>
                <a:r>
                  <a:rPr lang="en-VN" sz="2800" i="1"/>
                  <a:t>, </a:t>
                </a:r>
                <a:r>
                  <a:rPr lang="en-VN" sz="2800"/>
                  <a:t>this method only take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vi-VN" sz="2800" b="0" i="1">
                        <a:latin typeface="Cambria Math" panose="02040503050406030204" pitchFamily="18" charset="0"/>
                      </a:rPr>
                      <m:t>+4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vi-VN" sz="2800" b="0" i="1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vi-VN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2×</m:t>
                        </m:r>
                        <m:r>
                          <a:rPr lang="vi-VN" sz="28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vi-VN" sz="2800" b="0" i="1"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vi-VN" sz="2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vi-VN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vi-VN" sz="2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vi-VN" sz="28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vi-VN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VN" sz="2800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876027-76F8-1B00-9E2F-C086EB78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97935"/>
                <a:ext cx="11561619" cy="1223540"/>
              </a:xfrm>
              <a:prstGeom prst="rect">
                <a:avLst/>
              </a:prstGeom>
              <a:blipFill>
                <a:blip r:embed="rId3"/>
                <a:stretch>
                  <a:fillRect l="-3618" t="-72449" b="-11632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06BF06-AE64-4DAB-D4EC-98B73509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7</a:t>
            </a:fld>
            <a:endParaRPr lang="en-VN"/>
          </a:p>
        </p:txBody>
      </p:sp>
      <p:pic>
        <p:nvPicPr>
          <p:cNvPr id="11" name="Picture 10" descr="A white sheet with black text and red text&#10;&#10;Description automatically generated">
            <a:extLst>
              <a:ext uri="{FF2B5EF4-FFF2-40B4-BE49-F238E27FC236}">
                <a16:creationId xmlns:a16="http://schemas.microsoft.com/office/drawing/2014/main" id="{1DE9432A-2973-3422-7CC5-B8D59AD6B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217805"/>
            <a:ext cx="8860732" cy="25208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DA1CC7-0B85-664D-A6D6-FAA67B207477}"/>
                  </a:ext>
                </a:extLst>
              </p:cNvPr>
              <p:cNvSpPr txBox="1"/>
              <p:nvPr/>
            </p:nvSpPr>
            <p:spPr>
              <a:xfrm>
                <a:off x="838198" y="3826853"/>
                <a:ext cx="8860731" cy="1037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VN"/>
                  <a:t>TABLE I: Look up table (LUT)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vi-VN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VN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vi-V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VN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V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vi-VN" b="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m:rPr>
                                    <m:sty m:val="p"/>
                                  </m:rPr>
                                  <a:rPr lang="vi-VN" i="1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V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V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V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VN" i="1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VN" i="1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VN"/>
                  <a:t>. </a:t>
                </a:r>
                <a:r>
                  <a:rPr lang="en-VN">
                    <a:solidFill>
                      <a:srgbClr val="FF0000"/>
                    </a:solidFill>
                  </a:rPr>
                  <a:t>Red</a:t>
                </a:r>
                <a:r>
                  <a:rPr lang="en-VN"/>
                  <a:t> and </a:t>
                </a:r>
                <a:r>
                  <a:rPr lang="en-VN">
                    <a:solidFill>
                      <a:srgbClr val="0070C0"/>
                    </a:solidFill>
                  </a:rPr>
                  <a:t>Blue</a:t>
                </a:r>
                <a:r>
                  <a:rPr lang="en-VN"/>
                  <a:t> elements are required for MM-based and state-based simulators, respectively. </a:t>
                </a:r>
                <a:r>
                  <a:rPr lang="en-VN">
                    <a:solidFill>
                      <a:schemeClr val="accent5"/>
                    </a:solidFill>
                  </a:rPr>
                  <a:t>Violet</a:t>
                </a:r>
                <a:r>
                  <a:rPr lang="en-VN"/>
                  <a:t> elements are required for both. The normal (</a:t>
                </a:r>
                <a:r>
                  <a:rPr lang="en-VN" b="1"/>
                  <a:t>Black</a:t>
                </a:r>
                <a:r>
                  <a:rPr lang="en-VN"/>
                  <a:t>) elements do not need to be stored.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DDA1CC7-0B85-664D-A6D6-FAA67B20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826853"/>
                <a:ext cx="8860731" cy="1037079"/>
              </a:xfrm>
              <a:prstGeom prst="rect">
                <a:avLst/>
              </a:prstGeom>
              <a:blipFill>
                <a:blip r:embed="rId5"/>
                <a:stretch>
                  <a:fillRect l="-572" t="-1205" r="-286" b="-8434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54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0DCE-2457-2885-CC5A-041B55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Experiments and results</a:t>
            </a:r>
          </a:p>
        </p:txBody>
      </p:sp>
      <p:pic>
        <p:nvPicPr>
          <p:cNvPr id="5" name="Content Placeholder 4" descr="A graph of multicolored lines&#10;&#10;Description automatically generated">
            <a:extLst>
              <a:ext uri="{FF2B5EF4-FFF2-40B4-BE49-F238E27FC236}">
                <a16:creationId xmlns:a16="http://schemas.microsoft.com/office/drawing/2014/main" id="{7AF7F247-C874-5A55-C6CB-7EB9D5A54E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87457"/>
            <a:ext cx="11914738" cy="347162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504-F48A-4DDE-63C2-A087510D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8</a:t>
            </a:fld>
            <a:endParaRPr lang="en-V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E542FE-5706-D10C-1477-CB50121CB7F4}"/>
              </a:ext>
            </a:extLst>
          </p:cNvPr>
          <p:cNvSpPr txBox="1"/>
          <p:nvPr/>
        </p:nvSpPr>
        <p:spPr>
          <a:xfrm>
            <a:off x="572945" y="5488382"/>
            <a:ext cx="11430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/>
              <a:t>Fig. 3: Execution time (y-axis) from 2 to 7-qubit quantum circuit in log scale, with (x-axis) is depth value from 2 to 49.</a:t>
            </a:r>
          </a:p>
        </p:txBody>
      </p:sp>
    </p:spTree>
    <p:extLst>
      <p:ext uri="{BB962C8B-B14F-4D97-AF65-F5344CB8AC3E}">
        <p14:creationId xmlns:p14="http://schemas.microsoft.com/office/powerpoint/2010/main" val="3855971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0DCE-2457-2885-CC5A-041B5544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/>
              <a:t>5. Experiments and results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504-F48A-4DDE-63C2-A087510D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4569-6716-F649-8F1C-6F4A1EFC2E5C}" type="slidenum">
              <a:t>9</a:t>
            </a:fld>
            <a:endParaRPr lang="en-VN"/>
          </a:p>
        </p:txBody>
      </p:sp>
      <p:pic>
        <p:nvPicPr>
          <p:cNvPr id="10" name="Content Placeholder 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87537127-0DC0-9036-08F6-D5A886BF1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5940" y="1478383"/>
            <a:ext cx="6862880" cy="525034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47C2D0-40B1-88D7-C85A-855710179E6C}"/>
              </a:ext>
            </a:extLst>
          </p:cNvPr>
          <p:cNvSpPr txBox="1"/>
          <p:nvPr/>
        </p:nvSpPr>
        <p:spPr>
          <a:xfrm>
            <a:off x="7488820" y="1690688"/>
            <a:ext cx="39701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Fig. 4: Speedup (y-axis) compare between proposed method</a:t>
            </a:r>
          </a:p>
          <a:p>
            <a:r>
              <a:rPr lang="en-US"/>
              <a:t>and baselines, from 2 to 7-qubit quantum circuit, with (x-axis)</a:t>
            </a:r>
          </a:p>
          <a:p>
            <a:r>
              <a:rPr lang="en-US"/>
              <a:t>is depth value from 2 to 49.</a:t>
            </a:r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3519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33674</TotalTime>
  <Words>967</Words>
  <Application>Microsoft Macintosh PowerPoint</Application>
  <PresentationFormat>Widescreen</PresentationFormat>
  <Paragraphs>146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Efficient Parameter-Shift Rule Implementation for Computing Gradient on Quantum Simulators</vt:lpstr>
      <vt:lpstr>1. Parameterized  quantum circuit (PQC) as learning model [1]</vt:lpstr>
      <vt:lpstr>2. Quantum gradient</vt:lpstr>
      <vt:lpstr>3. Computing ∇_θ C(θ)  consume too much resources!</vt:lpstr>
      <vt:lpstr>4. New scheme</vt:lpstr>
      <vt:lpstr>4. Compact scheme</vt:lpstr>
      <vt:lpstr>4. Using Look up table (LUT)</vt:lpstr>
      <vt:lpstr>5. Experiments and results</vt:lpstr>
      <vt:lpstr>5. Experiments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Tuan Hai Vu</cp:lastModifiedBy>
  <cp:revision>17</cp:revision>
  <dcterms:created xsi:type="dcterms:W3CDTF">2024-05-27T00:56:01Z</dcterms:created>
  <dcterms:modified xsi:type="dcterms:W3CDTF">2024-10-18T01:24:36Z</dcterms:modified>
</cp:coreProperties>
</file>