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90" r:id="rId2"/>
    <p:sldMasterId id="2147483662" r:id="rId3"/>
    <p:sldMasterId id="2147483674" r:id="rId4"/>
    <p:sldMasterId id="2147483688" r:id="rId5"/>
    <p:sldMasterId id="2147483686" r:id="rId6"/>
    <p:sldMasterId id="2147483692" r:id="rId7"/>
  </p:sldMasterIdLst>
  <p:notesMasterIdLst>
    <p:notesMasterId r:id="rId21"/>
  </p:notesMasterIdLst>
  <p:handoutMasterIdLst>
    <p:handoutMasterId r:id="rId22"/>
  </p:handoutMasterIdLst>
  <p:sldIdLst>
    <p:sldId id="303" r:id="rId8"/>
    <p:sldId id="290" r:id="rId9"/>
    <p:sldId id="314" r:id="rId10"/>
    <p:sldId id="306" r:id="rId11"/>
    <p:sldId id="294" r:id="rId12"/>
    <p:sldId id="313" r:id="rId13"/>
    <p:sldId id="312" r:id="rId14"/>
    <p:sldId id="299" r:id="rId15"/>
    <p:sldId id="311" r:id="rId16"/>
    <p:sldId id="295" r:id="rId17"/>
    <p:sldId id="307" r:id="rId18"/>
    <p:sldId id="309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245"/>
    <a:srgbClr val="307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3" autoAdjust="0"/>
    <p:restoredTop sz="72376" autoAdjust="0"/>
  </p:normalViewPr>
  <p:slideViewPr>
    <p:cSldViewPr snapToGrid="0">
      <p:cViewPr varScale="1">
        <p:scale>
          <a:sx n="81" d="100"/>
          <a:sy n="81" d="100"/>
        </p:scale>
        <p:origin x="169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B01294-83AB-E7C5-00FB-0F8E12574A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2AB54-02C4-9953-F5F4-0072F2D351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05571-6E46-4330-80BB-AD2E784BDF3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4707E-1A1E-17D6-37D6-2C9FAB5EAD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A84B1-7080-FAF3-F144-49553FC577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B9EF3-2C04-4B2C-99E9-5D0A5971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25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31EC1-0F72-49C2-8204-99E45E187EF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1BFA1-2D5D-49D7-9E37-B4C644D5A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5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</a:t>
            </a:r>
          </a:p>
          <a:p>
            <a:r>
              <a:rPr lang="en-US" dirty="0"/>
              <a:t>I’m Hai, I’m from Nara Institute of Science and Technology, Japan.</a:t>
            </a:r>
          </a:p>
          <a:p>
            <a:r>
              <a:rPr lang="en-US" dirty="0"/>
              <a:t>Today I will present our research which is relevant to the theoretical analysis of the hardware resources.</a:t>
            </a:r>
          </a:p>
          <a:p>
            <a:r>
              <a:rPr lang="en-US" dirty="0"/>
              <a:t>This project was raised when we began to design an FPGA for quantum emulation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31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resources is estimated as Figure 7 and 8.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Times New Roman" panose="02020603050405020304" pitchFamily="18" charset="0"/>
              </a:rPr>
              <a:t>BRAM usage increases linearly with the #PEs and LDM memory depth.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Times New Roman" panose="02020603050405020304" pitchFamily="18" charset="0"/>
              </a:rPr>
              <a:t>The maximum #Qubits supported increases linearly with the #PEs, reflecting the doubling of LDM depth as the #Qubits grows.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cs typeface="Times New Roman" panose="02020603050405020304" pitchFamily="18" charset="0"/>
              </a:rPr>
              <a:t>Finally, </a:t>
            </a:r>
            <a:r>
              <a:rPr lang="en-US" dirty="0">
                <a:solidFill>
                  <a:srgbClr val="FF0000"/>
                </a:solidFill>
              </a:rPr>
              <a:t>The MEMS method enables QEA to support up to 32 qubits while maintaining BRAM and DSP resource requirements</a:t>
            </a:r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dirty="0">
                <a:cs typeface="Times New Roman" panose="02020603050405020304" pitchFamily="18" charset="0"/>
              </a:rPr>
              <a:t>the Xilinx ZCU102 FPGA has only 4GB of DDR4 memory, and 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the maximum number of effectively supported #Qubits is limited to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26.</a:t>
            </a:r>
          </a:p>
          <a:p>
            <a:r>
              <a:rPr lang="en-US" dirty="0">
                <a:cs typeface="Times New Roman" panose="02020603050405020304" pitchFamily="18" charset="0"/>
              </a:rPr>
              <a:t>The number of Cycles for 4 QEA versions becomes insignificant and depends primarily on the transmission bandwidth between DDR4 and the QEA.</a:t>
            </a:r>
          </a:p>
          <a:p>
            <a:r>
              <a:rPr lang="en-US" dirty="0">
                <a:cs typeface="Times New Roman" panose="02020603050405020304" pitchFamily="18" charset="0"/>
              </a:rPr>
              <a:t>Increasing the #PEs to 16 will achieve</a:t>
            </a:r>
            <a:r>
              <a:rPr lang="it-IT" dirty="0">
                <a:solidFill>
                  <a:srgbClr val="C00000"/>
                </a:solidFill>
                <a:cs typeface="Times New Roman" panose="02020603050405020304" pitchFamily="18" charset="0"/>
              </a:rPr>
              <a:t> 16 times acceleration in computations</a:t>
            </a:r>
            <a:r>
              <a:rPr lang="it-IT" dirty="0">
                <a:cs typeface="Times New Roman" panose="02020603050405020304" pitchFamily="18" charset="0"/>
              </a:rPr>
              <a:t>.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US" b="1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9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 the conclusion,</a:t>
            </a:r>
          </a:p>
          <a:p>
            <a:r>
              <a:rPr lang="en-US" dirty="0">
                <a:latin typeface="+mn-lt"/>
              </a:rPr>
              <a:t>This study introduced the MEMS method and QEA architecture to address memory and computational challenges in quantum emulation.</a:t>
            </a:r>
          </a:p>
          <a:p>
            <a:r>
              <a:rPr lang="en-US" dirty="0">
                <a:latin typeface="+mn-lt"/>
              </a:rPr>
              <a:t>However, for circuits exceeding 19 qubits → bottlenecked by the data transfer bandwidth between DDR4 memory and the QEA, which consumes 66% of the total execution time.</a:t>
            </a:r>
          </a:p>
          <a:p>
            <a:r>
              <a:rPr lang="en-US" dirty="0">
                <a:latin typeface="+mn-lt"/>
              </a:rPr>
              <a:t>Design QEA in Verilog and implement it practically on the Xilinx ZCU102 FPGA.</a:t>
            </a:r>
          </a:p>
          <a:p>
            <a:r>
              <a:rPr lang="en-GB" dirty="0">
                <a:latin typeface="+mn-lt"/>
              </a:rPr>
              <a:t>Additionally, we will implement QEA on the </a:t>
            </a:r>
            <a:r>
              <a:rPr lang="en-GB" dirty="0" err="1">
                <a:latin typeface="+mn-lt"/>
              </a:rPr>
              <a:t>Alveo</a:t>
            </a:r>
            <a:r>
              <a:rPr lang="en-GB" dirty="0">
                <a:latin typeface="+mn-lt"/>
              </a:rPr>
              <a:t> U280 FPGA, which features high-bandwidth memory of up to 460GB/s.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listening.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outline’s presentation is divided into five sections.</a:t>
            </a:r>
          </a:p>
          <a:p>
            <a:r>
              <a:rPr lang="en-US" dirty="0"/>
              <a:t>First, I will introduce the problem, why we do the quantum emulator on FPGA, and what is difficult while we conduct such an application.</a:t>
            </a:r>
          </a:p>
          <a:p>
            <a:r>
              <a:rPr lang="en-US" dirty="0"/>
              <a:t>Next are some proposed methods for solving the hardware limitation</a:t>
            </a:r>
          </a:p>
          <a:p>
            <a:r>
              <a:rPr lang="en-US" dirty="0"/>
              <a:t>We also estimate resource capacity in some aspects in the results and discussion section.</a:t>
            </a:r>
          </a:p>
          <a:p>
            <a:r>
              <a:rPr lang="en-US" dirty="0"/>
              <a:t>Finally, we come to a conclusion and propose related future work,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Nowadays, quantum computers are a new type of computer that is promising to solve high-complexity problems by quantum algorithm.</a:t>
            </a:r>
          </a:p>
          <a:p>
            <a:r>
              <a:rPr lang="en-US" dirty="0"/>
              <a:t>Many companies such as IBM, Google, and </a:t>
            </a:r>
            <a:r>
              <a:rPr lang="en-US" dirty="0" err="1"/>
              <a:t>QuEra</a:t>
            </a:r>
            <a:r>
              <a:rPr lang="en-US" dirty="0"/>
              <a:t> are developing the real quantum computer, as Figure 1.</a:t>
            </a:r>
          </a:p>
          <a:p>
            <a:r>
              <a:rPr lang="en-US" dirty="0"/>
              <a:t>Unfortunately, there are still a lot of limited for the current generation of quantum computers, especially regarding fidelity, decoherent time, and accessibility.</a:t>
            </a:r>
          </a:p>
          <a:p>
            <a:r>
              <a:rPr lang="en-US" dirty="0"/>
              <a:t>For people who want to execute algorithms on quantum computers, it will take much money per task or per shot.</a:t>
            </a:r>
          </a:p>
          <a:p>
            <a:r>
              <a:rPr lang="en-US" dirty="0"/>
              <a:t>Therefore, since 2017, simulation packages like </a:t>
            </a:r>
            <a:r>
              <a:rPr lang="en-US" dirty="0" err="1"/>
              <a:t>Qiskit</a:t>
            </a:r>
            <a:r>
              <a:rPr lang="en-US" dirty="0"/>
              <a:t> have been developed, allowing us to simulate quantum algorithms on classical computers.</a:t>
            </a:r>
          </a:p>
          <a:p>
            <a:r>
              <a:rPr lang="en-US" dirty="0"/>
              <a:t>This also leads to another problem, on a large scale, or large number of qubits, the computation resources will scale exponentially.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summary table for the kinds of state-vector quantum simulators or emulators.</a:t>
            </a:r>
          </a:p>
          <a:p>
            <a:r>
              <a:rPr lang="en-US" dirty="0"/>
              <a:t>The 2-left column works for simulation and the 2-right columns is work for emulation on FPGA.</a:t>
            </a:r>
          </a:p>
          <a:p>
            <a:r>
              <a:rPr lang="en-US" dirty="0"/>
              <a:t>As shown in slides, it requires at least 32 GBs for a 32-qubit full-state vector and 0.5 PBs for 45 qubits.</a:t>
            </a:r>
          </a:p>
          <a:p>
            <a:r>
              <a:rPr lang="en-US" dirty="0"/>
              <a:t>The simulation time and memory usage seem to double for increasing one qubit.</a:t>
            </a:r>
          </a:p>
          <a:p>
            <a:r>
              <a:rPr lang="en-US" dirty="0"/>
              <a:t>Normally, applying the optimization technique such as gate fusion will reduce the needed resources. However, we realize that if we apply it on FPGA instead of classical computer,</a:t>
            </a:r>
          </a:p>
          <a:p>
            <a:r>
              <a:rPr lang="en-US" dirty="0"/>
              <a:t>We can achieved lower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idea is to use the coordinate format and gate fusion technique for processing the quantum operator (which is an exponential-square matrix).</a:t>
            </a:r>
          </a:p>
          <a:p>
            <a:r>
              <a:rPr lang="en-US" dirty="0"/>
              <a:t>First, in a quantum operator, we divided it into sparse gates and non-sparse gates, when the sparse gates are tensors to each other, the non-sparse gates will only be tensors with identity gates.</a:t>
            </a:r>
          </a:p>
          <a:p>
            <a:r>
              <a:rPr lang="en-US" dirty="0"/>
              <a:t>By saving the final operator in coordinate format, we can reduce the temporary memory effectively, as Figure 3. The memory at the optimal divided point increases slower than exponentially.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how the operator acts on a state vector in the normal way, without optimization.</a:t>
            </a:r>
          </a:p>
          <a:p>
            <a:r>
              <a:rPr lang="en-US" dirty="0"/>
              <a:t>The gate Z and Y which is the sparse gate will be converted to two tuples, and then multiple with another tuple from the state vector.</a:t>
            </a:r>
          </a:p>
          <a:p>
            <a:r>
              <a:rPr lang="en-US" dirty="0"/>
              <a:t>The question is how to control these tuple-multiplications in the most compact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finding the optimal points, the left operator is initialized from gates which is also a sparse matrix, note that we only save n hat non-zero entries.</a:t>
            </a:r>
          </a:p>
          <a:p>
            <a:r>
              <a:rPr lang="en-US" dirty="0"/>
              <a:t>For each entry in the left operator, we multiply we k entries inside the state vector, these k entries are pre-defined, in one core or processing element.</a:t>
            </a:r>
          </a:p>
          <a:p>
            <a:r>
              <a:rPr lang="en-US" dirty="0"/>
              <a:t>Then multi-core or multi PE can process the equation 3 very fast.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16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hardware architecture designed for the previous idea, the QEA will control p PE for processing the equation 3. The result will be written to the external memory through AXI mapper.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4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 receives tuples from the operator and state vector, the results are written or read through </a:t>
            </a:r>
            <a:r>
              <a:rPr lang="en-US" altLang="ja-JP" sz="1200" b="1" i="0" dirty="0">
                <a:solidFill>
                  <a:srgbClr val="374151"/>
                </a:solidFill>
                <a:effectLst/>
              </a:rPr>
              <a:t>Local Data Memory</a:t>
            </a:r>
            <a:r>
              <a:rPr lang="en-US" dirty="0"/>
              <a:t> 1 to 3, and the different LDM will offer different capacities and speeds. </a:t>
            </a:r>
          </a:p>
          <a:p>
            <a:r>
              <a:rPr lang="en-US" dirty="0"/>
              <a:t>Take example, for large number of qubits, LDM 3 will be chosen.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Inside an ALU, it is designed for conducting only tensor product and matrix multiplication effectively. Note that it only conduct will non-zero elements.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1BFA1-2D5D-49D7-9E37-B4C644D5A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46B5D5-3D09-57C7-1D1E-9BC6C6CC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42239"/>
            <a:ext cx="10618739" cy="879479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B440597-93DF-D549-6ED0-66E3D088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27" y="6567581"/>
            <a:ext cx="493174" cy="290419"/>
          </a:xfrm>
          <a:prstGeom prst="rect">
            <a:avLst/>
          </a:prstGeom>
        </p:spPr>
        <p:txBody>
          <a:bodyPr numCol="2"/>
          <a:lstStyle>
            <a:lvl1pPr algn="ct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746CD4-2AF6-4701-9457-07A8755A057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1555A6-D5B9-E8F2-09B0-B1E2351A3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667" y="1202267"/>
            <a:ext cx="11541605" cy="4782897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q"/>
              <a:defRPr sz="2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83" indent="-228594">
              <a:buFont typeface="Wingdings" panose="05000000000000000000" pitchFamily="2" charset="2"/>
              <a:buChar char="q"/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71" indent="-228594">
              <a:buFont typeface="Wingdings" panose="05000000000000000000" pitchFamily="2" charset="2"/>
              <a:buChar char="q"/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349" indent="-228594">
              <a:buFont typeface="Wingdings" panose="05000000000000000000" pitchFamily="2" charset="2"/>
              <a:buChar char="q"/>
              <a:defRPr sz="1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24">
            <a:extLst>
              <a:ext uri="{FF2B5EF4-FFF2-40B4-BE49-F238E27FC236}">
                <a16:creationId xmlns:a16="http://schemas.microsoft.com/office/drawing/2014/main" id="{7BDB89D6-948A-7533-D513-2DD60714D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1491"/>
            <a:ext cx="1283855" cy="26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1C084C8B-427C-8118-2E09-C78F92CB6893}"/>
              </a:ext>
            </a:extLst>
          </p:cNvPr>
          <p:cNvSpPr txBox="1">
            <a:spLocks/>
          </p:cNvSpPr>
          <p:nvPr userDrawn="1"/>
        </p:nvSpPr>
        <p:spPr>
          <a:xfrm>
            <a:off x="3492170" y="6525682"/>
            <a:ext cx="520766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 2024 NAIST – Computing Architecture Lab.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496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491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5667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9580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9070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3264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0648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2387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769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46B5D5-3D09-57C7-1D1E-9BC6C6CC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42239"/>
            <a:ext cx="10618739" cy="879479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B440597-93DF-D549-6ED0-66E3D088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27" y="6567581"/>
            <a:ext cx="493174" cy="290419"/>
          </a:xfrm>
          <a:prstGeom prst="rect">
            <a:avLst/>
          </a:prstGeom>
        </p:spPr>
        <p:txBody>
          <a:bodyPr numCol="2"/>
          <a:lstStyle>
            <a:lvl1pPr algn="ct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746CD4-2AF6-4701-9457-07A8755A057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1555A6-D5B9-E8F2-09B0-B1E2351A3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667" y="1202267"/>
            <a:ext cx="11541605" cy="4782897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q"/>
              <a:defRPr sz="27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83" indent="-228594">
              <a:buFont typeface="Wingdings" panose="05000000000000000000" pitchFamily="2" charset="2"/>
              <a:buChar char="q"/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71" indent="-228594">
              <a:buFont typeface="Wingdings" panose="05000000000000000000" pitchFamily="2" charset="2"/>
              <a:buChar char="q"/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349" indent="-228594">
              <a:buFont typeface="Wingdings" panose="05000000000000000000" pitchFamily="2" charset="2"/>
              <a:buChar char="q"/>
              <a:defRPr sz="19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24">
            <a:extLst>
              <a:ext uri="{FF2B5EF4-FFF2-40B4-BE49-F238E27FC236}">
                <a16:creationId xmlns:a16="http://schemas.microsoft.com/office/drawing/2014/main" id="{7BDB89D6-948A-7533-D513-2DD60714D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1491"/>
            <a:ext cx="1283855" cy="26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</a:lstStyle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1C084C8B-427C-8118-2E09-C78F92CB6893}"/>
              </a:ext>
            </a:extLst>
          </p:cNvPr>
          <p:cNvSpPr txBox="1">
            <a:spLocks/>
          </p:cNvSpPr>
          <p:nvPr userDrawn="1"/>
        </p:nvSpPr>
        <p:spPr>
          <a:xfrm>
            <a:off x="3492170" y="6525682"/>
            <a:ext cx="520766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cs typeface="Times New Roman" panose="02020603050405020304" pitchFamily="18" charset="0"/>
              </a:rPr>
              <a:t>Copyrights 2024 NAIST – Computing Architecture Lab.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2588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46B5D5-3D09-57C7-1D1E-9BC6C6CC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42239"/>
            <a:ext cx="10618739" cy="879479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B440597-93DF-D549-6ED0-66E3D088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27" y="6567581"/>
            <a:ext cx="493174" cy="290419"/>
          </a:xfrm>
          <a:prstGeom prst="rect">
            <a:avLst/>
          </a:prstGeom>
        </p:spPr>
        <p:txBody>
          <a:bodyPr numCol="2"/>
          <a:lstStyle>
            <a:lvl1pPr algn="ct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746CD4-2AF6-4701-9457-07A8755A057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6" name="Date Placeholder 24">
            <a:extLst>
              <a:ext uri="{FF2B5EF4-FFF2-40B4-BE49-F238E27FC236}">
                <a16:creationId xmlns:a16="http://schemas.microsoft.com/office/drawing/2014/main" id="{7BDB89D6-948A-7533-D513-2DD60714D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1491"/>
            <a:ext cx="1283855" cy="26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1C084C8B-427C-8118-2E09-C78F92CB6893}"/>
              </a:ext>
            </a:extLst>
          </p:cNvPr>
          <p:cNvSpPr txBox="1">
            <a:spLocks/>
          </p:cNvSpPr>
          <p:nvPr userDrawn="1"/>
        </p:nvSpPr>
        <p:spPr>
          <a:xfrm>
            <a:off x="3492170" y="6525682"/>
            <a:ext cx="520766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 2024 NAIST – Computing Architecture Lab.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17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46B5D5-3D09-57C7-1D1E-9BC6C6CC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42239"/>
            <a:ext cx="10618739" cy="879479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B440597-93DF-D549-6ED0-66E3D088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27" y="6567581"/>
            <a:ext cx="493174" cy="290419"/>
          </a:xfrm>
          <a:prstGeom prst="rect">
            <a:avLst/>
          </a:prstGeom>
        </p:spPr>
        <p:txBody>
          <a:bodyPr numCol="2"/>
          <a:lstStyle>
            <a:lvl1pPr algn="ct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746CD4-2AF6-4701-9457-07A8755A057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6" name="Date Placeholder 24">
            <a:extLst>
              <a:ext uri="{FF2B5EF4-FFF2-40B4-BE49-F238E27FC236}">
                <a16:creationId xmlns:a16="http://schemas.microsoft.com/office/drawing/2014/main" id="{7BDB89D6-948A-7533-D513-2DD60714D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1491"/>
            <a:ext cx="1283855" cy="26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1C084C8B-427C-8118-2E09-C78F92CB6893}"/>
              </a:ext>
            </a:extLst>
          </p:cNvPr>
          <p:cNvSpPr txBox="1">
            <a:spLocks/>
          </p:cNvSpPr>
          <p:nvPr userDrawn="1"/>
        </p:nvSpPr>
        <p:spPr>
          <a:xfrm>
            <a:off x="3492170" y="6525682"/>
            <a:ext cx="520766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 2024 NAIST – Computing Architecture Lab.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00730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C0C2F1-E8F5-5D25-DE34-94A12D18D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870219"/>
            <a:ext cx="12201236" cy="2563235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3800"/>
            </a:lvl2pPr>
            <a:lvl3pPr>
              <a:defRPr sz="3800"/>
            </a:lvl3pPr>
            <a:lvl4pPr>
              <a:defRPr sz="3800"/>
            </a:lvl4pPr>
            <a:lvl5pPr>
              <a:defRPr sz="3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9CF0DA-ADA3-A5FE-B1E5-2A4FE45FFB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855" y="4632036"/>
            <a:ext cx="4572290" cy="1524000"/>
          </a:xfrm>
          <a:prstGeom prst="rect">
            <a:avLst/>
          </a:prstGeom>
        </p:spPr>
        <p:txBody>
          <a:bodyPr numCol="1" anchor="ctr"/>
          <a:lstStyle>
            <a:lvl1pPr algn="ctr">
              <a:lnSpc>
                <a:spcPct val="10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24">
            <a:extLst>
              <a:ext uri="{FF2B5EF4-FFF2-40B4-BE49-F238E27FC236}">
                <a16:creationId xmlns:a16="http://schemas.microsoft.com/office/drawing/2014/main" id="{3CA70510-8E3F-A6A6-1523-612F3E852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1587"/>
            <a:ext cx="1283855" cy="26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74A3A61B-DD0E-41D6-B9EB-F0A7E0BA62A5}" type="datetime5">
              <a:rPr lang="en-US" smtClean="0"/>
              <a:pPr/>
              <a:t>10-Dec-24</a:t>
            </a:fld>
            <a:endParaRPr lang="en-US" dirty="0"/>
          </a:p>
        </p:txBody>
      </p:sp>
      <p:sp>
        <p:nvSpPr>
          <p:cNvPr id="2" name="フッター プレースホルダ 4">
            <a:extLst>
              <a:ext uri="{FF2B5EF4-FFF2-40B4-BE49-F238E27FC236}">
                <a16:creationId xmlns:a16="http://schemas.microsoft.com/office/drawing/2014/main" id="{34197331-A80C-2E92-102F-CB90496FE9A0}"/>
              </a:ext>
            </a:extLst>
          </p:cNvPr>
          <p:cNvSpPr txBox="1">
            <a:spLocks/>
          </p:cNvSpPr>
          <p:nvPr userDrawn="1"/>
        </p:nvSpPr>
        <p:spPr>
          <a:xfrm>
            <a:off x="3492170" y="6525682"/>
            <a:ext cx="520766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 2024 NAIST – Computing Architecture Lab. All Rights Reserved.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7D64C7FB-C8FA-48D6-9D00-1034E164A7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0750" y="0"/>
            <a:ext cx="3911600" cy="933450"/>
          </a:xfrm>
          <a:prstGeom prst="rect">
            <a:avLst/>
          </a:prstGeom>
        </p:spPr>
        <p:txBody>
          <a:bodyPr numCol="1" anchor="ctr"/>
          <a:lstStyle>
            <a:lvl1pPr algn="ctr">
              <a:lnSpc>
                <a:spcPct val="100000"/>
              </a:lnSpc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68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AD9E7E2-ECD6-762C-654F-DD3EFE123E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667" y="863600"/>
            <a:ext cx="11541605" cy="5364479"/>
          </a:xfrm>
          <a:prstGeom prst="rect">
            <a:avLst/>
          </a:prstGeom>
        </p:spPr>
        <p:txBody>
          <a:bodyPr/>
          <a:lstStyle>
            <a:lvl1pPr marL="228594" indent="-228594">
              <a:buFont typeface="Wingdings" panose="05000000000000000000" pitchFamily="2" charset="2"/>
              <a:buChar char="q"/>
              <a:defRPr sz="2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783" indent="-228594">
              <a:buFont typeface="Wingdings" panose="05000000000000000000" pitchFamily="2" charset="2"/>
              <a:buChar char="q"/>
              <a:defRPr sz="23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2971" indent="-228594">
              <a:buFont typeface="Wingdings" panose="05000000000000000000" pitchFamily="2" charset="2"/>
              <a:buChar char="q"/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160" indent="-228594">
              <a:buFont typeface="Wingdings" panose="05000000000000000000" pitchFamily="2" charset="2"/>
              <a:buChar char="q"/>
              <a:defRPr sz="19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349" indent="-228594">
              <a:buFont typeface="Wingdings" panose="05000000000000000000" pitchFamily="2" charset="2"/>
              <a:buChar char="q"/>
              <a:defRPr sz="17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24">
            <a:extLst>
              <a:ext uri="{FF2B5EF4-FFF2-40B4-BE49-F238E27FC236}">
                <a16:creationId xmlns:a16="http://schemas.microsoft.com/office/drawing/2014/main" id="{F11D1834-9492-AFA5-0669-CA54630A9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1491"/>
            <a:ext cx="1283855" cy="26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A961922-2C15-DF2B-0FF8-C2106F9A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27" y="6567581"/>
            <a:ext cx="493174" cy="290419"/>
          </a:xfrm>
          <a:prstGeom prst="rect">
            <a:avLst/>
          </a:prstGeom>
        </p:spPr>
        <p:txBody>
          <a:bodyPr numCol="2"/>
          <a:lstStyle>
            <a:lvl1pPr algn="ct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746CD4-2AF6-4701-9457-07A8755A057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A3949DA5-F202-DAB8-8FFD-8C137F04ECA1}"/>
              </a:ext>
            </a:extLst>
          </p:cNvPr>
          <p:cNvSpPr txBox="1">
            <a:spLocks/>
          </p:cNvSpPr>
          <p:nvPr userDrawn="1"/>
        </p:nvSpPr>
        <p:spPr>
          <a:xfrm>
            <a:off x="3492170" y="6525682"/>
            <a:ext cx="520766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 2024 NAIST – Computing Architecture Lab.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48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4">
            <a:extLst>
              <a:ext uri="{FF2B5EF4-FFF2-40B4-BE49-F238E27FC236}">
                <a16:creationId xmlns:a16="http://schemas.microsoft.com/office/drawing/2014/main" id="{1F696BAC-9E46-1207-EB2F-EB0F4D064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1491"/>
            <a:ext cx="1283855" cy="26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E1BABBD-AA93-2261-543D-62E12FB1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27" y="6567581"/>
            <a:ext cx="493174" cy="290419"/>
          </a:xfrm>
          <a:prstGeom prst="rect">
            <a:avLst/>
          </a:prstGeom>
        </p:spPr>
        <p:txBody>
          <a:bodyPr numCol="2"/>
          <a:lstStyle>
            <a:lvl1pPr algn="ct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746CD4-2AF6-4701-9457-07A8755A057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471A5631-4D8B-E1FA-D627-22219DFDA464}"/>
              </a:ext>
            </a:extLst>
          </p:cNvPr>
          <p:cNvSpPr txBox="1">
            <a:spLocks/>
          </p:cNvSpPr>
          <p:nvPr userDrawn="1"/>
        </p:nvSpPr>
        <p:spPr>
          <a:xfrm>
            <a:off x="3492170" y="6525682"/>
            <a:ext cx="520766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 2024 NAIST – Computing Architecture Lab.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7090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4">
            <a:extLst>
              <a:ext uri="{FF2B5EF4-FFF2-40B4-BE49-F238E27FC236}">
                <a16:creationId xmlns:a16="http://schemas.microsoft.com/office/drawing/2014/main" id="{1F696BAC-9E46-1207-EB2F-EB0F4D064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1491"/>
            <a:ext cx="1283855" cy="26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E1BABBD-AA93-2261-543D-62E12FB1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27" y="6567581"/>
            <a:ext cx="493174" cy="290419"/>
          </a:xfrm>
          <a:prstGeom prst="rect">
            <a:avLst/>
          </a:prstGeom>
        </p:spPr>
        <p:txBody>
          <a:bodyPr numCol="2"/>
          <a:lstStyle>
            <a:lvl1pPr algn="ct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746CD4-2AF6-4701-9457-07A8755A057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471A5631-4D8B-E1FA-D627-22219DFDA464}"/>
              </a:ext>
            </a:extLst>
          </p:cNvPr>
          <p:cNvSpPr txBox="1">
            <a:spLocks/>
          </p:cNvSpPr>
          <p:nvPr userDrawn="1"/>
        </p:nvSpPr>
        <p:spPr>
          <a:xfrm>
            <a:off x="3492170" y="6525682"/>
            <a:ext cx="520766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 2024 NAIST – Computing Architecture Lab.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2891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4">
            <a:extLst>
              <a:ext uri="{FF2B5EF4-FFF2-40B4-BE49-F238E27FC236}">
                <a16:creationId xmlns:a16="http://schemas.microsoft.com/office/drawing/2014/main" id="{1F696BAC-9E46-1207-EB2F-EB0F4D064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81491"/>
            <a:ext cx="1283855" cy="263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US" sz="12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8A5FE-0E53-640E-56E0-294986B3F05A}"/>
              </a:ext>
            </a:extLst>
          </p:cNvPr>
          <p:cNvSpPr/>
          <p:nvPr userDrawn="1"/>
        </p:nvSpPr>
        <p:spPr>
          <a:xfrm>
            <a:off x="2839719" y="1645920"/>
            <a:ext cx="6512561" cy="1859280"/>
          </a:xfrm>
          <a:prstGeom prst="rect">
            <a:avLst/>
          </a:prstGeom>
          <a:solidFill>
            <a:srgbClr val="144245"/>
          </a:solidFill>
          <a:ln w="1016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endParaRPr lang="en-US" sz="153" dirty="0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E1BABBD-AA93-2261-543D-62E12FB1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8827" y="6567581"/>
            <a:ext cx="493174" cy="290419"/>
          </a:xfrm>
          <a:prstGeom prst="rect">
            <a:avLst/>
          </a:prstGeom>
        </p:spPr>
        <p:txBody>
          <a:bodyPr numCol="2"/>
          <a:lstStyle>
            <a:lvl1pPr algn="ct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746CD4-2AF6-4701-9457-07A8755A057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フッター プレースホルダ 4">
            <a:extLst>
              <a:ext uri="{FF2B5EF4-FFF2-40B4-BE49-F238E27FC236}">
                <a16:creationId xmlns:a16="http://schemas.microsoft.com/office/drawing/2014/main" id="{F64DC8D0-2BB6-5DCF-6823-FE9398F61F8C}"/>
              </a:ext>
            </a:extLst>
          </p:cNvPr>
          <p:cNvSpPr txBox="1">
            <a:spLocks/>
          </p:cNvSpPr>
          <p:nvPr userDrawn="1"/>
        </p:nvSpPr>
        <p:spPr>
          <a:xfrm>
            <a:off x="3492170" y="6525682"/>
            <a:ext cx="520766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Copyrights 2024 NAIST – Computing Architecture Lab.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3267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88308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834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9389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4F5BA3-FD4B-0EC0-AEAC-F7BA4793D6CB}"/>
              </a:ext>
            </a:extLst>
          </p:cNvPr>
          <p:cNvSpPr/>
          <p:nvPr userDrawn="1"/>
        </p:nvSpPr>
        <p:spPr>
          <a:xfrm>
            <a:off x="-1" y="6561667"/>
            <a:ext cx="12192001" cy="296333"/>
          </a:xfrm>
          <a:prstGeom prst="rect">
            <a:avLst/>
          </a:prstGeom>
          <a:solidFill>
            <a:srgbClr val="144245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69CD7-F59D-9760-15E3-7A63FA450B52}"/>
              </a:ext>
            </a:extLst>
          </p:cNvPr>
          <p:cNvSpPr/>
          <p:nvPr userDrawn="1"/>
        </p:nvSpPr>
        <p:spPr>
          <a:xfrm>
            <a:off x="0" y="381000"/>
            <a:ext cx="125469" cy="368299"/>
          </a:xfrm>
          <a:prstGeom prst="rect">
            <a:avLst/>
          </a:prstGeom>
          <a:solidFill>
            <a:srgbClr val="144245"/>
          </a:solidFill>
          <a:ln w="1016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DBB60-51B1-2397-03E7-0B65B1E47D5F}"/>
              </a:ext>
            </a:extLst>
          </p:cNvPr>
          <p:cNvSpPr/>
          <p:nvPr userDrawn="1"/>
        </p:nvSpPr>
        <p:spPr>
          <a:xfrm>
            <a:off x="203199" y="381000"/>
            <a:ext cx="635001" cy="368299"/>
          </a:xfrm>
          <a:prstGeom prst="rect">
            <a:avLst/>
          </a:prstGeom>
          <a:solidFill>
            <a:srgbClr val="144245"/>
          </a:solidFill>
          <a:ln w="1016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</p:spTree>
    <p:extLst>
      <p:ext uri="{BB962C8B-B14F-4D97-AF65-F5344CB8AC3E}">
        <p14:creationId xmlns:p14="http://schemas.microsoft.com/office/powerpoint/2010/main" val="67070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4F5BA3-FD4B-0EC0-AEAC-F7BA4793D6CB}"/>
              </a:ext>
            </a:extLst>
          </p:cNvPr>
          <p:cNvSpPr/>
          <p:nvPr userDrawn="1"/>
        </p:nvSpPr>
        <p:spPr>
          <a:xfrm>
            <a:off x="-1" y="6561667"/>
            <a:ext cx="12192001" cy="296333"/>
          </a:xfrm>
          <a:prstGeom prst="rect">
            <a:avLst/>
          </a:prstGeom>
          <a:solidFill>
            <a:srgbClr val="144245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69CD7-F59D-9760-15E3-7A63FA450B52}"/>
              </a:ext>
            </a:extLst>
          </p:cNvPr>
          <p:cNvSpPr/>
          <p:nvPr userDrawn="1"/>
        </p:nvSpPr>
        <p:spPr>
          <a:xfrm>
            <a:off x="0" y="381000"/>
            <a:ext cx="125469" cy="368299"/>
          </a:xfrm>
          <a:prstGeom prst="rect">
            <a:avLst/>
          </a:prstGeom>
          <a:solidFill>
            <a:srgbClr val="144245"/>
          </a:solidFill>
          <a:ln w="1016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DBB60-51B1-2397-03E7-0B65B1E47D5F}"/>
              </a:ext>
            </a:extLst>
          </p:cNvPr>
          <p:cNvSpPr/>
          <p:nvPr userDrawn="1"/>
        </p:nvSpPr>
        <p:spPr>
          <a:xfrm>
            <a:off x="203199" y="381000"/>
            <a:ext cx="635001" cy="368299"/>
          </a:xfrm>
          <a:prstGeom prst="rect">
            <a:avLst/>
          </a:prstGeom>
          <a:solidFill>
            <a:srgbClr val="144245"/>
          </a:solidFill>
          <a:ln w="1016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</p:spTree>
    <p:extLst>
      <p:ext uri="{BB962C8B-B14F-4D97-AF65-F5344CB8AC3E}">
        <p14:creationId xmlns:p14="http://schemas.microsoft.com/office/powerpoint/2010/main" val="92598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0C7DFD-7CE4-48C5-B399-A94982039EF7}"/>
              </a:ext>
            </a:extLst>
          </p:cNvPr>
          <p:cNvSpPr/>
          <p:nvPr userDrawn="1"/>
        </p:nvSpPr>
        <p:spPr>
          <a:xfrm>
            <a:off x="-1" y="6561667"/>
            <a:ext cx="12192001" cy="296333"/>
          </a:xfrm>
          <a:prstGeom prst="rect">
            <a:avLst/>
          </a:prstGeom>
          <a:solidFill>
            <a:srgbClr val="144245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</p:spTree>
    <p:extLst>
      <p:ext uri="{BB962C8B-B14F-4D97-AF65-F5344CB8AC3E}">
        <p14:creationId xmlns:p14="http://schemas.microsoft.com/office/powerpoint/2010/main" val="37839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A2FC03-681F-E708-E3D6-6B9600637C2D}"/>
              </a:ext>
            </a:extLst>
          </p:cNvPr>
          <p:cNvSpPr/>
          <p:nvPr userDrawn="1"/>
        </p:nvSpPr>
        <p:spPr>
          <a:xfrm>
            <a:off x="-1" y="6561667"/>
            <a:ext cx="12192001" cy="296333"/>
          </a:xfrm>
          <a:prstGeom prst="rect">
            <a:avLst/>
          </a:prstGeom>
          <a:solidFill>
            <a:srgbClr val="144245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</p:spTree>
    <p:extLst>
      <p:ext uri="{BB962C8B-B14F-4D97-AF65-F5344CB8AC3E}">
        <p14:creationId xmlns:p14="http://schemas.microsoft.com/office/powerpoint/2010/main" val="201091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A2FC03-681F-E708-E3D6-6B9600637C2D}"/>
              </a:ext>
            </a:extLst>
          </p:cNvPr>
          <p:cNvSpPr/>
          <p:nvPr userDrawn="1"/>
        </p:nvSpPr>
        <p:spPr>
          <a:xfrm>
            <a:off x="-1" y="6561667"/>
            <a:ext cx="12192001" cy="296333"/>
          </a:xfrm>
          <a:prstGeom prst="rect">
            <a:avLst/>
          </a:prstGeom>
          <a:solidFill>
            <a:srgbClr val="144245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02D09-EFAC-4E4D-9A43-5A2D4DCC1635}"/>
              </a:ext>
            </a:extLst>
          </p:cNvPr>
          <p:cNvSpPr/>
          <p:nvPr userDrawn="1"/>
        </p:nvSpPr>
        <p:spPr>
          <a:xfrm>
            <a:off x="0" y="381000"/>
            <a:ext cx="125469" cy="368299"/>
          </a:xfrm>
          <a:prstGeom prst="rect">
            <a:avLst/>
          </a:prstGeom>
          <a:solidFill>
            <a:srgbClr val="144245"/>
          </a:solidFill>
          <a:ln w="1016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583D1-5ECC-41E6-BAF5-B3E7E0BB0627}"/>
              </a:ext>
            </a:extLst>
          </p:cNvPr>
          <p:cNvSpPr/>
          <p:nvPr userDrawn="1"/>
        </p:nvSpPr>
        <p:spPr>
          <a:xfrm>
            <a:off x="203199" y="381000"/>
            <a:ext cx="635001" cy="368299"/>
          </a:xfrm>
          <a:prstGeom prst="rect">
            <a:avLst/>
          </a:prstGeom>
          <a:solidFill>
            <a:srgbClr val="144245"/>
          </a:solidFill>
          <a:ln w="1016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A4BF3867-F763-4394-B628-AED706D5682A}"/>
              </a:ext>
            </a:extLst>
          </p:cNvPr>
          <p:cNvSpPr txBox="1">
            <a:spLocks/>
          </p:cNvSpPr>
          <p:nvPr userDrawn="1"/>
        </p:nvSpPr>
        <p:spPr>
          <a:xfrm>
            <a:off x="965200" y="142239"/>
            <a:ext cx="10618739" cy="87947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6B2D0-281C-4948-B144-799A42F8F2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35" y="1263545"/>
            <a:ext cx="10270671" cy="470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A2FC03-681F-E708-E3D6-6B9600637C2D}"/>
              </a:ext>
            </a:extLst>
          </p:cNvPr>
          <p:cNvSpPr/>
          <p:nvPr userDrawn="1"/>
        </p:nvSpPr>
        <p:spPr>
          <a:xfrm>
            <a:off x="-1" y="6561667"/>
            <a:ext cx="12192001" cy="296333"/>
          </a:xfrm>
          <a:prstGeom prst="rect">
            <a:avLst/>
          </a:prstGeom>
          <a:solidFill>
            <a:srgbClr val="144245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</p:spTree>
    <p:extLst>
      <p:ext uri="{BB962C8B-B14F-4D97-AF65-F5344CB8AC3E}">
        <p14:creationId xmlns:p14="http://schemas.microsoft.com/office/powerpoint/2010/main" val="27259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5DD5F-903E-92E2-D174-6B10A0547E42}"/>
              </a:ext>
            </a:extLst>
          </p:cNvPr>
          <p:cNvSpPr/>
          <p:nvPr userDrawn="1"/>
        </p:nvSpPr>
        <p:spPr>
          <a:xfrm>
            <a:off x="-1" y="6561667"/>
            <a:ext cx="12192001" cy="296333"/>
          </a:xfrm>
          <a:prstGeom prst="rect">
            <a:avLst/>
          </a:prstGeom>
          <a:solidFill>
            <a:srgbClr val="144245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60289-2864-DEBE-F7D3-02CD0DFAAEE6}"/>
              </a:ext>
            </a:extLst>
          </p:cNvPr>
          <p:cNvSpPr/>
          <p:nvPr userDrawn="1"/>
        </p:nvSpPr>
        <p:spPr>
          <a:xfrm>
            <a:off x="0" y="381000"/>
            <a:ext cx="125469" cy="368299"/>
          </a:xfrm>
          <a:prstGeom prst="rect">
            <a:avLst/>
          </a:prstGeom>
          <a:solidFill>
            <a:srgbClr val="144245"/>
          </a:solidFill>
          <a:ln w="1016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B30BCB-DA4E-2909-74F2-6658F3A48FA1}"/>
              </a:ext>
            </a:extLst>
          </p:cNvPr>
          <p:cNvSpPr/>
          <p:nvPr userDrawn="1"/>
        </p:nvSpPr>
        <p:spPr>
          <a:xfrm>
            <a:off x="203199" y="381000"/>
            <a:ext cx="635001" cy="368299"/>
          </a:xfrm>
          <a:prstGeom prst="rect">
            <a:avLst/>
          </a:prstGeom>
          <a:solidFill>
            <a:srgbClr val="144245"/>
          </a:solidFill>
          <a:ln w="10160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" dirty="0"/>
          </a:p>
        </p:txBody>
      </p:sp>
    </p:spTree>
    <p:extLst>
      <p:ext uri="{BB962C8B-B14F-4D97-AF65-F5344CB8AC3E}">
        <p14:creationId xmlns:p14="http://schemas.microsoft.com/office/powerpoint/2010/main" val="1067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2BD713-5575-4982-8F8A-591AD444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203469"/>
            <a:ext cx="12201236" cy="25632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Theoretical Analysis of the Memory-Efficient Matrix Storage Method for Quantum Emulation Accelerators with Gate Fusion on FPGAs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8E0CB-60DF-46C1-A910-892F059BB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166" y="3448047"/>
            <a:ext cx="11159413" cy="923731"/>
          </a:xfrm>
        </p:spPr>
        <p:txBody>
          <a:bodyPr/>
          <a:lstStyle/>
          <a:p>
            <a:r>
              <a:rPr lang="en-US" dirty="0">
                <a:latin typeface="+mn-lt"/>
              </a:rPr>
              <a:t>Le Tran Xuan Hieu</a:t>
            </a:r>
            <a:r>
              <a:rPr lang="en-US" baseline="30000" dirty="0">
                <a:latin typeface="+mn-lt"/>
              </a:rPr>
              <a:t>1,2</a:t>
            </a:r>
            <a:r>
              <a:rPr lang="en-US" dirty="0">
                <a:latin typeface="+mn-lt"/>
              </a:rPr>
              <a:t>, Pham Hoai Luan</a:t>
            </a:r>
            <a:r>
              <a:rPr lang="en-US" baseline="30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, Vu Tuan Hai</a:t>
            </a:r>
            <a:r>
              <a:rPr lang="en-US" baseline="30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, </a:t>
            </a:r>
            <a:r>
              <a:rPr lang="en-US" u="sng" dirty="0">
                <a:latin typeface="+mn-lt"/>
              </a:rPr>
              <a:t>Le Vu Trung Duong</a:t>
            </a:r>
            <a:r>
              <a:rPr lang="en-US" u="sng" baseline="30000" dirty="0">
                <a:latin typeface="+mn-lt"/>
              </a:rPr>
              <a:t>3</a:t>
            </a:r>
            <a:r>
              <a:rPr lang="en-US" u="sng" dirty="0">
                <a:latin typeface="+mn-lt"/>
              </a:rPr>
              <a:t> </a:t>
            </a:r>
            <a:r>
              <a:rPr lang="en-US" dirty="0">
                <a:latin typeface="+mn-lt"/>
              </a:rPr>
              <a:t>and Yasuhiko Nakashima</a:t>
            </a:r>
            <a:r>
              <a:rPr lang="en-US" baseline="30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.</a:t>
            </a:r>
            <a:endParaRPr lang="en-US" baseline="30000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B5C0-ED39-4F80-9E5F-8E0CC76E53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A3A61B-DD0E-41D6-B9EB-F0A7E0BA62A5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9C6E0-64B7-41DC-9F3C-AB3E21EA2C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8387" y="198832"/>
            <a:ext cx="2482850" cy="933450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17</a:t>
            </a:r>
            <a:r>
              <a:rPr lang="en-US" baseline="30000" dirty="0">
                <a:solidFill>
                  <a:schemeClr val="accent1"/>
                </a:solidFill>
                <a:latin typeface="+mn-lt"/>
              </a:rPr>
              <a:t>th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IEEE International Symposium on Embedded Multicore/Many-core Systems-on-chip (</a:t>
            </a:r>
            <a:r>
              <a:rPr lang="en-US" dirty="0" err="1">
                <a:solidFill>
                  <a:schemeClr val="accent1"/>
                </a:solidFill>
                <a:latin typeface="+mn-lt"/>
              </a:rPr>
              <a:t>MCSoC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2024)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0E30E0-AB16-7315-A230-EDB0BCFBAA44}"/>
              </a:ext>
            </a:extLst>
          </p:cNvPr>
          <p:cNvSpPr txBox="1">
            <a:spLocks/>
          </p:cNvSpPr>
          <p:nvPr/>
        </p:nvSpPr>
        <p:spPr>
          <a:xfrm>
            <a:off x="516293" y="5003886"/>
            <a:ext cx="11159413" cy="1359444"/>
          </a:xfrm>
          <a:prstGeom prst="rect">
            <a:avLst/>
          </a:prstGeom>
        </p:spPr>
        <p:txBody>
          <a:bodyPr numCol="1" anchor="ctr"/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aseline="300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606CF3B-5378-2AD4-CE77-0A6CB983C4FA}"/>
              </a:ext>
            </a:extLst>
          </p:cNvPr>
          <p:cNvSpPr txBox="1">
            <a:spLocks/>
          </p:cNvSpPr>
          <p:nvPr/>
        </p:nvSpPr>
        <p:spPr>
          <a:xfrm>
            <a:off x="-9236" y="4361459"/>
            <a:ext cx="12201236" cy="1468411"/>
          </a:xfrm>
          <a:prstGeom prst="rect">
            <a:avLst/>
          </a:prstGeom>
        </p:spPr>
        <p:txBody>
          <a:bodyPr numCol="1" anchor="ctr"/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aseline="30000" dirty="0">
                <a:latin typeface="+mn-lt"/>
              </a:rPr>
              <a:t>1</a:t>
            </a:r>
            <a:r>
              <a:rPr lang="en-US" sz="1500" dirty="0">
                <a:latin typeface="+mn-lt"/>
              </a:rPr>
              <a:t>University of Information Technology, Ho Chi Minh City, 700000, Vietnam.</a:t>
            </a:r>
          </a:p>
          <a:p>
            <a:r>
              <a:rPr lang="en-US" sz="1500" baseline="30000" dirty="0">
                <a:latin typeface="+mn-lt"/>
              </a:rPr>
              <a:t>2</a:t>
            </a:r>
            <a:r>
              <a:rPr lang="en-US" sz="1500" dirty="0">
                <a:latin typeface="+mn-lt"/>
              </a:rPr>
              <a:t>Vietnam National University, Ho Chi Minh City, 700000, Vietnam.</a:t>
            </a:r>
          </a:p>
          <a:p>
            <a:r>
              <a:rPr lang="en-US" sz="1500" baseline="30000" dirty="0">
                <a:latin typeface="+mn-lt"/>
              </a:rPr>
              <a:t>3</a:t>
            </a:r>
            <a:r>
              <a:rPr lang="en-US" sz="1500" dirty="0">
                <a:latin typeface="+mn-lt"/>
              </a:rPr>
              <a:t>Nara Institute of Science and Technology, 8916–5 Takayama-</a:t>
            </a:r>
            <a:r>
              <a:rPr lang="en-US" sz="1500" dirty="0" err="1">
                <a:latin typeface="+mn-lt"/>
              </a:rPr>
              <a:t>cho</a:t>
            </a:r>
            <a:r>
              <a:rPr lang="en-US" sz="1500" dirty="0">
                <a:latin typeface="+mn-lt"/>
              </a:rPr>
              <a:t>, </a:t>
            </a:r>
            <a:r>
              <a:rPr lang="en-US" sz="1500" dirty="0" err="1">
                <a:latin typeface="+mn-lt"/>
              </a:rPr>
              <a:t>Ikoma</a:t>
            </a:r>
            <a:r>
              <a:rPr lang="en-US" sz="1500" dirty="0">
                <a:latin typeface="+mn-lt"/>
              </a:rPr>
              <a:t>, Nara, 630-0192 Japan. </a:t>
            </a:r>
          </a:p>
          <a:p>
            <a:r>
              <a:rPr lang="en-US" sz="1500" dirty="0">
                <a:latin typeface="+mn-lt"/>
              </a:rPr>
              <a:t>Email: le.duong@naist.ac.jp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110DE2-9648-DB06-CCA8-0CA70F1DF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58"/>
          <a:stretch/>
        </p:blipFill>
        <p:spPr>
          <a:xfrm>
            <a:off x="8896119" y="259681"/>
            <a:ext cx="813031" cy="764300"/>
          </a:xfrm>
          <a:prstGeom prst="rect">
            <a:avLst/>
          </a:prstGeom>
        </p:spPr>
      </p:pic>
      <p:pic>
        <p:nvPicPr>
          <p:cNvPr id="2050" name="Picture 2" descr="NARA INSTITUTE of SCIENCE and TECHNOLOGY">
            <a:extLst>
              <a:ext uri="{FF2B5EF4-FFF2-40B4-BE49-F238E27FC236}">
                <a16:creationId xmlns:a16="http://schemas.microsoft.com/office/drawing/2014/main" id="{2C5CA514-4A16-7F53-CCD5-0D46DCE3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46" y="259681"/>
            <a:ext cx="41529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versity of Information Technology - UIT">
            <a:extLst>
              <a:ext uri="{FF2B5EF4-FFF2-40B4-BE49-F238E27FC236}">
                <a16:creationId xmlns:a16="http://schemas.microsoft.com/office/drawing/2014/main" id="{5CFF9FA3-F937-643C-8128-A12D6B5F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05" y="148526"/>
            <a:ext cx="3288145" cy="91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6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7564-0FCE-6E37-F963-2871DBCB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Results and discussion (1/2)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ADA41-8506-BC70-6E3B-81772B3F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10</a:t>
            </a:fld>
            <a:endParaRPr lang="zh-TW" alt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DB9C-0D11-2F74-EC38-FEDDB0F326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050D0-295C-4EE7-A998-17633A355EEC}"/>
              </a:ext>
            </a:extLst>
          </p:cNvPr>
          <p:cNvSpPr txBox="1"/>
          <p:nvPr/>
        </p:nvSpPr>
        <p:spPr>
          <a:xfrm>
            <a:off x="-416666" y="929893"/>
            <a:ext cx="859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Fig. 7. </a:t>
            </a:r>
            <a:r>
              <a:rPr lang="en-US" sz="1400" dirty="0"/>
              <a:t>Total estimated #BRAM usage (a) and maximum #Qubits support (b) for QEA configurations.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B9506-8E6E-A140-3ED0-D07ECC4B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62" y="1232879"/>
            <a:ext cx="8657970" cy="3676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BF837-5AE7-2E29-44FE-C77A5E05A213}"/>
              </a:ext>
            </a:extLst>
          </p:cNvPr>
          <p:cNvSpPr txBox="1"/>
          <p:nvPr/>
        </p:nvSpPr>
        <p:spPr>
          <a:xfrm>
            <a:off x="9029700" y="1639762"/>
            <a:ext cx="2787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BRAM usage increases linearly with the #PEs and LDM memory depth (a).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 maximum #Qubits supported increases linearly with the #PEs, reflecting the doubling of LDM depth as the #Qubits grows (b).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BB8E85-DF48-2F12-F2FB-74058F4E5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62" y="5020147"/>
            <a:ext cx="4923655" cy="15474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34B86A-86FC-34BA-316E-98C2C8F97278}"/>
              </a:ext>
            </a:extLst>
          </p:cNvPr>
          <p:cNvSpPr txBox="1"/>
          <p:nvPr/>
        </p:nvSpPr>
        <p:spPr>
          <a:xfrm>
            <a:off x="207638" y="4829510"/>
            <a:ext cx="4558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Fig. 8. </a:t>
            </a:r>
            <a:r>
              <a:rPr lang="en-US" sz="1400" dirty="0"/>
              <a:t>Estimated #DSPs usage for QEA as #PEs increases.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32443-18BE-EF6A-8820-A6E277E7E8BB}"/>
              </a:ext>
            </a:extLst>
          </p:cNvPr>
          <p:cNvSpPr txBox="1"/>
          <p:nvPr/>
        </p:nvSpPr>
        <p:spPr>
          <a:xfrm>
            <a:off x="5221941" y="5073167"/>
            <a:ext cx="439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FF0000"/>
                </a:solidFill>
              </a:rPr>
              <a:t>The MEMS method enables QEA to support up to 32 qubits while maintaining BRAM and DSP resource requirements</a:t>
            </a:r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7564-0FCE-6E37-F963-2871DBCB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Results and discussion (2/2)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ADA41-8506-BC70-6E3B-81772B3F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11</a:t>
            </a:fld>
            <a:endParaRPr lang="zh-TW" alt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DB9C-0D11-2F74-EC38-FEDDB0F326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0FFD4-32D5-23BF-5E2A-597D28FC8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1" y="1197962"/>
            <a:ext cx="9339352" cy="2527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30E9E-CBFF-9109-5419-E1BA42545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0" y="4276680"/>
            <a:ext cx="4441981" cy="2187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FFA95E-95C7-FDAC-405D-3131E1E70E89}"/>
              </a:ext>
            </a:extLst>
          </p:cNvPr>
          <p:cNvSpPr txBox="1"/>
          <p:nvPr/>
        </p:nvSpPr>
        <p:spPr>
          <a:xfrm>
            <a:off x="257461" y="922344"/>
            <a:ext cx="716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Fig. 9. </a:t>
            </a:r>
            <a:r>
              <a:rPr lang="en-US" sz="1400" dirty="0"/>
              <a:t>Estimated cycle count of four different versions of QEA on the Xilinx ZCU102 FPGA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EF67D-60AE-7FFA-E07D-3E5529717803}"/>
              </a:ext>
            </a:extLst>
          </p:cNvPr>
          <p:cNvSpPr txBox="1"/>
          <p:nvPr/>
        </p:nvSpPr>
        <p:spPr>
          <a:xfrm>
            <a:off x="127234" y="3739452"/>
            <a:ext cx="4193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Fig. 10. </a:t>
            </a:r>
            <a:r>
              <a:rPr lang="en-US" sz="1400" dirty="0"/>
              <a:t>#Cycles between QEA and other FPGA-based quantum emulation from </a:t>
            </a:r>
            <a:r>
              <a:rPr lang="en-US" sz="1400" b="1" dirty="0"/>
              <a:t>[9]</a:t>
            </a:r>
            <a:r>
              <a:rPr lang="en-US" sz="1400" dirty="0"/>
              <a:t>, </a:t>
            </a:r>
            <a:r>
              <a:rPr lang="en-US" sz="1400" b="1" dirty="0"/>
              <a:t>[11] </a:t>
            </a:r>
            <a:r>
              <a:rPr lang="en-US" sz="1400" dirty="0"/>
              <a:t>on QFT algorithm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70BDD-2D6B-1076-CC86-BB3C277F496F}"/>
              </a:ext>
            </a:extLst>
          </p:cNvPr>
          <p:cNvSpPr txBox="1"/>
          <p:nvPr/>
        </p:nvSpPr>
        <p:spPr>
          <a:xfrm>
            <a:off x="4699441" y="3830804"/>
            <a:ext cx="7187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The Xilinx ZCU102 FPGA has only 4GB of DDR4 memory.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Maximum number of effectively supported #Qubits is limited to </a:t>
            </a:r>
            <a:r>
              <a:rPr 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26.</a:t>
            </a:r>
          </a:p>
          <a:p>
            <a:r>
              <a:rPr lang="en-US" dirty="0">
                <a:cs typeface="Times New Roman" panose="02020603050405020304" pitchFamily="18" charset="0"/>
              </a:rPr>
              <a:t>#Cycles for 4 QEA versions become insignificant and depend primarily on the transmission bandwidth between DDR4 and the QEA.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E8BA1-DA5D-E89A-C9B6-A91549B66CAD}"/>
              </a:ext>
            </a:extLst>
          </p:cNvPr>
          <p:cNvSpPr txBox="1"/>
          <p:nvPr/>
        </p:nvSpPr>
        <p:spPr>
          <a:xfrm>
            <a:off x="4816517" y="5817969"/>
            <a:ext cx="4396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Increasing the #PEs to 16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it-IT" dirty="0">
                <a:solidFill>
                  <a:srgbClr val="C00000"/>
                </a:solidFill>
                <a:cs typeface="Times New Roman" panose="02020603050405020304" pitchFamily="18" charset="0"/>
              </a:rPr>
              <a:t>a 16× acceleration in computations</a:t>
            </a:r>
            <a:r>
              <a:rPr lang="it-IT" dirty="0">
                <a:cs typeface="Times New Roman" panose="02020603050405020304" pitchFamily="18" charset="0"/>
              </a:rPr>
              <a:t>.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2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88BE-2AE2-B140-8C49-8ECFD15F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Conclusion</a:t>
            </a:r>
            <a:endParaRPr lang="en-GB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24724-3C32-73BF-9E5A-4DAADB77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12</a:t>
            </a:fld>
            <a:endParaRPr lang="zh-TW" alt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A8B47-EED2-AAE1-9D14-0920B2CA81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197" y="2130641"/>
            <a:ext cx="11541605" cy="333074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This study introduced the MEMS method and QEA architecture to address memory and computational challenges in quantum emulation.</a:t>
            </a:r>
          </a:p>
          <a:p>
            <a:r>
              <a:rPr lang="en-US" dirty="0">
                <a:latin typeface="+mn-lt"/>
              </a:rPr>
              <a:t>However, for circuits exceeding 19 qubits → bottlenecked by the data transfer bandwidth between DDR4 memory and the QEA, which consumes 66% of the total execution time.</a:t>
            </a:r>
          </a:p>
          <a:p>
            <a:r>
              <a:rPr lang="en-US" dirty="0">
                <a:latin typeface="+mn-lt"/>
              </a:rPr>
              <a:t>Design QEA in Verilog and implement it practically on the Xilinx ZCU102 FPGA.</a:t>
            </a:r>
          </a:p>
          <a:p>
            <a:r>
              <a:rPr lang="en-GB" dirty="0">
                <a:latin typeface="+mn-lt"/>
              </a:rPr>
              <a:t>Additionally, we will implement QEA on the </a:t>
            </a:r>
            <a:r>
              <a:rPr lang="en-GB" dirty="0" err="1">
                <a:latin typeface="+mn-lt"/>
              </a:rPr>
              <a:t>Alveo</a:t>
            </a:r>
            <a:r>
              <a:rPr lang="en-GB" dirty="0">
                <a:latin typeface="+mn-lt"/>
              </a:rPr>
              <a:t> U280 FPGA, which features high-bandwidth memory of up to 460GB/s.</a:t>
            </a:r>
          </a:p>
          <a:p>
            <a:endParaRPr lang="en-GB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F0D1F-1F69-36BE-9C17-CD5469BF89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926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7564-0FCE-6E37-F963-2871DBCB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ADA41-8506-BC70-6E3B-81772B3F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DB9C-0D11-2F74-EC38-FEDDB0F326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pic>
        <p:nvPicPr>
          <p:cNvPr id="6" name="Picture 8" descr="Q&amp;A: Perspective for the year 2021: what will be the new normal and how can  financial institutions continue to offer responsible financial services? –  EIB Academy">
            <a:extLst>
              <a:ext uri="{FF2B5EF4-FFF2-40B4-BE49-F238E27FC236}">
                <a16:creationId xmlns:a16="http://schemas.microsoft.com/office/drawing/2014/main" id="{CAA012C8-F705-6FC8-AAC9-0DCE5D77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5" y="1233932"/>
            <a:ext cx="9339447" cy="427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2507-A94F-7375-D9CC-4200462D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9871-EFC9-578B-A693-00A84DFE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2</a:t>
            </a:fld>
            <a:endParaRPr lang="zh-TW" alt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4A42C-6AA7-7BDE-A2F7-6142AA44D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  <a:p>
            <a:r>
              <a:rPr lang="en-US" dirty="0">
                <a:latin typeface="+mn-lt"/>
              </a:rPr>
              <a:t>Proposed methods</a:t>
            </a:r>
          </a:p>
          <a:p>
            <a:r>
              <a:rPr lang="en-US" dirty="0">
                <a:latin typeface="+mn-lt"/>
              </a:rPr>
              <a:t>Results and discussion</a:t>
            </a:r>
          </a:p>
          <a:p>
            <a:r>
              <a:rPr lang="en-US" dirty="0">
                <a:latin typeface="+mn-lt"/>
              </a:rPr>
              <a:t>Conclusion</a:t>
            </a:r>
          </a:p>
          <a:p>
            <a:r>
              <a:rPr lang="en-US" dirty="0">
                <a:latin typeface="+mn-lt"/>
              </a:rPr>
              <a:t>Future work</a:t>
            </a:r>
          </a:p>
          <a:p>
            <a:r>
              <a:rPr lang="en-US" dirty="0">
                <a:latin typeface="+mn-lt"/>
              </a:rPr>
              <a:t>Q&amp;A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7744A-CF94-F3F0-E7F6-E7CD048EBF6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793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2DAF-6550-549E-DD30-7EA59AD7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 (1/2)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749132-C001-0A92-711C-846AC5F7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76992-DC2A-50D9-5C9F-9D38D34FE6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9920050B-6E72-0B76-6AD7-304A049B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64"/>
          <a:stretch/>
        </p:blipFill>
        <p:spPr>
          <a:xfrm>
            <a:off x="357717" y="4518694"/>
            <a:ext cx="6877051" cy="149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D943CA-CD64-E597-C3B6-277D82874417}"/>
              </a:ext>
            </a:extLst>
          </p:cNvPr>
          <p:cNvSpPr txBox="1"/>
          <p:nvPr/>
        </p:nvSpPr>
        <p:spPr>
          <a:xfrm>
            <a:off x="256117" y="6116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https://aws.amazon.com/braket/pricing/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F2EE9-30F7-996C-E736-9D79A2074EAB}"/>
              </a:ext>
            </a:extLst>
          </p:cNvPr>
          <p:cNvSpPr txBox="1"/>
          <p:nvPr/>
        </p:nvSpPr>
        <p:spPr>
          <a:xfrm>
            <a:off x="338667" y="1202267"/>
            <a:ext cx="3039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pricing for experiments on real quantum computers is still very high!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0E7AF-4E6A-EEAF-9CAF-86C1E2D99BD1}"/>
              </a:ext>
            </a:extLst>
          </p:cNvPr>
          <p:cNvSpPr txBox="1"/>
          <p:nvPr/>
        </p:nvSpPr>
        <p:spPr>
          <a:xfrm>
            <a:off x="4176183" y="1202267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only way is using existing software package on your laptop</a:t>
            </a:r>
          </a:p>
        </p:txBody>
      </p:sp>
      <p:pic>
        <p:nvPicPr>
          <p:cNvPr id="10" name="Picture 2" descr="A new chapter for Qiskit algorithms and applications | by Qiskit | Qiskit |  Medium">
            <a:extLst>
              <a:ext uri="{FF2B5EF4-FFF2-40B4-BE49-F238E27FC236}">
                <a16:creationId xmlns:a16="http://schemas.microsoft.com/office/drawing/2014/main" id="{673A409E-1F0B-4FA2-72C0-137AF3DD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308" y="2398479"/>
            <a:ext cx="1866692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90CBAFB-C235-FB2D-DCAE-D995991B1AAE}"/>
              </a:ext>
            </a:extLst>
          </p:cNvPr>
          <p:cNvSpPr/>
          <p:nvPr/>
        </p:nvSpPr>
        <p:spPr>
          <a:xfrm>
            <a:off x="3449668" y="1497679"/>
            <a:ext cx="655047" cy="3911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What is quantum computing? | Google Quantum AI">
            <a:extLst>
              <a:ext uri="{FF2B5EF4-FFF2-40B4-BE49-F238E27FC236}">
                <a16:creationId xmlns:a16="http://schemas.microsoft.com/office/drawing/2014/main" id="{E509B639-C896-672A-9CAB-2B541CF8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6" y="2313438"/>
            <a:ext cx="1625363" cy="21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Abrar Sayyed on LinkedIn: #quantum30 #quantumcomputing #libraries  #quantumtechnology #quantum…">
            <a:extLst>
              <a:ext uri="{FF2B5EF4-FFF2-40B4-BE49-F238E27FC236}">
                <a16:creationId xmlns:a16="http://schemas.microsoft.com/office/drawing/2014/main" id="{61BC84B3-168B-7289-A329-C9CFDA14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83" y="3019196"/>
            <a:ext cx="1538817" cy="153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558CEC-530E-6763-DF15-3F5AFC4C0150}"/>
              </a:ext>
            </a:extLst>
          </p:cNvPr>
          <p:cNvSpPr txBox="1"/>
          <p:nvPr/>
        </p:nvSpPr>
        <p:spPr>
          <a:xfrm>
            <a:off x="2116167" y="2224588"/>
            <a:ext cx="1438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Fig. 1. Fault-tolerant Quantum Computing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0520D-57E3-239A-4581-E00EBCEC3944}"/>
              </a:ext>
            </a:extLst>
          </p:cNvPr>
          <p:cNvSpPr/>
          <p:nvPr/>
        </p:nvSpPr>
        <p:spPr>
          <a:xfrm>
            <a:off x="8321676" y="1772334"/>
            <a:ext cx="1395601" cy="800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B33C24-AFE4-4B97-0AB3-A4F05EDE7EDF}"/>
              </a:ext>
            </a:extLst>
          </p:cNvPr>
          <p:cNvSpPr/>
          <p:nvPr/>
        </p:nvSpPr>
        <p:spPr>
          <a:xfrm>
            <a:off x="9835170" y="1772334"/>
            <a:ext cx="1395601" cy="800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5BA9D07-FA76-7C5A-9F9E-CDF186F2BA42}"/>
              </a:ext>
            </a:extLst>
          </p:cNvPr>
          <p:cNvSpPr/>
          <p:nvPr/>
        </p:nvSpPr>
        <p:spPr>
          <a:xfrm rot="5400000">
            <a:off x="9361320" y="3504470"/>
            <a:ext cx="938118" cy="34392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94901-A686-4244-67E4-0423E03268CB}"/>
              </a:ext>
            </a:extLst>
          </p:cNvPr>
          <p:cNvSpPr txBox="1"/>
          <p:nvPr/>
        </p:nvSpPr>
        <p:spPr>
          <a:xfrm>
            <a:off x="7789409" y="3429000"/>
            <a:ext cx="211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cs typeface="Arial" panose="020B0604020202020204" pitchFamily="34" charset="0"/>
              </a:rPr>
              <a:t>Memory-Efficient Matrix Storage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8876360-9880-C529-B6EC-1ABE65DBAFCE}"/>
              </a:ext>
            </a:extLst>
          </p:cNvPr>
          <p:cNvSpPr/>
          <p:nvPr/>
        </p:nvSpPr>
        <p:spPr>
          <a:xfrm rot="16200000">
            <a:off x="9699573" y="2614680"/>
            <a:ext cx="261611" cy="3798763"/>
          </a:xfrm>
          <a:prstGeom prst="rightBrace">
            <a:avLst>
              <a:gd name="adj1" fmla="val 170960"/>
              <a:gd name="adj2" fmla="val 50000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0CF58-D01B-C0E2-5E5C-0A03D3A4F9B7}"/>
              </a:ext>
            </a:extLst>
          </p:cNvPr>
          <p:cNvSpPr txBox="1"/>
          <p:nvPr/>
        </p:nvSpPr>
        <p:spPr>
          <a:xfrm>
            <a:off x="7930997" y="4758532"/>
            <a:ext cx="3798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Minimize storage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Maximize parallel processing speed.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8372C1AF-C805-AC11-3D3F-ACF303D16909}"/>
              </a:ext>
            </a:extLst>
          </p:cNvPr>
          <p:cNvSpPr/>
          <p:nvPr/>
        </p:nvSpPr>
        <p:spPr>
          <a:xfrm>
            <a:off x="6220399" y="2559321"/>
            <a:ext cx="1655172" cy="26556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04E69-44DF-1E67-B68A-A2A9280391B5}"/>
              </a:ext>
            </a:extLst>
          </p:cNvPr>
          <p:cNvSpPr txBox="1"/>
          <p:nvPr/>
        </p:nvSpPr>
        <p:spPr>
          <a:xfrm>
            <a:off x="6238913" y="2173723"/>
            <a:ext cx="154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cs typeface="Arial" panose="020B0604020202020204" pitchFamily="34" charset="0"/>
              </a:rPr>
              <a:t>Large #Qubit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9D8899-FA64-BAAC-CA8E-846D164442F5}"/>
              </a:ext>
            </a:extLst>
          </p:cNvPr>
          <p:cNvSpPr txBox="1"/>
          <p:nvPr/>
        </p:nvSpPr>
        <p:spPr>
          <a:xfrm>
            <a:off x="6331769" y="2841150"/>
            <a:ext cx="154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cs typeface="Arial" panose="020B0604020202020204" pitchFamily="34" charset="0"/>
              </a:rPr>
              <a:t>Challenges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A00FD1-8886-5806-03D2-36DA31C9EE0E}"/>
              </a:ext>
            </a:extLst>
          </p:cNvPr>
          <p:cNvSpPr txBox="1"/>
          <p:nvPr/>
        </p:nvSpPr>
        <p:spPr>
          <a:xfrm>
            <a:off x="10166847" y="3456061"/>
            <a:ext cx="160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cs typeface="Arial" panose="020B0604020202020204" pitchFamily="34" charset="0"/>
              </a:rPr>
              <a:t>Gate Fusion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A2EE8-745A-8D17-577B-9260D76D9C4A}"/>
              </a:ext>
            </a:extLst>
          </p:cNvPr>
          <p:cNvSpPr txBox="1"/>
          <p:nvPr/>
        </p:nvSpPr>
        <p:spPr>
          <a:xfrm>
            <a:off x="8247574" y="2622927"/>
            <a:ext cx="3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cs typeface="Arial" panose="020B0604020202020204" pitchFamily="34" charset="0"/>
              </a:rPr>
              <a:t>Exponential scaling!!!</a:t>
            </a:r>
            <a:endParaRPr kumimoji="1" lang="ja-JP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0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258D-2118-4647-99A8-51556CD9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Introduction (2/2): Related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91751-4202-4F3F-81B7-D886E544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4</a:t>
            </a:fld>
            <a:endParaRPr lang="zh-TW" altLang="en-US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50FF-F754-4BF1-A977-AB9C57F00E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1F5D40-072D-448F-A19C-2CA5A84AFEF8}"/>
              </a:ext>
            </a:extLst>
          </p:cNvPr>
          <p:cNvSpPr txBox="1"/>
          <p:nvPr/>
        </p:nvSpPr>
        <p:spPr>
          <a:xfrm>
            <a:off x="730249" y="5650743"/>
            <a:ext cx="103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Too much memory usage.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0143FC-8751-4F5F-BC67-72423BC72B13}"/>
              </a:ext>
            </a:extLst>
          </p:cNvPr>
          <p:cNvSpPr/>
          <p:nvPr/>
        </p:nvSpPr>
        <p:spPr>
          <a:xfrm>
            <a:off x="408974" y="5722120"/>
            <a:ext cx="321275" cy="23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B8609-9992-49E3-A09B-D528947B17A6}"/>
              </a:ext>
            </a:extLst>
          </p:cNvPr>
          <p:cNvSpPr txBox="1"/>
          <p:nvPr/>
        </p:nvSpPr>
        <p:spPr>
          <a:xfrm>
            <a:off x="730249" y="6063907"/>
            <a:ext cx="1035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Processing time is still long.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C2BA853-9191-4309-B743-92F7274C4B00}"/>
              </a:ext>
            </a:extLst>
          </p:cNvPr>
          <p:cNvSpPr/>
          <p:nvPr/>
        </p:nvSpPr>
        <p:spPr>
          <a:xfrm>
            <a:off x="408974" y="6135284"/>
            <a:ext cx="321275" cy="236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833AA02-E85C-4E4A-B62B-7ED91653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986"/>
              </p:ext>
            </p:extLst>
          </p:nvPr>
        </p:nvGraphicFramePr>
        <p:xfrm>
          <a:off x="318776" y="1021718"/>
          <a:ext cx="11504924" cy="2450400"/>
        </p:xfrm>
        <a:graphic>
          <a:graphicData uri="http://schemas.openxmlformats.org/drawingml/2006/table">
            <a:tbl>
              <a:tblPr/>
              <a:tblGrid>
                <a:gridCol w="936348">
                  <a:extLst>
                    <a:ext uri="{9D8B030D-6E8A-4147-A177-3AD203B41FA5}">
                      <a16:colId xmlns:a16="http://schemas.microsoft.com/office/drawing/2014/main" val="1088642269"/>
                    </a:ext>
                  </a:extLst>
                </a:gridCol>
                <a:gridCol w="2642144">
                  <a:extLst>
                    <a:ext uri="{9D8B030D-6E8A-4147-A177-3AD203B41FA5}">
                      <a16:colId xmlns:a16="http://schemas.microsoft.com/office/drawing/2014/main" val="1162598544"/>
                    </a:ext>
                  </a:extLst>
                </a:gridCol>
                <a:gridCol w="2642144">
                  <a:extLst>
                    <a:ext uri="{9D8B030D-6E8A-4147-A177-3AD203B41FA5}">
                      <a16:colId xmlns:a16="http://schemas.microsoft.com/office/drawing/2014/main" val="1757314543"/>
                    </a:ext>
                  </a:extLst>
                </a:gridCol>
                <a:gridCol w="2642144">
                  <a:extLst>
                    <a:ext uri="{9D8B030D-6E8A-4147-A177-3AD203B41FA5}">
                      <a16:colId xmlns:a16="http://schemas.microsoft.com/office/drawing/2014/main" val="3011012008"/>
                    </a:ext>
                  </a:extLst>
                </a:gridCol>
                <a:gridCol w="2642144">
                  <a:extLst>
                    <a:ext uri="{9D8B030D-6E8A-4147-A177-3AD203B41FA5}">
                      <a16:colId xmlns:a16="http://schemas.microsoft.com/office/drawing/2014/main" val="3004066338"/>
                    </a:ext>
                  </a:extLst>
                </a:gridCol>
              </a:tblGrid>
              <a:tr h="705715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0" i="0" u="none" strike="noStrike" dirty="0">
                          <a:solidFill>
                            <a:srgbClr val="9C57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9C57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Cori II super-computer [1]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9C57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 Fusion [2]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9C57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FPGA-based emulators [3]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9C57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Grover’s algorithm Modification [4]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96648"/>
                  </a:ext>
                </a:extLst>
              </a:tr>
              <a:tr h="7449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 large #Qubits.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 simulation time.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scalability, accuracy, and throughput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 with high accuracy and resource optimization.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55088"/>
                  </a:ext>
                </a:extLst>
              </a:tr>
              <a:tr h="99976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Char**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PBs of memory for 45 qubits.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memory usage (up to 68.72 GBs for 32 qubits).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memory usage (up to 32 GBs for 32 qubits).</a:t>
                      </a:r>
                    </a:p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 time (7.92E10 s)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memory usage (up to 40 GBs for 32 qubits).</a:t>
                      </a:r>
                    </a:p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 time (7.92E10 s)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1241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A1C1227-5686-4CE9-B59C-D98D1A0B39B6}"/>
              </a:ext>
            </a:extLst>
          </p:cNvPr>
          <p:cNvSpPr txBox="1"/>
          <p:nvPr/>
        </p:nvSpPr>
        <p:spPr>
          <a:xfrm>
            <a:off x="318776" y="3564451"/>
            <a:ext cx="1035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cs typeface="Times New Roman" panose="02020603050405020304" pitchFamily="18" charset="0"/>
              </a:rPr>
              <a:t>Char**: Characteristics of works.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9F889-98E6-4EF6-B939-28D28BA0DBE7}"/>
              </a:ext>
            </a:extLst>
          </p:cNvPr>
          <p:cNvSpPr txBox="1"/>
          <p:nvPr/>
        </p:nvSpPr>
        <p:spPr>
          <a:xfrm>
            <a:off x="318776" y="3864745"/>
            <a:ext cx="11554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cs typeface="Times New Roman" panose="02020603050405020304" pitchFamily="18" charset="0"/>
              </a:rPr>
              <a:t>[1] T. </a:t>
            </a:r>
            <a:r>
              <a:rPr lang="en-US" sz="1200" dirty="0" err="1">
                <a:cs typeface="Times New Roman" panose="02020603050405020304" pitchFamily="18" charset="0"/>
              </a:rPr>
              <a:t>H¨aner</a:t>
            </a:r>
            <a:r>
              <a:rPr lang="en-US" sz="1200" dirty="0">
                <a:cs typeface="Times New Roman" panose="02020603050405020304" pitchFamily="18" charset="0"/>
              </a:rPr>
              <a:t> and D. S. Steiger, “0.5 petabyte simulation of a 45-qubit quantum circuit,” in Proceedings of the International Conference for High Performance Computing, Networking, Storage and Analysis, ser. SC ’17. ACM, Nov. 2017.</a:t>
            </a:r>
          </a:p>
          <a:p>
            <a:pPr algn="just"/>
            <a:r>
              <a:rPr lang="en-US" sz="1200" dirty="0">
                <a:cs typeface="Times New Roman" panose="02020603050405020304" pitchFamily="18" charset="0"/>
              </a:rPr>
              <a:t>[2] H. Hiroshi and D. Jun, “Optimization of Quantum Computing Simulation with Gate Fusion,” IBM Quantum, IBM Research Tokyo, IBM Quantum, IBM Research Tokyo, Tech. Rep. 23, mar 2021.</a:t>
            </a:r>
          </a:p>
          <a:p>
            <a:pPr algn="just"/>
            <a:r>
              <a:rPr lang="en-US" sz="1200" dirty="0">
                <a:cs typeface="Times New Roman" panose="02020603050405020304" pitchFamily="18" charset="0"/>
              </a:rPr>
              <a:t>[3] N. Mahmud, B. Haase-Divine, A. Kuhnke, A. Rai, A. MacGillivray, and E. El-Araby, “Efficient computation techniques and hardware architectures for unitary transformations in support of quantum algorithm</a:t>
            </a:r>
          </a:p>
          <a:p>
            <a:pPr algn="just"/>
            <a:r>
              <a:rPr lang="en-US" sz="1200" dirty="0">
                <a:cs typeface="Times New Roman" panose="02020603050405020304" pitchFamily="18" charset="0"/>
              </a:rPr>
              <a:t> emulation,” Journal of Signal Processing Systems, vol. 92, pp. 57–74, 2020.</a:t>
            </a:r>
          </a:p>
          <a:p>
            <a:pPr algn="just"/>
            <a:r>
              <a:rPr lang="en-US" sz="1200" dirty="0">
                <a:cs typeface="Times New Roman" panose="02020603050405020304" pitchFamily="18" charset="0"/>
              </a:rPr>
              <a:t>[4] N. Mahmud, B. Haase-Divine, A. MacGillivray, B. </a:t>
            </a:r>
            <a:r>
              <a:rPr lang="en-US" sz="1200" dirty="0" err="1">
                <a:cs typeface="Times New Roman" panose="02020603050405020304" pitchFamily="18" charset="0"/>
              </a:rPr>
              <a:t>Srimoungchanh</a:t>
            </a:r>
            <a:r>
              <a:rPr lang="en-US" sz="1200" dirty="0">
                <a:cs typeface="Times New Roman" panose="02020603050405020304" pitchFamily="18" charset="0"/>
              </a:rPr>
              <a:t>, A. Kuhnke, N. </a:t>
            </a:r>
            <a:r>
              <a:rPr lang="en-US" sz="1200" dirty="0" err="1">
                <a:cs typeface="Times New Roman" panose="02020603050405020304" pitchFamily="18" charset="0"/>
              </a:rPr>
              <a:t>Blankenau</a:t>
            </a:r>
            <a:r>
              <a:rPr lang="en-US" sz="1200" dirty="0">
                <a:cs typeface="Times New Roman" panose="02020603050405020304" pitchFamily="18" charset="0"/>
              </a:rPr>
              <a:t>, A. Rai, and E. El-Araby, “Modifying quantum </a:t>
            </a:r>
            <a:r>
              <a:rPr lang="en-US" sz="1200" dirty="0" err="1">
                <a:cs typeface="Times New Roman" panose="02020603050405020304" pitchFamily="18" charset="0"/>
              </a:rPr>
              <a:t>grover’s</a:t>
            </a:r>
            <a:r>
              <a:rPr lang="en-US" sz="1200" dirty="0">
                <a:cs typeface="Times New Roman" panose="02020603050405020304" pitchFamily="18" charset="0"/>
              </a:rPr>
              <a:t> algorithm for dynamic multi-pattern search on reconfigurable hardware,” Journal of Computational Electronics, vol. 19, no. 3, pp. 1215–1231, Sep 2020.</a:t>
            </a:r>
          </a:p>
        </p:txBody>
      </p:sp>
    </p:spTree>
    <p:extLst>
      <p:ext uri="{BB962C8B-B14F-4D97-AF65-F5344CB8AC3E}">
        <p14:creationId xmlns:p14="http://schemas.microsoft.com/office/powerpoint/2010/main" val="35320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7564-0FCE-6E37-F963-2871DBCB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Proposed methods (1/2)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ADA41-8506-BC70-6E3B-81772B3F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5</a:t>
            </a:fld>
            <a:endParaRPr lang="zh-TW" alt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DB9C-0D11-2F74-EC38-FEDDB0F326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22838-2E39-CDEC-C710-159699C76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61" y="4178248"/>
            <a:ext cx="5372865" cy="1774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8F93F7-8F0A-325B-D721-691571327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711" y="1627958"/>
            <a:ext cx="4551492" cy="1682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0306CE-D9EA-4292-4528-8276F3798AEB}"/>
              </a:ext>
            </a:extLst>
          </p:cNvPr>
          <p:cNvSpPr txBox="1"/>
          <p:nvPr/>
        </p:nvSpPr>
        <p:spPr>
          <a:xfrm>
            <a:off x="543546" y="6019999"/>
            <a:ext cx="5622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Fig. 2. </a:t>
            </a:r>
            <a:r>
              <a:rPr lang="it-IT" sz="1600" dirty="0">
                <a:cs typeface="Times New Roman" panose="02020603050405020304" pitchFamily="18" charset="0"/>
              </a:rPr>
              <a:t>Computational path in quantum computation model.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F7450-6C2C-E26A-3340-D975653CE75C}"/>
              </a:ext>
            </a:extLst>
          </p:cNvPr>
          <p:cNvSpPr txBox="1"/>
          <p:nvPr/>
        </p:nvSpPr>
        <p:spPr>
          <a:xfrm>
            <a:off x="305361" y="973587"/>
            <a:ext cx="721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cs typeface="Times New Roman" panose="02020603050405020304" pitchFamily="18" charset="0"/>
              </a:rPr>
              <a:t>Memory-Efficient Matrix Storage (MEMS) Method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AE870B-A7E6-AAEC-7A2E-04DFAC78014C}"/>
              </a:ext>
            </a:extLst>
          </p:cNvPr>
          <p:cNvSpPr/>
          <p:nvPr/>
        </p:nvSpPr>
        <p:spPr>
          <a:xfrm>
            <a:off x="965200" y="1595806"/>
            <a:ext cx="1568449" cy="566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Coordinate Format (COO)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C947E2-AAFE-3E12-5F0D-696A7A16527C}"/>
              </a:ext>
            </a:extLst>
          </p:cNvPr>
          <p:cNvSpPr/>
          <p:nvPr/>
        </p:nvSpPr>
        <p:spPr>
          <a:xfrm>
            <a:off x="965198" y="2373622"/>
            <a:ext cx="1568448" cy="566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Tensor Product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1AB6CC-8F8F-FBB6-6078-4D0DF2DC6A0C}"/>
              </a:ext>
            </a:extLst>
          </p:cNvPr>
          <p:cNvSpPr/>
          <p:nvPr/>
        </p:nvSpPr>
        <p:spPr>
          <a:xfrm>
            <a:off x="965198" y="3151438"/>
            <a:ext cx="1568448" cy="566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Tensor Product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3107612-A83C-58AC-FA84-66302B7243DA}"/>
              </a:ext>
            </a:extLst>
          </p:cNvPr>
          <p:cNvSpPr/>
          <p:nvPr/>
        </p:nvSpPr>
        <p:spPr>
          <a:xfrm>
            <a:off x="2826086" y="2382105"/>
            <a:ext cx="279063" cy="1350910"/>
          </a:xfrm>
          <a:prstGeom prst="righ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AD3C03-776F-D2AC-5F6D-8F63578C7EAA}"/>
              </a:ext>
            </a:extLst>
          </p:cNvPr>
          <p:cNvSpPr/>
          <p:nvPr/>
        </p:nvSpPr>
        <p:spPr>
          <a:xfrm>
            <a:off x="3400705" y="1785115"/>
            <a:ext cx="732116" cy="18775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EA6A5B-9290-23B9-ABC3-D36C3E10867D}"/>
              </a:ext>
            </a:extLst>
          </p:cNvPr>
          <p:cNvSpPr/>
          <p:nvPr/>
        </p:nvSpPr>
        <p:spPr>
          <a:xfrm>
            <a:off x="3390151" y="2957029"/>
            <a:ext cx="732116" cy="18775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95AF40-AA91-C61D-3D6B-2920C976ED80}"/>
              </a:ext>
            </a:extLst>
          </p:cNvPr>
          <p:cNvSpPr/>
          <p:nvPr/>
        </p:nvSpPr>
        <p:spPr>
          <a:xfrm>
            <a:off x="4465181" y="1586392"/>
            <a:ext cx="1844775" cy="566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 Storage Minimization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D8AFD-679C-5936-92D7-64A2C71E17A2}"/>
              </a:ext>
            </a:extLst>
          </p:cNvPr>
          <p:cNvSpPr/>
          <p:nvPr/>
        </p:nvSpPr>
        <p:spPr>
          <a:xfrm>
            <a:off x="4451250" y="2702565"/>
            <a:ext cx="1844775" cy="566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Gate Fusion in COO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7367088-6C49-9FED-F996-BA96809C37EB}"/>
              </a:ext>
            </a:extLst>
          </p:cNvPr>
          <p:cNvSpPr/>
          <p:nvPr/>
        </p:nvSpPr>
        <p:spPr>
          <a:xfrm>
            <a:off x="6400800" y="1595806"/>
            <a:ext cx="375816" cy="1682542"/>
          </a:xfrm>
          <a:prstGeom prst="righ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2D01AF7-9EC9-89F8-2A51-542D0ECFCD4D}"/>
              </a:ext>
            </a:extLst>
          </p:cNvPr>
          <p:cNvSpPr/>
          <p:nvPr/>
        </p:nvSpPr>
        <p:spPr>
          <a:xfrm>
            <a:off x="6872709" y="2373622"/>
            <a:ext cx="452859" cy="14270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B4AD7E6-9D7D-C630-686D-6D1C2F158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695" y="3961815"/>
            <a:ext cx="4406758" cy="194446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DA4E26-A8BC-33D2-DB77-111DE4D00DC5}"/>
              </a:ext>
            </a:extLst>
          </p:cNvPr>
          <p:cNvCxnSpPr/>
          <p:nvPr/>
        </p:nvCxnSpPr>
        <p:spPr>
          <a:xfrm>
            <a:off x="9439275" y="3495675"/>
            <a:ext cx="0" cy="352425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9E6F9F5-05B6-F609-AC99-6ABE678B48EC}"/>
              </a:ext>
            </a:extLst>
          </p:cNvPr>
          <p:cNvSpPr txBox="1"/>
          <p:nvPr/>
        </p:nvSpPr>
        <p:spPr>
          <a:xfrm>
            <a:off x="7327015" y="6019999"/>
            <a:ext cx="432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Fig. 3. Proposed MEMS for gate fusion’s storage.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CB79B6-C601-DC0F-D86D-52045E2C36D0}"/>
              </a:ext>
            </a:extLst>
          </p:cNvPr>
          <p:cNvSpPr/>
          <p:nvPr/>
        </p:nvSpPr>
        <p:spPr>
          <a:xfrm>
            <a:off x="9157656" y="2146940"/>
            <a:ext cx="2202493" cy="111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40D28-84E9-22D1-787C-76585D94C78A}"/>
              </a:ext>
            </a:extLst>
          </p:cNvPr>
          <p:cNvSpPr txBox="1"/>
          <p:nvPr/>
        </p:nvSpPr>
        <p:spPr>
          <a:xfrm>
            <a:off x="9620472" y="3278348"/>
            <a:ext cx="273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Decompose by hardware resources and gate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34E32-8746-549A-9E13-E35C1C653937}"/>
              </a:ext>
            </a:extLst>
          </p:cNvPr>
          <p:cNvSpPr/>
          <p:nvPr/>
        </p:nvSpPr>
        <p:spPr>
          <a:xfrm>
            <a:off x="7440711" y="1559946"/>
            <a:ext cx="325339" cy="481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AA068-D999-6EA8-BC1B-5D77EB9C749E}"/>
              </a:ext>
            </a:extLst>
          </p:cNvPr>
          <p:cNvSpPr txBox="1"/>
          <p:nvPr/>
        </p:nvSpPr>
        <p:spPr>
          <a:xfrm>
            <a:off x="7046169" y="913615"/>
            <a:ext cx="172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Gate fusion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35213D-0FB3-B802-F419-C5023DFFAE14}"/>
                  </a:ext>
                </a:extLst>
              </p:cNvPr>
              <p:cNvSpPr txBox="1"/>
              <p:nvPr/>
            </p:nvSpPr>
            <p:spPr>
              <a:xfrm>
                <a:off x="10085980" y="953672"/>
                <a:ext cx="2202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State-vector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complex entries)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35213D-0FB3-B802-F419-C5023DFFA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980" y="953672"/>
                <a:ext cx="2202493" cy="646331"/>
              </a:xfrm>
              <a:prstGeom prst="rect">
                <a:avLst/>
              </a:prstGeom>
              <a:blipFill>
                <a:blip r:embed="rId6"/>
                <a:stretch>
                  <a:fillRect l="-24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92EF959-36B6-ADFF-D680-086544AD3C37}"/>
              </a:ext>
            </a:extLst>
          </p:cNvPr>
          <p:cNvSpPr/>
          <p:nvPr/>
        </p:nvSpPr>
        <p:spPr>
          <a:xfrm>
            <a:off x="10481097" y="1587832"/>
            <a:ext cx="523453" cy="481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498905-653A-5234-8A16-3FD77E3CADBB}"/>
              </a:ext>
            </a:extLst>
          </p:cNvPr>
          <p:cNvSpPr/>
          <p:nvPr/>
        </p:nvSpPr>
        <p:spPr>
          <a:xfrm rot="20695723" flipV="1">
            <a:off x="5535897" y="3646859"/>
            <a:ext cx="2821218" cy="23570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6E89DC-D758-6ED2-7324-D11E89A42AC9}"/>
                  </a:ext>
                </a:extLst>
              </p:cNvPr>
              <p:cNvSpPr txBox="1"/>
              <p:nvPr/>
            </p:nvSpPr>
            <p:spPr>
              <a:xfrm>
                <a:off x="8278604" y="928806"/>
                <a:ext cx="2202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Operator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complex entries)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6E89DC-D758-6ED2-7324-D11E89A42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04" y="928806"/>
                <a:ext cx="2202493" cy="646331"/>
              </a:xfrm>
              <a:prstGeom prst="rect">
                <a:avLst/>
              </a:prstGeom>
              <a:blipFill>
                <a:blip r:embed="rId7"/>
                <a:stretch>
                  <a:fillRect l="-221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105424E9-6088-DBD0-8B8C-9B4E6200ADC2}"/>
              </a:ext>
            </a:extLst>
          </p:cNvPr>
          <p:cNvSpPr/>
          <p:nvPr/>
        </p:nvSpPr>
        <p:spPr>
          <a:xfrm>
            <a:off x="7766050" y="1563761"/>
            <a:ext cx="664095" cy="481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5012-387C-DF3E-1D49-9EF994BCD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D0E7-5B72-4B5D-BA96-4538CAFB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Proposed methods (1/2)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2B50A-66A5-DB8E-B542-255A055C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6</a:t>
            </a:fld>
            <a:endParaRPr lang="zh-TW" alt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0F1BE-1D0B-47DD-9A7D-FC5FDB83188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/>
              <a:pPr/>
              <a:t>10-Dec-24</a:t>
            </a:fld>
            <a:endParaRPr lang="en-US" dirty="0"/>
          </a:p>
        </p:txBody>
      </p:sp>
      <p:pic>
        <p:nvPicPr>
          <p:cNvPr id="9" name="Picture 8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AE5BC7B5-20C6-89A7-8A81-757A1CA49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48"/>
          <a:stretch/>
        </p:blipFill>
        <p:spPr>
          <a:xfrm>
            <a:off x="527795" y="2064853"/>
            <a:ext cx="9183409" cy="4267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35121-D053-6955-49F2-309CBBCB94A5}"/>
                  </a:ext>
                </a:extLst>
              </p:cNvPr>
              <p:cNvSpPr txBox="1"/>
              <p:nvPr/>
            </p:nvSpPr>
            <p:spPr>
              <a:xfrm>
                <a:off x="641927" y="1163469"/>
                <a:ext cx="92886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Example: Conducting both TP and MM in COO format 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𝒯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𝐺𝐻𝑍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35121-D053-6955-49F2-309CBBCB9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27" y="1163469"/>
                <a:ext cx="9288674" cy="400110"/>
              </a:xfrm>
              <a:prstGeom prst="rect">
                <a:avLst/>
              </a:prstGeom>
              <a:blipFill>
                <a:blip r:embed="rId4"/>
                <a:stretch>
                  <a:fillRect l="-65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77677A6-26C9-B4FC-4FE8-9D9908027116}"/>
              </a:ext>
            </a:extLst>
          </p:cNvPr>
          <p:cNvSpPr txBox="1"/>
          <p:nvPr/>
        </p:nvSpPr>
        <p:spPr>
          <a:xfrm>
            <a:off x="8696325" y="3067402"/>
            <a:ext cx="338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can we conduct these computation in most compact way?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D750F6-2874-1550-9DDF-2A034C0119C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194550" y="3529067"/>
            <a:ext cx="1501775" cy="763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3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40B87-9C96-B3F5-4FFE-A087D0227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B20E-499F-A94F-3523-90783B6C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Proposed methods (1/2): Important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BCF96-4A67-E6A6-26A7-E1A127D8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7</a:t>
            </a:fld>
            <a:endParaRPr lang="zh-TW" alt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0555-D1A0-2D60-0897-98B86E7B63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3DA05-4CD8-8BCD-A7BA-FB4C0238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06" y="1136316"/>
            <a:ext cx="5010187" cy="1695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2177E-2355-96F8-6FAD-FC3E40F0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519" y="872440"/>
            <a:ext cx="4729181" cy="55188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21310F-2511-DFA4-F062-470AFB45CDA3}"/>
              </a:ext>
            </a:extLst>
          </p:cNvPr>
          <p:cNvSpPr/>
          <p:nvPr/>
        </p:nvSpPr>
        <p:spPr>
          <a:xfrm>
            <a:off x="2089150" y="1543050"/>
            <a:ext cx="1117600" cy="1111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83698-ED95-D3D3-4A8C-B83C1A416772}"/>
              </a:ext>
            </a:extLst>
          </p:cNvPr>
          <p:cNvSpPr/>
          <p:nvPr/>
        </p:nvSpPr>
        <p:spPr>
          <a:xfrm>
            <a:off x="5765800" y="1019472"/>
            <a:ext cx="1600200" cy="231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171F9-7757-F77F-889F-4CB22ADA16A6}"/>
              </a:ext>
            </a:extLst>
          </p:cNvPr>
          <p:cNvSpPr txBox="1"/>
          <p:nvPr/>
        </p:nvSpPr>
        <p:spPr>
          <a:xfrm>
            <a:off x="536575" y="3308702"/>
            <a:ext cx="4591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Tensor product between sparse gates, where each row/column has only one element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D4D22F-250D-02A6-6080-E3699D5BE8A9}"/>
              </a:ext>
            </a:extLst>
          </p:cNvPr>
          <p:cNvCxnSpPr/>
          <p:nvPr/>
        </p:nvCxnSpPr>
        <p:spPr>
          <a:xfrm>
            <a:off x="2603500" y="2654300"/>
            <a:ext cx="0" cy="654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17DB92-D937-82C6-8085-BC85BE88B74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832100" y="2831778"/>
            <a:ext cx="2809875" cy="476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3D8986-E3B5-1109-839D-340B3DFB5798}"/>
                  </a:ext>
                </a:extLst>
              </p:cNvPr>
              <p:cNvSpPr txBox="1"/>
              <p:nvPr/>
            </p:nvSpPr>
            <p:spPr>
              <a:xfrm>
                <a:off x="536575" y="4141194"/>
                <a:ext cx="4591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entries inside the state vector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3D8986-E3B5-1109-839D-340B3DFB5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75" y="4141194"/>
                <a:ext cx="459105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49BDB1-77A4-4484-CC09-C9A324FCC648}"/>
                  </a:ext>
                </a:extLst>
              </p:cNvPr>
              <p:cNvSpPr txBox="1"/>
              <p:nvPr/>
            </p:nvSpPr>
            <p:spPr>
              <a:xfrm>
                <a:off x="517525" y="4841955"/>
                <a:ext cx="459105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Notation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of qubits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: dividing point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i="1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(=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49BDB1-77A4-4484-CC09-C9A324FCC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5" y="4841955"/>
                <a:ext cx="4591050" cy="1477328"/>
              </a:xfrm>
              <a:prstGeom prst="rect">
                <a:avLst/>
              </a:prstGeom>
              <a:blipFill>
                <a:blip r:embed="rId6"/>
                <a:stretch>
                  <a:fillRect l="-1195" t="-2058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42C3AB32-ECD2-30F0-DB1E-3452303F04BB}"/>
              </a:ext>
            </a:extLst>
          </p:cNvPr>
          <p:cNvSpPr/>
          <p:nvPr/>
        </p:nvSpPr>
        <p:spPr>
          <a:xfrm>
            <a:off x="5765800" y="3936280"/>
            <a:ext cx="1555750" cy="1902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028CA0-9474-DB27-494C-B30C631784BE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4537075" y="4313148"/>
            <a:ext cx="1228725" cy="574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B938AA8-EC79-45E6-AC92-A4F9335AEC76}"/>
              </a:ext>
            </a:extLst>
          </p:cNvPr>
          <p:cNvSpPr/>
          <p:nvPr/>
        </p:nvSpPr>
        <p:spPr>
          <a:xfrm>
            <a:off x="7575550" y="3936280"/>
            <a:ext cx="1555750" cy="1902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61F4EA-217D-2D4D-61B4-4145E437CBC3}"/>
              </a:ext>
            </a:extLst>
          </p:cNvPr>
          <p:cNvSpPr txBox="1"/>
          <p:nvPr/>
        </p:nvSpPr>
        <p:spPr>
          <a:xfrm>
            <a:off x="9490075" y="4128482"/>
            <a:ext cx="264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from one core/PE</a:t>
            </a:r>
          </a:p>
          <a:p>
            <a:r>
              <a:rPr lang="en-US" dirty="0">
                <a:solidFill>
                  <a:srgbClr val="FF0000"/>
                </a:solidFill>
              </a:rPr>
              <a:t>(Processing Element)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658D28-EAD8-EE67-3474-A70CEC8EECD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9131300" y="4451648"/>
            <a:ext cx="358775" cy="4357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3B6AAD1-09C9-72A4-B9AC-7CF2B6BEA306}"/>
              </a:ext>
            </a:extLst>
          </p:cNvPr>
          <p:cNvSpPr/>
          <p:nvPr/>
        </p:nvSpPr>
        <p:spPr>
          <a:xfrm>
            <a:off x="7442200" y="3333749"/>
            <a:ext cx="1822450" cy="31432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FBFA51-DE10-072A-03E3-CDFF641CFC04}"/>
              </a:ext>
            </a:extLst>
          </p:cNvPr>
          <p:cNvSpPr txBox="1"/>
          <p:nvPr/>
        </p:nvSpPr>
        <p:spPr>
          <a:xfrm>
            <a:off x="9501188" y="5168893"/>
            <a:ext cx="208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Parallelly on multi-core/PE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0ABBF9-B3C8-EE46-69B5-3B7481349F0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9296400" y="5402772"/>
            <a:ext cx="204788" cy="8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7564-0FCE-6E37-F963-2871DBCB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Proposed methods (2/2)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EADA41-8506-BC70-6E3B-81772B3F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8</a:t>
            </a:fld>
            <a:endParaRPr lang="zh-TW" alt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D61C-3027-32F4-5D5F-67B614CEBA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197" y="999885"/>
            <a:ext cx="11541605" cy="505235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MEMS based-Quantum Emulation Accelerators (1/2).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6DB9C-0D11-2F74-EC38-FEDDB0F326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110EA-CCDC-C843-48AD-D2BD13D5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97" y="1591946"/>
            <a:ext cx="6618528" cy="4317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92360B-DF1E-9A10-D977-492B326C86EC}"/>
              </a:ext>
            </a:extLst>
          </p:cNvPr>
          <p:cNvSpPr txBox="1"/>
          <p:nvPr/>
        </p:nvSpPr>
        <p:spPr>
          <a:xfrm>
            <a:off x="7029450" y="1598079"/>
            <a:ext cx="5038725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Multi-Processing Elements: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Enhanced simulation processing speed.</a:t>
            </a:r>
          </a:p>
          <a:p>
            <a:pPr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QEA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with </a:t>
            </a:r>
            <a:r>
              <a:rPr lang="en-US" altLang="ja-JP" sz="1600" b="1" i="1" dirty="0">
                <a:solidFill>
                  <a:srgbClr val="374151"/>
                </a:solidFill>
              </a:rPr>
              <a:t>p</a:t>
            </a: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 RCCs: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Parallelism for high throughput.</a:t>
            </a:r>
          </a:p>
          <a:p>
            <a:pPr algn="l"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Optimal PE Count: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Prevents bus congestion, ⬇️ power use.</a:t>
            </a:r>
          </a:p>
          <a:p>
            <a:pPr algn="l"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Dual AXI Buses: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Config data separation maximizes transfer.</a:t>
            </a:r>
            <a:endParaRPr lang="en-US" altLang="ja-JP" sz="1600" b="1" i="0" dirty="0">
              <a:solidFill>
                <a:srgbClr val="374151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DMA-Enhanced Transfer: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High-volume</a:t>
            </a:r>
            <a:r>
              <a:rPr lang="ja-JP" altLang="en-US" sz="16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without stalling QEA.</a:t>
            </a:r>
          </a:p>
          <a:p>
            <a:pPr algn="l"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Unified Memory: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Streamlined storage for </a:t>
            </a:r>
            <a:r>
              <a:rPr lang="en-US" altLang="ja-JP" sz="1600" b="0" i="1" dirty="0">
                <a:solidFill>
                  <a:srgbClr val="374151"/>
                </a:solidFill>
                <a:effectLst/>
              </a:rPr>
              <a:t>p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PE efficiency.</a:t>
            </a:r>
          </a:p>
          <a:p>
            <a:pPr algn="l"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4-Stage Parallelism: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Simultaneous computation across PEs.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8C4D8-539B-23CF-CE51-66609A7CA349}"/>
              </a:ext>
            </a:extLst>
          </p:cNvPr>
          <p:cNvSpPr txBox="1"/>
          <p:nvPr/>
        </p:nvSpPr>
        <p:spPr>
          <a:xfrm>
            <a:off x="325197" y="5909388"/>
            <a:ext cx="6142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Fig. 4. </a:t>
            </a:r>
            <a:r>
              <a:rPr lang="en-US" sz="1600" dirty="0"/>
              <a:t>Hardware architecture of the quantum emulating accelerator at the system-on-chip level.</a:t>
            </a:r>
            <a:endParaRPr 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1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3B8BC-DE1E-24AF-E92A-51AB71FB8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3B8B-0E17-B9FB-078B-7CD65177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Proposed methods (2/2)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695CE2-B779-57FA-8027-23823C1A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6CD4-2AF6-4701-9457-07A8755A057A}" type="slidenum">
              <a:rPr lang="zh-TW" altLang="en-US" smtClean="0">
                <a:latin typeface="+mn-lt"/>
              </a:rPr>
              <a:pPr/>
              <a:t>9</a:t>
            </a:fld>
            <a:endParaRPr lang="zh-TW" alt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C64B0-C9B6-5D7D-02E5-C9FDF83B3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197" y="999885"/>
            <a:ext cx="11541605" cy="505235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MEMS based-Quantum Emulation Accelerators (QEA) (2/2).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2C8B6-E6C0-D396-35E6-CCDCC68918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179CC-BF20-4DDE-BE4D-748847422CE0}" type="datetime5">
              <a:rPr lang="en-US" smtClean="0">
                <a:latin typeface="+mn-lt"/>
              </a:rPr>
              <a:pPr/>
              <a:t>10-Dec-24</a:t>
            </a:fld>
            <a:endParaRPr lang="en-US" dirty="0"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144137-996E-FD25-3889-673B0C876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81" y="1517816"/>
            <a:ext cx="4993733" cy="2531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9FDE5-9F66-E99D-4421-32981C691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52" y="1505120"/>
            <a:ext cx="4946842" cy="4528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97EC63-87FF-1FA5-4B74-16F9EC17459D}"/>
              </a:ext>
            </a:extLst>
          </p:cNvPr>
          <p:cNvSpPr txBox="1"/>
          <p:nvPr/>
        </p:nvSpPr>
        <p:spPr>
          <a:xfrm>
            <a:off x="5643194" y="4387755"/>
            <a:ext cx="6682156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Local Data Memory: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Flexible storage for parallel computing.</a:t>
            </a:r>
          </a:p>
          <a:p>
            <a:pPr algn="l"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4-Stage Parallelism: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Reduces critical path, ⬆️ max frequency.</a:t>
            </a:r>
          </a:p>
          <a:p>
            <a:pPr algn="l">
              <a:lnSpc>
                <a:spcPct val="150000"/>
              </a:lnSpc>
            </a:pPr>
            <a:r>
              <a:rPr lang="en-US" altLang="ja-JP" sz="1600" b="1" i="0" dirty="0">
                <a:solidFill>
                  <a:srgbClr val="374151"/>
                </a:solidFill>
                <a:effectLst/>
              </a:rPr>
              <a:t>Multiplexer Logic: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 Selects between </a:t>
            </a:r>
            <a:r>
              <a:rPr lang="en-US" altLang="ja-JP" sz="1600" i="1" dirty="0">
                <a:solidFill>
                  <a:srgbClr val="374151"/>
                </a:solidFill>
                <a:effectLst/>
              </a:rPr>
              <a:t>shifting &amp; static registers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, for adaptability. </a:t>
            </a:r>
          </a:p>
          <a:p>
            <a:pPr algn="l">
              <a:lnSpc>
                <a:spcPct val="150000"/>
              </a:lnSpc>
            </a:pPr>
            <a:r>
              <a:rPr lang="en-US" altLang="ja-JP" sz="1600" b="1" dirty="0">
                <a:solidFill>
                  <a:srgbClr val="374151"/>
                </a:solidFill>
              </a:rPr>
              <a:t>Complex ALU: </a:t>
            </a:r>
            <a:r>
              <a:rPr lang="en-US" altLang="ja-JP" sz="1600" dirty="0">
                <a:solidFill>
                  <a:srgbClr val="374151"/>
                </a:solidFill>
              </a:rPr>
              <a:t>Computation in COO, prevents </a:t>
            </a:r>
            <a:r>
              <a:rPr lang="en-US" altLang="ja-JP" sz="1600" b="0" i="0" dirty="0">
                <a:solidFill>
                  <a:srgbClr val="374151"/>
                </a:solidFill>
                <a:effectLst/>
              </a:rPr>
              <a:t>✖️ multiplication with zero-elements.</a:t>
            </a:r>
            <a:endParaRPr lang="en-US" altLang="ja-JP" sz="1600" i="0" dirty="0">
              <a:solidFill>
                <a:srgbClr val="37415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594DC-D905-3681-5409-9A94F3137D27}"/>
              </a:ext>
            </a:extLst>
          </p:cNvPr>
          <p:cNvSpPr txBox="1"/>
          <p:nvPr/>
        </p:nvSpPr>
        <p:spPr>
          <a:xfrm>
            <a:off x="609600" y="6098089"/>
            <a:ext cx="4859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Fig. 6. </a:t>
            </a:r>
            <a:r>
              <a:rPr lang="en-US" sz="1600" dirty="0"/>
              <a:t>Microarchitecture of the complex ALU.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4C687C-8B96-3C98-890C-63D823C1E800}"/>
              </a:ext>
            </a:extLst>
          </p:cNvPr>
          <p:cNvSpPr txBox="1"/>
          <p:nvPr/>
        </p:nvSpPr>
        <p:spPr>
          <a:xfrm>
            <a:off x="5585883" y="4049201"/>
            <a:ext cx="4993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Times New Roman" panose="02020603050405020304" pitchFamily="18" charset="0"/>
              </a:rPr>
              <a:t>Fig. 5. </a:t>
            </a:r>
            <a:r>
              <a:rPr lang="en-US" sz="1600" dirty="0"/>
              <a:t>Hardware architecture of the processing element.</a:t>
            </a:r>
            <a:endParaRPr 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501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10602</TotalTime>
  <Words>2180</Words>
  <Application>Microsoft Office PowerPoint</Application>
  <PresentationFormat>Widescreen</PresentationFormat>
  <Paragraphs>207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Custom Design</vt:lpstr>
      <vt:lpstr>5_Custom Design</vt:lpstr>
      <vt:lpstr>1_Custom Design</vt:lpstr>
      <vt:lpstr>2_Custom Design</vt:lpstr>
      <vt:lpstr>4_Custom Design</vt:lpstr>
      <vt:lpstr>3_Custom Design</vt:lpstr>
      <vt:lpstr>Office 2013 - 2022 Theme</vt:lpstr>
      <vt:lpstr>PowerPoint Presentation</vt:lpstr>
      <vt:lpstr>Outline</vt:lpstr>
      <vt:lpstr>Introduction (1/2)</vt:lpstr>
      <vt:lpstr>Introduction (2/2): Related works</vt:lpstr>
      <vt:lpstr>Proposed methods (1/2)</vt:lpstr>
      <vt:lpstr>Proposed methods (1/2)</vt:lpstr>
      <vt:lpstr>Proposed methods (1/2): Important idea</vt:lpstr>
      <vt:lpstr>Proposed methods (2/2)</vt:lpstr>
      <vt:lpstr>Proposed methods (2/2)</vt:lpstr>
      <vt:lpstr>Results and discussion (1/2)</vt:lpstr>
      <vt:lpstr>Results and discussion (2/2)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阮國維南</dc:creator>
  <cp:lastModifiedBy>Tuan Hai Vu</cp:lastModifiedBy>
  <cp:revision>276</cp:revision>
  <dcterms:created xsi:type="dcterms:W3CDTF">2022-10-19T07:03:20Z</dcterms:created>
  <dcterms:modified xsi:type="dcterms:W3CDTF">2024-12-10T08:28:36Z</dcterms:modified>
</cp:coreProperties>
</file>