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60" r:id="rId2"/>
    <p:sldId id="267" r:id="rId3"/>
    <p:sldId id="269" r:id="rId4"/>
    <p:sldId id="270" r:id="rId5"/>
    <p:sldId id="268" r:id="rId6"/>
  </p:sldIdLst>
  <p:sldSz cx="12192000" cy="6858000"/>
  <p:notesSz cx="6858000" cy="9144000"/>
  <p:defaultTextStyle>
    <a:defPPr>
      <a:defRPr lang="en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37"/>
    <p:restoredTop sz="95970"/>
  </p:normalViewPr>
  <p:slideViewPr>
    <p:cSldViewPr snapToGrid="0">
      <p:cViewPr>
        <p:scale>
          <a:sx n="200" d="100"/>
          <a:sy n="200" d="100"/>
        </p:scale>
        <p:origin x="-591" y="-16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3-09-25T02:25:17.180"/>
    </inkml:context>
    <inkml:brush xml:id="br0">
      <inkml:brushProperty name="width" value="0.07938" units="cm"/>
      <inkml:brushProperty name="height" value="0.07938" units="cm"/>
      <inkml:brushProperty name="color" value="#FF0000"/>
    </inkml:brush>
  </inkml:definitions>
  <inkml:trace contextRef="#ctx0" brushRef="#br0">8905 9054 0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3-09-25T02:25:17.183"/>
    </inkml:context>
    <inkml:brush xml:id="br0">
      <inkml:brushProperty name="width" value="0.07938" units="cm"/>
      <inkml:brushProperty name="height" value="0.07938" units="cm"/>
      <inkml:brushProperty name="color" value="#FF0000"/>
    </inkml:brush>
  </inkml:definitions>
  <inkml:trace contextRef="#ctx0" brushRef="#br0">8905 9054 0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BDC7A1-BCF8-BB44-960D-FA8DD82E5CAA}" type="datetimeFigureOut">
              <a:t>1/21/2025</a:t>
            </a:fld>
            <a:endParaRPr lang="en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7E41D8-2946-C946-BC55-71FAE99D07A8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232793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vi-VN" sz="1800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 (Body CS)"/>
              </a:rPr>
              <a:t>Quantum compilation has drawn strong interest as a solution for both quantum state tomography and preparation. Its core idea relies on a training process to transform a trainable unitary into a target unitary. If the first unitary is parameterized, quantum compilation can be used to solve the preparation problem, otherwise, it solves the tomography problem.</a:t>
            </a:r>
            <a:endParaRPr lang="en-VN" sz="1800" kern="1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 (Body CS)"/>
            </a:endParaRPr>
          </a:p>
          <a:p>
            <a:endParaRPr lang="en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7E41D8-2946-C946-BC55-71FAE99D07A8}" type="slidenum">
              <a:t>1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684357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88A36-375A-7378-4200-BF90187903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358829-2DF9-7748-DBE8-31F667D756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E11701-772C-1FAB-351B-4D6AF971C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7D41A-B3D1-B44F-ADF3-E80281933F1D}" type="datetimeFigureOut">
              <a:t>1/21/2025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F4A81E-C2AC-17F5-3FEA-55B9CC60F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B8B4D3-559B-2A21-581C-5F5562C2F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AB753-92F3-404E-B177-31E1008485E2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056127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B6615-CEBF-5A8E-C77F-A4829F035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185640-796D-25D1-C56F-681CCADA87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BEC0EA-5184-D94F-A21E-85B2D70A0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7D41A-B3D1-B44F-ADF3-E80281933F1D}" type="datetimeFigureOut">
              <a:t>1/21/2025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526021-E3F5-AD8C-E7FB-8AFEF8773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F7C756-86B7-70FE-2101-0B27237B6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AB753-92F3-404E-B177-31E1008485E2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739215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C8D425-FE76-C15A-C6F8-2D0972CABB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898C2D-0830-EFD7-CCCD-B8F40B8BF7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0CA6AC-4C41-59B3-B751-E35415B41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7D41A-B3D1-B44F-ADF3-E80281933F1D}" type="datetimeFigureOut">
              <a:t>1/21/2025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B97EFF-601A-6DB1-595F-9FF430E0D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401B98-70E3-2D26-4648-8809BE89B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AB753-92F3-404E-B177-31E1008485E2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572069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CB9D5-4F94-16F3-73B8-E7DF15AB4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489881-ED00-1E80-1573-134C130256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45347F-8974-6684-872C-26FCC3B92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7D41A-B3D1-B44F-ADF3-E80281933F1D}" type="datetimeFigureOut">
              <a:t>1/21/2025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64435E-96C4-9882-440F-8231FBA81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735FF7-0625-449D-6FF7-711136D1A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AB753-92F3-404E-B177-31E1008485E2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768880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90ED4-F8D6-B1B0-51D0-09B860B42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2AFBAB-789A-2963-E8DD-3EEA3F729A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5FF5A9-95D0-3990-93FF-D51098514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7D41A-B3D1-B44F-ADF3-E80281933F1D}" type="datetimeFigureOut">
              <a:t>1/21/2025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F283CA-9735-DFAA-8362-B744E0C77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22886-AB32-6EAF-4732-340477C2D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AB753-92F3-404E-B177-31E1008485E2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046696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92D90-4473-E922-7FAB-CDF2AD58C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7DA6D8-CA0F-FE7C-DE6D-478A41CB36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42A6AD-10C0-7C61-C84C-5D39C1ADBF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8C6023-9D2A-4809-C088-2C1A0025D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7D41A-B3D1-B44F-ADF3-E80281933F1D}" type="datetimeFigureOut">
              <a:t>1/21/2025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7AD941-A9FF-091A-40F0-F101BB3A5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62FD76-D887-07BB-B170-901D92A41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AB753-92F3-404E-B177-31E1008485E2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189627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A5C78-9552-AE3F-720D-D8C1B2B3A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8E0B08-544B-601F-4840-183D533E49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648B6F-1C0E-9E14-9B75-02891E7602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DCCA8A-FB63-9F9E-CA37-C0772EA7CC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9A858C-1D5C-58A2-C613-D502365606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917159-F9F3-0D7F-C36B-0042ACF20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7D41A-B3D1-B44F-ADF3-E80281933F1D}" type="datetimeFigureOut">
              <a:t>1/21/2025</a:t>
            </a:fld>
            <a:endParaRPr lang="en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28BF2F-1C11-11AF-8EBD-6430FBFA2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9CDF10-B0FC-66C0-02ED-371983733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AB753-92F3-404E-B177-31E1008485E2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159261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27AA8-FA81-9E7F-5904-213DD6A10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D37075-DE7B-1106-6D83-A96F438AF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7D41A-B3D1-B44F-ADF3-E80281933F1D}" type="datetimeFigureOut">
              <a:t>1/21/2025</a:t>
            </a:fld>
            <a:endParaRPr lang="en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D891D8-05DF-A30B-1A0A-B66406164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1F83BC-D170-5FDC-461E-AA183093A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AB753-92F3-404E-B177-31E1008485E2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032460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1180D2-B8B9-6DEA-EE04-23F3293A1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7D41A-B3D1-B44F-ADF3-E80281933F1D}" type="datetimeFigureOut">
              <a:t>1/21/2025</a:t>
            </a:fld>
            <a:endParaRPr lang="en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F73E70-3344-328E-D004-745671F31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A18DC3-2790-D38B-9D32-23F34DE3F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AB753-92F3-404E-B177-31E1008485E2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380063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66E08-C79B-E257-56B5-F0276C38C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A9266-548D-EFB7-28B8-B7E43DFA05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CF3D60-7639-4362-8D8F-8F3153743E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9ABBFE-2D82-54D3-83DB-433D6D03D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7D41A-B3D1-B44F-ADF3-E80281933F1D}" type="datetimeFigureOut">
              <a:t>1/21/2025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6FF0E0-58F9-4764-97BF-5D5B0478B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FBD935-7381-C0B7-5617-3D9E31B54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AB753-92F3-404E-B177-31E1008485E2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622433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22C65-F1CB-19CD-CAD7-4117BF928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75DA1B-BA48-4948-6435-305DE3E2F2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DD6E37-3D0C-BBA3-837B-91C39405FF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980FD5-AD87-D209-1042-DB416CCB1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7D41A-B3D1-B44F-ADF3-E80281933F1D}" type="datetimeFigureOut">
              <a:t>1/21/2025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E42248-4E6B-D5EC-38AA-64312B92D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35B776-CBBD-18DE-83C9-11F1BE629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AB753-92F3-404E-B177-31E1008485E2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101997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A6A76D-048F-B0BC-C76C-111E6A15C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C2B9EE-7438-E534-D98F-3A1CB5E3F5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95926-2601-F72F-310A-A628836991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17D41A-B3D1-B44F-ADF3-E80281933F1D}" type="datetimeFigureOut">
              <a:t>1/21/2025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DE6EF6-32D3-09F2-5D09-B0F339CF15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D91F34-DA83-6CCB-58AE-14FD42A774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4AB753-92F3-404E-B177-31E1008485E2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858449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1.xml"/><Relationship Id="rId13" Type="http://schemas.openxmlformats.org/officeDocument/2006/relationships/image" Target="../media/image12.pn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7.png"/><Relationship Id="rId12" Type="http://schemas.openxmlformats.org/officeDocument/2006/relationships/image" Target="../media/image11.png"/><Relationship Id="rId17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4.png"/><Relationship Id="rId1" Type="http://schemas.openxmlformats.org/officeDocument/2006/relationships/tags" Target="../tags/tag1.xml"/><Relationship Id="rId6" Type="http://schemas.openxmlformats.org/officeDocument/2006/relationships/image" Target="../media/image6.png"/><Relationship Id="rId11" Type="http://schemas.openxmlformats.org/officeDocument/2006/relationships/image" Target="../media/image10.png"/><Relationship Id="rId5" Type="http://schemas.openxmlformats.org/officeDocument/2006/relationships/image" Target="../media/image5.png"/><Relationship Id="rId15" Type="http://schemas.openxmlformats.org/officeDocument/2006/relationships/customXml" Target="../ink/ink2.xml"/><Relationship Id="rId10" Type="http://schemas.openxmlformats.org/officeDocument/2006/relationships/image" Target="../media/image9.png"/><Relationship Id="rId4" Type="http://schemas.openxmlformats.org/officeDocument/2006/relationships/image" Target="../media/image1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C7BCF7DD-C12F-0371-C97E-0C02573D88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262" y="416439"/>
            <a:ext cx="1012853" cy="617704"/>
          </a:xfrm>
          <a:prstGeom prst="rect">
            <a:avLst/>
          </a:prstGeom>
        </p:spPr>
      </p:pic>
      <p:sp>
        <p:nvSpPr>
          <p:cNvPr id="2" name="Hình chữ nhật 21">
            <a:extLst>
              <a:ext uri="{FF2B5EF4-FFF2-40B4-BE49-F238E27FC236}">
                <a16:creationId xmlns:a16="http://schemas.microsoft.com/office/drawing/2014/main" id="{94A1EB38-9C9F-86C7-BC7D-EE5C4EE304EB}"/>
              </a:ext>
            </a:extLst>
          </p:cNvPr>
          <p:cNvSpPr/>
          <p:nvPr/>
        </p:nvSpPr>
        <p:spPr>
          <a:xfrm>
            <a:off x="5380944" y="2293750"/>
            <a:ext cx="589936" cy="503604"/>
          </a:xfrm>
          <a:prstGeom prst="rect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Hình chữ nhật 6">
                <a:extLst>
                  <a:ext uri="{FF2B5EF4-FFF2-40B4-BE49-F238E27FC236}">
                    <a16:creationId xmlns:a16="http://schemas.microsoft.com/office/drawing/2014/main" id="{882687D9-CC62-E874-B897-F0256BF15B54}"/>
                  </a:ext>
                </a:extLst>
              </p:cNvPr>
              <p:cNvSpPr/>
              <p:nvPr/>
            </p:nvSpPr>
            <p:spPr>
              <a:xfrm>
                <a:off x="2492947" y="2025505"/>
                <a:ext cx="1209368" cy="1032387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𝑈</m:t>
                      </m:r>
                    </m:oMath>
                  </m:oMathPara>
                </a14:m>
                <a:endParaRPr lang="vi-VN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Hình chữ nhật 6">
                <a:extLst>
                  <a:ext uri="{FF2B5EF4-FFF2-40B4-BE49-F238E27FC236}">
                    <a16:creationId xmlns:a16="http://schemas.microsoft.com/office/drawing/2014/main" id="{882687D9-CC62-E874-B897-F0256BF15B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2947" y="2025505"/>
                <a:ext cx="1209368" cy="10323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Hộp Văn bản 7">
                <a:extLst>
                  <a:ext uri="{FF2B5EF4-FFF2-40B4-BE49-F238E27FC236}">
                    <a16:creationId xmlns:a16="http://schemas.microsoft.com/office/drawing/2014/main" id="{C9AE7A93-28DE-C419-C142-14EA0A8F59E1}"/>
                  </a:ext>
                </a:extLst>
              </p:cNvPr>
              <p:cNvSpPr txBox="1"/>
              <p:nvPr/>
            </p:nvSpPr>
            <p:spPr>
              <a:xfrm>
                <a:off x="1053593" y="2360886"/>
                <a:ext cx="496591" cy="369332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|0⟩</m:t>
                      </m:r>
                    </m:oMath>
                  </m:oMathPara>
                </a14:m>
                <a:endParaRPr lang="vi-VN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" name="Hộp Văn bản 7">
                <a:extLst>
                  <a:ext uri="{FF2B5EF4-FFF2-40B4-BE49-F238E27FC236}">
                    <a16:creationId xmlns:a16="http://schemas.microsoft.com/office/drawing/2014/main" id="{C9AE7A93-28DE-C419-C142-14EA0A8F59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3593" y="2360886"/>
                <a:ext cx="496591" cy="369332"/>
              </a:xfrm>
              <a:prstGeom prst="rect">
                <a:avLst/>
              </a:prstGeom>
              <a:blipFill>
                <a:blip r:embed="rId6"/>
                <a:stretch>
                  <a:fillRect l="-2564" r="-2564" b="-12903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Đường nối Thẳng 9">
            <a:extLst>
              <a:ext uri="{FF2B5EF4-FFF2-40B4-BE49-F238E27FC236}">
                <a16:creationId xmlns:a16="http://schemas.microsoft.com/office/drawing/2014/main" id="{09DEDD41-0FAF-3F67-8537-72E71A33A657}"/>
              </a:ext>
            </a:extLst>
          </p:cNvPr>
          <p:cNvCxnSpPr>
            <a:cxnSpLocks/>
            <a:stCxn id="6" idx="3"/>
            <a:endCxn id="3" idx="1"/>
          </p:cNvCxnSpPr>
          <p:nvPr/>
        </p:nvCxnSpPr>
        <p:spPr>
          <a:xfrm flipV="1">
            <a:off x="1550184" y="2541699"/>
            <a:ext cx="942763" cy="385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Đường nối Thẳng 12">
            <a:extLst>
              <a:ext uri="{FF2B5EF4-FFF2-40B4-BE49-F238E27FC236}">
                <a16:creationId xmlns:a16="http://schemas.microsoft.com/office/drawing/2014/main" id="{088E36FB-823E-C5C7-2C38-ED2B026A8AC1}"/>
              </a:ext>
            </a:extLst>
          </p:cNvPr>
          <p:cNvCxnSpPr/>
          <p:nvPr/>
        </p:nvCxnSpPr>
        <p:spPr>
          <a:xfrm flipV="1">
            <a:off x="1845422" y="2360886"/>
            <a:ext cx="250723" cy="36933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Đường nối Thẳng 15">
            <a:extLst>
              <a:ext uri="{FF2B5EF4-FFF2-40B4-BE49-F238E27FC236}">
                <a16:creationId xmlns:a16="http://schemas.microsoft.com/office/drawing/2014/main" id="{0EBDBE7D-9744-8E99-A3D7-A7887FF11677}"/>
              </a:ext>
            </a:extLst>
          </p:cNvPr>
          <p:cNvCxnSpPr>
            <a:cxnSpLocks/>
            <a:stCxn id="3" idx="3"/>
            <a:endCxn id="10" idx="1"/>
          </p:cNvCxnSpPr>
          <p:nvPr/>
        </p:nvCxnSpPr>
        <p:spPr>
          <a:xfrm flipV="1">
            <a:off x="3702315" y="2541031"/>
            <a:ext cx="333605" cy="66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Hình chữ nhật 17">
                <a:extLst>
                  <a:ext uri="{FF2B5EF4-FFF2-40B4-BE49-F238E27FC236}">
                    <a16:creationId xmlns:a16="http://schemas.microsoft.com/office/drawing/2014/main" id="{3CEAF95F-B92A-9200-01FD-E52AAFDF56CE}"/>
                  </a:ext>
                </a:extLst>
              </p:cNvPr>
              <p:cNvSpPr/>
              <p:nvPr/>
            </p:nvSpPr>
            <p:spPr>
              <a:xfrm>
                <a:off x="4035920" y="2025504"/>
                <a:ext cx="1114440" cy="1031053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p>
                        <m:sSupPr>
                          <m:ctrlPr>
                            <a:rPr lang="vi-V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vi-V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</m:oMath>
                  </m:oMathPara>
                </a14:m>
                <a:endParaRPr lang="vi-VN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0" name="Hình chữ nhật 17">
                <a:extLst>
                  <a:ext uri="{FF2B5EF4-FFF2-40B4-BE49-F238E27FC236}">
                    <a16:creationId xmlns:a16="http://schemas.microsoft.com/office/drawing/2014/main" id="{3CEAF95F-B92A-9200-01FD-E52AAFDF56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5920" y="2025504"/>
                <a:ext cx="1114440" cy="103105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Đường nối Thẳng 19">
            <a:extLst>
              <a:ext uri="{FF2B5EF4-FFF2-40B4-BE49-F238E27FC236}">
                <a16:creationId xmlns:a16="http://schemas.microsoft.com/office/drawing/2014/main" id="{B1431E0F-DA7B-7648-7FA9-7F94360159CE}"/>
              </a:ext>
            </a:extLst>
          </p:cNvPr>
          <p:cNvCxnSpPr>
            <a:cxnSpLocks/>
            <a:stCxn id="10" idx="3"/>
            <a:endCxn id="2" idx="1"/>
          </p:cNvCxnSpPr>
          <p:nvPr/>
        </p:nvCxnSpPr>
        <p:spPr>
          <a:xfrm>
            <a:off x="5150360" y="2541031"/>
            <a:ext cx="230584" cy="452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Cung 26">
            <a:extLst>
              <a:ext uri="{FF2B5EF4-FFF2-40B4-BE49-F238E27FC236}">
                <a16:creationId xmlns:a16="http://schemas.microsoft.com/office/drawing/2014/main" id="{335A4CE3-AC3D-FBD0-8D30-25BFAD32DCC9}"/>
              </a:ext>
            </a:extLst>
          </p:cNvPr>
          <p:cNvSpPr/>
          <p:nvPr/>
        </p:nvSpPr>
        <p:spPr>
          <a:xfrm rot="17810042">
            <a:off x="5503963" y="2535152"/>
            <a:ext cx="343896" cy="313646"/>
          </a:xfrm>
          <a:prstGeom prst="arc">
            <a:avLst>
              <a:gd name="adj1" fmla="val 16200000"/>
              <a:gd name="adj2" fmla="val 2437059"/>
            </a:avLst>
          </a:prstGeom>
          <a:noFill/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vi-VN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Hộp Văn bản 44">
            <a:extLst>
              <a:ext uri="{FF2B5EF4-FFF2-40B4-BE49-F238E27FC236}">
                <a16:creationId xmlns:a16="http://schemas.microsoft.com/office/drawing/2014/main" id="{1912F925-E851-68AD-4E03-F2A88CA379E6}"/>
              </a:ext>
            </a:extLst>
          </p:cNvPr>
          <p:cNvSpPr txBox="1"/>
          <p:nvPr/>
        </p:nvSpPr>
        <p:spPr>
          <a:xfrm>
            <a:off x="1086597" y="1507506"/>
            <a:ext cx="1517649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Quantum part</a:t>
            </a:r>
            <a:endParaRPr lang="vi-VN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4" name="Viết tay 46">
                <a:extLst>
                  <a:ext uri="{FF2B5EF4-FFF2-40B4-BE49-F238E27FC236}">
                    <a16:creationId xmlns:a16="http://schemas.microsoft.com/office/drawing/2014/main" id="{11D9EAC9-347D-9994-32CA-B01BBC3F3D01}"/>
                  </a:ext>
                </a:extLst>
              </p14:cNvPr>
              <p14:cNvContentPartPr/>
              <p14:nvPr/>
            </p14:nvContentPartPr>
            <p14:xfrm>
              <a:off x="2362448" y="3231400"/>
              <a:ext cx="360" cy="360"/>
            </p14:xfrm>
          </p:contentPart>
        </mc:Choice>
        <mc:Fallback xmlns="">
          <p:pic>
            <p:nvPicPr>
              <p:cNvPr id="14" name="Viết tay 46">
                <a:extLst>
                  <a:ext uri="{FF2B5EF4-FFF2-40B4-BE49-F238E27FC236}">
                    <a16:creationId xmlns:a16="http://schemas.microsoft.com/office/drawing/2014/main" id="{11D9EAC9-347D-9994-32CA-B01BBC3F3D0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348048" y="3217000"/>
                <a:ext cx="2844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Hộp Văn bản 32">
                <a:extLst>
                  <a:ext uri="{FF2B5EF4-FFF2-40B4-BE49-F238E27FC236}">
                    <a16:creationId xmlns:a16="http://schemas.microsoft.com/office/drawing/2014/main" id="{F6C8BD2A-731A-559E-3FFA-22468F2BA510}"/>
                  </a:ext>
                </a:extLst>
              </p:cNvPr>
              <p:cNvSpPr txBox="1"/>
              <p:nvPr/>
            </p:nvSpPr>
            <p:spPr>
              <a:xfrm>
                <a:off x="1743904" y="1987701"/>
                <a:ext cx="490219" cy="369332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𝑁</m:t>
                      </m:r>
                    </m:oMath>
                  </m:oMathPara>
                </a14:m>
                <a:endParaRPr lang="vi-VN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5" name="Hộp Văn bản 32">
                <a:extLst>
                  <a:ext uri="{FF2B5EF4-FFF2-40B4-BE49-F238E27FC236}">
                    <a16:creationId xmlns:a16="http://schemas.microsoft.com/office/drawing/2014/main" id="{F6C8BD2A-731A-559E-3FFA-22468F2BA5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3904" y="1987701"/>
                <a:ext cx="490219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Đường kết nối Mũi tên Thẳng 35">
            <a:extLst>
              <a:ext uri="{FF2B5EF4-FFF2-40B4-BE49-F238E27FC236}">
                <a16:creationId xmlns:a16="http://schemas.microsoft.com/office/drawing/2014/main" id="{EC430AC2-50B4-8166-5FA0-AC1E3C32C230}"/>
              </a:ext>
            </a:extLst>
          </p:cNvPr>
          <p:cNvCxnSpPr>
            <a:cxnSpLocks/>
            <a:stCxn id="2" idx="3"/>
            <a:endCxn id="23" idx="1"/>
          </p:cNvCxnSpPr>
          <p:nvPr/>
        </p:nvCxnSpPr>
        <p:spPr>
          <a:xfrm>
            <a:off x="5970880" y="2545552"/>
            <a:ext cx="1456473" cy="1712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Hộp Văn bản 60">
            <a:extLst>
              <a:ext uri="{FF2B5EF4-FFF2-40B4-BE49-F238E27FC236}">
                <a16:creationId xmlns:a16="http://schemas.microsoft.com/office/drawing/2014/main" id="{226EEE21-8E0A-0CE1-FDC7-93B6693C646E}"/>
              </a:ext>
            </a:extLst>
          </p:cNvPr>
          <p:cNvSpPr txBox="1"/>
          <p:nvPr/>
        </p:nvSpPr>
        <p:spPr>
          <a:xfrm>
            <a:off x="7344661" y="1507506"/>
            <a:ext cx="1517649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Classical part</a:t>
            </a:r>
            <a:endParaRPr lang="vi-VN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8" name="Đường kết nối Mũi tên Thẳng 28">
            <a:extLst>
              <a:ext uri="{FF2B5EF4-FFF2-40B4-BE49-F238E27FC236}">
                <a16:creationId xmlns:a16="http://schemas.microsoft.com/office/drawing/2014/main" id="{63D26C8D-40B5-44CD-3A33-A5A7E25DE7D0}"/>
              </a:ext>
            </a:extLst>
          </p:cNvPr>
          <p:cNvCxnSpPr>
            <a:cxnSpLocks/>
          </p:cNvCxnSpPr>
          <p:nvPr/>
        </p:nvCxnSpPr>
        <p:spPr>
          <a:xfrm flipV="1">
            <a:off x="5640116" y="2430634"/>
            <a:ext cx="150970" cy="222614"/>
          </a:xfrm>
          <a:prstGeom prst="straightConnector1">
            <a:avLst/>
          </a:prstGeom>
          <a:ln w="28575">
            <a:solidFill>
              <a:schemeClr val="bg1"/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Đường kết nối Mũi tên Thẳng 36">
            <a:extLst>
              <a:ext uri="{FF2B5EF4-FFF2-40B4-BE49-F238E27FC236}">
                <a16:creationId xmlns:a16="http://schemas.microsoft.com/office/drawing/2014/main" id="{D907593D-46F0-1CEB-104C-54FA768CC94D}"/>
              </a:ext>
            </a:extLst>
          </p:cNvPr>
          <p:cNvCxnSpPr>
            <a:cxnSpLocks/>
            <a:stCxn id="23" idx="2"/>
            <a:endCxn id="10" idx="2"/>
          </p:cNvCxnSpPr>
          <p:nvPr/>
        </p:nvCxnSpPr>
        <p:spPr>
          <a:xfrm rot="5400000">
            <a:off x="6241368" y="1194438"/>
            <a:ext cx="213891" cy="3510346"/>
          </a:xfrm>
          <a:prstGeom prst="bentConnector3">
            <a:avLst>
              <a:gd name="adj1" fmla="val 206877"/>
            </a:avLst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Hình chữ nhật: Góc Tròn 16">
            <a:extLst>
              <a:ext uri="{FF2B5EF4-FFF2-40B4-BE49-F238E27FC236}">
                <a16:creationId xmlns:a16="http://schemas.microsoft.com/office/drawing/2014/main" id="{58E97ED3-DEC1-6E40-FA5E-8D375AE22071}"/>
              </a:ext>
            </a:extLst>
          </p:cNvPr>
          <p:cNvSpPr/>
          <p:nvPr/>
        </p:nvSpPr>
        <p:spPr>
          <a:xfrm>
            <a:off x="833262" y="1434479"/>
            <a:ext cx="5406573" cy="1994521"/>
          </a:xfrm>
          <a:prstGeom prst="roundRect">
            <a:avLst>
              <a:gd name="adj" fmla="val 7389"/>
            </a:avLst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Hình chữ nhật: Góc Tròn 37">
            <a:extLst>
              <a:ext uri="{FF2B5EF4-FFF2-40B4-BE49-F238E27FC236}">
                <a16:creationId xmlns:a16="http://schemas.microsoft.com/office/drawing/2014/main" id="{48A7FE3C-D63D-DF1B-D3E1-E7808B24F86A}"/>
              </a:ext>
            </a:extLst>
          </p:cNvPr>
          <p:cNvSpPr/>
          <p:nvPr/>
        </p:nvSpPr>
        <p:spPr>
          <a:xfrm>
            <a:off x="7172450" y="1434479"/>
            <a:ext cx="1829957" cy="1994521"/>
          </a:xfrm>
          <a:prstGeom prst="roundRect">
            <a:avLst>
              <a:gd name="adj" fmla="val 7161"/>
            </a:avLst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Hộp Văn bản 40">
                <a:extLst>
                  <a:ext uri="{FF2B5EF4-FFF2-40B4-BE49-F238E27FC236}">
                    <a16:creationId xmlns:a16="http://schemas.microsoft.com/office/drawing/2014/main" id="{2C1B1F89-7B71-F737-A2CD-5F31052069B9}"/>
                  </a:ext>
                </a:extLst>
              </p:cNvPr>
              <p:cNvSpPr txBox="1"/>
              <p:nvPr/>
            </p:nvSpPr>
            <p:spPr>
              <a:xfrm>
                <a:off x="6398934" y="2106557"/>
                <a:ext cx="702794" cy="369332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𝒞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vi-VN" i="1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2" name="Hộp Văn bản 40">
                <a:extLst>
                  <a:ext uri="{FF2B5EF4-FFF2-40B4-BE49-F238E27FC236}">
                    <a16:creationId xmlns:a16="http://schemas.microsoft.com/office/drawing/2014/main" id="{2C1B1F89-7B71-F737-A2CD-5F31052069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8934" y="2106557"/>
                <a:ext cx="702794" cy="369332"/>
              </a:xfrm>
              <a:prstGeom prst="rect">
                <a:avLst/>
              </a:prstGeom>
              <a:blipFill>
                <a:blip r:embed="rId11"/>
                <a:stretch>
                  <a:fillRect b="-17241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Hình chữ nhật 41">
            <a:extLst>
              <a:ext uri="{FF2B5EF4-FFF2-40B4-BE49-F238E27FC236}">
                <a16:creationId xmlns:a16="http://schemas.microsoft.com/office/drawing/2014/main" id="{ED5807BA-9005-1115-E516-5523D314882F}"/>
              </a:ext>
            </a:extLst>
          </p:cNvPr>
          <p:cNvSpPr/>
          <p:nvPr/>
        </p:nvSpPr>
        <p:spPr>
          <a:xfrm>
            <a:off x="7427353" y="2251861"/>
            <a:ext cx="1352266" cy="5908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Optimizer</a:t>
            </a:r>
            <a:endParaRPr lang="vi-VN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Hộp Văn bản 54">
                <a:extLst>
                  <a:ext uri="{FF2B5EF4-FFF2-40B4-BE49-F238E27FC236}">
                    <a16:creationId xmlns:a16="http://schemas.microsoft.com/office/drawing/2014/main" id="{F8A4C7CE-8752-80EB-DE79-F3BDDFFE02F9}"/>
                  </a:ext>
                </a:extLst>
              </p:cNvPr>
              <p:cNvSpPr txBox="1"/>
              <p:nvPr/>
            </p:nvSpPr>
            <p:spPr>
              <a:xfrm>
                <a:off x="6285936" y="2923623"/>
                <a:ext cx="942763" cy="307777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>
                    <a:latin typeface="Calibri" panose="020F0502020204030204" pitchFamily="34" charset="0"/>
                    <a:cs typeface="Calibri" panose="020F0502020204030204" pitchFamily="34" charset="0"/>
                  </a:rPr>
                  <a:t>Update </a:t>
                </a:r>
                <a14:m>
                  <m:oMath xmlns:m="http://schemas.openxmlformats.org/officeDocument/2006/math">
                    <m:r>
                      <a:rPr lang="en-US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𝜽</m:t>
                    </m:r>
                  </m:oMath>
                </a14:m>
                <a:endParaRPr lang="vi-VN" sz="14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4" name="Hộp Văn bản 54">
                <a:extLst>
                  <a:ext uri="{FF2B5EF4-FFF2-40B4-BE49-F238E27FC236}">
                    <a16:creationId xmlns:a16="http://schemas.microsoft.com/office/drawing/2014/main" id="{F8A4C7CE-8752-80EB-DE79-F3BDDFFE02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5936" y="2923623"/>
                <a:ext cx="942763" cy="307777"/>
              </a:xfrm>
              <a:prstGeom prst="rect">
                <a:avLst/>
              </a:prstGeom>
              <a:blipFill>
                <a:blip r:embed="rId12"/>
                <a:stretch>
                  <a:fillRect l="-1316" t="-4000" b="-20000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Hình chữ nhật 21">
            <a:extLst>
              <a:ext uri="{FF2B5EF4-FFF2-40B4-BE49-F238E27FC236}">
                <a16:creationId xmlns:a16="http://schemas.microsoft.com/office/drawing/2014/main" id="{E4608F12-401D-A5AE-3A75-717D283680AE}"/>
              </a:ext>
            </a:extLst>
          </p:cNvPr>
          <p:cNvSpPr/>
          <p:nvPr/>
        </p:nvSpPr>
        <p:spPr>
          <a:xfrm>
            <a:off x="5380944" y="4974119"/>
            <a:ext cx="589936" cy="503604"/>
          </a:xfrm>
          <a:prstGeom prst="rect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Hình chữ nhật 6">
                <a:extLst>
                  <a:ext uri="{FF2B5EF4-FFF2-40B4-BE49-F238E27FC236}">
                    <a16:creationId xmlns:a16="http://schemas.microsoft.com/office/drawing/2014/main" id="{2F14C118-631A-DA5C-7AC4-38030D202F06}"/>
                  </a:ext>
                </a:extLst>
              </p:cNvPr>
              <p:cNvSpPr/>
              <p:nvPr/>
            </p:nvSpPr>
            <p:spPr>
              <a:xfrm>
                <a:off x="2492947" y="4705874"/>
                <a:ext cx="1209368" cy="1032387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𝑈</m:t>
                      </m:r>
                      <m:r>
                        <a:rPr lang="vi-V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vi-V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𝜽</m:t>
                      </m:r>
                      <m:r>
                        <a:rPr lang="vi-V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vi-VN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6" name="Hình chữ nhật 6">
                <a:extLst>
                  <a:ext uri="{FF2B5EF4-FFF2-40B4-BE49-F238E27FC236}">
                    <a16:creationId xmlns:a16="http://schemas.microsoft.com/office/drawing/2014/main" id="{2F14C118-631A-DA5C-7AC4-38030D202F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2947" y="4705874"/>
                <a:ext cx="1209368" cy="103238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Hộp Văn bản 7">
                <a:extLst>
                  <a:ext uri="{FF2B5EF4-FFF2-40B4-BE49-F238E27FC236}">
                    <a16:creationId xmlns:a16="http://schemas.microsoft.com/office/drawing/2014/main" id="{05B8816C-F3FF-C33A-3C8E-15F649FACACA}"/>
                  </a:ext>
                </a:extLst>
              </p:cNvPr>
              <p:cNvSpPr txBox="1"/>
              <p:nvPr/>
            </p:nvSpPr>
            <p:spPr>
              <a:xfrm>
                <a:off x="1053593" y="5041255"/>
                <a:ext cx="496591" cy="369332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|0⟩</m:t>
                      </m:r>
                    </m:oMath>
                  </m:oMathPara>
                </a14:m>
                <a:endParaRPr lang="vi-VN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7" name="Hộp Văn bản 7">
                <a:extLst>
                  <a:ext uri="{FF2B5EF4-FFF2-40B4-BE49-F238E27FC236}">
                    <a16:creationId xmlns:a16="http://schemas.microsoft.com/office/drawing/2014/main" id="{05B8816C-F3FF-C33A-3C8E-15F649FACA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3593" y="5041255"/>
                <a:ext cx="496591" cy="369332"/>
              </a:xfrm>
              <a:prstGeom prst="rect">
                <a:avLst/>
              </a:prstGeom>
              <a:blipFill>
                <a:blip r:embed="rId6"/>
                <a:stretch>
                  <a:fillRect l="-2564" r="-2564" b="-12903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Đường nối Thẳng 9">
            <a:extLst>
              <a:ext uri="{FF2B5EF4-FFF2-40B4-BE49-F238E27FC236}">
                <a16:creationId xmlns:a16="http://schemas.microsoft.com/office/drawing/2014/main" id="{B4066B29-706D-0BFB-733E-EBC22FAC09CF}"/>
              </a:ext>
            </a:extLst>
          </p:cNvPr>
          <p:cNvCxnSpPr>
            <a:cxnSpLocks/>
            <a:stCxn id="27" idx="3"/>
            <a:endCxn id="26" idx="1"/>
          </p:cNvCxnSpPr>
          <p:nvPr/>
        </p:nvCxnSpPr>
        <p:spPr>
          <a:xfrm flipV="1">
            <a:off x="1550184" y="5222068"/>
            <a:ext cx="942763" cy="385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Đường nối Thẳng 12">
            <a:extLst>
              <a:ext uri="{FF2B5EF4-FFF2-40B4-BE49-F238E27FC236}">
                <a16:creationId xmlns:a16="http://schemas.microsoft.com/office/drawing/2014/main" id="{38A877D8-C229-3A87-0380-8B442BD970FC}"/>
              </a:ext>
            </a:extLst>
          </p:cNvPr>
          <p:cNvCxnSpPr/>
          <p:nvPr/>
        </p:nvCxnSpPr>
        <p:spPr>
          <a:xfrm flipV="1">
            <a:off x="1845422" y="5041255"/>
            <a:ext cx="250723" cy="36933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Đường nối Thẳng 15">
            <a:extLst>
              <a:ext uri="{FF2B5EF4-FFF2-40B4-BE49-F238E27FC236}">
                <a16:creationId xmlns:a16="http://schemas.microsoft.com/office/drawing/2014/main" id="{48CDE35E-5CF3-D3C6-5186-D57F65CDBEC9}"/>
              </a:ext>
            </a:extLst>
          </p:cNvPr>
          <p:cNvCxnSpPr>
            <a:cxnSpLocks/>
            <a:stCxn id="26" idx="3"/>
            <a:endCxn id="31" idx="1"/>
          </p:cNvCxnSpPr>
          <p:nvPr/>
        </p:nvCxnSpPr>
        <p:spPr>
          <a:xfrm flipV="1">
            <a:off x="3702315" y="5221400"/>
            <a:ext cx="333605" cy="66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Hình chữ nhật 17">
                <a:extLst>
                  <a:ext uri="{FF2B5EF4-FFF2-40B4-BE49-F238E27FC236}">
                    <a16:creationId xmlns:a16="http://schemas.microsoft.com/office/drawing/2014/main" id="{DF4D575E-446A-A0AE-A893-8E35D09F20FD}"/>
                  </a:ext>
                </a:extLst>
              </p:cNvPr>
              <p:cNvSpPr/>
              <p:nvPr/>
            </p:nvSpPr>
            <p:spPr>
              <a:xfrm>
                <a:off x="4035920" y="4705873"/>
                <a:ext cx="1114440" cy="1031053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vi-V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vi-V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</m:oMath>
                  </m:oMathPara>
                </a14:m>
                <a:endParaRPr lang="vi-VN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1" name="Hình chữ nhật 17">
                <a:extLst>
                  <a:ext uri="{FF2B5EF4-FFF2-40B4-BE49-F238E27FC236}">
                    <a16:creationId xmlns:a16="http://schemas.microsoft.com/office/drawing/2014/main" id="{DF4D575E-446A-A0AE-A893-8E35D09F20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5920" y="4705873"/>
                <a:ext cx="1114440" cy="1031053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Đường nối Thẳng 19">
            <a:extLst>
              <a:ext uri="{FF2B5EF4-FFF2-40B4-BE49-F238E27FC236}">
                <a16:creationId xmlns:a16="http://schemas.microsoft.com/office/drawing/2014/main" id="{F187DD3D-C1AE-FA4E-33A5-62D6F6FA797B}"/>
              </a:ext>
            </a:extLst>
          </p:cNvPr>
          <p:cNvCxnSpPr>
            <a:cxnSpLocks/>
            <a:stCxn id="31" idx="3"/>
            <a:endCxn id="25" idx="1"/>
          </p:cNvCxnSpPr>
          <p:nvPr/>
        </p:nvCxnSpPr>
        <p:spPr>
          <a:xfrm>
            <a:off x="5150360" y="5221400"/>
            <a:ext cx="230584" cy="452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Cung 26">
            <a:extLst>
              <a:ext uri="{FF2B5EF4-FFF2-40B4-BE49-F238E27FC236}">
                <a16:creationId xmlns:a16="http://schemas.microsoft.com/office/drawing/2014/main" id="{32A8DDED-B049-F0A8-DDEB-1C7BE6292FCF}"/>
              </a:ext>
            </a:extLst>
          </p:cNvPr>
          <p:cNvSpPr/>
          <p:nvPr/>
        </p:nvSpPr>
        <p:spPr>
          <a:xfrm rot="17810042">
            <a:off x="5503963" y="5215521"/>
            <a:ext cx="343896" cy="313646"/>
          </a:xfrm>
          <a:prstGeom prst="arc">
            <a:avLst>
              <a:gd name="adj1" fmla="val 16200000"/>
              <a:gd name="adj2" fmla="val 2437059"/>
            </a:avLst>
          </a:prstGeom>
          <a:noFill/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vi-VN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" name="Hộp Văn bản 44">
            <a:extLst>
              <a:ext uri="{FF2B5EF4-FFF2-40B4-BE49-F238E27FC236}">
                <a16:creationId xmlns:a16="http://schemas.microsoft.com/office/drawing/2014/main" id="{020D046C-BFE3-F418-56BD-88A66CDB03DE}"/>
              </a:ext>
            </a:extLst>
          </p:cNvPr>
          <p:cNvSpPr txBox="1"/>
          <p:nvPr/>
        </p:nvSpPr>
        <p:spPr>
          <a:xfrm>
            <a:off x="1086597" y="4187875"/>
            <a:ext cx="1517649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Quantum part</a:t>
            </a:r>
            <a:endParaRPr lang="vi-VN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35" name="Viết tay 46">
                <a:extLst>
                  <a:ext uri="{FF2B5EF4-FFF2-40B4-BE49-F238E27FC236}">
                    <a16:creationId xmlns:a16="http://schemas.microsoft.com/office/drawing/2014/main" id="{D5A5CEC4-5BDE-952E-7ADC-DD015DB88BDB}"/>
                  </a:ext>
                </a:extLst>
              </p14:cNvPr>
              <p14:cNvContentPartPr/>
              <p14:nvPr/>
            </p14:nvContentPartPr>
            <p14:xfrm>
              <a:off x="2362448" y="5911769"/>
              <a:ext cx="360" cy="360"/>
            </p14:xfrm>
          </p:contentPart>
        </mc:Choice>
        <mc:Fallback xmlns="">
          <p:pic>
            <p:nvPicPr>
              <p:cNvPr id="35" name="Viết tay 46">
                <a:extLst>
                  <a:ext uri="{FF2B5EF4-FFF2-40B4-BE49-F238E27FC236}">
                    <a16:creationId xmlns:a16="http://schemas.microsoft.com/office/drawing/2014/main" id="{D5A5CEC4-5BDE-952E-7ADC-DD015DB88BD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348048" y="5897369"/>
                <a:ext cx="2844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Hộp Văn bản 32">
                <a:extLst>
                  <a:ext uri="{FF2B5EF4-FFF2-40B4-BE49-F238E27FC236}">
                    <a16:creationId xmlns:a16="http://schemas.microsoft.com/office/drawing/2014/main" id="{640A0E39-BED8-907A-A5D6-38D67DC0C5A1}"/>
                  </a:ext>
                </a:extLst>
              </p:cNvPr>
              <p:cNvSpPr txBox="1"/>
              <p:nvPr/>
            </p:nvSpPr>
            <p:spPr>
              <a:xfrm>
                <a:off x="1743904" y="4668070"/>
                <a:ext cx="490219" cy="369332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𝑁</m:t>
                      </m:r>
                    </m:oMath>
                  </m:oMathPara>
                </a14:m>
                <a:endParaRPr lang="vi-VN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6" name="Hộp Văn bản 32">
                <a:extLst>
                  <a:ext uri="{FF2B5EF4-FFF2-40B4-BE49-F238E27FC236}">
                    <a16:creationId xmlns:a16="http://schemas.microsoft.com/office/drawing/2014/main" id="{640A0E39-BED8-907A-A5D6-38D67DC0C5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3904" y="4668070"/>
                <a:ext cx="490219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Đường kết nối Mũi tên Thẳng 35">
            <a:extLst>
              <a:ext uri="{FF2B5EF4-FFF2-40B4-BE49-F238E27FC236}">
                <a16:creationId xmlns:a16="http://schemas.microsoft.com/office/drawing/2014/main" id="{FEB98E58-7102-9177-4719-8B887235D628}"/>
              </a:ext>
            </a:extLst>
          </p:cNvPr>
          <p:cNvCxnSpPr>
            <a:cxnSpLocks/>
            <a:stCxn id="25" idx="3"/>
            <a:endCxn id="44" idx="1"/>
          </p:cNvCxnSpPr>
          <p:nvPr/>
        </p:nvCxnSpPr>
        <p:spPr>
          <a:xfrm>
            <a:off x="5970880" y="5225921"/>
            <a:ext cx="1456473" cy="1712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Hộp Văn bản 60">
            <a:extLst>
              <a:ext uri="{FF2B5EF4-FFF2-40B4-BE49-F238E27FC236}">
                <a16:creationId xmlns:a16="http://schemas.microsoft.com/office/drawing/2014/main" id="{3697DC0C-DA55-8D25-5D93-F1B6BB5825AD}"/>
              </a:ext>
            </a:extLst>
          </p:cNvPr>
          <p:cNvSpPr txBox="1"/>
          <p:nvPr/>
        </p:nvSpPr>
        <p:spPr>
          <a:xfrm>
            <a:off x="7344661" y="4187875"/>
            <a:ext cx="1517649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Classical part</a:t>
            </a:r>
            <a:endParaRPr lang="vi-VN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9" name="Đường kết nối Mũi tên Thẳng 28">
            <a:extLst>
              <a:ext uri="{FF2B5EF4-FFF2-40B4-BE49-F238E27FC236}">
                <a16:creationId xmlns:a16="http://schemas.microsoft.com/office/drawing/2014/main" id="{D541B974-F31B-3295-C749-7B3D0EA8849C}"/>
              </a:ext>
            </a:extLst>
          </p:cNvPr>
          <p:cNvCxnSpPr>
            <a:cxnSpLocks/>
          </p:cNvCxnSpPr>
          <p:nvPr/>
        </p:nvCxnSpPr>
        <p:spPr>
          <a:xfrm flipV="1">
            <a:off x="5640116" y="5111003"/>
            <a:ext cx="150970" cy="222614"/>
          </a:xfrm>
          <a:prstGeom prst="straightConnector1">
            <a:avLst/>
          </a:prstGeom>
          <a:ln w="28575">
            <a:solidFill>
              <a:schemeClr val="bg1"/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Đường kết nối Mũi tên Thẳng 36">
            <a:extLst>
              <a:ext uri="{FF2B5EF4-FFF2-40B4-BE49-F238E27FC236}">
                <a16:creationId xmlns:a16="http://schemas.microsoft.com/office/drawing/2014/main" id="{DC2EB9B1-8231-DBF5-6D73-629617297109}"/>
              </a:ext>
            </a:extLst>
          </p:cNvPr>
          <p:cNvCxnSpPr>
            <a:cxnSpLocks/>
            <a:stCxn id="44" idx="2"/>
            <a:endCxn id="26" idx="2"/>
          </p:cNvCxnSpPr>
          <p:nvPr/>
        </p:nvCxnSpPr>
        <p:spPr>
          <a:xfrm rot="5400000">
            <a:off x="5492946" y="3127721"/>
            <a:ext cx="215226" cy="5005855"/>
          </a:xfrm>
          <a:prstGeom prst="bentConnector3">
            <a:avLst>
              <a:gd name="adj1" fmla="val 206214"/>
            </a:avLst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Hình chữ nhật: Góc Tròn 16">
            <a:extLst>
              <a:ext uri="{FF2B5EF4-FFF2-40B4-BE49-F238E27FC236}">
                <a16:creationId xmlns:a16="http://schemas.microsoft.com/office/drawing/2014/main" id="{31CDD165-E018-3015-C1DC-7910D2C2D417}"/>
              </a:ext>
            </a:extLst>
          </p:cNvPr>
          <p:cNvSpPr/>
          <p:nvPr/>
        </p:nvSpPr>
        <p:spPr>
          <a:xfrm>
            <a:off x="833262" y="4114848"/>
            <a:ext cx="5406573" cy="1994521"/>
          </a:xfrm>
          <a:prstGeom prst="roundRect">
            <a:avLst>
              <a:gd name="adj" fmla="val 7389"/>
            </a:avLst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" name="Hình chữ nhật: Góc Tròn 37">
            <a:extLst>
              <a:ext uri="{FF2B5EF4-FFF2-40B4-BE49-F238E27FC236}">
                <a16:creationId xmlns:a16="http://schemas.microsoft.com/office/drawing/2014/main" id="{16673DB7-8240-95D3-C7CF-8104FF258D52}"/>
              </a:ext>
            </a:extLst>
          </p:cNvPr>
          <p:cNvSpPr/>
          <p:nvPr/>
        </p:nvSpPr>
        <p:spPr>
          <a:xfrm>
            <a:off x="7172450" y="4114848"/>
            <a:ext cx="1829957" cy="1994521"/>
          </a:xfrm>
          <a:prstGeom prst="roundRect">
            <a:avLst>
              <a:gd name="adj" fmla="val 7161"/>
            </a:avLst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Hộp Văn bản 40">
                <a:extLst>
                  <a:ext uri="{FF2B5EF4-FFF2-40B4-BE49-F238E27FC236}">
                    <a16:creationId xmlns:a16="http://schemas.microsoft.com/office/drawing/2014/main" id="{7E0D9195-1EAD-2899-2375-DEC76A2A35BA}"/>
                  </a:ext>
                </a:extLst>
              </p:cNvPr>
              <p:cNvSpPr txBox="1"/>
              <p:nvPr/>
            </p:nvSpPr>
            <p:spPr>
              <a:xfrm>
                <a:off x="6398934" y="4786926"/>
                <a:ext cx="702794" cy="369332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𝒞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vi-VN" i="1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3" name="Hộp Văn bản 40">
                <a:extLst>
                  <a:ext uri="{FF2B5EF4-FFF2-40B4-BE49-F238E27FC236}">
                    <a16:creationId xmlns:a16="http://schemas.microsoft.com/office/drawing/2014/main" id="{7E0D9195-1EAD-2899-2375-DEC76A2A35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8934" y="4786926"/>
                <a:ext cx="702794" cy="369332"/>
              </a:xfrm>
              <a:prstGeom prst="rect">
                <a:avLst/>
              </a:prstGeom>
              <a:blipFill>
                <a:blip r:embed="rId16"/>
                <a:stretch>
                  <a:fillRect b="-12903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Hình chữ nhật 41">
            <a:extLst>
              <a:ext uri="{FF2B5EF4-FFF2-40B4-BE49-F238E27FC236}">
                <a16:creationId xmlns:a16="http://schemas.microsoft.com/office/drawing/2014/main" id="{A4EE6416-6507-0C7B-1E26-8DC5B595D8AD}"/>
              </a:ext>
            </a:extLst>
          </p:cNvPr>
          <p:cNvSpPr/>
          <p:nvPr/>
        </p:nvSpPr>
        <p:spPr>
          <a:xfrm>
            <a:off x="7427353" y="4932230"/>
            <a:ext cx="1352266" cy="5908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Optimizer</a:t>
            </a:r>
            <a:endParaRPr lang="vi-VN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Hộp Văn bản 54">
                <a:extLst>
                  <a:ext uri="{FF2B5EF4-FFF2-40B4-BE49-F238E27FC236}">
                    <a16:creationId xmlns:a16="http://schemas.microsoft.com/office/drawing/2014/main" id="{67077B54-9307-D2A6-09AB-23F352A108C6}"/>
                  </a:ext>
                </a:extLst>
              </p:cNvPr>
              <p:cNvSpPr txBox="1"/>
              <p:nvPr/>
            </p:nvSpPr>
            <p:spPr>
              <a:xfrm>
                <a:off x="6286733" y="5598364"/>
                <a:ext cx="1829956" cy="307777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>
                    <a:latin typeface="Calibri" panose="020F0502020204030204" pitchFamily="34" charset="0"/>
                    <a:cs typeface="Calibri" panose="020F0502020204030204" pitchFamily="34" charset="0"/>
                  </a:rPr>
                  <a:t>Update </a:t>
                </a:r>
                <a14:m>
                  <m:oMath xmlns:m="http://schemas.openxmlformats.org/officeDocument/2006/math">
                    <m:r>
                      <a:rPr lang="en-US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𝜽</m:t>
                    </m:r>
                  </m:oMath>
                </a14:m>
                <a:endParaRPr lang="vi-VN" sz="14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5" name="Hộp Văn bản 54">
                <a:extLst>
                  <a:ext uri="{FF2B5EF4-FFF2-40B4-BE49-F238E27FC236}">
                    <a16:creationId xmlns:a16="http://schemas.microsoft.com/office/drawing/2014/main" id="{67077B54-9307-D2A6-09AB-23F352A108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733" y="5598364"/>
                <a:ext cx="1829956" cy="307777"/>
              </a:xfrm>
              <a:prstGeom prst="rect">
                <a:avLst/>
              </a:prstGeom>
              <a:blipFill>
                <a:blip r:embed="rId17"/>
                <a:stretch>
                  <a:fillRect l="-690" b="-15385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Hộp Văn bản 44">
            <a:extLst>
              <a:ext uri="{FF2B5EF4-FFF2-40B4-BE49-F238E27FC236}">
                <a16:creationId xmlns:a16="http://schemas.microsoft.com/office/drawing/2014/main" id="{47DD6C06-4F82-3207-CED4-38C1A8ABE11F}"/>
              </a:ext>
            </a:extLst>
          </p:cNvPr>
          <p:cNvSpPr txBox="1"/>
          <p:nvPr/>
        </p:nvSpPr>
        <p:spPr>
          <a:xfrm>
            <a:off x="1060408" y="3576519"/>
            <a:ext cx="3532732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b="1">
                <a:latin typeface="Calibri" panose="020F0502020204030204" pitchFamily="34" charset="0"/>
                <a:cs typeface="Calibri" panose="020F0502020204030204" pitchFamily="34" charset="0"/>
              </a:rPr>
              <a:t>Quantum state tomography</a:t>
            </a:r>
            <a:endParaRPr lang="vi-VN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7" name="Hộp Văn bản 44">
            <a:extLst>
              <a:ext uri="{FF2B5EF4-FFF2-40B4-BE49-F238E27FC236}">
                <a16:creationId xmlns:a16="http://schemas.microsoft.com/office/drawing/2014/main" id="{913D615C-B880-C33B-7DFD-4301C3812B31}"/>
              </a:ext>
            </a:extLst>
          </p:cNvPr>
          <p:cNvSpPr txBox="1"/>
          <p:nvPr/>
        </p:nvSpPr>
        <p:spPr>
          <a:xfrm>
            <a:off x="1060408" y="6262503"/>
            <a:ext cx="3532732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b="1">
                <a:latin typeface="Calibri" panose="020F0502020204030204" pitchFamily="34" charset="0"/>
                <a:cs typeface="Calibri" panose="020F0502020204030204" pitchFamily="34" charset="0"/>
              </a:rPr>
              <a:t>Quantum state preparation</a:t>
            </a:r>
            <a:endParaRPr lang="vi-VN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637781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30346">
        <p159:morph option="byObject"/>
      </p:transition>
    </mc:Choice>
    <mc:Fallback xmlns="">
      <p:transition spd="slow" advTm="30346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6" grpId="0"/>
      <p:bldP spid="10" grpId="0" animBg="1"/>
      <p:bldP spid="12" grpId="0" animBg="1"/>
      <p:bldP spid="13" grpId="0"/>
      <p:bldP spid="15" grpId="0"/>
      <p:bldP spid="17" grpId="0"/>
      <p:bldP spid="20" grpId="0" animBg="1"/>
      <p:bldP spid="21" grpId="0" animBg="1"/>
      <p:bldP spid="22" grpId="0"/>
      <p:bldP spid="23" grpId="0" animBg="1"/>
      <p:bldP spid="24" grpId="0"/>
      <p:bldP spid="25" grpId="0" animBg="1"/>
      <p:bldP spid="26" grpId="0" animBg="1"/>
      <p:bldP spid="27" grpId="0"/>
      <p:bldP spid="31" grpId="0" animBg="1"/>
      <p:bldP spid="33" grpId="0" animBg="1"/>
      <p:bldP spid="34" grpId="0"/>
      <p:bldP spid="36" grpId="0"/>
      <p:bldP spid="38" grpId="0"/>
      <p:bldP spid="41" grpId="0" animBg="1"/>
      <p:bldP spid="42" grpId="0" animBg="1"/>
      <p:bldP spid="43" grpId="0"/>
      <p:bldP spid="44" grpId="0" animBg="1"/>
      <p:bldP spid="45" grpId="0"/>
      <p:bldP spid="46" grpId="0"/>
      <p:bldP spid="4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BCD0B974-6CDA-98BC-9693-428DD5EF00F5}"/>
              </a:ext>
            </a:extLst>
          </p:cNvPr>
          <p:cNvSpPr/>
          <p:nvPr/>
        </p:nvSpPr>
        <p:spPr>
          <a:xfrm>
            <a:off x="7377396" y="3680459"/>
            <a:ext cx="1451689" cy="7813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sz="1400">
              <a:solidFill>
                <a:schemeClr val="tx1"/>
              </a:solidFill>
              <a:latin typeface="Courant" panose="02000509030000020004" pitchFamily="49" charset="0"/>
              <a:cs typeface="Noto Sans Oriya" panose="020B0502040504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58900FE-321C-C8F7-FFC3-531953E2CA75}"/>
              </a:ext>
            </a:extLst>
          </p:cNvPr>
          <p:cNvSpPr/>
          <p:nvPr/>
        </p:nvSpPr>
        <p:spPr>
          <a:xfrm>
            <a:off x="6733980" y="763930"/>
            <a:ext cx="1613721" cy="5137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1400">
                <a:solidFill>
                  <a:schemeClr val="tx1"/>
                </a:solidFill>
                <a:latin typeface="Courant" panose="02000509030000020004" pitchFamily="49" charset="0"/>
                <a:cs typeface="Noto Sans Oriya" panose="020B0502040504020204" pitchFamily="34" charset="0"/>
              </a:rPr>
              <a:t>qcomilation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67C9C9D-BFEE-5C4F-5B84-212B7E6E6717}"/>
              </a:ext>
            </a:extLst>
          </p:cNvPr>
          <p:cNvSpPr>
            <a:spLocks/>
          </p:cNvSpPr>
          <p:nvPr/>
        </p:nvSpPr>
        <p:spPr>
          <a:xfrm>
            <a:off x="3344877" y="1320392"/>
            <a:ext cx="1152000" cy="5164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1400">
                <a:solidFill>
                  <a:schemeClr val="tx1"/>
                </a:solidFill>
                <a:latin typeface="Courant" panose="02000509030000020004" pitchFamily="49" charset="0"/>
                <a:cs typeface="Noto Sans Oriya" panose="020B0502040504020204" pitchFamily="34" charset="0"/>
              </a:rPr>
              <a:t>metric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360C274-AECD-5CEA-19B9-A909EA450EEB}"/>
              </a:ext>
            </a:extLst>
          </p:cNvPr>
          <p:cNvSpPr/>
          <p:nvPr/>
        </p:nvSpPr>
        <p:spPr>
          <a:xfrm>
            <a:off x="1743414" y="3944250"/>
            <a:ext cx="1167918" cy="5164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1400">
                <a:solidFill>
                  <a:schemeClr val="tx1"/>
                </a:solidFill>
                <a:latin typeface="Courant" panose="02000509030000020004" pitchFamily="49" charset="0"/>
                <a:cs typeface="Noto Sans Oriya" panose="020B0502040504020204" pitchFamily="34" charset="0"/>
              </a:rPr>
              <a:t>utilities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38B5D55-9022-F7F8-36B0-2B23C62CAB57}"/>
              </a:ext>
            </a:extLst>
          </p:cNvPr>
          <p:cNvSpPr>
            <a:spLocks/>
          </p:cNvSpPr>
          <p:nvPr/>
        </p:nvSpPr>
        <p:spPr>
          <a:xfrm>
            <a:off x="4569514" y="2486428"/>
            <a:ext cx="1152000" cy="5164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1400">
                <a:solidFill>
                  <a:schemeClr val="tx1"/>
                </a:solidFill>
                <a:latin typeface="Courant" panose="02000509030000020004" pitchFamily="49" charset="0"/>
                <a:cs typeface="Noto Sans Oriya" panose="020B0502040504020204" pitchFamily="34" charset="0"/>
              </a:rPr>
              <a:t>state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E515344-A995-64E5-C443-651EA9DFC74D}"/>
              </a:ext>
            </a:extLst>
          </p:cNvPr>
          <p:cNvSpPr>
            <a:spLocks/>
          </p:cNvSpPr>
          <p:nvPr/>
        </p:nvSpPr>
        <p:spPr>
          <a:xfrm>
            <a:off x="3344875" y="2481902"/>
            <a:ext cx="1152000" cy="5164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1400">
                <a:solidFill>
                  <a:schemeClr val="tx1"/>
                </a:solidFill>
                <a:latin typeface="Courant" panose="02000509030000020004" pitchFamily="49" charset="0"/>
                <a:cs typeface="Noto Sans Oriya" panose="020B0502040504020204" pitchFamily="34" charset="0"/>
              </a:rPr>
              <a:t>ansatz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FFAF80-7DD4-0CFC-0309-91D904C4ACF4}"/>
              </a:ext>
            </a:extLst>
          </p:cNvPr>
          <p:cNvSpPr>
            <a:spLocks/>
          </p:cNvSpPr>
          <p:nvPr/>
        </p:nvSpPr>
        <p:spPr>
          <a:xfrm>
            <a:off x="2120236" y="2478866"/>
            <a:ext cx="1152000" cy="5164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1400">
                <a:solidFill>
                  <a:schemeClr val="tx1"/>
                </a:solidFill>
                <a:latin typeface="Courant" panose="02000509030000020004" pitchFamily="49" charset="0"/>
                <a:cs typeface="Noto Sans Oriya" panose="020B0502040504020204" pitchFamily="34" charset="0"/>
              </a:rPr>
              <a:t>measure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1EDF18A-90D2-DB61-96FB-AB526DB1EEA3}"/>
              </a:ext>
            </a:extLst>
          </p:cNvPr>
          <p:cNvSpPr>
            <a:spLocks/>
          </p:cNvSpPr>
          <p:nvPr/>
        </p:nvSpPr>
        <p:spPr>
          <a:xfrm>
            <a:off x="3344877" y="1902368"/>
            <a:ext cx="1152000" cy="5164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1400">
                <a:solidFill>
                  <a:schemeClr val="tx1"/>
                </a:solidFill>
                <a:latin typeface="Courant" panose="02000509030000020004" pitchFamily="49" charset="0"/>
                <a:cs typeface="Noto Sans Oriya" panose="020B0502040504020204" pitchFamily="34" charset="0"/>
              </a:rPr>
              <a:t>loss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F1890CE-10D1-2BAF-CCFD-A4D5D9A3AE1A}"/>
              </a:ext>
            </a:extLst>
          </p:cNvPr>
          <p:cNvSpPr>
            <a:spLocks/>
          </p:cNvSpPr>
          <p:nvPr/>
        </p:nvSpPr>
        <p:spPr>
          <a:xfrm>
            <a:off x="2120236" y="1902368"/>
            <a:ext cx="1152000" cy="5164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1400">
                <a:solidFill>
                  <a:schemeClr val="tx1"/>
                </a:solidFill>
                <a:latin typeface="Courant" panose="02000509030000020004" pitchFamily="49" charset="0"/>
                <a:cs typeface="Noto Sans Oriya" panose="020B0502040504020204" pitchFamily="34" charset="0"/>
              </a:rPr>
              <a:t>gradient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AA48A3B-72F9-75B8-A009-914207B19E79}"/>
              </a:ext>
            </a:extLst>
          </p:cNvPr>
          <p:cNvSpPr>
            <a:spLocks/>
          </p:cNvSpPr>
          <p:nvPr/>
        </p:nvSpPr>
        <p:spPr>
          <a:xfrm>
            <a:off x="2120236" y="1325870"/>
            <a:ext cx="1152000" cy="5164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1400">
                <a:solidFill>
                  <a:schemeClr val="tx1"/>
                </a:solidFill>
                <a:latin typeface="Courant" panose="02000509030000020004" pitchFamily="49" charset="0"/>
                <a:cs typeface="Noto Sans Oriya" panose="020B0502040504020204" pitchFamily="34" charset="0"/>
              </a:rPr>
              <a:t>optimizer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98DEF21-F04A-38BD-D55D-A6D2D19C97FF}"/>
              </a:ext>
            </a:extLst>
          </p:cNvPr>
          <p:cNvSpPr/>
          <p:nvPr/>
        </p:nvSpPr>
        <p:spPr>
          <a:xfrm>
            <a:off x="2996481" y="3944251"/>
            <a:ext cx="1167918" cy="5164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1400">
                <a:solidFill>
                  <a:schemeClr val="tx1"/>
                </a:solidFill>
                <a:latin typeface="Courant" panose="02000509030000020004" pitchFamily="49" charset="0"/>
                <a:cs typeface="Noto Sans Oriya" panose="020B0502040504020204" pitchFamily="34" charset="0"/>
              </a:rPr>
              <a:t>constant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B5575B5-D159-D114-CB19-82BE67BC0B11}"/>
              </a:ext>
            </a:extLst>
          </p:cNvPr>
          <p:cNvSpPr/>
          <p:nvPr/>
        </p:nvSpPr>
        <p:spPr>
          <a:xfrm>
            <a:off x="1932476" y="1161398"/>
            <a:ext cx="3949180" cy="2044187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sz="1400">
              <a:latin typeface="Courant" panose="02000509030000020004" pitchFamily="49" charset="0"/>
              <a:cs typeface="Noto Sans Oriya" panose="020B0502040504020204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1399D5D-8314-EEC6-76AD-FBA78F471669}"/>
              </a:ext>
            </a:extLst>
          </p:cNvPr>
          <p:cNvSpPr/>
          <p:nvPr/>
        </p:nvSpPr>
        <p:spPr>
          <a:xfrm>
            <a:off x="1603940" y="3818898"/>
            <a:ext cx="5364079" cy="1014767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sz="1400">
              <a:latin typeface="Courant" panose="02000509030000020004" pitchFamily="49" charset="0"/>
              <a:cs typeface="Noto Sans Oriya" panose="020B0502040504020204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87D4A53-F0EB-E0F3-9C73-A77D3D0CA889}"/>
              </a:ext>
            </a:extLst>
          </p:cNvPr>
          <p:cNvSpPr/>
          <p:nvPr/>
        </p:nvSpPr>
        <p:spPr>
          <a:xfrm>
            <a:off x="1611459" y="5395227"/>
            <a:ext cx="4312685" cy="762658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sz="1400">
              <a:latin typeface="Courant" panose="02000509030000020004" pitchFamily="49" charset="0"/>
              <a:cs typeface="Noto Sans Oriya" panose="020B0502040504020204" pitchFamily="34" charset="0"/>
            </a:endParaRPr>
          </a:p>
        </p:txBody>
      </p:sp>
      <p:pic>
        <p:nvPicPr>
          <p:cNvPr id="1030" name="Picture 6" descr="Qiskit Logo PNG vector in SVG, PDF, AI, CDR format">
            <a:extLst>
              <a:ext uri="{FF2B5EF4-FFF2-40B4-BE49-F238E27FC236}">
                <a16:creationId xmlns:a16="http://schemas.microsoft.com/office/drawing/2014/main" id="{8C4BEB8B-609C-8B38-62DA-5282FA0103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016" b="26766"/>
          <a:stretch/>
        </p:blipFill>
        <p:spPr bwMode="auto">
          <a:xfrm>
            <a:off x="1686448" y="5545023"/>
            <a:ext cx="1387569" cy="470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Graphic 31">
            <a:extLst>
              <a:ext uri="{FF2B5EF4-FFF2-40B4-BE49-F238E27FC236}">
                <a16:creationId xmlns:a16="http://schemas.microsoft.com/office/drawing/2014/main" id="{3ABAB506-A19F-B15C-A4EB-72BF4973F9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65657" y="5486041"/>
            <a:ext cx="1286692" cy="577941"/>
          </a:xfrm>
          <a:prstGeom prst="rect">
            <a:avLst/>
          </a:prstGeom>
        </p:spPr>
      </p:pic>
      <p:sp>
        <p:nvSpPr>
          <p:cNvPr id="33" name="Oval 32">
            <a:extLst>
              <a:ext uri="{FF2B5EF4-FFF2-40B4-BE49-F238E27FC236}">
                <a16:creationId xmlns:a16="http://schemas.microsoft.com/office/drawing/2014/main" id="{07542FB2-A0D5-1EE8-7EC9-1DC59707AA11}"/>
              </a:ext>
            </a:extLst>
          </p:cNvPr>
          <p:cNvSpPr/>
          <p:nvPr/>
        </p:nvSpPr>
        <p:spPr>
          <a:xfrm>
            <a:off x="7377396" y="3559622"/>
            <a:ext cx="1451689" cy="26938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sz="1400">
              <a:latin typeface="Courant" panose="02000509030000020004" pitchFamily="49" charset="0"/>
              <a:cs typeface="Noto Sans Oriya" panose="020B0502040504020204" pitchFamily="34" charset="0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FA93C8C2-6FC0-3028-2FA0-00B091428692}"/>
              </a:ext>
            </a:extLst>
          </p:cNvPr>
          <p:cNvSpPr/>
          <p:nvPr/>
        </p:nvSpPr>
        <p:spPr>
          <a:xfrm>
            <a:off x="7377395" y="4286939"/>
            <a:ext cx="1451689" cy="24844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sz="1400">
              <a:latin typeface="Courant" panose="02000509030000020004" pitchFamily="49" charset="0"/>
              <a:cs typeface="Noto Sans Oriya" panose="020B0502040504020204" pitchFamily="34" charset="0"/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BE58AB9-A9A8-FA7E-DD72-739B9E2A9DE6}"/>
              </a:ext>
            </a:extLst>
          </p:cNvPr>
          <p:cNvCxnSpPr>
            <a:cxnSpLocks/>
            <a:stCxn id="33" idx="0"/>
          </p:cNvCxnSpPr>
          <p:nvPr/>
        </p:nvCxnSpPr>
        <p:spPr>
          <a:xfrm flipV="1">
            <a:off x="8103241" y="2447782"/>
            <a:ext cx="0" cy="111184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F886F78-8423-A49C-EB32-63EC9DD07DA9}"/>
              </a:ext>
            </a:extLst>
          </p:cNvPr>
          <p:cNvCxnSpPr>
            <a:cxnSpLocks/>
            <a:stCxn id="27" idx="0"/>
          </p:cNvCxnSpPr>
          <p:nvPr/>
        </p:nvCxnSpPr>
        <p:spPr>
          <a:xfrm flipV="1">
            <a:off x="3767802" y="4817286"/>
            <a:ext cx="1" cy="577941"/>
          </a:xfrm>
          <a:prstGeom prst="line">
            <a:avLst/>
          </a:prstGeom>
          <a:ln w="12700" cap="sq">
            <a:solidFill>
              <a:schemeClr val="dk1"/>
            </a:solidFill>
            <a:prstDash val="lgDash"/>
            <a:head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7" name="Straight Connector 1026">
            <a:extLst>
              <a:ext uri="{FF2B5EF4-FFF2-40B4-BE49-F238E27FC236}">
                <a16:creationId xmlns:a16="http://schemas.microsoft.com/office/drawing/2014/main" id="{4028793E-1A81-C271-646E-840BBE513C2D}"/>
              </a:ext>
            </a:extLst>
          </p:cNvPr>
          <p:cNvCxnSpPr>
            <a:cxnSpLocks/>
          </p:cNvCxnSpPr>
          <p:nvPr/>
        </p:nvCxnSpPr>
        <p:spPr>
          <a:xfrm flipV="1">
            <a:off x="3722576" y="3205585"/>
            <a:ext cx="0" cy="61243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9" name="Straight Arrow Connector 1028">
            <a:extLst>
              <a:ext uri="{FF2B5EF4-FFF2-40B4-BE49-F238E27FC236}">
                <a16:creationId xmlns:a16="http://schemas.microsoft.com/office/drawing/2014/main" id="{60B531F7-6B8D-C1A2-FEC0-3E50C2C115B6}"/>
              </a:ext>
            </a:extLst>
          </p:cNvPr>
          <p:cNvCxnSpPr>
            <a:cxnSpLocks/>
          </p:cNvCxnSpPr>
          <p:nvPr/>
        </p:nvCxnSpPr>
        <p:spPr>
          <a:xfrm flipV="1">
            <a:off x="1367889" y="60791"/>
            <a:ext cx="0" cy="6329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8" name="Straight Arrow Connector 1037">
            <a:extLst>
              <a:ext uri="{FF2B5EF4-FFF2-40B4-BE49-F238E27FC236}">
                <a16:creationId xmlns:a16="http://schemas.microsoft.com/office/drawing/2014/main" id="{13890E4C-F377-63A1-1939-CC823FB86A97}"/>
              </a:ext>
            </a:extLst>
          </p:cNvPr>
          <p:cNvCxnSpPr>
            <a:cxnSpLocks/>
          </p:cNvCxnSpPr>
          <p:nvPr/>
        </p:nvCxnSpPr>
        <p:spPr>
          <a:xfrm>
            <a:off x="1367889" y="6389969"/>
            <a:ext cx="78052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9" name="TextBox 1078">
            <a:extLst>
              <a:ext uri="{FF2B5EF4-FFF2-40B4-BE49-F238E27FC236}">
                <a16:creationId xmlns:a16="http://schemas.microsoft.com/office/drawing/2014/main" id="{4DE0E887-7FF8-55CF-9E90-3DFA36B1D624}"/>
              </a:ext>
            </a:extLst>
          </p:cNvPr>
          <p:cNvSpPr txBox="1"/>
          <p:nvPr/>
        </p:nvSpPr>
        <p:spPr>
          <a:xfrm>
            <a:off x="7377394" y="3915094"/>
            <a:ext cx="14516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VN" sz="1200">
                <a:latin typeface="Courant" panose="02000509030000020004" pitchFamily="49" charset="0"/>
              </a:rPr>
              <a:t>json files</a:t>
            </a:r>
          </a:p>
        </p:txBody>
      </p:sp>
      <p:sp>
        <p:nvSpPr>
          <p:cNvPr id="1080" name="Rectangle 1079">
            <a:extLst>
              <a:ext uri="{FF2B5EF4-FFF2-40B4-BE49-F238E27FC236}">
                <a16:creationId xmlns:a16="http://schemas.microsoft.com/office/drawing/2014/main" id="{869E738D-D408-6A92-CE9E-BB9259658EBE}"/>
              </a:ext>
            </a:extLst>
          </p:cNvPr>
          <p:cNvSpPr/>
          <p:nvPr/>
        </p:nvSpPr>
        <p:spPr>
          <a:xfrm>
            <a:off x="4251280" y="3949304"/>
            <a:ext cx="1167918" cy="5164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1400">
                <a:solidFill>
                  <a:schemeClr val="tx1"/>
                </a:solidFill>
                <a:latin typeface="Courant" panose="02000509030000020004" pitchFamily="49" charset="0"/>
                <a:cs typeface="Noto Sans Oriya" panose="020B0502040504020204" pitchFamily="34" charset="0"/>
              </a:rPr>
              <a:t>logger</a:t>
            </a:r>
          </a:p>
        </p:txBody>
      </p:sp>
      <p:sp>
        <p:nvSpPr>
          <p:cNvPr id="1081" name="Rectangle 1080">
            <a:extLst>
              <a:ext uri="{FF2B5EF4-FFF2-40B4-BE49-F238E27FC236}">
                <a16:creationId xmlns:a16="http://schemas.microsoft.com/office/drawing/2014/main" id="{AAC67D2B-51DD-C09F-FB2E-C111B7DA030D}"/>
              </a:ext>
            </a:extLst>
          </p:cNvPr>
          <p:cNvSpPr/>
          <p:nvPr/>
        </p:nvSpPr>
        <p:spPr>
          <a:xfrm>
            <a:off x="5504347" y="3949305"/>
            <a:ext cx="1167918" cy="5164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1400">
                <a:solidFill>
                  <a:schemeClr val="tx1"/>
                </a:solidFill>
                <a:latin typeface="Courant" panose="02000509030000020004" pitchFamily="49" charset="0"/>
                <a:cs typeface="Noto Sans Oriya" panose="020B0502040504020204" pitchFamily="34" charset="0"/>
              </a:rPr>
              <a:t>parallel</a:t>
            </a:r>
          </a:p>
        </p:txBody>
      </p:sp>
      <p:sp>
        <p:nvSpPr>
          <p:cNvPr id="1095" name="Snip Single Corner Rectangle 1094">
            <a:extLst>
              <a:ext uri="{FF2B5EF4-FFF2-40B4-BE49-F238E27FC236}">
                <a16:creationId xmlns:a16="http://schemas.microsoft.com/office/drawing/2014/main" id="{2F82EB64-C79A-60C0-AF22-B339899573B7}"/>
              </a:ext>
            </a:extLst>
          </p:cNvPr>
          <p:cNvSpPr/>
          <p:nvPr/>
        </p:nvSpPr>
        <p:spPr>
          <a:xfrm>
            <a:off x="1912176" y="797153"/>
            <a:ext cx="1348016" cy="360000"/>
          </a:xfrm>
          <a:prstGeom prst="snip1Rect">
            <a:avLst>
              <a:gd name="adj" fmla="val 50000"/>
            </a:avLst>
          </a:prstGeom>
          <a:noFill/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>
              <a:solidFill>
                <a:schemeClr val="tx1"/>
              </a:solidFill>
            </a:endParaRPr>
          </a:p>
        </p:txBody>
      </p:sp>
      <p:sp>
        <p:nvSpPr>
          <p:cNvPr id="1096" name="TextBox 1095">
            <a:extLst>
              <a:ext uri="{FF2B5EF4-FFF2-40B4-BE49-F238E27FC236}">
                <a16:creationId xmlns:a16="http://schemas.microsoft.com/office/drawing/2014/main" id="{14208C4A-9E95-CF03-EBEC-6E2C7C511FF1}"/>
              </a:ext>
            </a:extLst>
          </p:cNvPr>
          <p:cNvSpPr txBox="1"/>
          <p:nvPr/>
        </p:nvSpPr>
        <p:spPr>
          <a:xfrm>
            <a:off x="1992993" y="847695"/>
            <a:ext cx="13480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latin typeface="Courant" panose="02000509030000020004" pitchFamily="49" charset="0"/>
              </a:rPr>
              <a:t>c</a:t>
            </a:r>
            <a:r>
              <a:rPr lang="en-VN" sz="1200">
                <a:latin typeface="Courant" panose="02000509030000020004" pitchFamily="49" charset="0"/>
              </a:rPr>
              <a:t>ore module</a:t>
            </a:r>
          </a:p>
        </p:txBody>
      </p:sp>
      <p:sp>
        <p:nvSpPr>
          <p:cNvPr id="1097" name="Snip Single Corner Rectangle 1096">
            <a:extLst>
              <a:ext uri="{FF2B5EF4-FFF2-40B4-BE49-F238E27FC236}">
                <a16:creationId xmlns:a16="http://schemas.microsoft.com/office/drawing/2014/main" id="{0F5F9DA0-D5A4-5DEB-B67D-1761ED7EB587}"/>
              </a:ext>
            </a:extLst>
          </p:cNvPr>
          <p:cNvSpPr/>
          <p:nvPr/>
        </p:nvSpPr>
        <p:spPr>
          <a:xfrm>
            <a:off x="6161647" y="239297"/>
            <a:ext cx="1433090" cy="360000"/>
          </a:xfrm>
          <a:prstGeom prst="snip1Rect">
            <a:avLst>
              <a:gd name="adj" fmla="val 27764"/>
            </a:avLst>
          </a:prstGeom>
          <a:noFill/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>
              <a:solidFill>
                <a:schemeClr val="tx1"/>
              </a:solidFill>
            </a:endParaRPr>
          </a:p>
        </p:txBody>
      </p:sp>
      <p:sp>
        <p:nvSpPr>
          <p:cNvPr id="1098" name="TextBox 1097">
            <a:extLst>
              <a:ext uri="{FF2B5EF4-FFF2-40B4-BE49-F238E27FC236}">
                <a16:creationId xmlns:a16="http://schemas.microsoft.com/office/drawing/2014/main" id="{4E7B4E49-2B84-ED12-9826-3A37FBF90DCC}"/>
              </a:ext>
            </a:extLst>
          </p:cNvPr>
          <p:cNvSpPr txBox="1"/>
          <p:nvPr/>
        </p:nvSpPr>
        <p:spPr>
          <a:xfrm>
            <a:off x="6207979" y="272971"/>
            <a:ext cx="15288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latin typeface="Courant" panose="02000509030000020004" pitchFamily="49" charset="0"/>
              </a:rPr>
              <a:t>plugin module</a:t>
            </a:r>
            <a:endParaRPr lang="en-VN" sz="1200">
              <a:latin typeface="Courant" panose="02000509030000020004" pitchFamily="49" charset="0"/>
            </a:endParaRPr>
          </a:p>
        </p:txBody>
      </p:sp>
      <p:sp>
        <p:nvSpPr>
          <p:cNvPr id="1099" name="TextBox 1098">
            <a:extLst>
              <a:ext uri="{FF2B5EF4-FFF2-40B4-BE49-F238E27FC236}">
                <a16:creationId xmlns:a16="http://schemas.microsoft.com/office/drawing/2014/main" id="{CC3FFA63-76E2-FCCF-10C9-7BC4225BCF8C}"/>
              </a:ext>
            </a:extLst>
          </p:cNvPr>
          <p:cNvSpPr txBox="1"/>
          <p:nvPr/>
        </p:nvSpPr>
        <p:spPr>
          <a:xfrm>
            <a:off x="7374275" y="4556666"/>
            <a:ext cx="14591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latin typeface="Courant" panose="02000509030000020004" pitchFamily="49" charset="0"/>
              </a:rPr>
              <a:t>Database</a:t>
            </a:r>
            <a:endParaRPr lang="en-VN" sz="1200">
              <a:latin typeface="Courant" panose="02000509030000020004" pitchFamily="49" charset="0"/>
            </a:endParaRPr>
          </a:p>
        </p:txBody>
      </p:sp>
      <p:sp>
        <p:nvSpPr>
          <p:cNvPr id="1100" name="Snip Single Corner Rectangle 1099">
            <a:extLst>
              <a:ext uri="{FF2B5EF4-FFF2-40B4-BE49-F238E27FC236}">
                <a16:creationId xmlns:a16="http://schemas.microsoft.com/office/drawing/2014/main" id="{FBC2E1A7-8A05-EA74-ECE3-34EFDC7683B3}"/>
              </a:ext>
            </a:extLst>
          </p:cNvPr>
          <p:cNvSpPr/>
          <p:nvPr/>
        </p:nvSpPr>
        <p:spPr>
          <a:xfrm>
            <a:off x="1612216" y="5033908"/>
            <a:ext cx="1440000" cy="360000"/>
          </a:xfrm>
          <a:prstGeom prst="snip1Rect">
            <a:avLst>
              <a:gd name="adj" fmla="val 50000"/>
            </a:avLst>
          </a:prstGeom>
          <a:noFill/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>
              <a:solidFill>
                <a:schemeClr val="tx1"/>
              </a:solidFill>
            </a:endParaRPr>
          </a:p>
        </p:txBody>
      </p:sp>
      <p:sp>
        <p:nvSpPr>
          <p:cNvPr id="1101" name="TextBox 1100">
            <a:extLst>
              <a:ext uri="{FF2B5EF4-FFF2-40B4-BE49-F238E27FC236}">
                <a16:creationId xmlns:a16="http://schemas.microsoft.com/office/drawing/2014/main" id="{C95ED82E-D28A-5AF1-E0A9-76DEFEFBF6CE}"/>
              </a:ext>
            </a:extLst>
          </p:cNvPr>
          <p:cNvSpPr txBox="1"/>
          <p:nvPr/>
        </p:nvSpPr>
        <p:spPr>
          <a:xfrm>
            <a:off x="1659528" y="5070175"/>
            <a:ext cx="1297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latin typeface="Courant" panose="02000509030000020004" pitchFamily="49" charset="0"/>
              </a:rPr>
              <a:t>dependencies</a:t>
            </a:r>
            <a:endParaRPr lang="en-VN" sz="1200">
              <a:latin typeface="Courant" panose="02000509030000020004" pitchFamily="49" charset="0"/>
            </a:endParaRPr>
          </a:p>
        </p:txBody>
      </p:sp>
      <p:sp>
        <p:nvSpPr>
          <p:cNvPr id="1102" name="Snip Single Corner Rectangle 1101">
            <a:extLst>
              <a:ext uri="{FF2B5EF4-FFF2-40B4-BE49-F238E27FC236}">
                <a16:creationId xmlns:a16="http://schemas.microsoft.com/office/drawing/2014/main" id="{A6959BF4-A5CE-E9CC-9CD0-4278ACE15253}"/>
              </a:ext>
            </a:extLst>
          </p:cNvPr>
          <p:cNvSpPr/>
          <p:nvPr/>
        </p:nvSpPr>
        <p:spPr>
          <a:xfrm>
            <a:off x="1608737" y="3459042"/>
            <a:ext cx="1620000" cy="360000"/>
          </a:xfrm>
          <a:prstGeom prst="snip1Rect">
            <a:avLst>
              <a:gd name="adj" fmla="val 50000"/>
            </a:avLst>
          </a:prstGeom>
          <a:noFill/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>
              <a:solidFill>
                <a:schemeClr val="tx1"/>
              </a:solidFill>
            </a:endParaRPr>
          </a:p>
        </p:txBody>
      </p:sp>
      <p:sp>
        <p:nvSpPr>
          <p:cNvPr id="1103" name="TextBox 1102">
            <a:extLst>
              <a:ext uri="{FF2B5EF4-FFF2-40B4-BE49-F238E27FC236}">
                <a16:creationId xmlns:a16="http://schemas.microsoft.com/office/drawing/2014/main" id="{4FC5A18C-A4D0-F41F-AEC7-14EA79C80502}"/>
              </a:ext>
            </a:extLst>
          </p:cNvPr>
          <p:cNvSpPr txBox="1"/>
          <p:nvPr/>
        </p:nvSpPr>
        <p:spPr>
          <a:xfrm>
            <a:off x="1659528" y="3487236"/>
            <a:ext cx="17098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latin typeface="Courant" panose="02000509030000020004" pitchFamily="49" charset="0"/>
              </a:rPr>
              <a:t>backend</a:t>
            </a:r>
            <a:r>
              <a:rPr lang="en-VN" sz="1200">
                <a:latin typeface="Courant" panose="02000509030000020004" pitchFamily="49" charset="0"/>
              </a:rPr>
              <a:t> module</a:t>
            </a:r>
          </a:p>
        </p:txBody>
      </p:sp>
      <p:sp>
        <p:nvSpPr>
          <p:cNvPr id="1104" name="TextBox 1103">
            <a:extLst>
              <a:ext uri="{FF2B5EF4-FFF2-40B4-BE49-F238E27FC236}">
                <a16:creationId xmlns:a16="http://schemas.microsoft.com/office/drawing/2014/main" id="{59689E16-8029-B1DA-1947-4789D82E374D}"/>
              </a:ext>
            </a:extLst>
          </p:cNvPr>
          <p:cNvSpPr txBox="1"/>
          <p:nvPr/>
        </p:nvSpPr>
        <p:spPr>
          <a:xfrm>
            <a:off x="4227245" y="4508119"/>
            <a:ext cx="1347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latin typeface="Courant" panose="02000509030000020004" pitchFamily="49" charset="0"/>
              </a:rPr>
              <a:t>(developing)</a:t>
            </a:r>
            <a:endParaRPr lang="en-VN" sz="1200">
              <a:latin typeface="Courant" panose="02000509030000020004" pitchFamily="49" charset="0"/>
            </a:endParaRPr>
          </a:p>
        </p:txBody>
      </p:sp>
      <p:sp>
        <p:nvSpPr>
          <p:cNvPr id="1107" name="TextBox 1106">
            <a:extLst>
              <a:ext uri="{FF2B5EF4-FFF2-40B4-BE49-F238E27FC236}">
                <a16:creationId xmlns:a16="http://schemas.microsoft.com/office/drawing/2014/main" id="{2FB20C86-3AC2-9839-6D27-A74B5713D7D3}"/>
              </a:ext>
            </a:extLst>
          </p:cNvPr>
          <p:cNvSpPr txBox="1"/>
          <p:nvPr/>
        </p:nvSpPr>
        <p:spPr>
          <a:xfrm>
            <a:off x="669366" y="5986015"/>
            <a:ext cx="8203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latin typeface="Courant" panose="02000509030000020004" pitchFamily="49" charset="0"/>
              </a:rPr>
              <a:t>Low level</a:t>
            </a:r>
            <a:endParaRPr lang="en-VN" sz="1200">
              <a:latin typeface="Courant" panose="02000509030000020004" pitchFamily="49" charset="0"/>
            </a:endParaRPr>
          </a:p>
        </p:txBody>
      </p:sp>
      <p:sp>
        <p:nvSpPr>
          <p:cNvPr id="1108" name="TextBox 1107">
            <a:extLst>
              <a:ext uri="{FF2B5EF4-FFF2-40B4-BE49-F238E27FC236}">
                <a16:creationId xmlns:a16="http://schemas.microsoft.com/office/drawing/2014/main" id="{43B12395-78B9-45A0-7C25-AC47D991D167}"/>
              </a:ext>
            </a:extLst>
          </p:cNvPr>
          <p:cNvSpPr txBox="1"/>
          <p:nvPr/>
        </p:nvSpPr>
        <p:spPr>
          <a:xfrm>
            <a:off x="672766" y="60791"/>
            <a:ext cx="10527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latin typeface="Courant" panose="02000509030000020004" pitchFamily="49" charset="0"/>
              </a:rPr>
              <a:t>High level</a:t>
            </a:r>
            <a:endParaRPr lang="en-VN" sz="1200">
              <a:latin typeface="Courant" panose="02000509030000020004" pitchFamily="49" charset="0"/>
            </a:endParaRPr>
          </a:p>
        </p:txBody>
      </p:sp>
      <p:sp>
        <p:nvSpPr>
          <p:cNvPr id="1109" name="TextBox 1108">
            <a:extLst>
              <a:ext uri="{FF2B5EF4-FFF2-40B4-BE49-F238E27FC236}">
                <a16:creationId xmlns:a16="http://schemas.microsoft.com/office/drawing/2014/main" id="{D48A7629-2D77-25DE-549E-7514513CBDA4}"/>
              </a:ext>
            </a:extLst>
          </p:cNvPr>
          <p:cNvSpPr txBox="1"/>
          <p:nvPr/>
        </p:nvSpPr>
        <p:spPr>
          <a:xfrm>
            <a:off x="7147183" y="6462752"/>
            <a:ext cx="20344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latin typeface="Courant" panose="02000509030000020004" pitchFamily="49" charset="0"/>
              </a:rPr>
              <a:t>Development timeline</a:t>
            </a:r>
            <a:endParaRPr lang="en-VN" sz="1200">
              <a:latin typeface="Courant" panose="02000509030000020004" pitchFamily="49" charset="0"/>
            </a:endParaRPr>
          </a:p>
        </p:txBody>
      </p:sp>
      <p:sp>
        <p:nvSpPr>
          <p:cNvPr id="1113" name="Rectangle 1112">
            <a:extLst>
              <a:ext uri="{FF2B5EF4-FFF2-40B4-BE49-F238E27FC236}">
                <a16:creationId xmlns:a16="http://schemas.microsoft.com/office/drawing/2014/main" id="{062BDF51-C347-BDAE-AA2E-A0CB86C6F6B5}"/>
              </a:ext>
            </a:extLst>
          </p:cNvPr>
          <p:cNvSpPr>
            <a:spLocks/>
          </p:cNvSpPr>
          <p:nvPr/>
        </p:nvSpPr>
        <p:spPr>
          <a:xfrm>
            <a:off x="4569514" y="1326888"/>
            <a:ext cx="1152000" cy="5164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1400">
                <a:solidFill>
                  <a:schemeClr val="tx1"/>
                </a:solidFill>
                <a:latin typeface="Courant" panose="02000509030000020004" pitchFamily="49" charset="0"/>
                <a:cs typeface="Noto Sans Oriya" panose="020B0502040504020204" pitchFamily="34" charset="0"/>
              </a:rPr>
              <a:t>visualize</a:t>
            </a:r>
          </a:p>
        </p:txBody>
      </p:sp>
      <p:pic>
        <p:nvPicPr>
          <p:cNvPr id="1118" name="Graphic 1117">
            <a:extLst>
              <a:ext uri="{FF2B5EF4-FFF2-40B4-BE49-F238E27FC236}">
                <a16:creationId xmlns:a16="http://schemas.microsoft.com/office/drawing/2014/main" id="{3CD3514C-73AA-E8A3-07C1-60C88204FD6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386077" y="5607735"/>
            <a:ext cx="1404353" cy="337045"/>
          </a:xfrm>
          <a:prstGeom prst="rect">
            <a:avLst/>
          </a:prstGeom>
        </p:spPr>
      </p:pic>
      <p:sp>
        <p:nvSpPr>
          <p:cNvPr id="1125" name="Rectangle 1124">
            <a:extLst>
              <a:ext uri="{FF2B5EF4-FFF2-40B4-BE49-F238E27FC236}">
                <a16:creationId xmlns:a16="http://schemas.microsoft.com/office/drawing/2014/main" id="{E0D4AD5A-169A-21CA-7728-103AA31F3120}"/>
              </a:ext>
            </a:extLst>
          </p:cNvPr>
          <p:cNvSpPr>
            <a:spLocks/>
          </p:cNvSpPr>
          <p:nvPr/>
        </p:nvSpPr>
        <p:spPr>
          <a:xfrm>
            <a:off x="6388841" y="1757406"/>
            <a:ext cx="1152000" cy="522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1400">
                <a:solidFill>
                  <a:schemeClr val="tx1"/>
                </a:solidFill>
                <a:latin typeface="Courant" panose="02000509030000020004" pitchFamily="49" charset="0"/>
                <a:cs typeface="Noto Sans Oriya" panose="020B0502040504020204" pitchFamily="34" charset="0"/>
              </a:rPr>
              <a:t>qsp</a:t>
            </a:r>
          </a:p>
        </p:txBody>
      </p:sp>
      <p:sp>
        <p:nvSpPr>
          <p:cNvPr id="1126" name="Rectangle 1125">
            <a:extLst>
              <a:ext uri="{FF2B5EF4-FFF2-40B4-BE49-F238E27FC236}">
                <a16:creationId xmlns:a16="http://schemas.microsoft.com/office/drawing/2014/main" id="{452730F2-126A-AFEE-98F4-A59005924A33}"/>
              </a:ext>
            </a:extLst>
          </p:cNvPr>
          <p:cNvSpPr>
            <a:spLocks/>
          </p:cNvSpPr>
          <p:nvPr/>
        </p:nvSpPr>
        <p:spPr>
          <a:xfrm>
            <a:off x="7602156" y="1756432"/>
            <a:ext cx="1152000" cy="5164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1400">
                <a:solidFill>
                  <a:schemeClr val="tx1"/>
                </a:solidFill>
                <a:latin typeface="Courant" panose="02000509030000020004" pitchFamily="49" charset="0"/>
                <a:cs typeface="Noto Sans Oriya" panose="020B0502040504020204" pitchFamily="34" charset="0"/>
              </a:rPr>
              <a:t>qst</a:t>
            </a:r>
          </a:p>
        </p:txBody>
      </p:sp>
      <p:sp>
        <p:nvSpPr>
          <p:cNvPr id="1127" name="Rectangle 1126">
            <a:extLst>
              <a:ext uri="{FF2B5EF4-FFF2-40B4-BE49-F238E27FC236}">
                <a16:creationId xmlns:a16="http://schemas.microsoft.com/office/drawing/2014/main" id="{B593E69B-B5B7-304B-6021-EB941A6932EE}"/>
              </a:ext>
            </a:extLst>
          </p:cNvPr>
          <p:cNvSpPr/>
          <p:nvPr/>
        </p:nvSpPr>
        <p:spPr>
          <a:xfrm>
            <a:off x="6195181" y="599468"/>
            <a:ext cx="2848849" cy="1837845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sz="1400">
              <a:latin typeface="Courant" panose="02000509030000020004" pitchFamily="49" charset="0"/>
              <a:cs typeface="Noto Sans Oriya" panose="020B0502040504020204" pitchFamily="34" charset="0"/>
            </a:endParaRPr>
          </a:p>
        </p:txBody>
      </p:sp>
      <p:sp>
        <p:nvSpPr>
          <p:cNvPr id="1153" name="TextBox 1152">
            <a:extLst>
              <a:ext uri="{FF2B5EF4-FFF2-40B4-BE49-F238E27FC236}">
                <a16:creationId xmlns:a16="http://schemas.microsoft.com/office/drawing/2014/main" id="{33EE92BA-5C98-88F9-B579-5CBC16639004}"/>
              </a:ext>
            </a:extLst>
          </p:cNvPr>
          <p:cNvSpPr txBox="1"/>
          <p:nvPr/>
        </p:nvSpPr>
        <p:spPr>
          <a:xfrm>
            <a:off x="5422360" y="4497652"/>
            <a:ext cx="1347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latin typeface="Courant" panose="02000509030000020004" pitchFamily="49" charset="0"/>
              </a:rPr>
              <a:t>(developing)</a:t>
            </a:r>
            <a:endParaRPr lang="en-VN" sz="1200">
              <a:latin typeface="Courant" panose="02000509030000020004" pitchFamily="49" charset="0"/>
            </a:endParaRPr>
          </a:p>
        </p:txBody>
      </p:sp>
      <p:graphicFrame>
        <p:nvGraphicFramePr>
          <p:cNvPr id="1160" name="Table 1159">
            <a:extLst>
              <a:ext uri="{FF2B5EF4-FFF2-40B4-BE49-F238E27FC236}">
                <a16:creationId xmlns:a16="http://schemas.microsoft.com/office/drawing/2014/main" id="{D32D9B68-7DBE-2689-9BB0-693A12A75A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5720628"/>
              </p:ext>
            </p:extLst>
          </p:nvPr>
        </p:nvGraphicFramePr>
        <p:xfrm>
          <a:off x="6195181" y="5273568"/>
          <a:ext cx="2836049" cy="8760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0091">
                  <a:extLst>
                    <a:ext uri="{9D8B030D-6E8A-4147-A177-3AD203B41FA5}">
                      <a16:colId xmlns:a16="http://schemas.microsoft.com/office/drawing/2014/main" val="1019364745"/>
                    </a:ext>
                  </a:extLst>
                </a:gridCol>
                <a:gridCol w="1625958">
                  <a:extLst>
                    <a:ext uri="{9D8B030D-6E8A-4147-A177-3AD203B41FA5}">
                      <a16:colId xmlns:a16="http://schemas.microsoft.com/office/drawing/2014/main" val="1815112105"/>
                    </a:ext>
                  </a:extLst>
                </a:gridCol>
              </a:tblGrid>
              <a:tr h="292024">
                <a:tc>
                  <a:txBody>
                    <a:bodyPr/>
                    <a:lstStyle/>
                    <a:p>
                      <a:endParaRPr lang="en-VN" sz="1200" b="0">
                        <a:latin typeface="Courant" panose="020005090300000200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VN" sz="1200" b="0">
                          <a:solidFill>
                            <a:schemeClr val="tx1"/>
                          </a:solidFill>
                          <a:latin typeface="Courant" panose="02000509030000020004" pitchFamily="49" charset="0"/>
                        </a:rPr>
                        <a:t>Dependency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3219798"/>
                  </a:ext>
                </a:extLst>
              </a:tr>
              <a:tr h="292024">
                <a:tc>
                  <a:txBody>
                    <a:bodyPr/>
                    <a:lstStyle/>
                    <a:p>
                      <a:endParaRPr lang="en-VN" sz="1200" b="0">
                        <a:latin typeface="Courant" panose="020005090300000200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>
                          <a:solidFill>
                            <a:srgbClr val="000000"/>
                          </a:solidFill>
                          <a:effectLst/>
                          <a:latin typeface="Courant" panose="02000509030000020004" pitchFamily="49" charset="0"/>
                        </a:rPr>
                        <a:t>Association</a:t>
                      </a:r>
                      <a:endParaRPr lang="en-VN" sz="1200" b="0">
                        <a:latin typeface="Courant" panose="020005090300000200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0913974"/>
                  </a:ext>
                </a:extLst>
              </a:tr>
              <a:tr h="292024">
                <a:tc>
                  <a:txBody>
                    <a:bodyPr/>
                    <a:lstStyle/>
                    <a:p>
                      <a:endParaRPr lang="en-VN" sz="1200" b="0">
                        <a:latin typeface="Courant" panose="020005090300000200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VN" sz="1200" b="0">
                          <a:latin typeface="Courant" panose="02000509030000020004" pitchFamily="49" charset="0"/>
                        </a:rPr>
                        <a:t>Generalization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6925552"/>
                  </a:ext>
                </a:extLst>
              </a:tr>
            </a:tbl>
          </a:graphicData>
        </a:graphic>
      </p:graphicFrame>
      <p:cxnSp>
        <p:nvCxnSpPr>
          <p:cNvPr id="1161" name="Straight Connector 1160">
            <a:extLst>
              <a:ext uri="{FF2B5EF4-FFF2-40B4-BE49-F238E27FC236}">
                <a16:creationId xmlns:a16="http://schemas.microsoft.com/office/drawing/2014/main" id="{F0C9FFA0-9C3A-EEB1-938C-2E68472884B9}"/>
              </a:ext>
            </a:extLst>
          </p:cNvPr>
          <p:cNvCxnSpPr>
            <a:cxnSpLocks/>
          </p:cNvCxnSpPr>
          <p:nvPr/>
        </p:nvCxnSpPr>
        <p:spPr>
          <a:xfrm flipH="1">
            <a:off x="6456096" y="5425204"/>
            <a:ext cx="733057" cy="0"/>
          </a:xfrm>
          <a:prstGeom prst="line">
            <a:avLst/>
          </a:prstGeom>
          <a:ln w="12700" cap="sq">
            <a:solidFill>
              <a:schemeClr val="dk1"/>
            </a:solidFill>
            <a:prstDash val="lgDash"/>
            <a:head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4" name="Straight Connector 1173">
            <a:extLst>
              <a:ext uri="{FF2B5EF4-FFF2-40B4-BE49-F238E27FC236}">
                <a16:creationId xmlns:a16="http://schemas.microsoft.com/office/drawing/2014/main" id="{BE056305-7CDB-3C4C-D01B-BE1A4C31A7A2}"/>
              </a:ext>
            </a:extLst>
          </p:cNvPr>
          <p:cNvCxnSpPr>
            <a:cxnSpLocks/>
          </p:cNvCxnSpPr>
          <p:nvPr/>
        </p:nvCxnSpPr>
        <p:spPr>
          <a:xfrm>
            <a:off x="6463272" y="5724423"/>
            <a:ext cx="725881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7" name="Elbow Connector 1176">
            <a:extLst>
              <a:ext uri="{FF2B5EF4-FFF2-40B4-BE49-F238E27FC236}">
                <a16:creationId xmlns:a16="http://schemas.microsoft.com/office/drawing/2014/main" id="{63620A78-5A1F-DFC7-9817-AD08B93C5A31}"/>
              </a:ext>
            </a:extLst>
          </p:cNvPr>
          <p:cNvCxnSpPr>
            <a:cxnSpLocks/>
            <a:stCxn id="1189" idx="3"/>
            <a:endCxn id="1126" idx="0"/>
          </p:cNvCxnSpPr>
          <p:nvPr/>
        </p:nvCxnSpPr>
        <p:spPr>
          <a:xfrm rot="16200000" flipH="1">
            <a:off x="7721810" y="1300086"/>
            <a:ext cx="271084" cy="64160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2" name="Elbow Connector 1181">
            <a:extLst>
              <a:ext uri="{FF2B5EF4-FFF2-40B4-BE49-F238E27FC236}">
                <a16:creationId xmlns:a16="http://schemas.microsoft.com/office/drawing/2014/main" id="{586E4F05-B864-B6C9-B334-B48BEFC2DCE5}"/>
              </a:ext>
            </a:extLst>
          </p:cNvPr>
          <p:cNvCxnSpPr>
            <a:cxnSpLocks/>
            <a:stCxn id="1189" idx="3"/>
            <a:endCxn id="1125" idx="0"/>
          </p:cNvCxnSpPr>
          <p:nvPr/>
        </p:nvCxnSpPr>
        <p:spPr>
          <a:xfrm rot="5400000">
            <a:off x="7114666" y="1335523"/>
            <a:ext cx="272058" cy="57170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9" name="Triangle 1188">
            <a:extLst>
              <a:ext uri="{FF2B5EF4-FFF2-40B4-BE49-F238E27FC236}">
                <a16:creationId xmlns:a16="http://schemas.microsoft.com/office/drawing/2014/main" id="{A8FA053E-E3B8-987B-20DF-517E792CDA89}"/>
              </a:ext>
            </a:extLst>
          </p:cNvPr>
          <p:cNvSpPr/>
          <p:nvPr/>
        </p:nvSpPr>
        <p:spPr>
          <a:xfrm>
            <a:off x="7438552" y="1289455"/>
            <a:ext cx="195994" cy="195893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207" name="TextBox 1206">
            <a:extLst>
              <a:ext uri="{FF2B5EF4-FFF2-40B4-BE49-F238E27FC236}">
                <a16:creationId xmlns:a16="http://schemas.microsoft.com/office/drawing/2014/main" id="{5006E4AB-63D6-55C8-52A7-B4B1DA5417C4}"/>
              </a:ext>
            </a:extLst>
          </p:cNvPr>
          <p:cNvSpPr txBox="1"/>
          <p:nvPr/>
        </p:nvSpPr>
        <p:spPr>
          <a:xfrm>
            <a:off x="6765419" y="2841267"/>
            <a:ext cx="1347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latin typeface="Courant" panose="02000509030000020004" pitchFamily="49" charset="0"/>
              </a:rPr>
              <a:t>(save/load)</a:t>
            </a:r>
            <a:endParaRPr lang="en-VN" sz="1200">
              <a:latin typeface="Courant" panose="02000509030000020004" pitchFamily="49" charset="0"/>
            </a:endParaRPr>
          </a:p>
        </p:txBody>
      </p: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A4F1AA81-1654-562A-C51B-568A8FF2BFF0}"/>
              </a:ext>
            </a:extLst>
          </p:cNvPr>
          <p:cNvCxnSpPr>
            <a:cxnSpLocks/>
            <a:endCxn id="16" idx="0"/>
          </p:cNvCxnSpPr>
          <p:nvPr/>
        </p:nvCxnSpPr>
        <p:spPr>
          <a:xfrm rot="10800000" flipV="1">
            <a:off x="3907067" y="913218"/>
            <a:ext cx="2288121" cy="248180"/>
          </a:xfrm>
          <a:prstGeom prst="bentConnector2">
            <a:avLst/>
          </a:prstGeom>
          <a:ln w="12700">
            <a:prstDash val="lg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517B13D-6ABF-7D54-DE61-12FB43B3F31A}"/>
              </a:ext>
            </a:extLst>
          </p:cNvPr>
          <p:cNvCxnSpPr>
            <a:cxnSpLocks/>
          </p:cNvCxnSpPr>
          <p:nvPr/>
        </p:nvCxnSpPr>
        <p:spPr>
          <a:xfrm>
            <a:off x="6479548" y="6015929"/>
            <a:ext cx="725881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riangle 23">
            <a:extLst>
              <a:ext uri="{FF2B5EF4-FFF2-40B4-BE49-F238E27FC236}">
                <a16:creationId xmlns:a16="http://schemas.microsoft.com/office/drawing/2014/main" id="{87756A3E-07A4-E55F-4883-4D99C3116EC2}"/>
              </a:ext>
            </a:extLst>
          </p:cNvPr>
          <p:cNvSpPr/>
          <p:nvPr/>
        </p:nvSpPr>
        <p:spPr>
          <a:xfrm rot="5400000">
            <a:off x="7039076" y="5918462"/>
            <a:ext cx="143254" cy="195893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75213E2-C05E-FEDE-DB37-7AF66768380E}"/>
              </a:ext>
            </a:extLst>
          </p:cNvPr>
          <p:cNvSpPr/>
          <p:nvPr/>
        </p:nvSpPr>
        <p:spPr>
          <a:xfrm>
            <a:off x="9392146" y="385554"/>
            <a:ext cx="1431965" cy="5137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1400">
                <a:solidFill>
                  <a:schemeClr val="tx1"/>
                </a:solidFill>
                <a:latin typeface="Courant" panose="02000509030000020004" pitchFamily="49" charset="0"/>
                <a:cs typeface="Noto Sans Oriya" panose="020B0502040504020204" pitchFamily="34" charset="0"/>
              </a:rPr>
              <a:t>environment</a:t>
            </a:r>
          </a:p>
        </p:txBody>
      </p:sp>
      <p:sp>
        <p:nvSpPr>
          <p:cNvPr id="3" name="Snip Single Corner Rectangle 2">
            <a:extLst>
              <a:ext uri="{FF2B5EF4-FFF2-40B4-BE49-F238E27FC236}">
                <a16:creationId xmlns:a16="http://schemas.microsoft.com/office/drawing/2014/main" id="{C0E38966-A862-78B6-45B4-C523CB1A8ED0}"/>
              </a:ext>
            </a:extLst>
          </p:cNvPr>
          <p:cNvSpPr/>
          <p:nvPr/>
        </p:nvSpPr>
        <p:spPr>
          <a:xfrm>
            <a:off x="9181589" y="-139079"/>
            <a:ext cx="1433090" cy="360000"/>
          </a:xfrm>
          <a:prstGeom prst="snip1Rect">
            <a:avLst>
              <a:gd name="adj" fmla="val 27764"/>
            </a:avLst>
          </a:prstGeom>
          <a:noFill/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146080-0AAA-2A9C-6602-0EF595890B19}"/>
              </a:ext>
            </a:extLst>
          </p:cNvPr>
          <p:cNvSpPr txBox="1"/>
          <p:nvPr/>
        </p:nvSpPr>
        <p:spPr>
          <a:xfrm>
            <a:off x="9227921" y="-105405"/>
            <a:ext cx="15288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latin typeface="Courant" panose="02000509030000020004" pitchFamily="49" charset="0"/>
              </a:rPr>
              <a:t>plugin module</a:t>
            </a:r>
            <a:endParaRPr lang="en-VN" sz="1200">
              <a:latin typeface="Courant" panose="02000509030000020004" pitchFamily="49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8C819D0-5F9C-0E64-A845-E1BA42750B3A}"/>
              </a:ext>
            </a:extLst>
          </p:cNvPr>
          <p:cNvSpPr/>
          <p:nvPr/>
        </p:nvSpPr>
        <p:spPr>
          <a:xfrm>
            <a:off x="9215122" y="221092"/>
            <a:ext cx="4656191" cy="1450049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sz="1400">
              <a:latin typeface="Courant" panose="02000509030000020004" pitchFamily="49" charset="0"/>
              <a:cs typeface="Noto Sans Oriya" panose="020B0502040504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CDECAE3-346D-778A-F90A-6508E0AC13C1}"/>
              </a:ext>
            </a:extLst>
          </p:cNvPr>
          <p:cNvSpPr txBox="1"/>
          <p:nvPr/>
        </p:nvSpPr>
        <p:spPr>
          <a:xfrm>
            <a:off x="10661011" y="-171183"/>
            <a:ext cx="14338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1600">
                <a:latin typeface="Courant" panose="02000509030000020004" pitchFamily="49" charset="0"/>
              </a:rPr>
              <a:t>evolution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73DDDFE-D182-A5ED-04CE-7B25F5BFF5A5}"/>
              </a:ext>
            </a:extLst>
          </p:cNvPr>
          <p:cNvSpPr txBox="1"/>
          <p:nvPr/>
        </p:nvSpPr>
        <p:spPr>
          <a:xfrm>
            <a:off x="7602156" y="207193"/>
            <a:ext cx="1696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1600">
                <a:latin typeface="Courant" panose="02000509030000020004" pitchFamily="49" charset="0"/>
              </a:rPr>
              <a:t>compilation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F836693-47CC-FB65-45F7-7BDB1AABF5D6}"/>
              </a:ext>
            </a:extLst>
          </p:cNvPr>
          <p:cNvSpPr/>
          <p:nvPr/>
        </p:nvSpPr>
        <p:spPr>
          <a:xfrm>
            <a:off x="9412397" y="1010290"/>
            <a:ext cx="1403239" cy="5137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  <a:latin typeface="Courant" panose="02000509030000020004" pitchFamily="49" charset="0"/>
                <a:cs typeface="Noto Sans Oriya" panose="020B0502040504020204" pitchFamily="34" charset="0"/>
              </a:rPr>
              <a:t>c</a:t>
            </a:r>
            <a:r>
              <a:rPr lang="en-VN" sz="1400">
                <a:solidFill>
                  <a:schemeClr val="tx1"/>
                </a:solidFill>
                <a:latin typeface="Courant" panose="02000509030000020004" pitchFamily="49" charset="0"/>
                <a:cs typeface="Noto Sans Oriya" panose="020B0502040504020204" pitchFamily="34" charset="0"/>
              </a:rPr>
              <a:t>rossover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FD142EC-2D78-9BF9-858F-B4882D57B51E}"/>
              </a:ext>
            </a:extLst>
          </p:cNvPr>
          <p:cNvSpPr/>
          <p:nvPr/>
        </p:nvSpPr>
        <p:spPr>
          <a:xfrm>
            <a:off x="10909949" y="1010290"/>
            <a:ext cx="1403239" cy="5137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  <a:latin typeface="Courant" panose="02000509030000020004" pitchFamily="49" charset="0"/>
                <a:cs typeface="Noto Sans Oriya" panose="020B0502040504020204" pitchFamily="34" charset="0"/>
              </a:rPr>
              <a:t>mutate</a:t>
            </a:r>
            <a:endParaRPr lang="en-VN" sz="1400">
              <a:solidFill>
                <a:schemeClr val="tx1"/>
              </a:solidFill>
              <a:latin typeface="Courant" panose="02000509030000020004" pitchFamily="49" charset="0"/>
              <a:cs typeface="Noto Sans Oriya" panose="020B0502040504020204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E8B69A8-D0D5-656A-5221-75B872310BE2}"/>
              </a:ext>
            </a:extLst>
          </p:cNvPr>
          <p:cNvSpPr/>
          <p:nvPr/>
        </p:nvSpPr>
        <p:spPr>
          <a:xfrm>
            <a:off x="12407502" y="1010290"/>
            <a:ext cx="1321386" cy="5137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  <a:latin typeface="Courant" panose="02000509030000020004" pitchFamily="49" charset="0"/>
                <a:cs typeface="Noto Sans Oriya" panose="020B0502040504020204" pitchFamily="34" charset="0"/>
              </a:rPr>
              <a:t>selection</a:t>
            </a:r>
            <a:endParaRPr lang="en-VN" sz="1400">
              <a:solidFill>
                <a:schemeClr val="tx1"/>
              </a:solidFill>
              <a:latin typeface="Courant" panose="02000509030000020004" pitchFamily="49" charset="0"/>
              <a:cs typeface="Noto Sans Oriya" panose="020B0502040504020204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1555F00-14A9-0D41-778A-61185DF6A8BB}"/>
              </a:ext>
            </a:extLst>
          </p:cNvPr>
          <p:cNvSpPr/>
          <p:nvPr/>
        </p:nvSpPr>
        <p:spPr>
          <a:xfrm>
            <a:off x="10909949" y="385554"/>
            <a:ext cx="1403239" cy="5137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  <a:latin typeface="Courant" panose="02000509030000020004" pitchFamily="49" charset="0"/>
                <a:cs typeface="Noto Sans Oriya" panose="020B0502040504020204" pitchFamily="34" charset="0"/>
              </a:rPr>
              <a:t>utilities</a:t>
            </a:r>
            <a:endParaRPr lang="en-VN" sz="1400">
              <a:solidFill>
                <a:schemeClr val="tx1"/>
              </a:solidFill>
              <a:latin typeface="Courant" panose="02000509030000020004" pitchFamily="49" charset="0"/>
              <a:cs typeface="Noto Sans Oriya" panose="020B0502040504020204" pitchFamily="34" charset="0"/>
            </a:endParaRPr>
          </a:p>
        </p:txBody>
      </p: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5CE0298D-102E-89A4-2ACA-BBBA13DDA31D}"/>
              </a:ext>
            </a:extLst>
          </p:cNvPr>
          <p:cNvCxnSpPr>
            <a:cxnSpLocks/>
            <a:stCxn id="3" idx="3"/>
            <a:endCxn id="16" idx="0"/>
          </p:cNvCxnSpPr>
          <p:nvPr/>
        </p:nvCxnSpPr>
        <p:spPr>
          <a:xfrm rot="16200000" flipH="1" flipV="1">
            <a:off x="6252361" y="-2484375"/>
            <a:ext cx="1300477" cy="5991068"/>
          </a:xfrm>
          <a:prstGeom prst="bentConnector3">
            <a:avLst>
              <a:gd name="adj1" fmla="val -17578"/>
            </a:avLst>
          </a:prstGeom>
          <a:ln w="12700">
            <a:prstDash val="lg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0346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DF0A6DF-E416-7012-41D4-2A02C4C98FD1}"/>
              </a:ext>
            </a:extLst>
          </p:cNvPr>
          <p:cNvSpPr/>
          <p:nvPr/>
        </p:nvSpPr>
        <p:spPr>
          <a:xfrm>
            <a:off x="1759643" y="2666359"/>
            <a:ext cx="4284000" cy="1962285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sz="1000">
              <a:latin typeface="Courant" panose="02000509030000020004" pitchFamily="49" charset="0"/>
              <a:cs typeface="Noto Sans Oriya" panose="020B0502040504020204" pitchFamily="34" charset="0"/>
            </a:endParaRPr>
          </a:p>
        </p:txBody>
      </p:sp>
      <p:sp>
        <p:nvSpPr>
          <p:cNvPr id="9" name="Snip Single Corner Rectangle 8">
            <a:extLst>
              <a:ext uri="{FF2B5EF4-FFF2-40B4-BE49-F238E27FC236}">
                <a16:creationId xmlns:a16="http://schemas.microsoft.com/office/drawing/2014/main" id="{445C2E3E-3EC6-FD73-3CA9-D00508034408}"/>
              </a:ext>
            </a:extLst>
          </p:cNvPr>
          <p:cNvSpPr/>
          <p:nvPr/>
        </p:nvSpPr>
        <p:spPr>
          <a:xfrm>
            <a:off x="1767327" y="2394804"/>
            <a:ext cx="1633127" cy="276015"/>
          </a:xfrm>
          <a:prstGeom prst="snip1Rect">
            <a:avLst>
              <a:gd name="adj" fmla="val 50000"/>
            </a:avLst>
          </a:prstGeom>
          <a:noFill/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sz="100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0BB770-6AEF-E29C-8E16-704386E516FD}"/>
              </a:ext>
            </a:extLst>
          </p:cNvPr>
          <p:cNvSpPr txBox="1"/>
          <p:nvPr/>
        </p:nvSpPr>
        <p:spPr>
          <a:xfrm>
            <a:off x="1759643" y="2394311"/>
            <a:ext cx="16331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latin typeface="Courant" panose="02000509030000020004" pitchFamily="49" charset="0"/>
              </a:rPr>
              <a:t>StabilizerGenerator</a:t>
            </a:r>
            <a:endParaRPr lang="en-VN" sz="1000">
              <a:latin typeface="Courant" panose="02000509030000020004" pitchFamily="49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6BC3A9C-55C3-BEA0-D8E1-41D9245689EE}"/>
              </a:ext>
            </a:extLst>
          </p:cNvPr>
          <p:cNvSpPr/>
          <p:nvPr/>
        </p:nvSpPr>
        <p:spPr>
          <a:xfrm>
            <a:off x="1989299" y="3429000"/>
            <a:ext cx="868110" cy="3600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  <a:latin typeface="Courant" panose="02000509030000020004" pitchFamily="49" charset="0"/>
                <a:cs typeface="Noto Sans Oriya" panose="020B0502040504020204" pitchFamily="34" charset="0"/>
              </a:rPr>
              <a:t>s</a:t>
            </a:r>
            <a:r>
              <a:rPr lang="en-VN" sz="1000">
                <a:solidFill>
                  <a:schemeClr val="tx1"/>
                </a:solidFill>
                <a:latin typeface="Courant" panose="02000509030000020004" pitchFamily="49" charset="0"/>
                <a:cs typeface="Noto Sans Oriya" panose="020B0502040504020204" pitchFamily="34" charset="0"/>
              </a:rPr>
              <a:t>calar:</a:t>
            </a:r>
          </a:p>
          <a:p>
            <a:pPr algn="ctr"/>
            <a:r>
              <a:rPr lang="en-VN" sz="1000">
                <a:solidFill>
                  <a:schemeClr val="tx1"/>
                </a:solidFill>
                <a:latin typeface="Courant" panose="02000509030000020004" pitchFamily="49" charset="0"/>
                <a:cs typeface="Noto Sans Oriya" panose="020B0502040504020204" pitchFamily="34" charset="0"/>
              </a:rPr>
              <a:t>complex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F923C71-64DE-1C53-3C9F-498826A7DB8A}"/>
              </a:ext>
            </a:extLst>
          </p:cNvPr>
          <p:cNvSpPr/>
          <p:nvPr/>
        </p:nvSpPr>
        <p:spPr>
          <a:xfrm>
            <a:off x="1835217" y="3019120"/>
            <a:ext cx="3228163" cy="1528603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sz="1000">
              <a:latin typeface="Courant" panose="02000509030000020004" pitchFamily="49" charset="0"/>
              <a:cs typeface="Noto Sans Oriya" panose="020B0502040504020204" pitchFamily="34" charset="0"/>
            </a:endParaRPr>
          </a:p>
        </p:txBody>
      </p:sp>
      <p:sp>
        <p:nvSpPr>
          <p:cNvPr id="16" name="Snip Single Corner Rectangle 15">
            <a:extLst>
              <a:ext uri="{FF2B5EF4-FFF2-40B4-BE49-F238E27FC236}">
                <a16:creationId xmlns:a16="http://schemas.microsoft.com/office/drawing/2014/main" id="{27A4EF39-6BFB-B1D1-14DC-E41D5E29465C}"/>
              </a:ext>
            </a:extLst>
          </p:cNvPr>
          <p:cNvSpPr/>
          <p:nvPr/>
        </p:nvSpPr>
        <p:spPr>
          <a:xfrm>
            <a:off x="1840012" y="2741812"/>
            <a:ext cx="1008000" cy="275070"/>
          </a:xfrm>
          <a:prstGeom prst="snip1Rect">
            <a:avLst>
              <a:gd name="adj" fmla="val 50000"/>
            </a:avLst>
          </a:prstGeom>
          <a:noFill/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sz="100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BFA477D-605F-EE92-21C6-681929D61C16}"/>
              </a:ext>
            </a:extLst>
          </p:cNvPr>
          <p:cNvSpPr txBox="1"/>
          <p:nvPr/>
        </p:nvSpPr>
        <p:spPr>
          <a:xfrm>
            <a:off x="1835217" y="2733834"/>
            <a:ext cx="8917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latin typeface="Courant" panose="02000509030000020004" pitchFamily="49" charset="0"/>
              </a:rPr>
              <a:t>PauliTerm</a:t>
            </a:r>
            <a:endParaRPr lang="en-VN" sz="1000">
              <a:latin typeface="Courant" panose="02000509030000020004" pitchFamily="49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3A35B12-7EE9-72DD-4F94-768800B31AEB}"/>
              </a:ext>
            </a:extLst>
          </p:cNvPr>
          <p:cNvSpPr/>
          <p:nvPr/>
        </p:nvSpPr>
        <p:spPr>
          <a:xfrm>
            <a:off x="1910778" y="3353746"/>
            <a:ext cx="2143332" cy="971031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sz="1000">
              <a:latin typeface="Courant" panose="02000509030000020004" pitchFamily="49" charset="0"/>
              <a:cs typeface="Noto Sans Oriya" panose="020B0502040504020204" pitchFamily="34" charset="0"/>
            </a:endParaRPr>
          </a:p>
        </p:txBody>
      </p:sp>
      <p:sp>
        <p:nvSpPr>
          <p:cNvPr id="21" name="Snip Single Corner Rectangle 20">
            <a:extLst>
              <a:ext uri="{FF2B5EF4-FFF2-40B4-BE49-F238E27FC236}">
                <a16:creationId xmlns:a16="http://schemas.microsoft.com/office/drawing/2014/main" id="{FD35C8BE-DFCA-5982-8893-C357E1935144}"/>
              </a:ext>
            </a:extLst>
          </p:cNvPr>
          <p:cNvSpPr/>
          <p:nvPr/>
        </p:nvSpPr>
        <p:spPr>
          <a:xfrm>
            <a:off x="1915574" y="3076891"/>
            <a:ext cx="887016" cy="277000"/>
          </a:xfrm>
          <a:prstGeom prst="snip1Rect">
            <a:avLst>
              <a:gd name="adj" fmla="val 50000"/>
            </a:avLst>
          </a:prstGeom>
          <a:noFill/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sz="1000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E2B1146-E51C-9BEB-42A6-A624E1594CE7}"/>
              </a:ext>
            </a:extLst>
          </p:cNvPr>
          <p:cNvSpPr txBox="1"/>
          <p:nvPr/>
        </p:nvSpPr>
        <p:spPr>
          <a:xfrm>
            <a:off x="1910779" y="3083557"/>
            <a:ext cx="8918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latin typeface="Courant" panose="02000509030000020004" pitchFamily="49" charset="0"/>
              </a:rPr>
              <a:t>PauliWord</a:t>
            </a:r>
            <a:endParaRPr lang="en-VN" sz="1000">
              <a:latin typeface="Courant" panose="02000509030000020004" pitchFamily="49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05FD05F-B689-F4D4-0A1B-9018F434E003}"/>
              </a:ext>
            </a:extLst>
          </p:cNvPr>
          <p:cNvSpPr/>
          <p:nvPr/>
        </p:nvSpPr>
        <p:spPr>
          <a:xfrm>
            <a:off x="1981892" y="3860056"/>
            <a:ext cx="887016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  <a:latin typeface="Courant" panose="02000509030000020004" pitchFamily="49" charset="0"/>
                <a:cs typeface="Noto Sans Oriya" panose="020B0502040504020204" pitchFamily="34" charset="0"/>
              </a:rPr>
              <a:t>w</a:t>
            </a:r>
            <a:r>
              <a:rPr lang="en-VN" sz="1000">
                <a:solidFill>
                  <a:schemeClr val="tx1"/>
                </a:solidFill>
                <a:latin typeface="Courant" panose="02000509030000020004" pitchFamily="49" charset="0"/>
                <a:cs typeface="Noto Sans Oriya" panose="020B0502040504020204" pitchFamily="34" charset="0"/>
              </a:rPr>
              <a:t>ord:str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183E6D1-8112-311E-5C4B-269374B1AC78}"/>
              </a:ext>
            </a:extLst>
          </p:cNvPr>
          <p:cNvSpPr/>
          <p:nvPr/>
        </p:nvSpPr>
        <p:spPr>
          <a:xfrm>
            <a:off x="2929013" y="3429001"/>
            <a:ext cx="1036085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>
                <a:solidFill>
                  <a:schemeClr val="tx1"/>
                </a:solidFill>
                <a:latin typeface="Courant" panose="02000509030000020004" pitchFamily="49" charset="0"/>
                <a:cs typeface="Noto Sans Oriya" panose="020B0502040504020204" pitchFamily="34" charset="0"/>
              </a:rPr>
              <a:t>t</a:t>
            </a:r>
            <a:r>
              <a:rPr lang="en-VN" sz="1000" b="1">
                <a:solidFill>
                  <a:schemeClr val="tx1"/>
                </a:solidFill>
                <a:latin typeface="Courant" panose="02000509030000020004" pitchFamily="49" charset="0"/>
                <a:cs typeface="Noto Sans Oriya" panose="020B0502040504020204" pitchFamily="34" charset="0"/>
              </a:rPr>
              <a:t>o_matrix()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214B758-CC88-4F97-B259-2E947325F1D0}"/>
              </a:ext>
            </a:extLst>
          </p:cNvPr>
          <p:cNvSpPr/>
          <p:nvPr/>
        </p:nvSpPr>
        <p:spPr>
          <a:xfrm rot="5400000">
            <a:off x="4096197" y="3603746"/>
            <a:ext cx="1408842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  <a:latin typeface="Courant" panose="02000509030000020004" pitchFamily="49" charset="0"/>
                <a:cs typeface="Noto Sans Oriya" panose="020B0502040504020204" pitchFamily="34" charset="0"/>
              </a:rPr>
              <a:t>list[P</a:t>
            </a:r>
            <a:r>
              <a:rPr lang="en-VN" sz="1000">
                <a:solidFill>
                  <a:schemeClr val="tx1"/>
                </a:solidFill>
                <a:latin typeface="Courant" panose="02000509030000020004" pitchFamily="49" charset="0"/>
                <a:cs typeface="Noto Sans Oriya" panose="020B0502040504020204" pitchFamily="34" charset="0"/>
              </a:rPr>
              <a:t>auliWord]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903866A-B2DE-CF81-49E7-FD391B7700FC}"/>
              </a:ext>
            </a:extLst>
          </p:cNvPr>
          <p:cNvSpPr/>
          <p:nvPr/>
        </p:nvSpPr>
        <p:spPr>
          <a:xfrm rot="5400000">
            <a:off x="3647030" y="3602650"/>
            <a:ext cx="1408841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>
                <a:solidFill>
                  <a:schemeClr val="tx1"/>
                </a:solidFill>
                <a:latin typeface="Courant" panose="02000509030000020004" pitchFamily="49" charset="0"/>
                <a:cs typeface="Noto Sans Oriya" panose="020B0502040504020204" pitchFamily="34" charset="0"/>
              </a:rPr>
              <a:t>t</a:t>
            </a:r>
            <a:r>
              <a:rPr lang="en-VN" sz="1000" b="1">
                <a:solidFill>
                  <a:schemeClr val="tx1"/>
                </a:solidFill>
                <a:latin typeface="Courant" panose="02000509030000020004" pitchFamily="49" charset="0"/>
                <a:cs typeface="Noto Sans Oriya" panose="020B0502040504020204" pitchFamily="34" charset="0"/>
              </a:rPr>
              <a:t>o_matrix()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FDD8394-8796-7DDD-2436-1A7265814302}"/>
              </a:ext>
            </a:extLst>
          </p:cNvPr>
          <p:cNvSpPr/>
          <p:nvPr/>
        </p:nvSpPr>
        <p:spPr>
          <a:xfrm rot="5400000">
            <a:off x="5073323" y="3609001"/>
            <a:ext cx="1421545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  <a:latin typeface="Courant" panose="02000509030000020004" pitchFamily="49" charset="0"/>
                <a:cs typeface="Noto Sans Oriya" panose="020B0502040504020204" pitchFamily="34" charset="0"/>
              </a:rPr>
              <a:t>list[P</a:t>
            </a:r>
            <a:r>
              <a:rPr lang="en-VN" sz="1000">
                <a:solidFill>
                  <a:schemeClr val="tx1"/>
                </a:solidFill>
                <a:latin typeface="Courant" panose="02000509030000020004" pitchFamily="49" charset="0"/>
                <a:cs typeface="Noto Sans Oriya" panose="020B0502040504020204" pitchFamily="34" charset="0"/>
              </a:rPr>
              <a:t>auliTerm]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6340207-0F78-0A4D-B986-B8DD46667DE9}"/>
              </a:ext>
            </a:extLst>
          </p:cNvPr>
          <p:cNvSpPr/>
          <p:nvPr/>
        </p:nvSpPr>
        <p:spPr>
          <a:xfrm rot="5400000">
            <a:off x="4629316" y="3602650"/>
            <a:ext cx="1408843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>
                <a:solidFill>
                  <a:schemeClr val="tx1"/>
                </a:solidFill>
                <a:latin typeface="Courant" panose="02000509030000020004" pitchFamily="49" charset="0"/>
                <a:cs typeface="Noto Sans Oriya" panose="020B0502040504020204" pitchFamily="34" charset="0"/>
              </a:rPr>
              <a:t>t</a:t>
            </a:r>
            <a:r>
              <a:rPr lang="en-VN" sz="1000" b="1">
                <a:solidFill>
                  <a:schemeClr val="tx1"/>
                </a:solidFill>
                <a:latin typeface="Courant" panose="02000509030000020004" pitchFamily="49" charset="0"/>
                <a:cs typeface="Noto Sans Oriya" panose="020B0502040504020204" pitchFamily="34" charset="0"/>
              </a:rPr>
              <a:t>o_matrix()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2AB889-293E-DE3F-F999-E3439D829558}"/>
              </a:ext>
            </a:extLst>
          </p:cNvPr>
          <p:cNvSpPr/>
          <p:nvPr/>
        </p:nvSpPr>
        <p:spPr>
          <a:xfrm>
            <a:off x="3589758" y="1972120"/>
            <a:ext cx="1733777" cy="9710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sz="1000" b="1">
              <a:solidFill>
                <a:schemeClr val="tx1"/>
              </a:solidFill>
              <a:latin typeface="Courant" panose="02000509030000020004" pitchFamily="49" charset="0"/>
              <a:cs typeface="Noto Sans Oriya" panose="020B050204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B1AB0A-02E5-E0F5-583C-FAC9E9C19CBA}"/>
              </a:ext>
            </a:extLst>
          </p:cNvPr>
          <p:cNvSpPr txBox="1"/>
          <p:nvPr/>
        </p:nvSpPr>
        <p:spPr>
          <a:xfrm>
            <a:off x="3710482" y="2068673"/>
            <a:ext cx="12699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latin typeface="Courant" panose="02000509030000020004" pitchFamily="49" charset="0"/>
              </a:rPr>
              <a:t>PauliComposor</a:t>
            </a:r>
            <a:endParaRPr lang="en-VN" sz="1000">
              <a:latin typeface="Courant" panose="02000509030000020004" pitchFamily="49" charset="0"/>
            </a:endParaRPr>
          </a:p>
        </p:txBody>
      </p:sp>
      <p:sp>
        <p:nvSpPr>
          <p:cNvPr id="3" name="Snip Single Corner Rectangle 2">
            <a:extLst>
              <a:ext uri="{FF2B5EF4-FFF2-40B4-BE49-F238E27FC236}">
                <a16:creationId xmlns:a16="http://schemas.microsoft.com/office/drawing/2014/main" id="{6893420F-7577-7E39-5EEC-8D992AFCE9CB}"/>
              </a:ext>
            </a:extLst>
          </p:cNvPr>
          <p:cNvSpPr/>
          <p:nvPr/>
        </p:nvSpPr>
        <p:spPr>
          <a:xfrm>
            <a:off x="3710482" y="2068116"/>
            <a:ext cx="1304665" cy="277000"/>
          </a:xfrm>
          <a:prstGeom prst="snip1Rect">
            <a:avLst>
              <a:gd name="adj" fmla="val 50000"/>
            </a:avLst>
          </a:prstGeom>
          <a:noFill/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sz="100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9749467-0500-692E-1EF5-A5B861050482}"/>
              </a:ext>
            </a:extLst>
          </p:cNvPr>
          <p:cNvSpPr/>
          <p:nvPr/>
        </p:nvSpPr>
        <p:spPr>
          <a:xfrm>
            <a:off x="3775218" y="2419121"/>
            <a:ext cx="1304665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>
                <a:solidFill>
                  <a:schemeClr val="tx1"/>
                </a:solidFill>
                <a:latin typeface="Courant" panose="02000509030000020004" pitchFamily="49" charset="0"/>
                <a:cs typeface="Noto Sans Oriya" panose="020B0502040504020204" pitchFamily="34" charset="0"/>
              </a:rPr>
              <a:t>t</a:t>
            </a:r>
            <a:r>
              <a:rPr lang="en-VN" sz="1000" b="1">
                <a:solidFill>
                  <a:schemeClr val="tx1"/>
                </a:solidFill>
                <a:latin typeface="Courant" panose="02000509030000020004" pitchFamily="49" charset="0"/>
                <a:cs typeface="Noto Sans Oriya" panose="020B0502040504020204" pitchFamily="34" charset="0"/>
              </a:rPr>
              <a:t>o_csr(word)</a:t>
            </a:r>
          </a:p>
        </p:txBody>
      </p:sp>
      <p:cxnSp>
        <p:nvCxnSpPr>
          <p:cNvPr id="65" name="Curved Connector 64">
            <a:extLst>
              <a:ext uri="{FF2B5EF4-FFF2-40B4-BE49-F238E27FC236}">
                <a16:creationId xmlns:a16="http://schemas.microsoft.com/office/drawing/2014/main" id="{4B32B3C9-35DD-EF65-EC65-7F9CA628AF68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4842594" y="3995093"/>
            <a:ext cx="1" cy="982287"/>
          </a:xfrm>
          <a:prstGeom prst="curvedConnector3">
            <a:avLst>
              <a:gd name="adj1" fmla="val 2958210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72C6B651-AC3A-7601-C2B1-312EDE10B7E7}"/>
              </a:ext>
            </a:extLst>
          </p:cNvPr>
          <p:cNvSpPr/>
          <p:nvPr/>
        </p:nvSpPr>
        <p:spPr>
          <a:xfrm>
            <a:off x="3703120" y="2341595"/>
            <a:ext cx="1474759" cy="527843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sz="1000">
              <a:latin typeface="Courant" panose="02000509030000020004" pitchFamily="49" charset="0"/>
              <a:cs typeface="Noto Sans Oriya" panose="020B0502040504020204" pitchFamily="34" charset="0"/>
            </a:endParaRPr>
          </a:p>
        </p:txBody>
      </p:sp>
      <p:cxnSp>
        <p:nvCxnSpPr>
          <p:cNvPr id="67" name="Curved Connector 66">
            <a:extLst>
              <a:ext uri="{FF2B5EF4-FFF2-40B4-BE49-F238E27FC236}">
                <a16:creationId xmlns:a16="http://schemas.microsoft.com/office/drawing/2014/main" id="{AF323097-1572-6224-DC5F-13A92557FF99}"/>
              </a:ext>
            </a:extLst>
          </p:cNvPr>
          <p:cNvCxnSpPr>
            <a:cxnSpLocks/>
          </p:cNvCxnSpPr>
          <p:nvPr/>
        </p:nvCxnSpPr>
        <p:spPr>
          <a:xfrm rot="10800000">
            <a:off x="3447056" y="3772817"/>
            <a:ext cx="898162" cy="782690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urved Connector 72">
            <a:extLst>
              <a:ext uri="{FF2B5EF4-FFF2-40B4-BE49-F238E27FC236}">
                <a16:creationId xmlns:a16="http://schemas.microsoft.com/office/drawing/2014/main" id="{B239317B-A645-A5CD-57A7-09D9EA96549C}"/>
              </a:ext>
            </a:extLst>
          </p:cNvPr>
          <p:cNvCxnSpPr>
            <a:cxnSpLocks/>
            <a:stCxn id="24" idx="0"/>
            <a:endCxn id="4" idx="1"/>
          </p:cNvCxnSpPr>
          <p:nvPr/>
        </p:nvCxnSpPr>
        <p:spPr>
          <a:xfrm rot="5400000" flipH="1" flipV="1">
            <a:off x="3196197" y="2849980"/>
            <a:ext cx="829880" cy="328162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4893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Đường nối Thẳng 9">
            <a:extLst>
              <a:ext uri="{FF2B5EF4-FFF2-40B4-BE49-F238E27FC236}">
                <a16:creationId xmlns:a16="http://schemas.microsoft.com/office/drawing/2014/main" id="{BE613008-7F63-675A-EA04-AE92215699BC}"/>
              </a:ext>
            </a:extLst>
          </p:cNvPr>
          <p:cNvCxnSpPr>
            <a:cxnSpLocks/>
          </p:cNvCxnSpPr>
          <p:nvPr/>
        </p:nvCxnSpPr>
        <p:spPr>
          <a:xfrm>
            <a:off x="1550184" y="2545552"/>
            <a:ext cx="237744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Đường nối Thẳng 9">
            <a:extLst>
              <a:ext uri="{FF2B5EF4-FFF2-40B4-BE49-F238E27FC236}">
                <a16:creationId xmlns:a16="http://schemas.microsoft.com/office/drawing/2014/main" id="{37ADDD10-F3D8-89AD-AACB-C9578C3C1354}"/>
              </a:ext>
            </a:extLst>
          </p:cNvPr>
          <p:cNvCxnSpPr>
            <a:cxnSpLocks/>
          </p:cNvCxnSpPr>
          <p:nvPr/>
        </p:nvCxnSpPr>
        <p:spPr>
          <a:xfrm>
            <a:off x="1550184" y="2809077"/>
            <a:ext cx="237744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Đường nối Thẳng 9">
            <a:extLst>
              <a:ext uri="{FF2B5EF4-FFF2-40B4-BE49-F238E27FC236}">
                <a16:creationId xmlns:a16="http://schemas.microsoft.com/office/drawing/2014/main" id="{9A3AD540-324E-FE1C-79EC-9C858D70815C}"/>
              </a:ext>
            </a:extLst>
          </p:cNvPr>
          <p:cNvCxnSpPr>
            <a:cxnSpLocks/>
          </p:cNvCxnSpPr>
          <p:nvPr/>
        </p:nvCxnSpPr>
        <p:spPr>
          <a:xfrm>
            <a:off x="1550184" y="3072602"/>
            <a:ext cx="237744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Đường nối Thẳng 9">
            <a:extLst>
              <a:ext uri="{FF2B5EF4-FFF2-40B4-BE49-F238E27FC236}">
                <a16:creationId xmlns:a16="http://schemas.microsoft.com/office/drawing/2014/main" id="{29722B11-7369-CE44-7108-A35C84ADB45A}"/>
              </a:ext>
            </a:extLst>
          </p:cNvPr>
          <p:cNvCxnSpPr>
            <a:cxnSpLocks/>
          </p:cNvCxnSpPr>
          <p:nvPr/>
        </p:nvCxnSpPr>
        <p:spPr>
          <a:xfrm>
            <a:off x="1550184" y="3336127"/>
            <a:ext cx="237744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AB409125-E9D2-9A72-C9EA-83C8C592A2F2}"/>
              </a:ext>
            </a:extLst>
          </p:cNvPr>
          <p:cNvSpPr/>
          <p:nvPr/>
        </p:nvSpPr>
        <p:spPr>
          <a:xfrm>
            <a:off x="1721644" y="2454112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731673B-13F5-836F-36E0-0EFB42073D92}"/>
              </a:ext>
            </a:extLst>
          </p:cNvPr>
          <p:cNvSpPr/>
          <p:nvPr/>
        </p:nvSpPr>
        <p:spPr>
          <a:xfrm>
            <a:off x="1984544" y="2454112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06935A5-9CF0-43A8-57B4-2C39CFAAD06E}"/>
              </a:ext>
            </a:extLst>
          </p:cNvPr>
          <p:cNvSpPr/>
          <p:nvPr/>
        </p:nvSpPr>
        <p:spPr>
          <a:xfrm>
            <a:off x="1725950" y="2717636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529CDA9-2A00-BB33-1A3B-60B8943DC01B}"/>
              </a:ext>
            </a:extLst>
          </p:cNvPr>
          <p:cNvSpPr/>
          <p:nvPr/>
        </p:nvSpPr>
        <p:spPr>
          <a:xfrm>
            <a:off x="1722607" y="2981159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654FF00-D59B-F9E3-E2F0-2E7898EF6AC7}"/>
              </a:ext>
            </a:extLst>
          </p:cNvPr>
          <p:cNvSpPr/>
          <p:nvPr/>
        </p:nvSpPr>
        <p:spPr>
          <a:xfrm>
            <a:off x="1984544" y="2975763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7C4FDF3-E3D1-360C-16E5-0C73D83463B1}"/>
              </a:ext>
            </a:extLst>
          </p:cNvPr>
          <p:cNvSpPr/>
          <p:nvPr/>
        </p:nvSpPr>
        <p:spPr>
          <a:xfrm>
            <a:off x="1721644" y="3255482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F337C3C-F3E4-BCCB-DA06-4F56EE4905AD}"/>
              </a:ext>
            </a:extLst>
          </p:cNvPr>
          <p:cNvSpPr/>
          <p:nvPr/>
        </p:nvSpPr>
        <p:spPr>
          <a:xfrm>
            <a:off x="1984544" y="3255482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585AF693-3D29-B365-D700-348E23CB42F4}"/>
              </a:ext>
            </a:extLst>
          </p:cNvPr>
          <p:cNvSpPr/>
          <p:nvPr/>
        </p:nvSpPr>
        <p:spPr>
          <a:xfrm>
            <a:off x="2256513" y="3255482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5C432F99-06C0-C878-ECBC-1DDDB72FE754}"/>
              </a:ext>
            </a:extLst>
          </p:cNvPr>
          <p:cNvSpPr/>
          <p:nvPr/>
        </p:nvSpPr>
        <p:spPr>
          <a:xfrm>
            <a:off x="2528482" y="3255482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36A29B5-1E08-40BE-76AC-3C90D7A4F024}"/>
              </a:ext>
            </a:extLst>
          </p:cNvPr>
          <p:cNvGrpSpPr/>
          <p:nvPr/>
        </p:nvGrpSpPr>
        <p:grpSpPr>
          <a:xfrm>
            <a:off x="2659860" y="2562225"/>
            <a:ext cx="681037" cy="424337"/>
            <a:chOff x="2438400" y="2562225"/>
            <a:chExt cx="681037" cy="424337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2FAF7428-AA9E-92C9-1539-7AF34B5BC78D}"/>
                </a:ext>
              </a:extLst>
            </p:cNvPr>
            <p:cNvCxnSpPr/>
            <p:nvPr/>
          </p:nvCxnSpPr>
          <p:spPr>
            <a:xfrm>
              <a:off x="2778919" y="2562225"/>
              <a:ext cx="0" cy="26908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991DAE08-3413-B5C1-81A9-EA62E553E57C}"/>
                    </a:ext>
                  </a:extLst>
                </p:cNvPr>
                <p:cNvSpPr txBox="1"/>
                <p:nvPr/>
              </p:nvSpPr>
              <p:spPr>
                <a:xfrm>
                  <a:off x="2438400" y="2617230"/>
                  <a:ext cx="68103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991DAE08-3413-B5C1-81A9-EA62E553E5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38400" y="2617230"/>
                  <a:ext cx="681037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1D44CF4A-1CF9-D307-3061-BFD84489E428}"/>
              </a:ext>
            </a:extLst>
          </p:cNvPr>
          <p:cNvGrpSpPr/>
          <p:nvPr/>
        </p:nvGrpSpPr>
        <p:grpSpPr>
          <a:xfrm>
            <a:off x="2667000" y="3089425"/>
            <a:ext cx="681037" cy="424337"/>
            <a:chOff x="2438400" y="2562225"/>
            <a:chExt cx="681037" cy="424337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7922D74A-7772-1E65-FE33-DA1E5ACB741E}"/>
                </a:ext>
              </a:extLst>
            </p:cNvPr>
            <p:cNvCxnSpPr/>
            <p:nvPr/>
          </p:nvCxnSpPr>
          <p:spPr>
            <a:xfrm>
              <a:off x="2778919" y="2562225"/>
              <a:ext cx="0" cy="26908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FDB0CAC6-A1FB-0901-3283-1EF881EC2C37}"/>
                    </a:ext>
                  </a:extLst>
                </p:cNvPr>
                <p:cNvSpPr txBox="1"/>
                <p:nvPr/>
              </p:nvSpPr>
              <p:spPr>
                <a:xfrm>
                  <a:off x="2438400" y="2617230"/>
                  <a:ext cx="68103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FDB0CAC6-A1FB-0901-3283-1EF881EC2C3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38400" y="2617230"/>
                  <a:ext cx="681037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7" name="Oval 36">
            <a:extLst>
              <a:ext uri="{FF2B5EF4-FFF2-40B4-BE49-F238E27FC236}">
                <a16:creationId xmlns:a16="http://schemas.microsoft.com/office/drawing/2014/main" id="{E91B9C1B-8135-3A71-1FBC-2956E4BEB1F8}"/>
              </a:ext>
            </a:extLst>
          </p:cNvPr>
          <p:cNvSpPr/>
          <p:nvPr/>
        </p:nvSpPr>
        <p:spPr>
          <a:xfrm>
            <a:off x="3252291" y="2454112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5CEA002A-5A0A-ADA7-B263-FB1530D18AE3}"/>
              </a:ext>
            </a:extLst>
          </p:cNvPr>
          <p:cNvSpPr/>
          <p:nvPr/>
        </p:nvSpPr>
        <p:spPr>
          <a:xfrm>
            <a:off x="3256597" y="2717636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6AF0460-19EE-E1C7-6F00-0F68F34CF12A}"/>
              </a:ext>
            </a:extLst>
          </p:cNvPr>
          <p:cNvSpPr/>
          <p:nvPr/>
        </p:nvSpPr>
        <p:spPr>
          <a:xfrm>
            <a:off x="3253254" y="2981159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9741331-1ABB-EB1E-80BD-DEFE8B6AA466}"/>
              </a:ext>
            </a:extLst>
          </p:cNvPr>
          <p:cNvGrpSpPr/>
          <p:nvPr/>
        </p:nvGrpSpPr>
        <p:grpSpPr>
          <a:xfrm flipV="1">
            <a:off x="3339393" y="2636992"/>
            <a:ext cx="681037" cy="424337"/>
            <a:chOff x="2438400" y="2562225"/>
            <a:chExt cx="681037" cy="424337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E3F5EB3-8323-03A4-7E28-E23AB828FBFE}"/>
                </a:ext>
              </a:extLst>
            </p:cNvPr>
            <p:cNvCxnSpPr/>
            <p:nvPr/>
          </p:nvCxnSpPr>
          <p:spPr>
            <a:xfrm>
              <a:off x="2778919" y="2562225"/>
              <a:ext cx="0" cy="26908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942E6F09-88C1-3559-0F60-C154B0DB4B1C}"/>
                    </a:ext>
                  </a:extLst>
                </p:cNvPr>
                <p:cNvSpPr txBox="1"/>
                <p:nvPr/>
              </p:nvSpPr>
              <p:spPr>
                <a:xfrm>
                  <a:off x="2438400" y="2617230"/>
                  <a:ext cx="68103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942E6F09-88C1-3559-0F60-C154B0DB4B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38400" y="2617230"/>
                  <a:ext cx="681037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BC78A84D-BD8D-F7EA-743F-3697FE907D41}"/>
              </a:ext>
            </a:extLst>
          </p:cNvPr>
          <p:cNvSpPr/>
          <p:nvPr/>
        </p:nvSpPr>
        <p:spPr>
          <a:xfrm>
            <a:off x="1627957" y="2402681"/>
            <a:ext cx="1162868" cy="1111081"/>
          </a:xfrm>
          <a:prstGeom prst="round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DC6AAE80-AC69-3D4E-9C87-1F61F203BA68}"/>
              </a:ext>
            </a:extLst>
          </p:cNvPr>
          <p:cNvSpPr/>
          <p:nvPr/>
        </p:nvSpPr>
        <p:spPr>
          <a:xfrm>
            <a:off x="3197828" y="2402682"/>
            <a:ext cx="309753" cy="831212"/>
          </a:xfrm>
          <a:prstGeom prst="round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593A5460-34BD-0F8E-8260-C194E8663F12}"/>
              </a:ext>
            </a:extLst>
          </p:cNvPr>
          <p:cNvSpPr/>
          <p:nvPr/>
        </p:nvSpPr>
        <p:spPr>
          <a:xfrm>
            <a:off x="2837659" y="2400839"/>
            <a:ext cx="309753" cy="1111081"/>
          </a:xfrm>
          <a:prstGeom prst="round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6CB749CC-10CC-A768-B4A7-BE286DF77DEB}"/>
              </a:ext>
            </a:extLst>
          </p:cNvPr>
          <p:cNvSpPr/>
          <p:nvPr/>
        </p:nvSpPr>
        <p:spPr>
          <a:xfrm>
            <a:off x="3563664" y="2680708"/>
            <a:ext cx="236811" cy="553179"/>
          </a:xfrm>
          <a:prstGeom prst="round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4AF30E1-5B6C-9C91-83BD-6A1E5ECCB740}"/>
                  </a:ext>
                </a:extLst>
              </p:cNvPr>
              <p:cNvSpPr txBox="1"/>
              <p:nvPr/>
            </p:nvSpPr>
            <p:spPr>
              <a:xfrm>
                <a:off x="2075984" y="3565193"/>
                <a:ext cx="3048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4AF30E1-5B6C-9C91-83BD-6A1E5ECCB7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5984" y="3565193"/>
                <a:ext cx="304827" cy="276999"/>
              </a:xfrm>
              <a:prstGeom prst="rect">
                <a:avLst/>
              </a:prstGeom>
              <a:blipFill>
                <a:blip r:embed="rId5"/>
                <a:stretch>
                  <a:fillRect l="-18000" r="-8000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13EB0F1C-4897-FF76-286B-4F5E442AA286}"/>
                  </a:ext>
                </a:extLst>
              </p:cNvPr>
              <p:cNvSpPr txBox="1"/>
              <p:nvPr/>
            </p:nvSpPr>
            <p:spPr>
              <a:xfrm>
                <a:off x="2837659" y="3565193"/>
                <a:ext cx="27385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13EB0F1C-4897-FF76-286B-4F5E442AA2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7659" y="3565193"/>
                <a:ext cx="273858" cy="276999"/>
              </a:xfrm>
              <a:prstGeom prst="rect">
                <a:avLst/>
              </a:prstGeom>
              <a:blipFill>
                <a:blip r:embed="rId6"/>
                <a:stretch>
                  <a:fillRect l="-20000" r="-8889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8189CA2C-ED02-FC7A-7568-9638A937F9AB}"/>
                  </a:ext>
                </a:extLst>
              </p:cNvPr>
              <p:cNvSpPr txBox="1"/>
              <p:nvPr/>
            </p:nvSpPr>
            <p:spPr>
              <a:xfrm>
                <a:off x="3548880" y="3565193"/>
                <a:ext cx="26853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8189CA2C-ED02-FC7A-7568-9638A937F9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8880" y="3565193"/>
                <a:ext cx="268535" cy="276999"/>
              </a:xfrm>
              <a:prstGeom prst="rect">
                <a:avLst/>
              </a:prstGeom>
              <a:blipFill>
                <a:blip r:embed="rId7"/>
                <a:stretch>
                  <a:fillRect l="-20455" r="-9091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C50AFF8-5D60-B99E-79FA-2286E82FDE8B}"/>
                  </a:ext>
                </a:extLst>
              </p:cNvPr>
              <p:cNvSpPr txBox="1"/>
              <p:nvPr/>
            </p:nvSpPr>
            <p:spPr>
              <a:xfrm>
                <a:off x="3208076" y="3565192"/>
                <a:ext cx="29950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C50AFF8-5D60-B99E-79FA-2286E82FDE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8076" y="3565192"/>
                <a:ext cx="299505" cy="276999"/>
              </a:xfrm>
              <a:prstGeom prst="rect">
                <a:avLst/>
              </a:prstGeom>
              <a:blipFill>
                <a:blip r:embed="rId8"/>
                <a:stretch>
                  <a:fillRect l="-18367" r="-8163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9061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55EAAE1A-7CC5-9432-849F-D5CE5005BE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2520137"/>
              </p:ext>
            </p:extLst>
          </p:nvPr>
        </p:nvGraphicFramePr>
        <p:xfrm>
          <a:off x="3456271" y="539834"/>
          <a:ext cx="2812984" cy="1920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12984">
                  <a:extLst>
                    <a:ext uri="{9D8B030D-6E8A-4147-A177-3AD203B41FA5}">
                      <a16:colId xmlns:a16="http://schemas.microsoft.com/office/drawing/2014/main" val="780986654"/>
                    </a:ext>
                  </a:extLst>
                </a:gridCol>
              </a:tblGrid>
              <a:tr h="177263">
                <a:tc>
                  <a:txBody>
                    <a:bodyPr/>
                    <a:lstStyle/>
                    <a:p>
                      <a:r>
                        <a:rPr lang="en-VN" sz="1200">
                          <a:latin typeface="Courant" panose="02000509030000020004" pitchFamily="49" charset="0"/>
                        </a:rPr>
                        <a:t>qcompilation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760357"/>
                  </a:ext>
                </a:extLst>
              </a:tr>
              <a:tr h="413613">
                <a:tc>
                  <a:txBody>
                    <a:bodyPr/>
                    <a:lstStyle/>
                    <a:p>
                      <a:r>
                        <a:rPr lang="en-VN" sz="1200">
                          <a:latin typeface="Courant" panose="02000509030000020004" pitchFamily="49" charset="0"/>
                        </a:rPr>
                        <a:t>+ u</a:t>
                      </a:r>
                    </a:p>
                    <a:p>
                      <a:r>
                        <a:rPr lang="en-VN" sz="1200">
                          <a:latin typeface="Courant" panose="02000509030000020004" pitchFamily="49" charset="0"/>
                        </a:rPr>
                        <a:t>+ vdagger</a:t>
                      </a:r>
                    </a:p>
                    <a:p>
                      <a:r>
                        <a:rPr lang="en-VN" sz="1200">
                          <a:latin typeface="Courant" panose="02000509030000020004" pitchFamily="49" charset="0"/>
                        </a:rPr>
                        <a:t>+ thetas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771160"/>
                  </a:ext>
                </a:extLst>
              </a:tr>
              <a:tr h="649964">
                <a:tc>
                  <a:txBody>
                    <a:bodyPr/>
                    <a:lstStyle/>
                    <a:p>
                      <a:r>
                        <a:rPr lang="en-VN" sz="1200">
                          <a:latin typeface="Courant" panose="02000509030000020004" pitchFamily="49" charset="0"/>
                        </a:rPr>
                        <a:t>+ init (</a:t>
                      </a:r>
                      <a:r>
                        <a:rPr lang="en-VN" sz="1200">
                          <a:latin typeface="Courant" panose="02000509030000020004" pitchFamily="49" charset="0"/>
                          <a:sym typeface="Wingdings" pitchFamily="2" charset="2"/>
                        </a:rPr>
                        <a:t>attributes</a:t>
                      </a:r>
                      <a:r>
                        <a:rPr lang="en-VN" sz="1200">
                          <a:latin typeface="Courant" panose="02000509030000020004" pitchFamily="49" charset="0"/>
                        </a:rPr>
                        <a:t>)</a:t>
                      </a:r>
                    </a:p>
                    <a:p>
                      <a:r>
                        <a:rPr lang="en-VN" sz="1200">
                          <a:latin typeface="Courant" panose="02000509030000020004" pitchFamily="49" charset="0"/>
                        </a:rPr>
                        <a:t>+ set_attribute</a:t>
                      </a:r>
                      <a:r>
                        <a:rPr lang="en-VN" sz="1200">
                          <a:latin typeface="Courant" panose="02000509030000020004" pitchFamily="49" charset="0"/>
                          <a:sym typeface="Wingdings" pitchFamily="2" charset="2"/>
                        </a:rPr>
                        <a:t> (attribute)</a:t>
                      </a:r>
                    </a:p>
                    <a:p>
                      <a:r>
                        <a:rPr lang="en-VN" sz="1200">
                          <a:latin typeface="Courant" panose="02000509030000020004" pitchFamily="49" charset="0"/>
                          <a:sym typeface="Wingdings" pitchFamily="2" charset="2"/>
                        </a:rPr>
                        <a:t>+ fit (num_steps)</a:t>
                      </a:r>
                    </a:p>
                    <a:p>
                      <a:r>
                        <a:rPr lang="en-VN" sz="1200">
                          <a:latin typeface="Courant" panose="02000509030000020004" pitchFamily="49" charset="0"/>
                          <a:sym typeface="Wingdings" pitchFamily="2" charset="2"/>
                        </a:rPr>
                        <a:t>+ save (path)</a:t>
                      </a:r>
                    </a:p>
                    <a:p>
                      <a:r>
                        <a:rPr lang="en-VN" sz="1200">
                          <a:latin typeface="Courant" panose="02000509030000020004" pitchFamily="49" charset="0"/>
                          <a:sym typeface="Wingdings" pitchFamily="2" charset="2"/>
                        </a:rPr>
                        <a:t>+ load (path)</a:t>
                      </a:r>
                      <a:endParaRPr lang="en-VN" sz="1200">
                        <a:latin typeface="Courant" panose="020005090300000200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6635357"/>
                  </a:ext>
                </a:extLst>
              </a:tr>
            </a:tbl>
          </a:graphicData>
        </a:graphic>
      </p:graphicFrame>
      <p:graphicFrame>
        <p:nvGraphicFramePr>
          <p:cNvPr id="7" name="Content Placeholder 5">
            <a:extLst>
              <a:ext uri="{FF2B5EF4-FFF2-40B4-BE49-F238E27FC236}">
                <a16:creationId xmlns:a16="http://schemas.microsoft.com/office/drawing/2014/main" id="{BDCA96A7-C69B-26B2-E24A-3D7286759C1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46663165"/>
              </p:ext>
            </p:extLst>
          </p:nvPr>
        </p:nvGraphicFramePr>
        <p:xfrm>
          <a:off x="2242686" y="3127425"/>
          <a:ext cx="2521819" cy="1737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21819">
                  <a:extLst>
                    <a:ext uri="{9D8B030D-6E8A-4147-A177-3AD203B41FA5}">
                      <a16:colId xmlns:a16="http://schemas.microsoft.com/office/drawing/2014/main" val="780986654"/>
                    </a:ext>
                  </a:extLst>
                </a:gridCol>
              </a:tblGrid>
              <a:tr h="269786">
                <a:tc>
                  <a:txBody>
                    <a:bodyPr/>
                    <a:lstStyle/>
                    <a:p>
                      <a:r>
                        <a:rPr lang="en-VN" sz="1200">
                          <a:latin typeface="Courant" panose="02000509030000020004" pitchFamily="49" charset="0"/>
                        </a:rPr>
                        <a:t>qsp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760357"/>
                  </a:ext>
                </a:extLst>
              </a:tr>
              <a:tr h="629501">
                <a:tc>
                  <a:txBody>
                    <a:bodyPr/>
                    <a:lstStyle/>
                    <a:p>
                      <a:r>
                        <a:rPr lang="en-VN" sz="1200">
                          <a:latin typeface="Courant" panose="02000509030000020004" pitchFamily="49" charset="0"/>
                        </a:rPr>
                        <a:t>+ u</a:t>
                      </a:r>
                    </a:p>
                    <a:p>
                      <a:r>
                        <a:rPr lang="en-VN" sz="1200">
                          <a:latin typeface="Courant" panose="02000509030000020004" pitchFamily="49" charset="0"/>
                        </a:rPr>
                        <a:t>+ vdagger</a:t>
                      </a:r>
                    </a:p>
                    <a:p>
                      <a:r>
                        <a:rPr lang="en-VN" sz="1200">
                          <a:latin typeface="Courant" panose="02000509030000020004" pitchFamily="49" charset="0"/>
                        </a:rPr>
                        <a:t>+ thetas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771160"/>
                  </a:ext>
                </a:extLst>
              </a:tr>
              <a:tr h="655194">
                <a:tc>
                  <a:txBody>
                    <a:bodyPr/>
                    <a:lstStyle/>
                    <a:p>
                      <a:r>
                        <a:rPr lang="en-VN" sz="1200">
                          <a:latin typeface="Courant" panose="02000509030000020004" pitchFamily="49" charset="0"/>
                        </a:rPr>
                        <a:t>+ init (</a:t>
                      </a:r>
                      <a:r>
                        <a:rPr lang="en-VN" sz="1200">
                          <a:latin typeface="Courant" panose="02000509030000020004" pitchFamily="49" charset="0"/>
                          <a:sym typeface="Wingdings" pitchFamily="2" charset="2"/>
                        </a:rPr>
                        <a:t>attributes</a:t>
                      </a:r>
                      <a:r>
                        <a:rPr lang="en-VN" sz="1200">
                          <a:latin typeface="Courant" panose="02000509030000020004" pitchFamily="49" charset="0"/>
                        </a:rPr>
                        <a:t>)</a:t>
                      </a:r>
                    </a:p>
                    <a:p>
                      <a:r>
                        <a:rPr lang="en-VN" sz="1200">
                          <a:latin typeface="Courant" panose="02000509030000020004" pitchFamily="49" charset="0"/>
                          <a:sym typeface="Wingdings" pitchFamily="2" charset="2"/>
                        </a:rPr>
                        <a:t>+ save (path)</a:t>
                      </a:r>
                    </a:p>
                    <a:p>
                      <a:r>
                        <a:rPr lang="en-VN" sz="1200">
                          <a:latin typeface="Courant" panose="02000509030000020004" pitchFamily="49" charset="0"/>
                          <a:sym typeface="Wingdings" pitchFamily="2" charset="2"/>
                        </a:rPr>
                        <a:t>+ load (path)</a:t>
                      </a:r>
                    </a:p>
                    <a:p>
                      <a:r>
                        <a:rPr lang="en-VN" sz="1200">
                          <a:latin typeface="Courant" panose="02000509030000020004" pitchFamily="49" charset="0"/>
                          <a:sym typeface="Wingdings" pitchFamily="2" charset="2"/>
                        </a:rPr>
                        <a:t>+ find_ansatz(conditions)</a:t>
                      </a:r>
                      <a:endParaRPr lang="en-VN" sz="1200">
                        <a:latin typeface="Courant" panose="020005090300000200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6635357"/>
                  </a:ext>
                </a:extLst>
              </a:tr>
            </a:tbl>
          </a:graphicData>
        </a:graphic>
      </p:graphicFrame>
      <p:graphicFrame>
        <p:nvGraphicFramePr>
          <p:cNvPr id="8" name="Content Placeholder 5">
            <a:extLst>
              <a:ext uri="{FF2B5EF4-FFF2-40B4-BE49-F238E27FC236}">
                <a16:creationId xmlns:a16="http://schemas.microsoft.com/office/drawing/2014/main" id="{56250A07-3A81-2D74-EFC9-769530154D0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02369712"/>
              </p:ext>
            </p:extLst>
          </p:nvPr>
        </p:nvGraphicFramePr>
        <p:xfrm>
          <a:off x="4954603" y="3127426"/>
          <a:ext cx="3082492" cy="1737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82492">
                  <a:extLst>
                    <a:ext uri="{9D8B030D-6E8A-4147-A177-3AD203B41FA5}">
                      <a16:colId xmlns:a16="http://schemas.microsoft.com/office/drawing/2014/main" val="78098665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VN" sz="1200">
                          <a:latin typeface="Courant" panose="02000509030000020004" pitchFamily="49" charset="0"/>
                        </a:rPr>
                        <a:t>qst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76035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VN" sz="1200">
                          <a:latin typeface="Courant" panose="02000509030000020004" pitchFamily="49" charset="0"/>
                        </a:rPr>
                        <a:t>+ u</a:t>
                      </a:r>
                    </a:p>
                    <a:p>
                      <a:r>
                        <a:rPr lang="en-VN" sz="1200">
                          <a:latin typeface="Courant" panose="02000509030000020004" pitchFamily="49" charset="0"/>
                        </a:rPr>
                        <a:t>+ vdagger</a:t>
                      </a:r>
                    </a:p>
                    <a:p>
                      <a:r>
                        <a:rPr lang="en-VN" sz="1200">
                          <a:latin typeface="Courant" panose="02000509030000020004" pitchFamily="49" charset="0"/>
                        </a:rPr>
                        <a:t>+ thetas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77116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VN" sz="1200">
                          <a:latin typeface="Courant" panose="02000509030000020004" pitchFamily="49" charset="0"/>
                        </a:rPr>
                        <a:t>+ init (</a:t>
                      </a:r>
                      <a:r>
                        <a:rPr lang="en-VN" sz="1200">
                          <a:latin typeface="Courant" panose="02000509030000020004" pitchFamily="49" charset="0"/>
                          <a:sym typeface="Wingdings" pitchFamily="2" charset="2"/>
                        </a:rPr>
                        <a:t>attributes</a:t>
                      </a:r>
                      <a:r>
                        <a:rPr lang="en-VN" sz="1200">
                          <a:latin typeface="Courant" panose="02000509030000020004" pitchFamily="49" charset="0"/>
                        </a:rPr>
                        <a:t>)</a:t>
                      </a:r>
                    </a:p>
                    <a:p>
                      <a:r>
                        <a:rPr lang="en-VN" sz="1200">
                          <a:latin typeface="Courant" panose="02000509030000020004" pitchFamily="49" charset="0"/>
                          <a:sym typeface="Wingdings" pitchFamily="2" charset="2"/>
                        </a:rPr>
                        <a:t>+ save (path)</a:t>
                      </a:r>
                    </a:p>
                    <a:p>
                      <a:r>
                        <a:rPr lang="en-VN" sz="1200">
                          <a:latin typeface="Courant" panose="02000509030000020004" pitchFamily="49" charset="0"/>
                          <a:sym typeface="Wingdings" pitchFamily="2" charset="2"/>
                        </a:rPr>
                        <a:t>+ load (path)</a:t>
                      </a:r>
                    </a:p>
                    <a:p>
                      <a:r>
                        <a:rPr lang="en-VN" sz="1200">
                          <a:latin typeface="Courant" panose="02000509030000020004" pitchFamily="49" charset="0"/>
                          <a:sym typeface="Wingdings" pitchFamily="2" charset="2"/>
                        </a:rPr>
                        <a:t>+ find_ansatz(conditions)</a:t>
                      </a:r>
                      <a:endParaRPr lang="en-VN" sz="1200">
                        <a:latin typeface="Courant" panose="020005090300000200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6635357"/>
                  </a:ext>
                </a:extLst>
              </a:tr>
            </a:tbl>
          </a:graphicData>
        </a:graphic>
      </p:graphicFrame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56D7C64F-8BA9-AE3E-495C-11EF2D6743D1}"/>
              </a:ext>
            </a:extLst>
          </p:cNvPr>
          <p:cNvCxnSpPr>
            <a:cxnSpLocks/>
            <a:stCxn id="10" idx="3"/>
            <a:endCxn id="7" idx="0"/>
          </p:cNvCxnSpPr>
          <p:nvPr/>
        </p:nvCxnSpPr>
        <p:spPr>
          <a:xfrm rot="5400000">
            <a:off x="3951780" y="2216442"/>
            <a:ext cx="462798" cy="135916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riangle 9">
            <a:extLst>
              <a:ext uri="{FF2B5EF4-FFF2-40B4-BE49-F238E27FC236}">
                <a16:creationId xmlns:a16="http://schemas.microsoft.com/office/drawing/2014/main" id="{089076C3-337B-152C-5340-83769C73BDC0}"/>
              </a:ext>
            </a:extLst>
          </p:cNvPr>
          <p:cNvSpPr/>
          <p:nvPr/>
        </p:nvSpPr>
        <p:spPr>
          <a:xfrm>
            <a:off x="4764766" y="2468734"/>
            <a:ext cx="195994" cy="195893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746162AC-AD9E-6E3F-6B8D-41F2796C6D31}"/>
              </a:ext>
            </a:extLst>
          </p:cNvPr>
          <p:cNvCxnSpPr>
            <a:cxnSpLocks/>
            <a:stCxn id="10" idx="3"/>
            <a:endCxn id="8" idx="0"/>
          </p:cNvCxnSpPr>
          <p:nvPr/>
        </p:nvCxnSpPr>
        <p:spPr>
          <a:xfrm rot="16200000" flipH="1">
            <a:off x="5447907" y="2079483"/>
            <a:ext cx="462799" cy="163308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495189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12.2|3.4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26351</TotalTime>
  <Words>308</Words>
  <Application>Microsoft Office PowerPoint</Application>
  <PresentationFormat>Widescreen</PresentationFormat>
  <Paragraphs>105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Courant</vt:lpstr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Vũ Tuấn Hải</dc:creator>
  <cp:lastModifiedBy>Tuan Hai Vu</cp:lastModifiedBy>
  <cp:revision>17</cp:revision>
  <dcterms:created xsi:type="dcterms:W3CDTF">2023-09-22T15:49:11Z</dcterms:created>
  <dcterms:modified xsi:type="dcterms:W3CDTF">2025-01-21T09:00:38Z</dcterms:modified>
</cp:coreProperties>
</file>