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9" r:id="rId2"/>
    <p:sldId id="268" r:id="rId3"/>
    <p:sldId id="260" r:id="rId4"/>
    <p:sldId id="263" r:id="rId5"/>
    <p:sldId id="261" r:id="rId6"/>
    <p:sldId id="264" r:id="rId7"/>
    <p:sldId id="262" r:id="rId8"/>
    <p:sldId id="266" r:id="rId9"/>
    <p:sldId id="267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Roboto Mono" panose="00000009000000000000" pitchFamily="49" charset="0"/>
      <p:regular r:id="rId13"/>
      <p:bold r:id="rId14"/>
      <p:italic r:id="rId15"/>
      <p:boldItalic r:id="rId16"/>
    </p:embeddedFont>
    <p:embeddedFont>
      <p:font typeface="Roboto Serif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09" autoAdjust="0"/>
  </p:normalViewPr>
  <p:slideViewPr>
    <p:cSldViewPr snapToGrid="0">
      <p:cViewPr>
        <p:scale>
          <a:sx n="100" d="100"/>
          <a:sy n="100" d="100"/>
        </p:scale>
        <p:origin x="1857" y="2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653b971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1653b971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Qimax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emulator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stabilizer formalism,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done,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Stabilizer formalism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Clifford circuit, ko parallel </a:t>
            </a:r>
            <a:r>
              <a:rPr lang="en-US" dirty="0" err="1"/>
              <a:t>được</a:t>
            </a:r>
            <a:r>
              <a:rPr lang="en-US" dirty="0"/>
              <a:t> (stabilizer rank </a:t>
            </a:r>
            <a:r>
              <a:rPr lang="en-US" dirty="0" err="1"/>
              <a:t>thấp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Extended stabilizer formalism </a:t>
            </a:r>
            <a:r>
              <a:rPr lang="en-US" dirty="0" err="1"/>
              <a:t>chạy</a:t>
            </a:r>
            <a:r>
              <a:rPr lang="en-US" dirty="0"/>
              <a:t> near-Cliford circuit, ko parallel </a:t>
            </a:r>
            <a:r>
              <a:rPr lang="en-US" dirty="0" err="1"/>
              <a:t>được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hay </a:t>
            </a:r>
            <a:r>
              <a:rPr lang="en-US" dirty="0" err="1"/>
              <a:t>chậm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extended stabilizer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stabilizer rank, rank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4^n,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/>
              <a:t> state-vector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quantum circuit,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stabilizer generator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map, stabilizer generator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triên</a:t>
            </a:r>
            <a:r>
              <a:rPr lang="en-US" dirty="0"/>
              <a:t>,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basic (ko song </a:t>
            </a:r>
            <a:r>
              <a:rPr lang="en-US" dirty="0" err="1"/>
              <a:t>song</a:t>
            </a:r>
            <a:r>
              <a:rPr lang="en-US" dirty="0"/>
              <a:t> &amp;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), 2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213640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1653b971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1653b971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chính:l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operator U </a:t>
            </a:r>
            <a:r>
              <a:rPr lang="en-US" dirty="0" err="1"/>
              <a:t>và</a:t>
            </a:r>
            <a:r>
              <a:rPr lang="en-US" dirty="0"/>
              <a:t> V,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operator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gate,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operator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gate =&gt;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Tradeoff: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construct LUT, LUT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operator U </a:t>
            </a:r>
            <a:r>
              <a:rPr lang="en-US" dirty="0" err="1"/>
              <a:t>và</a:t>
            </a:r>
            <a:r>
              <a:rPr lang="en-US" dirty="0"/>
              <a:t> V, construct LUT </a:t>
            </a:r>
            <a:r>
              <a:rPr lang="en-US" dirty="0" err="1"/>
              <a:t>thì</a:t>
            </a:r>
            <a:r>
              <a:rPr lang="en-US" dirty="0"/>
              <a:t> parallel </a:t>
            </a:r>
            <a:r>
              <a:rPr lang="en-US" dirty="0" err="1"/>
              <a:t>được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parallel.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Repeat </a:t>
            </a:r>
            <a:r>
              <a:rPr lang="en-US" dirty="0" err="1"/>
              <a:t>và</a:t>
            </a:r>
            <a:r>
              <a:rPr lang="en-US" dirty="0"/>
              <a:t> #layer: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duplicate circuit,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gate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8748EC0F-FFC5-E74B-16AA-D5E33E98E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1653b9718_0_26:notes">
            <a:extLst>
              <a:ext uri="{FF2B5EF4-FFF2-40B4-BE49-F238E27FC236}">
                <a16:creationId xmlns:a16="http://schemas.microsoft.com/office/drawing/2014/main" id="{7AD0278A-880F-8945-220D-6330913CE5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1653b9718_0_26:notes">
            <a:extLst>
              <a:ext uri="{FF2B5EF4-FFF2-40B4-BE49-F238E27FC236}">
                <a16:creationId xmlns:a16="http://schemas.microsoft.com/office/drawing/2014/main" id="{03B514C0-9368-14AF-2410-985AF4106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encode-decode,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parallel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47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1653b971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1653b971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stabilizer rank (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near-Clifford circuit)m rank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max </a:t>
            </a:r>
            <a:r>
              <a:rPr lang="en-US" dirty="0" err="1"/>
              <a:t>là</a:t>
            </a:r>
            <a:r>
              <a:rPr lang="en-US" dirty="0"/>
              <a:t> y = 4^n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quantum circuit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stabilizer rank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qimax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simulating </a:t>
            </a:r>
            <a:r>
              <a:rPr lang="en-US" dirty="0" err="1"/>
              <a:t>nhiều</a:t>
            </a:r>
            <a:r>
              <a:rPr lang="en-US" dirty="0"/>
              <a:t> qubit, time </a:t>
            </a:r>
            <a:r>
              <a:rPr lang="en-US" dirty="0" err="1"/>
              <a:t>của</a:t>
            </a:r>
            <a:r>
              <a:rPr lang="en-US" dirty="0"/>
              <a:t> graph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ghz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stabilizer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4FD161B-F565-5310-4AFB-D7B6140C3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1653b9718_0_31:notes">
            <a:extLst>
              <a:ext uri="{FF2B5EF4-FFF2-40B4-BE49-F238E27FC236}">
                <a16:creationId xmlns:a16="http://schemas.microsoft.com/office/drawing/2014/main" id="{7603FD08-89B4-6A86-1BD0-38E1E46FC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1653b9718_0_31:notes">
            <a:extLst>
              <a:ext uri="{FF2B5EF4-FFF2-40B4-BE49-F238E27FC236}">
                <a16:creationId xmlns:a16="http://schemas.microsoft.com/office/drawing/2014/main" id="{0F9D60D0-090A-FEC8-F45D-20C7BA429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Qimax</a:t>
            </a:r>
            <a:r>
              <a:rPr lang="en-US" dirty="0"/>
              <a:t> run slower than Pennylane and </a:t>
            </a:r>
            <a:r>
              <a:rPr lang="en-US" dirty="0" err="1"/>
              <a:t>Qiskit</a:t>
            </a:r>
            <a:r>
              <a:rPr lang="en-US" dirty="0"/>
              <a:t> at small repeat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Qimax</a:t>
            </a:r>
            <a:r>
              <a:rPr lang="en-US" dirty="0"/>
              <a:t> better than GPU –based other simulator at large scale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89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F Them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erif"/>
              <a:buChar char="●"/>
              <a:defRPr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●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●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wiki.com/NAIST-Archlab/qimax-soft" TargetMode="External"/><Relationship Id="rId2" Type="http://schemas.openxmlformats.org/officeDocument/2006/relationships/hyperlink" Target="https://github.com/NAIST-Archlab/qimax-sof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505.0330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dirty="0"/>
              <a:t>Unitary Foundation Midpoint Check-in</a:t>
            </a:r>
            <a:endParaRPr sz="42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QIMAX </a:t>
            </a:r>
            <a:r>
              <a:rPr lang="en" dirty="0"/>
              <a:t>| </a:t>
            </a:r>
            <a:r>
              <a:rPr lang="fr-FR" dirty="0"/>
              <a:t>L.V.T. Duong, V.T. Hai, P.H. </a:t>
            </a:r>
            <a:r>
              <a:rPr lang="fr-FR" dirty="0" err="1"/>
              <a:t>Luan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2E3BA-8BE3-CC57-3865-10198327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9BEE-B089-7EC2-DD06-3F99FAF9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6D68D-4B8D-3D92-B9D8-370994C5D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Code &amp; data: </a:t>
            </a:r>
            <a:r>
              <a:rPr lang="en-US" dirty="0">
                <a:hlinkClick r:id="rId2"/>
              </a:rPr>
              <a:t>https://github.com/NAIST-Archlab/qimax-soft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Documents: </a:t>
            </a:r>
            <a:r>
              <a:rPr lang="en-US" dirty="0">
                <a:hlinkClick r:id="rId3"/>
              </a:rPr>
              <a:t>https://deepwiki.com/NAIST-Archlab/qimax-soft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Paper (pre-print): </a:t>
            </a:r>
            <a:r>
              <a:rPr lang="en-US" dirty="0">
                <a:hlinkClick r:id="rId4"/>
              </a:rPr>
              <a:t>https://arxiv.org/abs/2505.03307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1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51375"/>
            <a:ext cx="41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Short - introduction</a:t>
            </a:r>
            <a:endParaRPr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C059138-DAAD-5A82-55CD-DB57AA9D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846">
            <a:off x="3777921" y="2550511"/>
            <a:ext cx="2737301" cy="20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397273-5033-7EDD-E59E-4600059DD551}"/>
              </a:ext>
            </a:extLst>
          </p:cNvPr>
          <p:cNvSpPr txBox="1"/>
          <p:nvPr/>
        </p:nvSpPr>
        <p:spPr>
          <a:xfrm>
            <a:off x="3855604" y="868267"/>
            <a:ext cx="3162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QIMAX</a:t>
            </a:r>
          </a:p>
          <a:p>
            <a:pPr algn="ctr"/>
            <a:endParaRPr lang="en-VN" dirty="0">
              <a:latin typeface="Roboto Serif" panose="020B0604020202020204" charset="0"/>
              <a:cs typeface="Roboto Serif" panose="020B0604020202020204" charset="0"/>
            </a:endParaRPr>
          </a:p>
          <a:p>
            <a:pPr algn="ctr"/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Software: </a:t>
            </a:r>
            <a:r>
              <a:rPr lang="en-VN" i="1" dirty="0">
                <a:highlight>
                  <a:srgbClr val="00FF00"/>
                </a:highlight>
                <a:latin typeface="Roboto Serif" panose="020B0604020202020204" charset="0"/>
                <a:cs typeface="Roboto Serif" panose="020B0604020202020204" charset="0"/>
              </a:rPr>
              <a:t>Complete</a:t>
            </a:r>
          </a:p>
          <a:p>
            <a:pPr algn="ctr"/>
            <a:endParaRPr lang="en-VN" dirty="0">
              <a:latin typeface="Roboto Serif" panose="020B0604020202020204" charset="0"/>
              <a:cs typeface="Roboto Serif" panose="020B0604020202020204" charset="0"/>
            </a:endParaRPr>
          </a:p>
          <a:p>
            <a:pPr algn="ctr"/>
            <a:endParaRPr lang="en-VN" dirty="0">
              <a:latin typeface="Roboto Serif" panose="020B0604020202020204" charset="0"/>
              <a:cs typeface="Roboto Serif" panose="020B0604020202020204" charset="0"/>
            </a:endParaRPr>
          </a:p>
          <a:p>
            <a:pPr algn="ctr"/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Hardware design: </a:t>
            </a:r>
            <a:r>
              <a:rPr lang="en-VN" i="1" dirty="0">
                <a:highlight>
                  <a:srgbClr val="FFFF00"/>
                </a:highlight>
                <a:latin typeface="Roboto Serif" panose="020B0604020202020204" charset="0"/>
                <a:cs typeface="Roboto Serif" panose="020B0604020202020204" charset="0"/>
              </a:rPr>
              <a:t>In progress</a:t>
            </a:r>
          </a:p>
        </p:txBody>
      </p:sp>
      <p:sp>
        <p:nvSpPr>
          <p:cNvPr id="20" name="Down Arrow 5">
            <a:extLst>
              <a:ext uri="{FF2B5EF4-FFF2-40B4-BE49-F238E27FC236}">
                <a16:creationId xmlns:a16="http://schemas.microsoft.com/office/drawing/2014/main" id="{9BBC367A-89FE-A036-8B6E-291FB6CB9932}"/>
              </a:ext>
            </a:extLst>
          </p:cNvPr>
          <p:cNvSpPr/>
          <p:nvPr/>
        </p:nvSpPr>
        <p:spPr>
          <a:xfrm>
            <a:off x="5357550" y="1626393"/>
            <a:ext cx="189053" cy="3413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071F5AFE-12C1-EB64-61A2-4E8C033A120E}"/>
              </a:ext>
            </a:extLst>
          </p:cNvPr>
          <p:cNvSpPr/>
          <p:nvPr/>
        </p:nvSpPr>
        <p:spPr>
          <a:xfrm>
            <a:off x="5336330" y="2253262"/>
            <a:ext cx="210273" cy="5224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1B46C-548A-CB17-0CC9-047471D648BF}"/>
              </a:ext>
            </a:extLst>
          </p:cNvPr>
          <p:cNvSpPr txBox="1"/>
          <p:nvPr/>
        </p:nvSpPr>
        <p:spPr>
          <a:xfrm>
            <a:off x="4047054" y="4432198"/>
            <a:ext cx="219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Fig 1. ZCU102 FPGA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B31DF-0D36-6F17-A70A-155982F0FCB9}"/>
              </a:ext>
            </a:extLst>
          </p:cNvPr>
          <p:cNvSpPr txBox="1"/>
          <p:nvPr/>
        </p:nvSpPr>
        <p:spPr>
          <a:xfrm>
            <a:off x="5395151" y="2363220"/>
            <a:ext cx="116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i="1">
                <a:latin typeface="Roboto Serif" panose="020B0604020202020204" charset="0"/>
                <a:cs typeface="Roboto Serif" panose="020B0604020202020204" charset="0"/>
              </a:rPr>
              <a:t>Deploy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1BF8D2-E46C-F161-C366-8606209062B9}"/>
              </a:ext>
            </a:extLst>
          </p:cNvPr>
          <p:cNvSpPr txBox="1"/>
          <p:nvPr/>
        </p:nvSpPr>
        <p:spPr>
          <a:xfrm>
            <a:off x="523771" y="1205014"/>
            <a:ext cx="2458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Serif" panose="020B0604020202020204" charset="0"/>
                <a:cs typeface="Roboto Serif" panose="020B0604020202020204" charset="0"/>
              </a:rPr>
              <a:t>E</a:t>
            </a:r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mulating near-Clifford circuit </a:t>
            </a:r>
            <a:r>
              <a:rPr lang="en-US" dirty="0">
                <a:latin typeface="Roboto Serif" panose="020B0604020202020204" charset="0"/>
                <a:cs typeface="Roboto Serif" panose="020B0604020202020204" charset="0"/>
              </a:rPr>
              <a:t>b</a:t>
            </a:r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y extended stabilizer formalism</a:t>
            </a:r>
          </a:p>
        </p:txBody>
      </p:sp>
      <p:sp>
        <p:nvSpPr>
          <p:cNvPr id="25" name="Down Arrow 11">
            <a:extLst>
              <a:ext uri="{FF2B5EF4-FFF2-40B4-BE49-F238E27FC236}">
                <a16:creationId xmlns:a16="http://schemas.microsoft.com/office/drawing/2014/main" id="{AD7C9C4D-D75F-ECB7-DA99-1998BCB64F05}"/>
              </a:ext>
            </a:extLst>
          </p:cNvPr>
          <p:cNvSpPr/>
          <p:nvPr/>
        </p:nvSpPr>
        <p:spPr>
          <a:xfrm rot="16200000">
            <a:off x="2835261" y="3087718"/>
            <a:ext cx="646331" cy="18066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F7B512-37B9-017E-1629-47AE16A52BF3}"/>
              </a:ext>
            </a:extLst>
          </p:cNvPr>
          <p:cNvSpPr txBox="1"/>
          <p:nvPr/>
        </p:nvSpPr>
        <p:spPr>
          <a:xfrm>
            <a:off x="2624664" y="3501855"/>
            <a:ext cx="10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Roboto Serif" panose="020B0604020202020204" charset="0"/>
                <a:cs typeface="Roboto Serif" panose="020B0604020202020204" charset="0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F83AF-DA07-8A0C-84F7-0287D82CA525}"/>
              </a:ext>
            </a:extLst>
          </p:cNvPr>
          <p:cNvSpPr txBox="1"/>
          <p:nvPr/>
        </p:nvSpPr>
        <p:spPr>
          <a:xfrm>
            <a:off x="1124896" y="3729426"/>
            <a:ext cx="132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Serif" panose="020B0604020202020204" charset="0"/>
                <a:cs typeface="Roboto Serif" panose="020B0604020202020204" charset="0"/>
              </a:rPr>
              <a:t>Q</a:t>
            </a:r>
            <a:r>
              <a:rPr lang="en-VN">
                <a:latin typeface="Roboto Serif" panose="020B0604020202020204" charset="0"/>
                <a:cs typeface="Roboto Serif" panose="020B0604020202020204" charset="0"/>
              </a:rPr>
              <a:t>uantum gates</a:t>
            </a:r>
          </a:p>
        </p:txBody>
      </p:sp>
      <p:sp>
        <p:nvSpPr>
          <p:cNvPr id="28" name="Down Arrow 15">
            <a:extLst>
              <a:ext uri="{FF2B5EF4-FFF2-40B4-BE49-F238E27FC236}">
                <a16:creationId xmlns:a16="http://schemas.microsoft.com/office/drawing/2014/main" id="{1298145D-9118-C6CD-872E-A2F96BA0EBAC}"/>
              </a:ext>
            </a:extLst>
          </p:cNvPr>
          <p:cNvSpPr/>
          <p:nvPr/>
        </p:nvSpPr>
        <p:spPr>
          <a:xfrm rot="16200000">
            <a:off x="6487537" y="3050334"/>
            <a:ext cx="646331" cy="18066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E0F988-D59E-7372-411F-38561CF811F2}"/>
              </a:ext>
            </a:extLst>
          </p:cNvPr>
          <p:cNvSpPr txBox="1"/>
          <p:nvPr/>
        </p:nvSpPr>
        <p:spPr>
          <a:xfrm>
            <a:off x="6048340" y="3273971"/>
            <a:ext cx="10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55045B-578C-396E-7217-A1F5966E11E5}"/>
              </a:ext>
            </a:extLst>
          </p:cNvPr>
          <p:cNvSpPr txBox="1"/>
          <p:nvPr/>
        </p:nvSpPr>
        <p:spPr>
          <a:xfrm>
            <a:off x="7826790" y="3568953"/>
            <a:ext cx="1284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Target stabilizer </a:t>
            </a:r>
            <a:r>
              <a:rPr lang="en-US" dirty="0">
                <a:latin typeface="Roboto Serif" panose="020B0604020202020204" charset="0"/>
                <a:cs typeface="Roboto Serif" panose="020B0604020202020204" charset="0"/>
              </a:rPr>
              <a:t>generators</a:t>
            </a:r>
            <a:endParaRPr lang="en-VN" dirty="0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85F17-C983-2D4B-C687-85E2DF1CCC6A}"/>
              </a:ext>
            </a:extLst>
          </p:cNvPr>
          <p:cNvSpPr/>
          <p:nvPr/>
        </p:nvSpPr>
        <p:spPr>
          <a:xfrm>
            <a:off x="488948" y="1152475"/>
            <a:ext cx="2458907" cy="8149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Roboto Serif" panose="020B0604020202020204" charset="0"/>
              <a:cs typeface="Roboto Serif" panose="020B060402020202020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132593-1A25-4F7A-AE6F-500C81D07F1C}"/>
              </a:ext>
            </a:extLst>
          </p:cNvPr>
          <p:cNvCxnSpPr>
            <a:cxnSpLocks/>
          </p:cNvCxnSpPr>
          <p:nvPr/>
        </p:nvCxnSpPr>
        <p:spPr>
          <a:xfrm flipH="1" flipV="1">
            <a:off x="2947855" y="1152475"/>
            <a:ext cx="1471745" cy="25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8C0337-A5AB-12C9-A5F2-B44494815D72}"/>
              </a:ext>
            </a:extLst>
          </p:cNvPr>
          <p:cNvCxnSpPr>
            <a:cxnSpLocks/>
          </p:cNvCxnSpPr>
          <p:nvPr/>
        </p:nvCxnSpPr>
        <p:spPr>
          <a:xfrm flipH="1">
            <a:off x="2982678" y="1524000"/>
            <a:ext cx="1436922" cy="41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2F7C15E-6954-E4D5-3DC0-1F856D50CF2D}"/>
              </a:ext>
            </a:extLst>
          </p:cNvPr>
          <p:cNvSpPr txBox="1"/>
          <p:nvPr/>
        </p:nvSpPr>
        <p:spPr>
          <a:xfrm>
            <a:off x="488949" y="2558488"/>
            <a:ext cx="384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Serif" panose="020B0604020202020204" charset="0"/>
                <a:cs typeface="Roboto Serif" panose="020B0604020202020204" charset="0"/>
              </a:rPr>
              <a:t>Since low-rank stabilizers can be processed efficiently by packages such as stim, we consider medium- and high-rank stabilizers.</a:t>
            </a:r>
            <a:endParaRPr lang="en-VN" dirty="0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DCA813-9DB6-CA77-57D6-B63B63414A58}"/>
              </a:ext>
            </a:extLst>
          </p:cNvPr>
          <p:cNvSpPr/>
          <p:nvPr/>
        </p:nvSpPr>
        <p:spPr>
          <a:xfrm>
            <a:off x="4061734" y="1970310"/>
            <a:ext cx="2795364" cy="2749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C4A36C-4E40-E256-27F0-5B7BF42257C1}"/>
              </a:ext>
            </a:extLst>
          </p:cNvPr>
          <p:cNvSpPr txBox="1"/>
          <p:nvPr/>
        </p:nvSpPr>
        <p:spPr>
          <a:xfrm>
            <a:off x="7013958" y="1840000"/>
            <a:ext cx="150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Conduct in the next 6 months!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FE23-B9B2-E469-3CBC-3FD5BD29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Short -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BDEC-3C77-3DD0-8B9C-5972D2A80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We finished software-part with 3 different versions, all support both Clifford and near-Clifford circuit.</a:t>
            </a:r>
          </a:p>
          <a:p>
            <a:pPr>
              <a:buFontTx/>
              <a:buChar char="-"/>
            </a:pPr>
            <a:r>
              <a:rPr lang="en-US" dirty="0"/>
              <a:t>v1 (</a:t>
            </a:r>
            <a:r>
              <a:rPr lang="en-US" dirty="0" err="1"/>
              <a:t>qimax</a:t>
            </a:r>
            <a:r>
              <a:rPr lang="en-US" dirty="0"/>
              <a:t>-soft/</a:t>
            </a:r>
            <a:r>
              <a:rPr lang="en-US" dirty="0" err="1"/>
              <a:t>qimax</a:t>
            </a:r>
            <a:r>
              <a:rPr lang="en-US" dirty="0"/>
              <a:t>): (same as </a:t>
            </a:r>
            <a:r>
              <a:rPr lang="en-US" dirty="0" err="1"/>
              <a:t>PyClifford</a:t>
            </a:r>
            <a:r>
              <a:rPr lang="en-US" dirty="0"/>
              <a:t>, serial)</a:t>
            </a:r>
          </a:p>
          <a:p>
            <a:pPr>
              <a:buFontTx/>
              <a:buChar char="-"/>
            </a:pPr>
            <a:r>
              <a:rPr lang="en-US" dirty="0"/>
              <a:t>v2 (</a:t>
            </a:r>
            <a:r>
              <a:rPr lang="en-US" dirty="0" err="1"/>
              <a:t>qimax</a:t>
            </a:r>
            <a:r>
              <a:rPr lang="en-US" dirty="0"/>
              <a:t>-soft/</a:t>
            </a:r>
            <a:r>
              <a:rPr lang="en-US" dirty="0" err="1"/>
              <a:t>gqimax</a:t>
            </a:r>
            <a:r>
              <a:rPr lang="en-US" dirty="0"/>
              <a:t>): GPU acceleration via dense tensor</a:t>
            </a:r>
          </a:p>
          <a:p>
            <a:pPr>
              <a:buFontTx/>
              <a:buChar char="-"/>
            </a:pPr>
            <a:r>
              <a:rPr lang="en-US" dirty="0"/>
              <a:t>v3 (</a:t>
            </a:r>
            <a:r>
              <a:rPr lang="en-US" dirty="0" err="1"/>
              <a:t>qimax</a:t>
            </a:r>
            <a:r>
              <a:rPr lang="en-US" dirty="0"/>
              <a:t>-soft/gqimax2): GPU acceleration via sparse tensor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5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Parallelizing the stabilizer formalism (v2-3)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A10042-11AB-AE40-A335-C73A00D102F4}"/>
                  </a:ext>
                </a:extLst>
              </p:cNvPr>
              <p:cNvSpPr txBox="1"/>
              <p:nvPr/>
            </p:nvSpPr>
            <p:spPr>
              <a:xfrm>
                <a:off x="4019550" y="3495675"/>
                <a:ext cx="4970008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dirty="0">
                    <a:latin typeface="Roboto Serif" panose="020B0604020202020204" charset="0"/>
                    <a:cs typeface="Roboto Serif" panose="020B0604020202020204" charset="0"/>
                  </a:rPr>
                  <a:t>Fig 2. </a:t>
                </a:r>
                <a:r>
                  <a:rPr lang="en-US" dirty="0">
                    <a:latin typeface="Roboto Serif" panose="020B0604020202020204" charset="0"/>
                    <a:cs typeface="Roboto Serif" panose="020B0604020202020204" charset="0"/>
                  </a:rPr>
                  <a:t>A quantum circuit can be divided into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Roboto Serif" panose="020B0604020202020204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Roboto Serif" panose="020B060402020202020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Roboto Serif" panose="020B0604020202020204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Roboto Serif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Roboto Serif" panose="020B060402020202020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Roboto Serif" panose="020B060402020202020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Roboto Serif" panose="020B060402020202020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Roboto Serif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Roboto Serif" panose="020B0604020202020204" charset="0"/>
                      </a:rPr>
                      <m:t>}</m:t>
                    </m:r>
                  </m:oMath>
                </a14:m>
                <a:endParaRPr lang="en-VN" dirty="0">
                  <a:latin typeface="Roboto Serif" panose="020B0604020202020204" charset="0"/>
                  <a:cs typeface="Roboto Serif" panose="020B060402020202020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A10042-11AB-AE40-A335-C73A00D10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3495675"/>
                <a:ext cx="4970008" cy="325089"/>
              </a:xfrm>
              <a:prstGeom prst="rect">
                <a:avLst/>
              </a:prstGeom>
              <a:blipFill>
                <a:blip r:embed="rId3"/>
                <a:stretch>
                  <a:fillRect l="-36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Google Shape;86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04820"/>
                <a:ext cx="9118050" cy="24203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VN" dirty="0"/>
                  <a:t>Strategy: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VN" dirty="0"/>
                  <a:t>Dividing circuit into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/>
                  <a:t> consist only one-qubit and two-qubit gate, respectively. 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VN" dirty="0"/>
                  <a:t>Then,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/>
                  <a:t> on stabilizers is equivalent to track on look up tables.</a:t>
                </a:r>
              </a:p>
              <a:p>
                <a:pPr marL="0" indent="0">
                  <a:buNone/>
                </a:pPr>
                <a:r>
                  <a:rPr lang="en-VN" dirty="0"/>
                  <a:t>Represent stabilizers as a big tensor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VN" dirty="0"/>
                  <a:t> We are able to process the stabilizer grou</a:t>
                </a:r>
                <a:r>
                  <a:rPr lang="en-US" dirty="0"/>
                  <a:t>p </a:t>
                </a:r>
                <a:r>
                  <a:rPr lang="en-US" b="1" dirty="0"/>
                  <a:t>parallelly</a:t>
                </a:r>
                <a:r>
                  <a:rPr lang="en-US" dirty="0"/>
                  <a:t>.</a:t>
                </a:r>
                <a:endParaRPr lang="en-VN" dirty="0"/>
              </a:p>
            </p:txBody>
          </p:sp>
        </mc:Choice>
        <mc:Fallback>
          <p:sp>
            <p:nvSpPr>
              <p:cNvPr id="86" name="Google Shape;86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04820"/>
                <a:ext cx="9118050" cy="2420313"/>
              </a:xfrm>
              <a:prstGeom prst="rect">
                <a:avLst/>
              </a:prstGeom>
              <a:blipFill>
                <a:blip r:embed="rId4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154E90-451F-533E-4FBE-4F590FD29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2" y="3325133"/>
            <a:ext cx="3553408" cy="1626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A08D3E5-5B59-B622-FF10-951CE74F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>
            <a:extLst>
              <a:ext uri="{FF2B5EF4-FFF2-40B4-BE49-F238E27FC236}">
                <a16:creationId xmlns:a16="http://schemas.microsoft.com/office/drawing/2014/main" id="{24599034-0B6D-8EFA-C895-C301A8D41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Parallelizing the stabilizer formalism (v2-3)</a:t>
            </a:r>
            <a:endParaRPr sz="2400" dirty="0"/>
          </a:p>
        </p:txBody>
      </p:sp>
      <p:pic>
        <p:nvPicPr>
          <p:cNvPr id="2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D9B6CDCB-D44F-86AF-B46D-94B5D5CC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22512"/>
            <a:ext cx="5348209" cy="3644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10D2F-8442-0E78-9CE6-D19BE37D8AEA}"/>
              </a:ext>
            </a:extLst>
          </p:cNvPr>
          <p:cNvSpPr txBox="1"/>
          <p:nvPr/>
        </p:nvSpPr>
        <p:spPr>
          <a:xfrm>
            <a:off x="5834062" y="1138238"/>
            <a:ext cx="29051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Fig </a:t>
            </a:r>
            <a:r>
              <a:rPr lang="en-US" dirty="0">
                <a:latin typeface="Roboto Serif" panose="020B0604020202020204" charset="0"/>
                <a:cs typeface="Roboto Serif" panose="020B0604020202020204" charset="0"/>
              </a:rPr>
              <a:t>3</a:t>
            </a:r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. Architecture of the base algorithm. All the </a:t>
            </a:r>
            <a:r>
              <a:rPr lang="en-VN" dirty="0">
                <a:solidFill>
                  <a:srgbClr val="FF0000"/>
                </a:solidFill>
                <a:latin typeface="Roboto Serif" panose="020B0604020202020204" charset="0"/>
                <a:cs typeface="Roboto Serif" panose="020B0604020202020204" charset="0"/>
              </a:rPr>
              <a:t>red</a:t>
            </a:r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 functions</a:t>
            </a:r>
            <a:r>
              <a:rPr lang="en-US" dirty="0">
                <a:latin typeface="Roboto Serif" panose="020B0604020202020204" charset="0"/>
                <a:cs typeface="Roboto Serif" panose="020B0604020202020204" charset="0"/>
              </a:rPr>
              <a:t> </a:t>
            </a:r>
            <a:r>
              <a:rPr lang="en-VN" dirty="0">
                <a:latin typeface="Roboto Serif" panose="020B0604020202020204" charset="0"/>
                <a:cs typeface="Roboto Serif" panose="020B0604020202020204" charset="0"/>
              </a:rPr>
              <a:t>are parallelizable.</a:t>
            </a:r>
          </a:p>
        </p:txBody>
      </p:sp>
    </p:spTree>
    <p:extLst>
      <p:ext uri="{BB962C8B-B14F-4D97-AF65-F5344CB8AC3E}">
        <p14:creationId xmlns:p14="http://schemas.microsoft.com/office/powerpoint/2010/main" val="207093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Experiments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Google Shape;92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3298853"/>
                <a:ext cx="8520600" cy="15605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Fig 4. (Left) The average stabilizer rank between </a:t>
                </a:r>
                <a:r>
                  <a:rPr lang="en-US" dirty="0" err="1"/>
                  <a:t>circuit,while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𝑐h𝑎𝑖𝑛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and max stabilizer rank increase exponential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), GHZ and Graph are fixed as 1.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(Right) The execution time for GHZ circuit and </a:t>
                </a:r>
                <a:r>
                  <a:rPr lang="en-US" dirty="0" err="1"/>
                  <a:t>graphcircuit</a:t>
                </a:r>
                <a:r>
                  <a:rPr lang="en-US" dirty="0"/>
                  <a:t> on </a:t>
                </a:r>
                <a:r>
                  <a:rPr lang="en-US" dirty="0" err="1"/>
                  <a:t>Qimax</a:t>
                </a:r>
                <a:r>
                  <a:rPr lang="en-US" dirty="0"/>
                  <a:t>, these circuits are generated from </a:t>
                </a:r>
                <a:r>
                  <a:rPr lang="en-US" dirty="0" err="1"/>
                  <a:t>MQTBenc</a:t>
                </a: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92" name="Google Shape;92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3298853"/>
                <a:ext cx="8520600" cy="1560535"/>
              </a:xfrm>
              <a:prstGeom prst="rect">
                <a:avLst/>
              </a:prstGeo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of a number of numbers and a line&#10;&#10;AI-generated content may be incorrect.">
            <a:extLst>
              <a:ext uri="{FF2B5EF4-FFF2-40B4-BE49-F238E27FC236}">
                <a16:creationId xmlns:a16="http://schemas.microsoft.com/office/drawing/2014/main" id="{B12E0357-3546-F873-6563-831E92AE4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1152474"/>
            <a:ext cx="4432056" cy="2108553"/>
          </a:xfrm>
          <a:prstGeom prst="rect">
            <a:avLst/>
          </a:prstGeom>
        </p:spPr>
      </p:pic>
      <p:pic>
        <p:nvPicPr>
          <p:cNvPr id="8" name="Picture 7" descr="A graph of a circuit&#10;&#10;AI-generated content may be incorrect.">
            <a:extLst>
              <a:ext uri="{FF2B5EF4-FFF2-40B4-BE49-F238E27FC236}">
                <a16:creationId xmlns:a16="http://schemas.microsoft.com/office/drawing/2014/main" id="{689D84AC-40D8-5B5A-5DA8-3FADEA8417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50"/>
          <a:stretch/>
        </p:blipFill>
        <p:spPr>
          <a:xfrm>
            <a:off x="4643441" y="1226874"/>
            <a:ext cx="4242249" cy="2016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E3D33BCA-51EE-842F-E9BD-01C1DCC4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>
            <a:extLst>
              <a:ext uri="{FF2B5EF4-FFF2-40B4-BE49-F238E27FC236}">
                <a16:creationId xmlns:a16="http://schemas.microsoft.com/office/drawing/2014/main" id="{1A16023F-178D-0184-1AEF-30F086B10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Experiments</a:t>
            </a:r>
            <a:endParaRPr dirty="0"/>
          </a:p>
        </p:txBody>
      </p:sp>
      <p:sp>
        <p:nvSpPr>
          <p:cNvPr id="92" name="Google Shape;92;p19">
            <a:extLst>
              <a:ext uri="{FF2B5EF4-FFF2-40B4-BE49-F238E27FC236}">
                <a16:creationId xmlns:a16="http://schemas.microsoft.com/office/drawing/2014/main" id="{D3D626A3-16D7-8CEC-92B5-9519A3D92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529137"/>
            <a:ext cx="6355800" cy="81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Fig 5. Execution time from different versions of Pennylane, </a:t>
            </a:r>
            <a:r>
              <a:rPr lang="en-US" sz="1200" dirty="0" err="1"/>
              <a:t>Qiskit</a:t>
            </a:r>
            <a:r>
              <a:rPr lang="en-US" sz="1200" dirty="0"/>
              <a:t>, and </a:t>
            </a:r>
            <a:r>
              <a:rPr lang="en-US" sz="1200" dirty="0" err="1"/>
              <a:t>Qimax</a:t>
            </a:r>
            <a:r>
              <a:rPr lang="en-US" sz="1200" dirty="0"/>
              <a:t>. The y-axis is plotted on logarithmic scale. The range of #Qubits is 2 to 15.</a:t>
            </a:r>
            <a:endParaRPr sz="1200" dirty="0"/>
          </a:p>
        </p:txBody>
      </p:sp>
      <p:pic>
        <p:nvPicPr>
          <p:cNvPr id="2" name="Picture 1" descr="A group of graphs with numbers">
            <a:extLst>
              <a:ext uri="{FF2B5EF4-FFF2-40B4-BE49-F238E27FC236}">
                <a16:creationId xmlns:a16="http://schemas.microsoft.com/office/drawing/2014/main" id="{AF55921D-0DC8-4A0A-252C-37B704E7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65" y="981021"/>
            <a:ext cx="6033165" cy="34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4AB7B-0E6A-9926-1A1F-A4575F279F84}"/>
              </a:ext>
            </a:extLst>
          </p:cNvPr>
          <p:cNvSpPr txBox="1"/>
          <p:nvPr/>
        </p:nvSpPr>
        <p:spPr>
          <a:xfrm>
            <a:off x="6392030" y="1133802"/>
            <a:ext cx="24402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Serif" panose="020B0604020202020204" charset="0"/>
                <a:cs typeface="Roboto Serif" panose="020B0604020202020204" charset="0"/>
              </a:rPr>
              <a:t>Experiments were conducted on an Intel i9-10940X CPU (3.30 GHz) and an NVIDIARTX 4090 GPU</a:t>
            </a:r>
          </a:p>
        </p:txBody>
      </p:sp>
    </p:spTree>
    <p:extLst>
      <p:ext uri="{BB962C8B-B14F-4D97-AF65-F5344CB8AC3E}">
        <p14:creationId xmlns:p14="http://schemas.microsoft.com/office/powerpoint/2010/main" val="223119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F556-95A0-0413-768D-191BCBAC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63" y="228540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36611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On-screen Show (16:9)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Serif</vt:lpstr>
      <vt:lpstr>Cambria Math</vt:lpstr>
      <vt:lpstr>Roboto Mono</vt:lpstr>
      <vt:lpstr>Simple Light</vt:lpstr>
      <vt:lpstr>Unitary Foundation Midpoint Check-in</vt:lpstr>
      <vt:lpstr>Resources</vt:lpstr>
      <vt:lpstr>Short - introduction</vt:lpstr>
      <vt:lpstr>Short - introduction</vt:lpstr>
      <vt:lpstr>Parallelizing the stabilizer formalism (v2-3)</vt:lpstr>
      <vt:lpstr>Parallelizing the stabilizer formalism (v2-3)</vt:lpstr>
      <vt:lpstr>Experiments</vt:lpstr>
      <vt:lpstr>Experiments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Tuan Hai Vu</cp:lastModifiedBy>
  <cp:revision>1</cp:revision>
  <dcterms:modified xsi:type="dcterms:W3CDTF">2025-05-13T08:17:16Z</dcterms:modified>
</cp:coreProperties>
</file>