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74" r:id="rId2"/>
    <p:sldId id="275" r:id="rId3"/>
    <p:sldId id="276" r:id="rId4"/>
    <p:sldId id="277" r:id="rId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7"/>
    <p:restoredTop sz="72687"/>
  </p:normalViewPr>
  <p:slideViewPr>
    <p:cSldViewPr snapToGrid="0">
      <p:cViewPr>
        <p:scale>
          <a:sx n="104" d="100"/>
          <a:sy n="104" d="100"/>
        </p:scale>
        <p:origin x="9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DC7A1-BCF8-BB44-960D-FA8DD82E5CAA}" type="datetimeFigureOut">
              <a:t>2/3/25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E41D8-2946-C946-BC55-71FAE99D07A8}" type="slidenum">
              <a:t>‹#›</a:t>
            </a:fld>
            <a:endParaRPr lang="en-VN"/>
          </a:p>
        </p:txBody>
      </p:sp>
    </p:spTree>
    <p:extLst>
      <p:ext uri="{BB962C8B-B14F-4D97-AF65-F5344CB8AC3E}">
        <p14:creationId xmlns:p14="http://schemas.microsoft.com/office/powerpoint/2010/main" val="223279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VN"/>
              <a:t>The QIMAX project include two parts: software part and hardware parts. We decided to </a:t>
            </a:r>
            <a:r>
              <a:rPr lang="en-US"/>
              <a:t>E</a:t>
            </a:r>
            <a:r>
              <a:rPr lang="en-VN"/>
              <a:t>mulating near-Clifford circuit </a:t>
            </a:r>
            <a:r>
              <a:rPr lang="en-US"/>
              <a:t>b</a:t>
            </a:r>
            <a:r>
              <a:rPr lang="en-VN"/>
              <a:t>y extended stabilizer formalism;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a:t>
            </a:r>
            <a:r>
              <a:rPr lang="en-VN"/>
              <a:t>ncluding H,S,CX, Rx, Ry and Rz gate.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Since low-rank stabilizers can be processed efficiently by C++ packages such as stim, we highly consider medium- and high-rank stabilizers or circuits which has many non-Clifford gates.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input and output of QIMAX are same as other quantum simulator. We receiver list of quantum gates from user, then execute the program on ZCU 102 FPGA then return the target stabilizer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stabilizer group can be converted to the state-vector.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Currently, we have developed the software version; the hardware design are in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VN"/>
          </a:p>
          <a:p>
            <a:pPr marL="0" marR="0" lvl="0" indent="0" algn="l" defTabSz="914400" rtl="0" eaLnBrk="1" fontAlgn="auto" latinLnBrk="0" hangingPunct="1">
              <a:lnSpc>
                <a:spcPct val="100000"/>
              </a:lnSpc>
              <a:spcBef>
                <a:spcPts val="0"/>
              </a:spcBef>
              <a:spcAft>
                <a:spcPts val="0"/>
              </a:spcAft>
              <a:buClrTx/>
              <a:buSzTx/>
              <a:buFontTx/>
              <a:buNone/>
              <a:tabLst/>
              <a:defRPr/>
            </a:pPr>
            <a:endParaRPr lang="en-VN"/>
          </a:p>
        </p:txBody>
      </p:sp>
      <p:sp>
        <p:nvSpPr>
          <p:cNvPr id="4" name="Slide Number Placeholder 3"/>
          <p:cNvSpPr>
            <a:spLocks noGrp="1"/>
          </p:cNvSpPr>
          <p:nvPr>
            <p:ph type="sldNum" sz="quarter" idx="5"/>
          </p:nvPr>
        </p:nvSpPr>
        <p:spPr/>
        <p:txBody>
          <a:bodyPr/>
          <a:lstStyle/>
          <a:p>
            <a:fld id="{CA7E41D8-2946-C946-BC55-71FAE99D07A8}" type="slidenum">
              <a:rPr lang="en-VN"/>
              <a:t>2</a:t>
            </a:fld>
            <a:endParaRPr lang="en-VN"/>
          </a:p>
        </p:txBody>
      </p:sp>
    </p:spTree>
    <p:extLst>
      <p:ext uri="{BB962C8B-B14F-4D97-AF65-F5344CB8AC3E}">
        <p14:creationId xmlns:p14="http://schemas.microsoft.com/office/powerpoint/2010/main" val="219530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The key idea of QIMAX is how to run the stabilizer formalism effeciently on designed hardware such as FPGA.</a:t>
            </a:r>
          </a:p>
          <a:p>
            <a:endParaRPr lang="en-VN"/>
          </a:p>
          <a:p>
            <a:r>
              <a:rPr lang="en-VN"/>
              <a:t>The original formalism transform stabilizer group gate by gate, make it slow if we process high depth circuit.</a:t>
            </a:r>
          </a:p>
          <a:p>
            <a:endParaRPr lang="en-VN"/>
          </a:p>
          <a:p>
            <a:r>
              <a:rPr lang="en-VN"/>
              <a:t>Our first idea is that grouping gates into 1-qubit and 2-qubit operatots.</a:t>
            </a:r>
          </a:p>
          <a:p>
            <a:r>
              <a:rPr lang="en-VN"/>
              <a:t>Because operators only act on Pauli X,Y or Z; the cost now come from construct a look up table for tracking the output of operators after acting on Pauli X,Y,Z/</a:t>
            </a:r>
          </a:p>
          <a:p>
            <a:pPr marL="171450" indent="-171450">
              <a:buFont typeface="Symbol" pitchFamily="2" charset="2"/>
              <a:buChar char="Þ"/>
            </a:pPr>
            <a:r>
              <a:rPr lang="en-VN"/>
              <a:t>We can parallel this process.</a:t>
            </a:r>
          </a:p>
          <a:p>
            <a:pPr marL="171450" indent="-171450">
              <a:buFont typeface="Symbol" pitchFamily="2" charset="2"/>
              <a:buChar char="Þ"/>
            </a:pPr>
            <a:endParaRPr lang="en-VN"/>
          </a:p>
          <a:p>
            <a:pPr marL="0" indent="0">
              <a:buFont typeface="Symbol" pitchFamily="2" charset="2"/>
              <a:buNone/>
            </a:pPr>
            <a:r>
              <a:rPr lang="en-VN"/>
              <a:t>Secondly, the stabilizer group presented by n linear combination of Pauli matrices, can be viewed as a 3d-tensor, each element is the coeffecient in the combinations.</a:t>
            </a:r>
          </a:p>
          <a:p>
            <a:pPr marL="0" indent="0">
              <a:buFont typeface="Symbol" pitchFamily="2" charset="2"/>
              <a:buNone/>
            </a:pPr>
            <a:r>
              <a:rPr lang="en-VN"/>
              <a:t>=&gt; Enable parallel processing on this tensor.</a:t>
            </a:r>
          </a:p>
        </p:txBody>
      </p:sp>
      <p:sp>
        <p:nvSpPr>
          <p:cNvPr id="4" name="Slide Number Placeholder 3"/>
          <p:cNvSpPr>
            <a:spLocks noGrp="1"/>
          </p:cNvSpPr>
          <p:nvPr>
            <p:ph type="sldNum" sz="quarter" idx="5"/>
          </p:nvPr>
        </p:nvSpPr>
        <p:spPr/>
        <p:txBody>
          <a:bodyPr/>
          <a:lstStyle/>
          <a:p>
            <a:fld id="{CA7E41D8-2946-C946-BC55-71FAE99D07A8}" type="slidenum">
              <a:rPr lang="en-VN"/>
              <a:t>3</a:t>
            </a:fld>
            <a:endParaRPr lang="en-VN"/>
          </a:p>
        </p:txBody>
      </p:sp>
    </p:spTree>
    <p:extLst>
      <p:ext uri="{BB962C8B-B14F-4D97-AF65-F5344CB8AC3E}">
        <p14:creationId xmlns:p14="http://schemas.microsoft.com/office/powerpoint/2010/main" val="2974878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In the left, you can see that stabilizers formalism is not good as other simulator (Qiskit) in case of circuit which has many 2-qubit gate.</a:t>
            </a:r>
          </a:p>
          <a:p>
            <a:r>
              <a:rPr lang="en-VN"/>
              <a:t>In the right, with the circuits which has less 2-qubit gate, parallel stabilizer formalism can achieve the better slope than qiskit.</a:t>
            </a:r>
          </a:p>
          <a:p>
            <a:endParaRPr lang="en-VN"/>
          </a:p>
          <a:p>
            <a:r>
              <a:rPr lang="en-VN"/>
              <a:t>Note that these results are just the estimated if parallel stabilizer formalism is deployed on multi-core FPGA.</a:t>
            </a:r>
          </a:p>
        </p:txBody>
      </p:sp>
      <p:sp>
        <p:nvSpPr>
          <p:cNvPr id="4" name="Slide Number Placeholder 3"/>
          <p:cNvSpPr>
            <a:spLocks noGrp="1"/>
          </p:cNvSpPr>
          <p:nvPr>
            <p:ph type="sldNum" sz="quarter" idx="5"/>
          </p:nvPr>
        </p:nvSpPr>
        <p:spPr/>
        <p:txBody>
          <a:bodyPr/>
          <a:lstStyle/>
          <a:p>
            <a:fld id="{CA7E41D8-2946-C946-BC55-71FAE99D07A8}" type="slidenum">
              <a:rPr lang="en-VN"/>
              <a:t>4</a:t>
            </a:fld>
            <a:endParaRPr lang="en-VN"/>
          </a:p>
        </p:txBody>
      </p:sp>
    </p:spTree>
    <p:extLst>
      <p:ext uri="{BB962C8B-B14F-4D97-AF65-F5344CB8AC3E}">
        <p14:creationId xmlns:p14="http://schemas.microsoft.com/office/powerpoint/2010/main" val="3207356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8A36-375A-7378-4200-BF9018790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4F358829-2DF9-7748-DBE8-31F667D75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F4E11701-772C-1FAB-351B-4D6AF971C750}"/>
              </a:ext>
            </a:extLst>
          </p:cNvPr>
          <p:cNvSpPr>
            <a:spLocks noGrp="1"/>
          </p:cNvSpPr>
          <p:nvPr>
            <p:ph type="dt" sz="half" idx="10"/>
          </p:nvPr>
        </p:nvSpPr>
        <p:spPr/>
        <p:txBody>
          <a:body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65F4A81E-C2AC-17F5-3FEA-55B9CC60FC8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B8B4D3-559B-2A21-581C-5F5562C2FC12}"/>
              </a:ext>
            </a:extLst>
          </p:cNvPr>
          <p:cNvSpPr>
            <a:spLocks noGrp="1"/>
          </p:cNvSpPr>
          <p:nvPr>
            <p:ph type="sldNum" sz="quarter" idx="12"/>
          </p:nvPr>
        </p:nvSpPr>
        <p:spPr/>
        <p:txBody>
          <a:bodyPr/>
          <a:lstStyle/>
          <a:p>
            <a:fld id="{BE4AB753-92F3-404E-B177-31E1008485E2}" type="slidenum">
              <a:t>‹#›</a:t>
            </a:fld>
            <a:endParaRPr lang="en-VN"/>
          </a:p>
        </p:txBody>
      </p:sp>
      <p:pic>
        <p:nvPicPr>
          <p:cNvPr id="1028" name="Picture 4" descr="Veena Vijayakumar - Member of Operations Staff - Unitary Foundation |  LinkedIn">
            <a:extLst>
              <a:ext uri="{FF2B5EF4-FFF2-40B4-BE49-F238E27FC236}">
                <a16:creationId xmlns:a16="http://schemas.microsoft.com/office/drawing/2014/main" id="{1E7992A3-2CC7-575F-DF71-E95381D2AE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3333" b="42699"/>
          <a:stretch/>
        </p:blipFill>
        <p:spPr bwMode="auto">
          <a:xfrm>
            <a:off x="8372475" y="0"/>
            <a:ext cx="3819525" cy="95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1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6615-CEBF-5A8E-C77F-A4829F03524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F185640-796D-25D1-C56F-681CCADA8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FBEC0EA-5184-D94F-A21E-85B2D70A0AA5}"/>
              </a:ext>
            </a:extLst>
          </p:cNvPr>
          <p:cNvSpPr>
            <a:spLocks noGrp="1"/>
          </p:cNvSpPr>
          <p:nvPr>
            <p:ph type="dt" sz="half" idx="10"/>
          </p:nvPr>
        </p:nvSpPr>
        <p:spPr/>
        <p:txBody>
          <a:body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CA526021-E3F5-AD8C-E7FB-8AFEF877329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1F7C756-86B7-70FE-2101-0B27237B6F8D}"/>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273921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8D425-FE76-C15A-C6F8-2D0972CAB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CD898C2D-0830-EFD7-CCCD-B8F40B8BF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F0CA6AC-4C41-59B3-B751-E35415B41CD6}"/>
              </a:ext>
            </a:extLst>
          </p:cNvPr>
          <p:cNvSpPr>
            <a:spLocks noGrp="1"/>
          </p:cNvSpPr>
          <p:nvPr>
            <p:ph type="dt" sz="half" idx="10"/>
          </p:nvPr>
        </p:nvSpPr>
        <p:spPr/>
        <p:txBody>
          <a:body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51B97EFF-601A-6DB1-595F-9FF430E0DBC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7401B98-70E3-2D26-4648-8809BE89B7A1}"/>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35720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B9D5-4F94-16F3-73B8-E7DF15AB4F1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4489881-ED00-1E80-1573-134C130256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445347F-8974-6684-872C-26FCC3B920AF}"/>
              </a:ext>
            </a:extLst>
          </p:cNvPr>
          <p:cNvSpPr>
            <a:spLocks noGrp="1"/>
          </p:cNvSpPr>
          <p:nvPr>
            <p:ph type="dt" sz="half" idx="10"/>
          </p:nvPr>
        </p:nvSpPr>
        <p:spPr/>
        <p:txBody>
          <a:body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5C64435E-96C4-9882-440F-8231FBA81EF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2735FF7-0625-449D-6FF7-711136D1A6AD}"/>
              </a:ext>
            </a:extLst>
          </p:cNvPr>
          <p:cNvSpPr>
            <a:spLocks noGrp="1"/>
          </p:cNvSpPr>
          <p:nvPr>
            <p:ph type="sldNum" sz="quarter" idx="12"/>
          </p:nvPr>
        </p:nvSpPr>
        <p:spPr/>
        <p:txBody>
          <a:bodyPr/>
          <a:lstStyle/>
          <a:p>
            <a:fld id="{BE4AB753-92F3-404E-B177-31E1008485E2}" type="slidenum">
              <a:t>‹#›</a:t>
            </a:fld>
            <a:endParaRPr lang="en-VN"/>
          </a:p>
        </p:txBody>
      </p:sp>
      <p:pic>
        <p:nvPicPr>
          <p:cNvPr id="7" name="Picture 4" descr="Veena Vijayakumar - Member of Operations Staff - Unitary Foundation |  LinkedIn">
            <a:extLst>
              <a:ext uri="{FF2B5EF4-FFF2-40B4-BE49-F238E27FC236}">
                <a16:creationId xmlns:a16="http://schemas.microsoft.com/office/drawing/2014/main" id="{E944F908-7370-617C-7116-628A683C965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3333" b="42699"/>
          <a:stretch/>
        </p:blipFill>
        <p:spPr bwMode="auto">
          <a:xfrm>
            <a:off x="8372475" y="0"/>
            <a:ext cx="3819525" cy="957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8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0ED4-F8D6-B1B0-51D0-09B860B42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B12AFBAB-789A-2963-E8DD-3EEA3F729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5FF5A9-95D0-3990-93FF-D5109851444A}"/>
              </a:ext>
            </a:extLst>
          </p:cNvPr>
          <p:cNvSpPr>
            <a:spLocks noGrp="1"/>
          </p:cNvSpPr>
          <p:nvPr>
            <p:ph type="dt" sz="half" idx="10"/>
          </p:nvPr>
        </p:nvSpPr>
        <p:spPr/>
        <p:txBody>
          <a:body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7AF283CA-9735-DFAA-8362-B744E0C7793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9522886-AB32-6EAF-4732-340477C2DA16}"/>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404669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2D90-4473-E922-7FAB-CDF2AD58CF8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A7DA6D8-CA0F-FE7C-DE6D-478A41CB36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EC42A6AD-10C0-7C61-C84C-5D39C1ADBF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308C6023-9D2A-4809-C088-2C1A0025DBAC}"/>
              </a:ext>
            </a:extLst>
          </p:cNvPr>
          <p:cNvSpPr>
            <a:spLocks noGrp="1"/>
          </p:cNvSpPr>
          <p:nvPr>
            <p:ph type="dt" sz="half" idx="10"/>
          </p:nvPr>
        </p:nvSpPr>
        <p:spPr/>
        <p:txBody>
          <a:bodyPr/>
          <a:lstStyle/>
          <a:p>
            <a:fld id="{9117D41A-B3D1-B44F-ADF3-E80281933F1D}" type="datetimeFigureOut">
              <a:t>2/3/25</a:t>
            </a:fld>
            <a:endParaRPr lang="en-VN"/>
          </a:p>
        </p:txBody>
      </p:sp>
      <p:sp>
        <p:nvSpPr>
          <p:cNvPr id="6" name="Footer Placeholder 5">
            <a:extLst>
              <a:ext uri="{FF2B5EF4-FFF2-40B4-BE49-F238E27FC236}">
                <a16:creationId xmlns:a16="http://schemas.microsoft.com/office/drawing/2014/main" id="{5E7AD941-A9FF-091A-40F0-F101BB3A59F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062FD76-D887-07BB-B170-901D92A411CB}"/>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118962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5C78-9552-AE3F-720D-D8C1B2B3A2B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78E0B08-544B-601F-4840-183D533E4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48B6F-1C0E-9E14-9B75-02891E760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21DCCA8A-FB63-9F9E-CA37-C0772EA7C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9A858C-1D5C-58A2-C613-D502365606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9917159-F9F3-0D7F-C36B-0042ACF20058}"/>
              </a:ext>
            </a:extLst>
          </p:cNvPr>
          <p:cNvSpPr>
            <a:spLocks noGrp="1"/>
          </p:cNvSpPr>
          <p:nvPr>
            <p:ph type="dt" sz="half" idx="10"/>
          </p:nvPr>
        </p:nvSpPr>
        <p:spPr/>
        <p:txBody>
          <a:bodyPr/>
          <a:lstStyle/>
          <a:p>
            <a:fld id="{9117D41A-B3D1-B44F-ADF3-E80281933F1D}" type="datetimeFigureOut">
              <a:t>2/3/25</a:t>
            </a:fld>
            <a:endParaRPr lang="en-VN"/>
          </a:p>
        </p:txBody>
      </p:sp>
      <p:sp>
        <p:nvSpPr>
          <p:cNvPr id="8" name="Footer Placeholder 7">
            <a:extLst>
              <a:ext uri="{FF2B5EF4-FFF2-40B4-BE49-F238E27FC236}">
                <a16:creationId xmlns:a16="http://schemas.microsoft.com/office/drawing/2014/main" id="{9528BF2F-1C11-11AF-8EBD-6430FBFA285F}"/>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89CDF10-B0FC-66C0-02ED-3719837334EE}"/>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115926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7AA8-FA81-9E7F-5904-213DD6A104E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83D37075-DE7B-1106-6D83-A96F438AF36B}"/>
              </a:ext>
            </a:extLst>
          </p:cNvPr>
          <p:cNvSpPr>
            <a:spLocks noGrp="1"/>
          </p:cNvSpPr>
          <p:nvPr>
            <p:ph type="dt" sz="half" idx="10"/>
          </p:nvPr>
        </p:nvSpPr>
        <p:spPr/>
        <p:txBody>
          <a:bodyPr/>
          <a:lstStyle/>
          <a:p>
            <a:fld id="{9117D41A-B3D1-B44F-ADF3-E80281933F1D}" type="datetimeFigureOut">
              <a:t>2/3/25</a:t>
            </a:fld>
            <a:endParaRPr lang="en-VN"/>
          </a:p>
        </p:txBody>
      </p:sp>
      <p:sp>
        <p:nvSpPr>
          <p:cNvPr id="4" name="Footer Placeholder 3">
            <a:extLst>
              <a:ext uri="{FF2B5EF4-FFF2-40B4-BE49-F238E27FC236}">
                <a16:creationId xmlns:a16="http://schemas.microsoft.com/office/drawing/2014/main" id="{88D891D8-05DF-A30B-1A0A-B66406164B0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F01F83BC-D170-5FDC-461E-AA183093A5E8}"/>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203246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180D2-B8B9-6DEA-EE04-23F3293A17A4}"/>
              </a:ext>
            </a:extLst>
          </p:cNvPr>
          <p:cNvSpPr>
            <a:spLocks noGrp="1"/>
          </p:cNvSpPr>
          <p:nvPr>
            <p:ph type="dt" sz="half" idx="10"/>
          </p:nvPr>
        </p:nvSpPr>
        <p:spPr/>
        <p:txBody>
          <a:bodyPr/>
          <a:lstStyle/>
          <a:p>
            <a:fld id="{9117D41A-B3D1-B44F-ADF3-E80281933F1D}" type="datetimeFigureOut">
              <a:t>2/3/25</a:t>
            </a:fld>
            <a:endParaRPr lang="en-VN"/>
          </a:p>
        </p:txBody>
      </p:sp>
      <p:sp>
        <p:nvSpPr>
          <p:cNvPr id="3" name="Footer Placeholder 2">
            <a:extLst>
              <a:ext uri="{FF2B5EF4-FFF2-40B4-BE49-F238E27FC236}">
                <a16:creationId xmlns:a16="http://schemas.microsoft.com/office/drawing/2014/main" id="{4BF73E70-3344-328E-D004-745671F31A41}"/>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82A18DC3-2790-D38B-9D32-23F34DE3FB46}"/>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338006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E08-C79B-E257-56B5-F0276C38C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48A9266-548D-EFB7-28B8-B7E43DFA0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52CF3D60-7639-4362-8D8F-8F3153743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ABBFE-2D82-54D3-83DB-433D6D03DD5B}"/>
              </a:ext>
            </a:extLst>
          </p:cNvPr>
          <p:cNvSpPr>
            <a:spLocks noGrp="1"/>
          </p:cNvSpPr>
          <p:nvPr>
            <p:ph type="dt" sz="half" idx="10"/>
          </p:nvPr>
        </p:nvSpPr>
        <p:spPr/>
        <p:txBody>
          <a:bodyPr/>
          <a:lstStyle/>
          <a:p>
            <a:fld id="{9117D41A-B3D1-B44F-ADF3-E80281933F1D}" type="datetimeFigureOut">
              <a:t>2/3/25</a:t>
            </a:fld>
            <a:endParaRPr lang="en-VN"/>
          </a:p>
        </p:txBody>
      </p:sp>
      <p:sp>
        <p:nvSpPr>
          <p:cNvPr id="6" name="Footer Placeholder 5">
            <a:extLst>
              <a:ext uri="{FF2B5EF4-FFF2-40B4-BE49-F238E27FC236}">
                <a16:creationId xmlns:a16="http://schemas.microsoft.com/office/drawing/2014/main" id="{4D6FF0E0-58F9-4764-97BF-5D5B0478BF2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EFBD935-7381-C0B7-5617-3D9E31B54C8E}"/>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262243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2C65-F1CB-19CD-CAD7-4117BF928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A75DA1B-BA48-4948-6435-305DE3E2F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F0DD6E37-3D0C-BBA3-837B-91C39405F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80FD5-AD87-D209-1042-DB416CCB1F1C}"/>
              </a:ext>
            </a:extLst>
          </p:cNvPr>
          <p:cNvSpPr>
            <a:spLocks noGrp="1"/>
          </p:cNvSpPr>
          <p:nvPr>
            <p:ph type="dt" sz="half" idx="10"/>
          </p:nvPr>
        </p:nvSpPr>
        <p:spPr/>
        <p:txBody>
          <a:bodyPr/>
          <a:lstStyle/>
          <a:p>
            <a:fld id="{9117D41A-B3D1-B44F-ADF3-E80281933F1D}" type="datetimeFigureOut">
              <a:t>2/3/25</a:t>
            </a:fld>
            <a:endParaRPr lang="en-VN"/>
          </a:p>
        </p:txBody>
      </p:sp>
      <p:sp>
        <p:nvSpPr>
          <p:cNvPr id="6" name="Footer Placeholder 5">
            <a:extLst>
              <a:ext uri="{FF2B5EF4-FFF2-40B4-BE49-F238E27FC236}">
                <a16:creationId xmlns:a16="http://schemas.microsoft.com/office/drawing/2014/main" id="{4BE42248-4E6B-D5EC-38AA-64312B92D74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935B776-CBBD-18DE-83C9-11F1BE629DE4}"/>
              </a:ext>
            </a:extLst>
          </p:cNvPr>
          <p:cNvSpPr>
            <a:spLocks noGrp="1"/>
          </p:cNvSpPr>
          <p:nvPr>
            <p:ph type="sldNum" sz="quarter" idx="12"/>
          </p:nvPr>
        </p:nvSpPr>
        <p:spPr/>
        <p:txBody>
          <a:bodyPr/>
          <a:lstStyle/>
          <a:p>
            <a:fld id="{BE4AB753-92F3-404E-B177-31E1008485E2}" type="slidenum">
              <a:t>‹#›</a:t>
            </a:fld>
            <a:endParaRPr lang="en-VN"/>
          </a:p>
        </p:txBody>
      </p:sp>
    </p:spTree>
    <p:extLst>
      <p:ext uri="{BB962C8B-B14F-4D97-AF65-F5344CB8AC3E}">
        <p14:creationId xmlns:p14="http://schemas.microsoft.com/office/powerpoint/2010/main" val="210199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6A76D-048F-B0BC-C76C-111E6A15C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4C2B9EE-7438-E534-D98F-3A1CB5E3F5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9A95926-2601-F72F-310A-A62883699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7D41A-B3D1-B44F-ADF3-E80281933F1D}" type="datetimeFigureOut">
              <a:t>2/3/25</a:t>
            </a:fld>
            <a:endParaRPr lang="en-VN"/>
          </a:p>
        </p:txBody>
      </p:sp>
      <p:sp>
        <p:nvSpPr>
          <p:cNvPr id="5" name="Footer Placeholder 4">
            <a:extLst>
              <a:ext uri="{FF2B5EF4-FFF2-40B4-BE49-F238E27FC236}">
                <a16:creationId xmlns:a16="http://schemas.microsoft.com/office/drawing/2014/main" id="{AEDE6EF6-32D3-09F2-5D09-B0F339CF1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34D91F34-DA83-6CCB-58AE-14FD42A77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AB753-92F3-404E-B177-31E1008485E2}" type="slidenum">
              <a:t>‹#›</a:t>
            </a:fld>
            <a:endParaRPr lang="en-VN"/>
          </a:p>
        </p:txBody>
      </p:sp>
    </p:spTree>
    <p:extLst>
      <p:ext uri="{BB962C8B-B14F-4D97-AF65-F5344CB8AC3E}">
        <p14:creationId xmlns:p14="http://schemas.microsoft.com/office/powerpoint/2010/main" val="18584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7D57-5099-FD8F-05E5-709978DBC248}"/>
              </a:ext>
            </a:extLst>
          </p:cNvPr>
          <p:cNvSpPr>
            <a:spLocks noGrp="1"/>
          </p:cNvSpPr>
          <p:nvPr>
            <p:ph type="ctrTitle"/>
          </p:nvPr>
        </p:nvSpPr>
        <p:spPr/>
        <p:txBody>
          <a:bodyPr/>
          <a:lstStyle/>
          <a:p>
            <a:r>
              <a:rPr lang="en-US" dirty="0"/>
              <a:t>QIMAX</a:t>
            </a:r>
            <a:endParaRPr lang="en-VN"/>
          </a:p>
        </p:txBody>
      </p:sp>
      <p:sp>
        <p:nvSpPr>
          <p:cNvPr id="3" name="Subtitle 2">
            <a:extLst>
              <a:ext uri="{FF2B5EF4-FFF2-40B4-BE49-F238E27FC236}">
                <a16:creationId xmlns:a16="http://schemas.microsoft.com/office/drawing/2014/main" id="{D04A2671-F803-1429-1395-104A833D5556}"/>
              </a:ext>
            </a:extLst>
          </p:cNvPr>
          <p:cNvSpPr>
            <a:spLocks noGrp="1"/>
          </p:cNvSpPr>
          <p:nvPr>
            <p:ph type="subTitle" idx="1"/>
          </p:nvPr>
        </p:nvSpPr>
        <p:spPr/>
        <p:txBody>
          <a:bodyPr/>
          <a:lstStyle/>
          <a:p>
            <a:r>
              <a:rPr lang="en-VN"/>
              <a:t>Le Vu Trung D</a:t>
            </a:r>
            <a:r>
              <a:rPr lang="en-US"/>
              <a:t>u</a:t>
            </a:r>
            <a:r>
              <a:rPr lang="en-VN"/>
              <a:t>ong, Vu Tuan Hai, Pham Hoai Luan</a:t>
            </a:r>
          </a:p>
        </p:txBody>
      </p:sp>
    </p:spTree>
    <p:extLst>
      <p:ext uri="{BB962C8B-B14F-4D97-AF65-F5344CB8AC3E}">
        <p14:creationId xmlns:p14="http://schemas.microsoft.com/office/powerpoint/2010/main" val="395479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EAA1-A629-FC85-D2D3-40A106B3AA70}"/>
              </a:ext>
            </a:extLst>
          </p:cNvPr>
          <p:cNvSpPr>
            <a:spLocks noGrp="1"/>
          </p:cNvSpPr>
          <p:nvPr>
            <p:ph type="title"/>
          </p:nvPr>
        </p:nvSpPr>
        <p:spPr/>
        <p:txBody>
          <a:bodyPr/>
          <a:lstStyle/>
          <a:p>
            <a:r>
              <a:rPr lang="en-VN"/>
              <a:t>Short - introduction</a:t>
            </a:r>
          </a:p>
        </p:txBody>
      </p:sp>
      <p:pic>
        <p:nvPicPr>
          <p:cNvPr id="4" name="Picture 2">
            <a:extLst>
              <a:ext uri="{FF2B5EF4-FFF2-40B4-BE49-F238E27FC236}">
                <a16:creationId xmlns:a16="http://schemas.microsoft.com/office/drawing/2014/main" id="{C0091C1F-5ADB-ED5A-5770-7D51C5E3D52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9450846">
            <a:off x="3534565" y="3156656"/>
            <a:ext cx="4762500"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433DDD-D080-6F15-9C1A-0478E77AEB0F}"/>
              </a:ext>
            </a:extLst>
          </p:cNvPr>
          <p:cNvSpPr txBox="1"/>
          <p:nvPr/>
        </p:nvSpPr>
        <p:spPr>
          <a:xfrm>
            <a:off x="4547754" y="1406481"/>
            <a:ext cx="3162861" cy="1754326"/>
          </a:xfrm>
          <a:prstGeom prst="rect">
            <a:avLst/>
          </a:prstGeom>
          <a:noFill/>
        </p:spPr>
        <p:txBody>
          <a:bodyPr wrap="square" rtlCol="0">
            <a:spAutoFit/>
          </a:bodyPr>
          <a:lstStyle/>
          <a:p>
            <a:pPr algn="ctr"/>
            <a:r>
              <a:rPr lang="en-VN"/>
              <a:t>QIMAX</a:t>
            </a:r>
          </a:p>
          <a:p>
            <a:pPr algn="ctr"/>
            <a:endParaRPr lang="en-VN"/>
          </a:p>
          <a:p>
            <a:pPr algn="ctr"/>
            <a:r>
              <a:rPr lang="en-VN"/>
              <a:t>Software: </a:t>
            </a:r>
            <a:r>
              <a:rPr lang="en-VN" i="1">
                <a:highlight>
                  <a:srgbClr val="00FF00"/>
                </a:highlight>
              </a:rPr>
              <a:t>Complete</a:t>
            </a:r>
          </a:p>
          <a:p>
            <a:pPr algn="ctr"/>
            <a:endParaRPr lang="en-VN"/>
          </a:p>
          <a:p>
            <a:pPr algn="ctr"/>
            <a:endParaRPr lang="en-VN"/>
          </a:p>
          <a:p>
            <a:pPr algn="ctr"/>
            <a:r>
              <a:rPr lang="en-VN"/>
              <a:t>Hardware design: </a:t>
            </a:r>
            <a:r>
              <a:rPr lang="en-VN" i="1">
                <a:highlight>
                  <a:srgbClr val="FFFF00"/>
                </a:highlight>
              </a:rPr>
              <a:t>In progress</a:t>
            </a:r>
          </a:p>
        </p:txBody>
      </p:sp>
      <p:sp>
        <p:nvSpPr>
          <p:cNvPr id="6" name="Down Arrow 5">
            <a:extLst>
              <a:ext uri="{FF2B5EF4-FFF2-40B4-BE49-F238E27FC236}">
                <a16:creationId xmlns:a16="http://schemas.microsoft.com/office/drawing/2014/main" id="{A089F752-B736-9CEC-71B6-692292477E1E}"/>
              </a:ext>
            </a:extLst>
          </p:cNvPr>
          <p:cNvSpPr/>
          <p:nvPr/>
        </p:nvSpPr>
        <p:spPr>
          <a:xfrm>
            <a:off x="6049700" y="2354821"/>
            <a:ext cx="189053" cy="405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Down Arrow 7">
            <a:extLst>
              <a:ext uri="{FF2B5EF4-FFF2-40B4-BE49-F238E27FC236}">
                <a16:creationId xmlns:a16="http://schemas.microsoft.com/office/drawing/2014/main" id="{DE08462F-0B14-C3DE-8604-36B14CDDCC61}"/>
              </a:ext>
            </a:extLst>
          </p:cNvPr>
          <p:cNvSpPr/>
          <p:nvPr/>
        </p:nvSpPr>
        <p:spPr>
          <a:xfrm>
            <a:off x="6028480" y="3251753"/>
            <a:ext cx="189053" cy="405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F0D2A3B1-10AB-ADC8-5F85-FFA255B99E43}"/>
              </a:ext>
            </a:extLst>
          </p:cNvPr>
          <p:cNvSpPr txBox="1"/>
          <p:nvPr/>
        </p:nvSpPr>
        <p:spPr>
          <a:xfrm>
            <a:off x="4816298" y="6308209"/>
            <a:ext cx="2199034" cy="369332"/>
          </a:xfrm>
          <a:prstGeom prst="rect">
            <a:avLst/>
          </a:prstGeom>
          <a:noFill/>
        </p:spPr>
        <p:txBody>
          <a:bodyPr wrap="square" rtlCol="0">
            <a:spAutoFit/>
          </a:bodyPr>
          <a:lstStyle/>
          <a:p>
            <a:r>
              <a:rPr lang="en-VN"/>
              <a:t>Fig 1. ZCU102 FPGA</a:t>
            </a:r>
          </a:p>
        </p:txBody>
      </p:sp>
      <p:sp>
        <p:nvSpPr>
          <p:cNvPr id="10" name="TextBox 9">
            <a:extLst>
              <a:ext uri="{FF2B5EF4-FFF2-40B4-BE49-F238E27FC236}">
                <a16:creationId xmlns:a16="http://schemas.microsoft.com/office/drawing/2014/main" id="{028644DA-AAFD-B594-ED67-A5EE0AE00470}"/>
              </a:ext>
            </a:extLst>
          </p:cNvPr>
          <p:cNvSpPr txBox="1"/>
          <p:nvPr/>
        </p:nvSpPr>
        <p:spPr>
          <a:xfrm>
            <a:off x="6087301" y="3244334"/>
            <a:ext cx="1169304" cy="369332"/>
          </a:xfrm>
          <a:prstGeom prst="rect">
            <a:avLst/>
          </a:prstGeom>
          <a:noFill/>
        </p:spPr>
        <p:txBody>
          <a:bodyPr wrap="square" rtlCol="0">
            <a:spAutoFit/>
          </a:bodyPr>
          <a:lstStyle/>
          <a:p>
            <a:pPr algn="ctr"/>
            <a:r>
              <a:rPr lang="en-VN" i="1"/>
              <a:t>Deploy</a:t>
            </a:r>
          </a:p>
        </p:txBody>
      </p:sp>
      <p:sp>
        <p:nvSpPr>
          <p:cNvPr id="11" name="TextBox 10">
            <a:extLst>
              <a:ext uri="{FF2B5EF4-FFF2-40B4-BE49-F238E27FC236}">
                <a16:creationId xmlns:a16="http://schemas.microsoft.com/office/drawing/2014/main" id="{080DD67F-50A4-F5A8-B300-D59E22B3FB36}"/>
              </a:ext>
            </a:extLst>
          </p:cNvPr>
          <p:cNvSpPr txBox="1"/>
          <p:nvPr/>
        </p:nvSpPr>
        <p:spPr>
          <a:xfrm>
            <a:off x="887534" y="1944730"/>
            <a:ext cx="2654174" cy="923330"/>
          </a:xfrm>
          <a:prstGeom prst="rect">
            <a:avLst/>
          </a:prstGeom>
          <a:noFill/>
        </p:spPr>
        <p:txBody>
          <a:bodyPr wrap="square" rtlCol="0">
            <a:spAutoFit/>
          </a:bodyPr>
          <a:lstStyle/>
          <a:p>
            <a:r>
              <a:rPr lang="en-US"/>
              <a:t>E</a:t>
            </a:r>
            <a:r>
              <a:rPr lang="en-VN"/>
              <a:t>mulating near-Clifford circuit </a:t>
            </a:r>
            <a:r>
              <a:rPr lang="en-US"/>
              <a:t>b</a:t>
            </a:r>
            <a:r>
              <a:rPr lang="en-VN"/>
              <a:t>y extended stabilizer formalism</a:t>
            </a:r>
          </a:p>
        </p:txBody>
      </p:sp>
      <p:sp>
        <p:nvSpPr>
          <p:cNvPr id="12" name="Down Arrow 11">
            <a:extLst>
              <a:ext uri="{FF2B5EF4-FFF2-40B4-BE49-F238E27FC236}">
                <a16:creationId xmlns:a16="http://schemas.microsoft.com/office/drawing/2014/main" id="{98F68E83-2FA2-73D4-8019-EDA9ACD06B11}"/>
              </a:ext>
            </a:extLst>
          </p:cNvPr>
          <p:cNvSpPr/>
          <p:nvPr/>
        </p:nvSpPr>
        <p:spPr>
          <a:xfrm rot="16200000">
            <a:off x="3150349" y="3944381"/>
            <a:ext cx="646331" cy="18066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3" name="TextBox 12">
            <a:extLst>
              <a:ext uri="{FF2B5EF4-FFF2-40B4-BE49-F238E27FC236}">
                <a16:creationId xmlns:a16="http://schemas.microsoft.com/office/drawing/2014/main" id="{C475CB16-64BB-4EEB-78F5-32CC26329739}"/>
              </a:ext>
            </a:extLst>
          </p:cNvPr>
          <p:cNvSpPr txBox="1"/>
          <p:nvPr/>
        </p:nvSpPr>
        <p:spPr>
          <a:xfrm>
            <a:off x="2939752" y="4168018"/>
            <a:ext cx="1028449" cy="369332"/>
          </a:xfrm>
          <a:prstGeom prst="rect">
            <a:avLst/>
          </a:prstGeom>
          <a:noFill/>
        </p:spPr>
        <p:txBody>
          <a:bodyPr wrap="square" rtlCol="0">
            <a:spAutoFit/>
          </a:bodyPr>
          <a:lstStyle/>
          <a:p>
            <a:r>
              <a:rPr lang="en-VN"/>
              <a:t>Input</a:t>
            </a:r>
          </a:p>
        </p:txBody>
      </p:sp>
      <p:sp>
        <p:nvSpPr>
          <p:cNvPr id="14" name="TextBox 13">
            <a:extLst>
              <a:ext uri="{FF2B5EF4-FFF2-40B4-BE49-F238E27FC236}">
                <a16:creationId xmlns:a16="http://schemas.microsoft.com/office/drawing/2014/main" id="{76E8D785-BE59-C381-BB02-EFC60261C7A0}"/>
              </a:ext>
            </a:extLst>
          </p:cNvPr>
          <p:cNvSpPr txBox="1"/>
          <p:nvPr/>
        </p:nvSpPr>
        <p:spPr>
          <a:xfrm>
            <a:off x="887534" y="4586089"/>
            <a:ext cx="1324325" cy="646331"/>
          </a:xfrm>
          <a:prstGeom prst="rect">
            <a:avLst/>
          </a:prstGeom>
          <a:noFill/>
        </p:spPr>
        <p:txBody>
          <a:bodyPr wrap="square" rtlCol="0">
            <a:spAutoFit/>
          </a:bodyPr>
          <a:lstStyle/>
          <a:p>
            <a:r>
              <a:rPr lang="en-US"/>
              <a:t>Q</a:t>
            </a:r>
            <a:r>
              <a:rPr lang="en-VN"/>
              <a:t>uantum gates</a:t>
            </a:r>
          </a:p>
        </p:txBody>
      </p:sp>
      <p:sp>
        <p:nvSpPr>
          <p:cNvPr id="16" name="Down Arrow 15">
            <a:extLst>
              <a:ext uri="{FF2B5EF4-FFF2-40B4-BE49-F238E27FC236}">
                <a16:creationId xmlns:a16="http://schemas.microsoft.com/office/drawing/2014/main" id="{2B7A7EEF-E0C7-49E0-56D5-C870DDF21C80}"/>
              </a:ext>
            </a:extLst>
          </p:cNvPr>
          <p:cNvSpPr/>
          <p:nvPr/>
        </p:nvSpPr>
        <p:spPr>
          <a:xfrm rot="16200000">
            <a:off x="7931687" y="4005947"/>
            <a:ext cx="646331" cy="18066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TextBox 16">
            <a:extLst>
              <a:ext uri="{FF2B5EF4-FFF2-40B4-BE49-F238E27FC236}">
                <a16:creationId xmlns:a16="http://schemas.microsoft.com/office/drawing/2014/main" id="{FD94D1A4-482E-6B2A-F58C-370C269F68F3}"/>
              </a:ext>
            </a:extLst>
          </p:cNvPr>
          <p:cNvSpPr txBox="1"/>
          <p:nvPr/>
        </p:nvSpPr>
        <p:spPr>
          <a:xfrm>
            <a:off x="7721090" y="4229584"/>
            <a:ext cx="1028449" cy="369332"/>
          </a:xfrm>
          <a:prstGeom prst="rect">
            <a:avLst/>
          </a:prstGeom>
          <a:noFill/>
        </p:spPr>
        <p:txBody>
          <a:bodyPr wrap="square" rtlCol="0">
            <a:spAutoFit/>
          </a:bodyPr>
          <a:lstStyle/>
          <a:p>
            <a:r>
              <a:rPr lang="en-VN"/>
              <a:t>Output</a:t>
            </a:r>
          </a:p>
        </p:txBody>
      </p:sp>
      <p:sp>
        <p:nvSpPr>
          <p:cNvPr id="18" name="TextBox 17">
            <a:extLst>
              <a:ext uri="{FF2B5EF4-FFF2-40B4-BE49-F238E27FC236}">
                <a16:creationId xmlns:a16="http://schemas.microsoft.com/office/drawing/2014/main" id="{BFEFBBF9-31AC-F957-916D-EBFCB04CF9E9}"/>
              </a:ext>
            </a:extLst>
          </p:cNvPr>
          <p:cNvSpPr txBox="1"/>
          <p:nvPr/>
        </p:nvSpPr>
        <p:spPr>
          <a:xfrm>
            <a:off x="9261422" y="4724588"/>
            <a:ext cx="2366285" cy="369332"/>
          </a:xfrm>
          <a:prstGeom prst="rect">
            <a:avLst/>
          </a:prstGeom>
          <a:noFill/>
        </p:spPr>
        <p:txBody>
          <a:bodyPr wrap="square" rtlCol="0">
            <a:spAutoFit/>
          </a:bodyPr>
          <a:lstStyle/>
          <a:p>
            <a:r>
              <a:rPr lang="en-VN"/>
              <a:t>Target stabilizer group</a:t>
            </a:r>
          </a:p>
        </p:txBody>
      </p:sp>
      <p:sp>
        <p:nvSpPr>
          <p:cNvPr id="19" name="Rectangle 18">
            <a:extLst>
              <a:ext uri="{FF2B5EF4-FFF2-40B4-BE49-F238E27FC236}">
                <a16:creationId xmlns:a16="http://schemas.microsoft.com/office/drawing/2014/main" id="{5DE855C6-507D-E73D-4825-11EA9E82F306}"/>
              </a:ext>
            </a:extLst>
          </p:cNvPr>
          <p:cNvSpPr/>
          <p:nvPr/>
        </p:nvSpPr>
        <p:spPr>
          <a:xfrm>
            <a:off x="716692" y="1690689"/>
            <a:ext cx="2825016" cy="132556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cxnSp>
        <p:nvCxnSpPr>
          <p:cNvPr id="21" name="Straight Connector 20">
            <a:extLst>
              <a:ext uri="{FF2B5EF4-FFF2-40B4-BE49-F238E27FC236}">
                <a16:creationId xmlns:a16="http://schemas.microsoft.com/office/drawing/2014/main" id="{2C22251C-55B1-45AB-E1E4-71CF7D406A26}"/>
              </a:ext>
            </a:extLst>
          </p:cNvPr>
          <p:cNvCxnSpPr/>
          <p:nvPr/>
        </p:nvCxnSpPr>
        <p:spPr>
          <a:xfrm flipH="1" flipV="1">
            <a:off x="3541708" y="1690688"/>
            <a:ext cx="2018833" cy="2540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2F35B8-8AC2-07D4-BB99-35428264A0F3}"/>
              </a:ext>
            </a:extLst>
          </p:cNvPr>
          <p:cNvCxnSpPr>
            <a:cxnSpLocks/>
          </p:cNvCxnSpPr>
          <p:nvPr/>
        </p:nvCxnSpPr>
        <p:spPr>
          <a:xfrm flipH="1">
            <a:off x="3541708" y="2301234"/>
            <a:ext cx="2018833" cy="68485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249DA2D-3534-87AE-58C1-BD00EA015B3A}"/>
              </a:ext>
            </a:extLst>
          </p:cNvPr>
          <p:cNvSpPr txBox="1"/>
          <p:nvPr/>
        </p:nvSpPr>
        <p:spPr>
          <a:xfrm>
            <a:off x="838199" y="3096702"/>
            <a:ext cx="3845011" cy="1200329"/>
          </a:xfrm>
          <a:prstGeom prst="rect">
            <a:avLst/>
          </a:prstGeom>
          <a:noFill/>
        </p:spPr>
        <p:txBody>
          <a:bodyPr wrap="square" rtlCol="0">
            <a:spAutoFit/>
          </a:bodyPr>
          <a:lstStyle/>
          <a:p>
            <a:r>
              <a:rPr lang="en-US"/>
              <a:t>Since low-rank stabilizers can be processed efficiently by packages such as stim, we consider medium- and high-rank stabilizers.</a:t>
            </a:r>
            <a:endParaRPr lang="en-VN"/>
          </a:p>
        </p:txBody>
      </p:sp>
    </p:spTree>
    <p:extLst>
      <p:ext uri="{BB962C8B-B14F-4D97-AF65-F5344CB8AC3E}">
        <p14:creationId xmlns:p14="http://schemas.microsoft.com/office/powerpoint/2010/main" val="117936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5691-2C13-AEB7-8D18-059E21077846}"/>
              </a:ext>
            </a:extLst>
          </p:cNvPr>
          <p:cNvSpPr>
            <a:spLocks noGrp="1"/>
          </p:cNvSpPr>
          <p:nvPr>
            <p:ph type="title"/>
          </p:nvPr>
        </p:nvSpPr>
        <p:spPr/>
        <p:txBody>
          <a:bodyPr>
            <a:normAutofit/>
          </a:bodyPr>
          <a:lstStyle/>
          <a:p>
            <a:r>
              <a:rPr lang="en-US" sz="4000"/>
              <a:t>Parallelizing the stabilizer formalism</a:t>
            </a:r>
            <a:endParaRPr lang="en-VN" sz="4000"/>
          </a:p>
        </p:txBody>
      </p:sp>
      <p:pic>
        <p:nvPicPr>
          <p:cNvPr id="5" name="Content Placeholder 4" descr="A diagram of a function&#10;&#10;Description automatically generated">
            <a:extLst>
              <a:ext uri="{FF2B5EF4-FFF2-40B4-BE49-F238E27FC236}">
                <a16:creationId xmlns:a16="http://schemas.microsoft.com/office/drawing/2014/main" id="{E6C963A5-D2A7-98EA-E218-5BDFCF5C9215}"/>
              </a:ext>
            </a:extLst>
          </p:cNvPr>
          <p:cNvPicPr>
            <a:picLocks noGrp="1" noChangeAspect="1"/>
          </p:cNvPicPr>
          <p:nvPr>
            <p:ph idx="1"/>
          </p:nvPr>
        </p:nvPicPr>
        <p:blipFill>
          <a:blip r:embed="rId3"/>
          <a:stretch>
            <a:fillRect/>
          </a:stretch>
        </p:blipFill>
        <p:spPr>
          <a:xfrm>
            <a:off x="838200" y="1690688"/>
            <a:ext cx="5950477" cy="4055204"/>
          </a:xfrm>
        </p:spPr>
      </p:pic>
      <p:sp>
        <p:nvSpPr>
          <p:cNvPr id="7" name="TextBox 6">
            <a:extLst>
              <a:ext uri="{FF2B5EF4-FFF2-40B4-BE49-F238E27FC236}">
                <a16:creationId xmlns:a16="http://schemas.microsoft.com/office/drawing/2014/main" id="{AC0CD5AF-0794-9038-EFF9-DB0C7FF1C36D}"/>
              </a:ext>
            </a:extLst>
          </p:cNvPr>
          <p:cNvSpPr txBox="1"/>
          <p:nvPr/>
        </p:nvSpPr>
        <p:spPr>
          <a:xfrm>
            <a:off x="690619" y="5745892"/>
            <a:ext cx="6098058" cy="923330"/>
          </a:xfrm>
          <a:prstGeom prst="rect">
            <a:avLst/>
          </a:prstGeom>
          <a:noFill/>
        </p:spPr>
        <p:txBody>
          <a:bodyPr wrap="square">
            <a:spAutoFit/>
          </a:bodyPr>
          <a:lstStyle/>
          <a:p>
            <a:r>
              <a:rPr lang="en-VN"/>
              <a:t>Fig 2. Architecture of the base algorithm. All the </a:t>
            </a:r>
            <a:r>
              <a:rPr lang="en-VN">
                <a:solidFill>
                  <a:srgbClr val="FF0000"/>
                </a:solidFill>
              </a:rPr>
              <a:t>red</a:t>
            </a:r>
            <a:r>
              <a:rPr lang="en-VN"/>
              <a:t> functions</a:t>
            </a:r>
          </a:p>
          <a:p>
            <a:r>
              <a:rPr lang="en-VN"/>
              <a:t>are parallelizable. The arrow stands for data flow, dotted arrows are notated for one-time loading.</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12FB1FB-DE09-6409-0657-843BD45DCB9D}"/>
                  </a:ext>
                </a:extLst>
              </p:cNvPr>
              <p:cNvSpPr txBox="1"/>
              <p:nvPr/>
            </p:nvSpPr>
            <p:spPr>
              <a:xfrm>
                <a:off x="6788677" y="1690688"/>
                <a:ext cx="4418901" cy="2926057"/>
              </a:xfrm>
              <a:prstGeom prst="rect">
                <a:avLst/>
              </a:prstGeom>
              <a:noFill/>
            </p:spPr>
            <p:txBody>
              <a:bodyPr wrap="square" rtlCol="0">
                <a:spAutoFit/>
              </a:bodyPr>
              <a:lstStyle/>
              <a:p>
                <a:r>
                  <a:rPr lang="en-VN"/>
                  <a:t>Strategy:</a:t>
                </a:r>
              </a:p>
              <a:p>
                <a:pPr marL="285750" indent="-285750">
                  <a:buFontTx/>
                  <a:buChar char="-"/>
                </a:pPr>
                <a:r>
                  <a:rPr lang="en-VN"/>
                  <a:t>Dividing circuit into </a:t>
                </a:r>
                <a14:m>
                  <m:oMath xmlns:m="http://schemas.openxmlformats.org/officeDocument/2006/math">
                    <m:d>
                      <m:dPr>
                        <m:begChr m:val="{"/>
                        <m:endChr m:val="}"/>
                        <m:ctrlPr>
                          <a:rPr lang="vi-VN" b="0" i="1">
                            <a:latin typeface="Cambria Math" panose="02040503050406030204" pitchFamily="18" charset="0"/>
                          </a:rPr>
                        </m:ctrlPr>
                      </m:dPr>
                      <m:e>
                        <m:sSub>
                          <m:sSubPr>
                            <m:ctrlPr>
                              <a:rPr lang="vi-VN" b="0" i="1">
                                <a:latin typeface="Cambria Math" panose="02040503050406030204" pitchFamily="18" charset="0"/>
                              </a:rPr>
                            </m:ctrlPr>
                          </m:sSubPr>
                          <m:e>
                            <m:r>
                              <a:rPr lang="vi-VN" i="1">
                                <a:latin typeface="Cambria Math" panose="02040503050406030204" pitchFamily="18" charset="0"/>
                              </a:rPr>
                              <m:t>𝑈</m:t>
                            </m:r>
                          </m:e>
                          <m:sub>
                            <m:r>
                              <a:rPr lang="vi-VN" i="1">
                                <a:latin typeface="Cambria Math" panose="02040503050406030204" pitchFamily="18" charset="0"/>
                              </a:rPr>
                              <m:t>𝑗</m:t>
                            </m:r>
                          </m:sub>
                        </m:sSub>
                        <m:r>
                          <a:rPr lang="vi-VN" b="0" i="1">
                            <a:latin typeface="Cambria Math" panose="02040503050406030204" pitchFamily="18" charset="0"/>
                          </a:rPr>
                          <m:t>,</m:t>
                        </m:r>
                        <m:sSub>
                          <m:sSubPr>
                            <m:ctrlPr>
                              <a:rPr lang="vi-VN" b="0" i="1">
                                <a:latin typeface="Cambria Math" panose="02040503050406030204" pitchFamily="18" charset="0"/>
                              </a:rPr>
                            </m:ctrlPr>
                          </m:sSubPr>
                          <m:e>
                            <m:r>
                              <a:rPr lang="vi-VN" i="1">
                                <a:latin typeface="Cambria Math" panose="02040503050406030204" pitchFamily="18" charset="0"/>
                              </a:rPr>
                              <m:t>𝑉</m:t>
                            </m:r>
                          </m:e>
                          <m:sub>
                            <m:r>
                              <a:rPr lang="vi-VN" i="1">
                                <a:latin typeface="Cambria Math" panose="02040503050406030204" pitchFamily="18" charset="0"/>
                              </a:rPr>
                              <m:t>𝑗</m:t>
                            </m:r>
                          </m:sub>
                        </m:sSub>
                      </m:e>
                    </m:d>
                  </m:oMath>
                </a14:m>
                <a:r>
                  <a:rPr lang="en-VN"/>
                  <a:t>;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𝑈</m:t>
                        </m:r>
                      </m:e>
                      <m:sub>
                        <m:r>
                          <a:rPr lang="vi-VN" i="1">
                            <a:latin typeface="Cambria Math" panose="02040503050406030204" pitchFamily="18" charset="0"/>
                          </a:rPr>
                          <m:t>𝑗</m:t>
                        </m:r>
                      </m:sub>
                    </m:sSub>
                  </m:oMath>
                </a14:m>
                <a:r>
                  <a:rPr lang="en-VN"/>
                  <a:t> and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𝑉</m:t>
                        </m:r>
                      </m:e>
                      <m:sub>
                        <m:r>
                          <a:rPr lang="vi-VN" i="1">
                            <a:latin typeface="Cambria Math" panose="02040503050406030204" pitchFamily="18" charset="0"/>
                          </a:rPr>
                          <m:t>𝑗</m:t>
                        </m:r>
                      </m:sub>
                    </m:sSub>
                  </m:oMath>
                </a14:m>
                <a:r>
                  <a:rPr lang="en-VN"/>
                  <a:t> consist only one-qubit and two-qubit gate, respectively. </a:t>
                </a:r>
              </a:p>
              <a:p>
                <a:pPr marL="285750" indent="-285750">
                  <a:buFontTx/>
                  <a:buChar char="-"/>
                </a:pPr>
                <a:r>
                  <a:rPr lang="en-VN"/>
                  <a:t>Then, applying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𝑈</m:t>
                        </m:r>
                      </m:e>
                      <m:sub>
                        <m:r>
                          <a:rPr lang="vi-VN" i="1">
                            <a:latin typeface="Cambria Math" panose="02040503050406030204" pitchFamily="18" charset="0"/>
                          </a:rPr>
                          <m:t>𝑗</m:t>
                        </m:r>
                      </m:sub>
                    </m:sSub>
                  </m:oMath>
                </a14:m>
                <a:r>
                  <a:rPr lang="en-VN"/>
                  <a:t> and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𝑉</m:t>
                        </m:r>
                      </m:e>
                      <m:sub>
                        <m:r>
                          <a:rPr lang="vi-VN" i="1">
                            <a:latin typeface="Cambria Math" panose="02040503050406030204" pitchFamily="18" charset="0"/>
                          </a:rPr>
                          <m:t>𝑗</m:t>
                        </m:r>
                      </m:sub>
                    </m:sSub>
                  </m:oMath>
                </a14:m>
                <a:r>
                  <a:rPr lang="en-VN"/>
                  <a:t> on stabilizers is equivalent to track on look up tables.</a:t>
                </a:r>
              </a:p>
              <a:p>
                <a:pPr marL="285750" indent="-285750">
                  <a:buFontTx/>
                  <a:buChar char="-"/>
                </a:pPr>
                <a:r>
                  <a:rPr lang="en-VN"/>
                  <a:t>Represent stabilizers as a big tensor</a:t>
                </a:r>
              </a:p>
              <a:p>
                <a:r>
                  <a:rPr lang="en-VN"/>
                  <a:t>…</a:t>
                </a:r>
              </a:p>
              <a:p>
                <a14:m>
                  <m:oMath xmlns:m="http://schemas.openxmlformats.org/officeDocument/2006/math">
                    <m:r>
                      <a:rPr lang="vi-VN" b="0" i="1">
                        <a:latin typeface="Cambria Math" panose="02040503050406030204" pitchFamily="18" charset="0"/>
                      </a:rPr>
                      <m:t>⇒</m:t>
                    </m:r>
                  </m:oMath>
                </a14:m>
                <a:r>
                  <a:rPr lang="en-VN"/>
                  <a:t> We are able to process the stabilizer group parralle.</a:t>
                </a:r>
              </a:p>
            </p:txBody>
          </p:sp>
        </mc:Choice>
        <mc:Fallback>
          <p:sp>
            <p:nvSpPr>
              <p:cNvPr id="8" name="TextBox 7">
                <a:extLst>
                  <a:ext uri="{FF2B5EF4-FFF2-40B4-BE49-F238E27FC236}">
                    <a16:creationId xmlns:a16="http://schemas.microsoft.com/office/drawing/2014/main" id="{712FB1FB-DE09-6409-0657-843BD45DCB9D}"/>
                  </a:ext>
                </a:extLst>
              </p:cNvPr>
              <p:cNvSpPr txBox="1">
                <a:spLocks noRot="1" noChangeAspect="1" noMove="1" noResize="1" noEditPoints="1" noAdjustHandles="1" noChangeArrowheads="1" noChangeShapeType="1" noTextEdit="1"/>
              </p:cNvSpPr>
              <p:nvPr/>
            </p:nvSpPr>
            <p:spPr>
              <a:xfrm>
                <a:off x="6788677" y="1690688"/>
                <a:ext cx="4418901" cy="2926057"/>
              </a:xfrm>
              <a:prstGeom prst="rect">
                <a:avLst/>
              </a:prstGeom>
              <a:blipFill>
                <a:blip r:embed="rId4"/>
                <a:stretch>
                  <a:fillRect l="-1146" t="-431" r="-2006" b="-2586"/>
                </a:stretch>
              </a:blipFill>
            </p:spPr>
            <p:txBody>
              <a:bodyPr/>
              <a:lstStyle/>
              <a:p>
                <a:r>
                  <a:rPr lang="en-VN">
                    <a:noFill/>
                  </a:rPr>
                  <a:t> </a:t>
                </a:r>
              </a:p>
            </p:txBody>
          </p:sp>
        </mc:Fallback>
      </mc:AlternateContent>
    </p:spTree>
    <p:extLst>
      <p:ext uri="{BB962C8B-B14F-4D97-AF65-F5344CB8AC3E}">
        <p14:creationId xmlns:p14="http://schemas.microsoft.com/office/powerpoint/2010/main" val="252860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591F-57D1-D06B-78E0-C1799FF10B2D}"/>
              </a:ext>
            </a:extLst>
          </p:cNvPr>
          <p:cNvSpPr>
            <a:spLocks noGrp="1"/>
          </p:cNvSpPr>
          <p:nvPr>
            <p:ph type="title"/>
          </p:nvPr>
        </p:nvSpPr>
        <p:spPr>
          <a:xfrm>
            <a:off x="321426" y="5604669"/>
            <a:ext cx="4139363" cy="1325563"/>
          </a:xfrm>
        </p:spPr>
        <p:txBody>
          <a:bodyPr/>
          <a:lstStyle/>
          <a:p>
            <a:r>
              <a:rPr lang="en-VN"/>
              <a:t>Estimated results</a:t>
            </a: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72D208CB-85F4-64E8-491B-FF7A54D66C3E}"/>
              </a:ext>
            </a:extLst>
          </p:cNvPr>
          <p:cNvPicPr>
            <a:picLocks noGrp="1" noChangeAspect="1"/>
          </p:cNvPicPr>
          <p:nvPr>
            <p:ph idx="1"/>
          </p:nvPr>
        </p:nvPicPr>
        <p:blipFill>
          <a:blip r:embed="rId3"/>
          <a:stretch>
            <a:fillRect/>
          </a:stretch>
        </p:blipFill>
        <p:spPr>
          <a:xfrm>
            <a:off x="482064" y="168245"/>
            <a:ext cx="7698109" cy="5436424"/>
          </a:xfrm>
        </p:spPr>
      </p:pic>
      <p:sp>
        <p:nvSpPr>
          <p:cNvPr id="7" name="TextBox 6">
            <a:extLst>
              <a:ext uri="{FF2B5EF4-FFF2-40B4-BE49-F238E27FC236}">
                <a16:creationId xmlns:a16="http://schemas.microsoft.com/office/drawing/2014/main" id="{F58F704E-AE14-CDF9-9E6A-150DE816CA6A}"/>
              </a:ext>
            </a:extLst>
          </p:cNvPr>
          <p:cNvSpPr txBox="1"/>
          <p:nvPr/>
        </p:nvSpPr>
        <p:spPr>
          <a:xfrm>
            <a:off x="8340811" y="1132131"/>
            <a:ext cx="3311612" cy="3693319"/>
          </a:xfrm>
          <a:prstGeom prst="rect">
            <a:avLst/>
          </a:prstGeom>
          <a:noFill/>
        </p:spPr>
        <p:txBody>
          <a:bodyPr wrap="square">
            <a:spAutoFit/>
          </a:bodyPr>
          <a:lstStyle/>
          <a:p>
            <a:r>
              <a:rPr lang="en-VN"/>
              <a:t>The benchmarked ansatz is |Wchain + ZXZ⟩ with random parameters on the ZXZ part (rotation part). </a:t>
            </a:r>
            <a:r>
              <a:rPr lang="en-US"/>
              <a:t>The</a:t>
            </a:r>
          </a:p>
          <a:p>
            <a:r>
              <a:rPr lang="en-US"/>
              <a:t>overall ansatz and ZXZ part are duplicated #Layers</a:t>
            </a:r>
          </a:p>
          <a:p>
            <a:r>
              <a:rPr lang="en-US"/>
              <a:t>times and #Repeats for investigating the scalability</a:t>
            </a:r>
          </a:p>
          <a:p>
            <a:r>
              <a:rPr lang="en-US"/>
              <a:t>of Pstabilizer.</a:t>
            </a:r>
          </a:p>
          <a:p>
            <a:endParaRPr lang="en-VN"/>
          </a:p>
          <a:p>
            <a:r>
              <a:rPr lang="en-VN"/>
              <a:t>High-#Layers Wchain+ZXZ lead to the largest rank and we are just considering upto 4 qubits.</a:t>
            </a:r>
          </a:p>
        </p:txBody>
      </p:sp>
      <p:sp>
        <p:nvSpPr>
          <p:cNvPr id="8" name="Rectangle 7">
            <a:extLst>
              <a:ext uri="{FF2B5EF4-FFF2-40B4-BE49-F238E27FC236}">
                <a16:creationId xmlns:a16="http://schemas.microsoft.com/office/drawing/2014/main" id="{DADE23C2-9410-285D-F352-250C0CBC77AD}"/>
              </a:ext>
            </a:extLst>
          </p:cNvPr>
          <p:cNvSpPr/>
          <p:nvPr/>
        </p:nvSpPr>
        <p:spPr>
          <a:xfrm>
            <a:off x="4331118" y="168245"/>
            <a:ext cx="3849055" cy="557764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TextBox 8">
            <a:extLst>
              <a:ext uri="{FF2B5EF4-FFF2-40B4-BE49-F238E27FC236}">
                <a16:creationId xmlns:a16="http://schemas.microsoft.com/office/drawing/2014/main" id="{7B8A8A5C-AB98-A4C6-BC69-A24F80A16F67}"/>
              </a:ext>
            </a:extLst>
          </p:cNvPr>
          <p:cNvSpPr txBox="1"/>
          <p:nvPr/>
        </p:nvSpPr>
        <p:spPr>
          <a:xfrm>
            <a:off x="6255645" y="5835500"/>
            <a:ext cx="3311612" cy="646331"/>
          </a:xfrm>
          <a:prstGeom prst="rect">
            <a:avLst/>
          </a:prstGeom>
          <a:noFill/>
        </p:spPr>
        <p:txBody>
          <a:bodyPr wrap="square">
            <a:spAutoFit/>
          </a:bodyPr>
          <a:lstStyle/>
          <a:p>
            <a:r>
              <a:rPr lang="en-VN">
                <a:solidFill>
                  <a:srgbClr val="FF0000"/>
                </a:solidFill>
              </a:rPr>
              <a:t>QIMAX can process large #Gates better than Qiskit</a:t>
            </a:r>
          </a:p>
        </p:txBody>
      </p:sp>
    </p:spTree>
    <p:extLst>
      <p:ext uri="{BB962C8B-B14F-4D97-AF65-F5344CB8AC3E}">
        <p14:creationId xmlns:p14="http://schemas.microsoft.com/office/powerpoint/2010/main" val="3979954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39258</TotalTime>
  <Words>574</Words>
  <Application>Microsoft Macintosh PowerPoint</Application>
  <PresentationFormat>Widescreen</PresentationFormat>
  <Paragraphs>60</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 Math</vt:lpstr>
      <vt:lpstr>Symbol</vt:lpstr>
      <vt:lpstr>Office Theme</vt:lpstr>
      <vt:lpstr>QIMAX</vt:lpstr>
      <vt:lpstr>Short - introduction</vt:lpstr>
      <vt:lpstr>Parallelizing the stabilizer formalism</vt:lpstr>
      <vt:lpstr>Estimated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Tuấn Hải</dc:creator>
  <cp:lastModifiedBy>Nguyễn Thị Lê Thủy</cp:lastModifiedBy>
  <cp:revision>30</cp:revision>
  <dcterms:created xsi:type="dcterms:W3CDTF">2023-09-22T15:49:11Z</dcterms:created>
  <dcterms:modified xsi:type="dcterms:W3CDTF">2025-03-02T15:21:05Z</dcterms:modified>
</cp:coreProperties>
</file>