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4" r:id="rId1"/>
  </p:sldMasterIdLst>
  <p:notesMasterIdLst>
    <p:notesMasterId r:id="rId27"/>
  </p:notesMasterIdLst>
  <p:sldIdLst>
    <p:sldId id="256" r:id="rId2"/>
    <p:sldId id="272" r:id="rId3"/>
    <p:sldId id="326" r:id="rId4"/>
    <p:sldId id="327" r:id="rId5"/>
    <p:sldId id="325" r:id="rId6"/>
    <p:sldId id="328"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29" r:id="rId20"/>
    <p:sldId id="330" r:id="rId21"/>
    <p:sldId id="331" r:id="rId22"/>
    <p:sldId id="332" r:id="rId23"/>
    <p:sldId id="333" r:id="rId24"/>
    <p:sldId id="322" r:id="rId25"/>
    <p:sldId id="324"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A34D0-F88C-4578-BAFE-0BCF1AC5DDA5}">
  <a:tblStyle styleId="{F67A34D0-F88C-4578-BAFE-0BCF1AC5DDA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A250AB-D0F1-4FAA-B3CD-1D65DCBF08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38" autoAdjust="0"/>
  </p:normalViewPr>
  <p:slideViewPr>
    <p:cSldViewPr snapToGrid="0">
      <p:cViewPr>
        <p:scale>
          <a:sx n="50" d="100"/>
          <a:sy n="50" d="100"/>
        </p:scale>
        <p:origin x="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9017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6880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5549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6457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3172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9011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1198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12393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888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1456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(the Objective of this assignments), Requirement, diagram, implementation approach (Code), testing, results </a:t>
            </a:r>
            <a:endParaRPr dirty="0"/>
          </a:p>
        </p:txBody>
      </p:sp>
      <p:sp>
        <p:nvSpPr>
          <p:cNvPr id="533" name="Google Shape;5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Google Shape;118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182" name="Google Shape;1182;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4 LLMs:</a:t>
            </a:r>
          </a:p>
          <a:p>
            <a:r>
              <a:rPr lang="en-US" dirty="0"/>
              <a:t>1. gpt-3.5-turbo </a:t>
            </a:r>
          </a:p>
          <a:p>
            <a:r>
              <a:rPr lang="en-US" dirty="0"/>
              <a:t>2. gpt-4 </a:t>
            </a:r>
          </a:p>
          <a:p>
            <a:r>
              <a:rPr lang="en-US" dirty="0"/>
              <a:t>3. Llama-2-70b-chat </a:t>
            </a:r>
          </a:p>
          <a:p>
            <a:r>
              <a:rPr lang="en-US" dirty="0"/>
              <a:t>4. Falcon-40b-instruct</a:t>
            </a:r>
          </a:p>
          <a:p>
            <a:endParaRPr lang="en-US" dirty="0"/>
          </a:p>
          <a:p>
            <a:endParaRPr lang="en-US" dirty="0"/>
          </a:p>
          <a:p>
            <a:endParaRPr lang="en-US" dirty="0"/>
          </a:p>
          <a:p>
            <a:r>
              <a:rPr lang="en-US" b="1" i="0" dirty="0">
                <a:solidFill>
                  <a:srgbClr val="ECECEC"/>
                </a:solidFill>
                <a:effectLst/>
                <a:highlight>
                  <a:srgbClr val="212121"/>
                </a:highlight>
                <a:latin typeface="ui-sans-serif"/>
              </a:rPr>
              <a:t>Retrieving relevant data</a:t>
            </a:r>
            <a:r>
              <a:rPr lang="en-US" b="0" i="0" dirty="0">
                <a:solidFill>
                  <a:srgbClr val="ECECEC"/>
                </a:solidFill>
                <a:effectLst/>
                <a:highlight>
                  <a:srgbClr val="212121"/>
                </a:highlight>
                <a:latin typeface="ui-sans-serif"/>
              </a:rPr>
              <a:t> means finding and picking out specific pieces of information that are directly related to the question a user asks.</a:t>
            </a:r>
          </a:p>
          <a:p>
            <a:endParaRPr lang="en-US" b="0" i="0" dirty="0">
              <a:solidFill>
                <a:srgbClr val="ECECEC"/>
              </a:solidFill>
              <a:effectLst/>
              <a:highlight>
                <a:srgbClr val="212121"/>
              </a:highlight>
              <a:latin typeface="ui-sans-serif"/>
            </a:endParaRPr>
          </a:p>
          <a:p>
            <a:pPr algn="l"/>
            <a:r>
              <a:rPr lang="en-US" b="0" i="0" dirty="0">
                <a:solidFill>
                  <a:srgbClr val="ECECEC"/>
                </a:solidFill>
                <a:effectLst/>
                <a:highlight>
                  <a:srgbClr val="212121"/>
                </a:highlight>
                <a:latin typeface="ui-sans-serif"/>
              </a:rPr>
              <a:t>In this project, when a user asks a question, the application searches through a large collection of stored data to find the most relevant information. It then uses this specific information to help generate an accurate response. This process ensures that the answers are based on the actual data retrieved and not just on what the models already "know" or might guess, which could sometimes be incorrect.</a:t>
            </a:r>
          </a:p>
          <a:p>
            <a:pPr algn="l"/>
            <a:r>
              <a:rPr lang="en-US" b="0" i="0" dirty="0">
                <a:solidFill>
                  <a:srgbClr val="ECECEC"/>
                </a:solidFill>
                <a:effectLst/>
                <a:highlight>
                  <a:srgbClr val="212121"/>
                </a:highlight>
                <a:latin typeface="ui-sans-serif"/>
              </a:rPr>
              <a:t>This way, the responses provided by the language models are more precise and trustworthy because they are backed by relevant, specific data rather than the models' pre-existing knowledge or assumptions.</a:t>
            </a: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Hallucinations </a:t>
            </a:r>
            <a:r>
              <a:rPr lang="en-US" b="0" i="0" dirty="0">
                <a:solidFill>
                  <a:srgbClr val="ECECEC"/>
                </a:solidFill>
                <a:effectLst/>
                <a:highlight>
                  <a:srgbClr val="212121"/>
                </a:highlight>
                <a:latin typeface="ui-sans-serif"/>
              </a:rPr>
              <a:t>in LLMs occur when the model generates information that is not true or based on reality. This happens because the model sometimes creates answers based on patterns rather than specific, accurate data. To reduce hallucinations, it's important to retrieve relevant data, verify information, and incorporate user feedback.</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ECECEC"/>
                </a:solidFill>
                <a:effectLst/>
                <a:highlight>
                  <a:srgbClr val="212121"/>
                </a:highlight>
                <a:latin typeface="ui-sans-serif"/>
              </a:rPr>
              <a:t>“</a:t>
            </a:r>
            <a:r>
              <a:rPr lang="en-US" dirty="0"/>
              <a:t>Lower temperatures make a model more conservative, encouraging it to sample the most likely word. Higher temperatures make it more creative, by increasing the randomness of this selection. If the goal is to reduce hallucinations, the temperature should be set to zero.”</a:t>
            </a:r>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Evaluation Criteria:</a:t>
            </a:r>
          </a:p>
          <a:p>
            <a:endParaRPr lang="en-US" dirty="0"/>
          </a:p>
          <a:p>
            <a:endParaRPr lang="en-US" dirty="0"/>
          </a:p>
          <a:p>
            <a:endParaRPr lang="ar-S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Arial"/>
                <a:ea typeface="Arial"/>
                <a:cs typeface="Arial"/>
                <a:sym typeface="Arial"/>
              </a:rPr>
              <a:t>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097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buFont typeface="+mj-lt"/>
              <a:buAutoNum type="arabicPeriod"/>
            </a:pPr>
            <a:r>
              <a:rPr lang="en-US" b="1" i="0" dirty="0">
                <a:solidFill>
                  <a:srgbClr val="ECECEC"/>
                </a:solidFill>
                <a:effectLst/>
                <a:highlight>
                  <a:srgbClr val="212121"/>
                </a:highlight>
                <a:latin typeface="ui-sans-serif"/>
              </a:rPr>
              <a:t>User Interface (Frontend)</a:t>
            </a:r>
            <a:endParaRPr lang="en-US" b="0" i="0" dirty="0">
              <a:solidFill>
                <a:srgbClr val="ECECEC"/>
              </a:solidFill>
              <a:effectLst/>
              <a:highlight>
                <a:srgbClr val="212121"/>
              </a:highlight>
              <a:latin typeface="ui-sans-serif"/>
            </a:endParaRPr>
          </a:p>
          <a:p>
            <a:pPr marL="457200" lvl="1" indent="0" algn="l">
              <a:buFont typeface="+mj-lt"/>
              <a:buNone/>
            </a:pPr>
            <a:r>
              <a:rPr lang="en-US" b="0" i="0" dirty="0">
                <a:solidFill>
                  <a:srgbClr val="ECECEC"/>
                </a:solidFill>
                <a:effectLst/>
                <a:highlight>
                  <a:srgbClr val="212121"/>
                </a:highlight>
                <a:latin typeface="ui-sans-serif"/>
              </a:rPr>
              <a:t>The part of the application that the user interacts with. It includes input fields where the user can type the query.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user types a question into an input field and clicks a submit button.</a:t>
            </a:r>
          </a:p>
          <a:p>
            <a:pPr marL="1143000" lvl="2" indent="-228600" algn="l">
              <a:buFont typeface="+mj-lt"/>
              <a:buAutoNum type="arabicPeriod"/>
            </a:pPr>
            <a:r>
              <a:rPr lang="en-US" b="0" i="0" dirty="0">
                <a:solidFill>
                  <a:srgbClr val="ECECEC"/>
                </a:solidFill>
                <a:effectLst/>
                <a:highlight>
                  <a:srgbClr val="212121"/>
                </a:highlight>
                <a:latin typeface="ui-sans-serif"/>
              </a:rPr>
              <a:t>This sends the question to the backend server.</a:t>
            </a:r>
          </a:p>
          <a:p>
            <a:pPr algn="l">
              <a:buFont typeface="+mj-lt"/>
              <a:buAutoNum type="arabicPeriod"/>
            </a:pPr>
            <a:r>
              <a:rPr lang="en-US" b="1" i="0" dirty="0">
                <a:solidFill>
                  <a:srgbClr val="ECECEC"/>
                </a:solidFill>
                <a:effectLst/>
                <a:highlight>
                  <a:srgbClr val="212121"/>
                </a:highlight>
                <a:latin typeface="ui-sans-serif"/>
              </a:rPr>
              <a:t>Backend Server</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server-side component that handles the request from the frontend, processes it, and returns a response.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Receives the user’s query from the frontend.</a:t>
            </a:r>
          </a:p>
          <a:p>
            <a:pPr marL="1143000" lvl="2" indent="-228600" algn="l">
              <a:buFont typeface="+mj-lt"/>
              <a:buAutoNum type="arabicPeriod"/>
            </a:pPr>
            <a:r>
              <a:rPr lang="en-US" b="0" i="0" dirty="0">
                <a:solidFill>
                  <a:srgbClr val="ECECEC"/>
                </a:solidFill>
                <a:effectLst/>
                <a:highlight>
                  <a:srgbClr val="212121"/>
                </a:highlight>
                <a:latin typeface="ui-sans-serif"/>
              </a:rPr>
              <a:t>Converts the query into a vector using a pre-trained model.</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A specialized database for storing and retrieving vectors efficiently.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uses the vectorized query to search the vector database.</a:t>
            </a:r>
          </a:p>
          <a:p>
            <a:pPr marL="1143000" lvl="2" indent="-228600" algn="l">
              <a:buFont typeface="+mj-lt"/>
              <a:buAutoNum type="arabicPeriod"/>
            </a:pPr>
            <a:r>
              <a:rPr lang="en-US" b="0" i="0" dirty="0">
                <a:solidFill>
                  <a:srgbClr val="ECECEC"/>
                </a:solidFill>
                <a:effectLst/>
                <a:highlight>
                  <a:srgbClr val="212121"/>
                </a:highlight>
                <a:latin typeface="ui-sans-serif"/>
              </a:rPr>
              <a:t>Retrieves relevant documents (vectors) based on the query.</a:t>
            </a:r>
          </a:p>
          <a:p>
            <a:pPr marL="1143000" lvl="2" indent="-228600" algn="l">
              <a:buFont typeface="+mj-lt"/>
              <a:buAutoNum type="arabicPeriod"/>
            </a:pPr>
            <a:r>
              <a:rPr lang="en-US" b="0" i="0" dirty="0">
                <a:solidFill>
                  <a:srgbClr val="ECECEC"/>
                </a:solidFill>
                <a:effectLst/>
                <a:highlight>
                  <a:srgbClr val="212121"/>
                </a:highlight>
                <a:latin typeface="ui-sans-serif"/>
              </a:rPr>
              <a:t>The retrieved documents are ranked based on their relevance to the query.</a:t>
            </a:r>
          </a:p>
          <a:p>
            <a:pPr algn="l">
              <a:buFont typeface="+mj-lt"/>
              <a:buAutoNum type="arabicPeriod"/>
            </a:pPr>
            <a:r>
              <a:rPr lang="en-US" b="1" i="0" dirty="0">
                <a:solidFill>
                  <a:srgbClr val="ECECEC"/>
                </a:solidFill>
                <a:effectLst/>
                <a:highlight>
                  <a:srgbClr val="212121"/>
                </a:highlight>
                <a:latin typeface="ui-sans-serif"/>
              </a:rPr>
              <a:t>Retrieval-Augmented Generation (RAG) System</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Enhances the accuracy of responses by using relevant information retrieved from the vector database.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constructs a new prompt that includes both the user's query and the top-ranked retrieved documents.</a:t>
            </a:r>
          </a:p>
          <a:p>
            <a:pPr marL="1143000" lvl="2" indent="-228600" algn="l">
              <a:buFont typeface="+mj-lt"/>
              <a:buAutoNum type="arabicPeriod"/>
            </a:pPr>
            <a:r>
              <a:rPr lang="en-US" b="0" i="0" dirty="0">
                <a:solidFill>
                  <a:srgbClr val="ECECEC"/>
                </a:solidFill>
                <a:effectLst/>
                <a:highlight>
                  <a:srgbClr val="212121"/>
                </a:highlight>
                <a:latin typeface="ui-sans-serif"/>
              </a:rPr>
              <a:t>Sends this prompt to the large language models (LLMs) for generating a response.</a:t>
            </a:r>
          </a:p>
          <a:p>
            <a:pPr algn="l">
              <a:buFont typeface="+mj-lt"/>
              <a:buAutoNum type="arabicPeriod"/>
            </a:pPr>
            <a:r>
              <a:rPr lang="en-US" b="1" i="0" dirty="0">
                <a:solidFill>
                  <a:srgbClr val="ECECEC"/>
                </a:solidFill>
                <a:effectLst/>
                <a:highlight>
                  <a:srgbClr val="212121"/>
                </a:highlight>
                <a:latin typeface="ui-sans-serif"/>
              </a:rPr>
              <a:t>Large Language Models (LLMs)</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Models like GPT-3.5-Turbo, GPT-4, Llama-2-70b-chat, and Falcon-40b-instruct that generate responses based on the given prompt.</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Each LLM generates a response based on the combined prompt (user query + retrieved documents).</a:t>
            </a:r>
          </a:p>
          <a:p>
            <a:pPr algn="l">
              <a:buFont typeface="+mj-lt"/>
              <a:buAutoNum type="arabicPeriod"/>
            </a:pPr>
            <a:r>
              <a:rPr lang="en-US" b="1" i="0" dirty="0">
                <a:solidFill>
                  <a:srgbClr val="ECECEC"/>
                </a:solidFill>
                <a:effectLst/>
                <a:highlight>
                  <a:srgbClr val="212121"/>
                </a:highlight>
                <a:latin typeface="ui-sans-serif"/>
              </a:rPr>
              <a:t>Response Evaluation</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Compares the responses from different LLMs to determine the best one.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Uses specific criteria such as relevance, accuracy, and completeness to evaluate the responses.</a:t>
            </a:r>
          </a:p>
          <a:p>
            <a:pPr marL="1143000" lvl="2" indent="-228600" algn="l">
              <a:buFont typeface="+mj-lt"/>
              <a:buAutoNum type="arabicPeriod"/>
            </a:pPr>
            <a:r>
              <a:rPr lang="en-US" b="0" i="0" dirty="0">
                <a:solidFill>
                  <a:srgbClr val="ECECEC"/>
                </a:solidFill>
                <a:effectLst/>
                <a:highlight>
                  <a:srgbClr val="212121"/>
                </a:highlight>
                <a:latin typeface="ui-sans-serif"/>
              </a:rPr>
              <a:t>Selects the best response.</a:t>
            </a:r>
          </a:p>
          <a:p>
            <a:pPr algn="l">
              <a:buFont typeface="+mj-lt"/>
              <a:buAutoNum type="arabicPeriod"/>
            </a:pPr>
            <a:r>
              <a:rPr lang="en-US" b="1" i="0" dirty="0">
                <a:solidFill>
                  <a:srgbClr val="ECECEC"/>
                </a:solidFill>
                <a:effectLst/>
                <a:highlight>
                  <a:srgbClr val="212121"/>
                </a:highlight>
                <a:latin typeface="ui-sans-serif"/>
              </a:rPr>
              <a:t>Backend to Frontend</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backend sends the best response back to the frontend.</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takes the evaluated best response and sends it to the frontend.</a:t>
            </a:r>
          </a:p>
          <a:p>
            <a:pPr marL="1143000" lvl="2" indent="-228600" algn="l">
              <a:buFont typeface="+mj-lt"/>
              <a:buAutoNum type="arabicPeriod"/>
            </a:pPr>
            <a:r>
              <a:rPr lang="en-US" b="0" i="0" dirty="0">
                <a:solidFill>
                  <a:srgbClr val="ECECEC"/>
                </a:solidFill>
                <a:effectLst/>
                <a:highlight>
                  <a:srgbClr val="212121"/>
                </a:highlight>
                <a:latin typeface="ui-sans-serif"/>
              </a:rPr>
              <a:t>The frontend displays the response to the user.</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0653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396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4829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5117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011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2305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20"/>
        <p:cNvGrpSpPr/>
        <p:nvPr/>
      </p:nvGrpSpPr>
      <p:grpSpPr>
        <a:xfrm>
          <a:off x="0" y="0"/>
          <a:ext cx="0" cy="0"/>
          <a:chOff x="0" y="0"/>
          <a:chExt cx="0" cy="0"/>
        </a:xfrm>
      </p:grpSpPr>
      <p:sp>
        <p:nvSpPr>
          <p:cNvPr id="321" name="Google Shape;321;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2" name="Google Shape;322;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3" name="Google Shape;323;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4" name="Google Shape;324;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5" name="Google Shape;325;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6"/>
        <p:cNvGrpSpPr/>
        <p:nvPr/>
      </p:nvGrpSpPr>
      <p:grpSpPr>
        <a:xfrm>
          <a:off x="0" y="0"/>
          <a:ext cx="0" cy="0"/>
          <a:chOff x="0" y="0"/>
          <a:chExt cx="0" cy="0"/>
        </a:xfrm>
      </p:grpSpPr>
      <p:sp>
        <p:nvSpPr>
          <p:cNvPr id="327" name="Google Shape;327;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0" name="Google Shape;330;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1" name="Google Shape;331;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2" name="Google Shape;332;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3"/>
        <p:cNvGrpSpPr/>
        <p:nvPr/>
      </p:nvGrpSpPr>
      <p:grpSpPr>
        <a:xfrm>
          <a:off x="0" y="0"/>
          <a:ext cx="0" cy="0"/>
          <a:chOff x="0" y="0"/>
          <a:chExt cx="0" cy="0"/>
        </a:xfrm>
      </p:grpSpPr>
      <p:sp>
        <p:nvSpPr>
          <p:cNvPr id="334" name="Google Shape;334;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8" name="Google Shape;338;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9" name="Google Shape;339;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0" name="Google Shape;340;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1"/>
        <p:cNvGrpSpPr/>
        <p:nvPr/>
      </p:nvGrpSpPr>
      <p:grpSpPr>
        <a:xfrm>
          <a:off x="0" y="0"/>
          <a:ext cx="0" cy="0"/>
          <a:chOff x="0" y="0"/>
          <a:chExt cx="0" cy="0"/>
        </a:xfrm>
      </p:grpSpPr>
      <p:sp>
        <p:nvSpPr>
          <p:cNvPr id="342" name="Google Shape;342;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7" name="Google Shape;347;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8" name="Google Shape;348;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9" name="Google Shape;349;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50"/>
        <p:cNvGrpSpPr/>
        <p:nvPr/>
      </p:nvGrpSpPr>
      <p:grpSpPr>
        <a:xfrm>
          <a:off x="0" y="0"/>
          <a:ext cx="0" cy="0"/>
          <a:chOff x="0" y="0"/>
          <a:chExt cx="0" cy="0"/>
        </a:xfrm>
      </p:grpSpPr>
      <p:sp>
        <p:nvSpPr>
          <p:cNvPr id="351" name="Google Shape;351;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4" name="Google Shape;354;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7" name="Google Shape;357;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8" name="Google Shape;358;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9" name="Google Shape;359;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60"/>
        <p:cNvGrpSpPr/>
        <p:nvPr/>
      </p:nvGrpSpPr>
      <p:grpSpPr>
        <a:xfrm>
          <a:off x="0" y="0"/>
          <a:ext cx="0" cy="0"/>
          <a:chOff x="0" y="0"/>
          <a:chExt cx="0" cy="0"/>
        </a:xfrm>
      </p:grpSpPr>
      <p:sp>
        <p:nvSpPr>
          <p:cNvPr id="361" name="Google Shape;361;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5" name="Google Shape;365;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6" name="Google Shape;366;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7" name="Google Shape;367;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8"/>
        <p:cNvGrpSpPr/>
        <p:nvPr/>
      </p:nvGrpSpPr>
      <p:grpSpPr>
        <a:xfrm>
          <a:off x="0" y="0"/>
          <a:ext cx="0" cy="0"/>
          <a:chOff x="0" y="0"/>
          <a:chExt cx="0" cy="0"/>
        </a:xfrm>
      </p:grpSpPr>
      <p:sp>
        <p:nvSpPr>
          <p:cNvPr id="369" name="Google Shape;369;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3" name="Google Shape;373;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7" name="Google Shape;377;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8" name="Google Shape;378;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9" name="Google Shape;379;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80"/>
        <p:cNvGrpSpPr/>
        <p:nvPr/>
      </p:nvGrpSpPr>
      <p:grpSpPr>
        <a:xfrm>
          <a:off x="0" y="0"/>
          <a:ext cx="0" cy="0"/>
          <a:chOff x="0" y="0"/>
          <a:chExt cx="0" cy="0"/>
        </a:xfrm>
      </p:grpSpPr>
      <p:sp>
        <p:nvSpPr>
          <p:cNvPr id="381" name="Google Shape;381;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2" name="Google Shape;382;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3" name="Google Shape;383;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4" name="Google Shape;384;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7"/>
        <p:cNvGrpSpPr/>
        <p:nvPr/>
      </p:nvGrpSpPr>
      <p:grpSpPr>
        <a:xfrm>
          <a:off x="0" y="0"/>
          <a:ext cx="0" cy="0"/>
          <a:chOff x="0" y="0"/>
          <a:chExt cx="0" cy="0"/>
        </a:xfrm>
      </p:grpSpPr>
      <p:sp>
        <p:nvSpPr>
          <p:cNvPr id="388" name="Google Shape;388;p6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1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6" name="Google Shape;176;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7" name="Google Shape;177;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8" name="Google Shape;178;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266"/>
        <p:cNvGrpSpPr/>
        <p:nvPr/>
      </p:nvGrpSpPr>
      <p:grpSpPr>
        <a:xfrm>
          <a:off x="0" y="0"/>
          <a:ext cx="0" cy="0"/>
          <a:chOff x="0" y="0"/>
          <a:chExt cx="0" cy="0"/>
        </a:xfrm>
      </p:grpSpPr>
      <p:sp>
        <p:nvSpPr>
          <p:cNvPr id="267" name="Google Shape;267;p50"/>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8" name="Google Shape;268;p50"/>
          <p:cNvSpPr txBox="1">
            <a:spLocks noGrp="1"/>
          </p:cNvSpPr>
          <p:nvPr>
            <p:ph type="body" idx="2"/>
          </p:nvPr>
        </p:nvSpPr>
        <p:spPr>
          <a:xfrm>
            <a:off x="335963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9" name="Google Shape;269;p50"/>
          <p:cNvSpPr txBox="1">
            <a:spLocks noGrp="1"/>
          </p:cNvSpPr>
          <p:nvPr>
            <p:ph type="body" idx="3"/>
          </p:nvPr>
        </p:nvSpPr>
        <p:spPr>
          <a:xfrm>
            <a:off x="627636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0" name="Google Shape;270;p50"/>
          <p:cNvSpPr txBox="1">
            <a:spLocks noGrp="1"/>
          </p:cNvSpPr>
          <p:nvPr>
            <p:ph type="body" idx="4"/>
          </p:nvPr>
        </p:nvSpPr>
        <p:spPr>
          <a:xfrm>
            <a:off x="919308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1" name="Google Shape;271;p50"/>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2" name="Google Shape;272;p5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284"/>
        <p:cNvGrpSpPr/>
        <p:nvPr/>
      </p:nvGrpSpPr>
      <p:grpSpPr>
        <a:xfrm>
          <a:off x="0" y="0"/>
          <a:ext cx="0" cy="0"/>
          <a:chOff x="0" y="0"/>
          <a:chExt cx="0" cy="0"/>
        </a:xfrm>
      </p:grpSpPr>
      <p:sp>
        <p:nvSpPr>
          <p:cNvPr id="285" name="Google Shape;285;p52"/>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52"/>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7" name="Google Shape;287;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52"/>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9" name="Google Shape;289;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52"/>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8"/>
        <p:cNvGrpSpPr/>
        <p:nvPr/>
      </p:nvGrpSpPr>
      <p:grpSpPr>
        <a:xfrm>
          <a:off x="0" y="0"/>
          <a:ext cx="0" cy="0"/>
          <a:chOff x="0" y="0"/>
          <a:chExt cx="0" cy="0"/>
        </a:xfrm>
      </p:grpSpPr>
      <p:grpSp>
        <p:nvGrpSpPr>
          <p:cNvPr id="299" name="Google Shape;299;p54"/>
          <p:cNvGrpSpPr/>
          <p:nvPr/>
        </p:nvGrpSpPr>
        <p:grpSpPr>
          <a:xfrm>
            <a:off x="0" y="0"/>
            <a:ext cx="8914102" cy="6858001"/>
            <a:chOff x="0" y="0"/>
            <a:chExt cx="8914102" cy="6858001"/>
          </a:xfrm>
        </p:grpSpPr>
        <p:sp>
          <p:nvSpPr>
            <p:cNvPr id="300" name="Google Shape;300;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1" name="Google Shape;301;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2" name="Google Shape;302;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3" name="Google Shape;303;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4"/>
        <p:cNvGrpSpPr/>
        <p:nvPr/>
      </p:nvGrpSpPr>
      <p:grpSpPr>
        <a:xfrm>
          <a:off x="0" y="0"/>
          <a:ext cx="0" cy="0"/>
          <a:chOff x="0" y="0"/>
          <a:chExt cx="0" cy="0"/>
        </a:xfrm>
      </p:grpSpPr>
      <p:sp>
        <p:nvSpPr>
          <p:cNvPr id="305" name="Google Shape;305;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6" name="Google Shape;306;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7" name="Google Shape;307;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8" name="Google Shape;308;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9"/>
        <p:cNvGrpSpPr/>
        <p:nvPr/>
      </p:nvGrpSpPr>
      <p:grpSpPr>
        <a:xfrm>
          <a:off x="0" y="0"/>
          <a:ext cx="0" cy="0"/>
          <a:chOff x="0" y="0"/>
          <a:chExt cx="0" cy="0"/>
        </a:xfrm>
      </p:grpSpPr>
      <p:sp>
        <p:nvSpPr>
          <p:cNvPr id="310" name="Google Shape;310;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1" name="Google Shape;311;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3" name="Google Shape;313;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4"/>
        <p:cNvGrpSpPr/>
        <p:nvPr/>
      </p:nvGrpSpPr>
      <p:grpSpPr>
        <a:xfrm>
          <a:off x="0" y="0"/>
          <a:ext cx="0" cy="0"/>
          <a:chOff x="0" y="0"/>
          <a:chExt cx="0" cy="0"/>
        </a:xfrm>
      </p:grpSpPr>
      <p:sp>
        <p:nvSpPr>
          <p:cNvPr id="315" name="Google Shape;315;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7" name="Google Shape;317;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8" name="Google Shape;318;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9" name="Google Shape;319;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Presentation Title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b="0" i="0" u="none" strike="noStrike" cap="none">
                <a:solidFill>
                  <a:schemeClr val="dk1"/>
                </a:solidFill>
                <a:latin typeface="Arial"/>
                <a:ea typeface="Arial"/>
                <a:cs typeface="Arial"/>
                <a:sym typeface="Arial"/>
              </a:rPr>
              <a:t>Date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79" r:id="rId3"/>
    <p:sldLayoutId id="2147483696" r:id="rId4"/>
    <p:sldLayoutId id="2147483698"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8"/>
          <p:cNvSpPr txBox="1">
            <a:spLocks noGrp="1"/>
          </p:cNvSpPr>
          <p:nvPr>
            <p:ph type="ctrTitle"/>
          </p:nvPr>
        </p:nvSpPr>
        <p:spPr>
          <a:xfrm>
            <a:off x="252412" y="1558229"/>
            <a:ext cx="7900988" cy="1061085"/>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6000"/>
              <a:buFont typeface="Georgia"/>
              <a:buNone/>
            </a:pPr>
            <a:r>
              <a:rPr lang="en-GB" sz="6000" b="1" i="0" u="none" strike="noStrike" cap="none" dirty="0">
                <a:solidFill>
                  <a:schemeClr val="lt1"/>
                </a:solidFill>
                <a:latin typeface="Georgia"/>
                <a:ea typeface="Georgia"/>
                <a:cs typeface="Georgia"/>
                <a:sym typeface="Georgia"/>
              </a:rPr>
              <a:t>Model Comparison</a:t>
            </a:r>
          </a:p>
        </p:txBody>
      </p:sp>
      <p:sp>
        <p:nvSpPr>
          <p:cNvPr id="2" name="Title 18">
            <a:extLst>
              <a:ext uri="{FF2B5EF4-FFF2-40B4-BE49-F238E27FC236}">
                <a16:creationId xmlns:a16="http://schemas.microsoft.com/office/drawing/2014/main" id="{3A4E13DF-93D9-5E8C-5EC6-B6D773075BD2}"/>
              </a:ext>
            </a:extLst>
          </p:cNvPr>
          <p:cNvSpPr txBox="1">
            <a:spLocks/>
          </p:cNvSpPr>
          <p:nvPr/>
        </p:nvSpPr>
        <p:spPr>
          <a:xfrm>
            <a:off x="10439400" y="6442403"/>
            <a:ext cx="1636910" cy="341955"/>
          </a:xfrm>
          <a:prstGeom prst="rect">
            <a:avLst/>
          </a:prstGeom>
          <a:noFill/>
          <a:ln>
            <a:noFill/>
          </a:ln>
        </p:spPr>
        <p:txBody>
          <a:bodyPr spcFirstLastPara="1" vert="horz" wrap="non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fld id="{F501D808-9E5B-3F44-AEAE-38524047C2EF}" type="datetime4">
              <a:rPr lang="en-US" sz="2000" b="1" smtClean="0">
                <a:solidFill>
                  <a:srgbClr val="D04A02"/>
                </a:solidFill>
                <a:latin typeface="STC Forward" panose="00000500000000000000" pitchFamily="2" charset="-78"/>
                <a:cs typeface="STC Forward" panose="00000500000000000000" pitchFamily="2" charset="-78"/>
              </a:rPr>
              <a:pPr algn="r"/>
              <a:t>June 3, 2024</a:t>
            </a:fld>
            <a:endParaRPr lang="en-GB" sz="2000" b="1" dirty="0">
              <a:solidFill>
                <a:srgbClr val="D04A02"/>
              </a:solidFill>
              <a:latin typeface="STC Forward" panose="00000500000000000000" pitchFamily="2" charset="-78"/>
              <a:cs typeface="STC Forward" panose="00000500000000000000" pitchFamily="2" charset="-78"/>
            </a:endParaRPr>
          </a:p>
        </p:txBody>
      </p:sp>
      <p:sp>
        <p:nvSpPr>
          <p:cNvPr id="5" name="Google Shape;393;p68">
            <a:extLst>
              <a:ext uri="{FF2B5EF4-FFF2-40B4-BE49-F238E27FC236}">
                <a16:creationId xmlns:a16="http://schemas.microsoft.com/office/drawing/2014/main" id="{6D1735FD-9741-639F-5616-F6B286DAC89C}"/>
              </a:ext>
            </a:extLst>
          </p:cNvPr>
          <p:cNvSpPr txBox="1">
            <a:spLocks/>
          </p:cNvSpPr>
          <p:nvPr/>
        </p:nvSpPr>
        <p:spPr>
          <a:xfrm>
            <a:off x="252412" y="3498216"/>
            <a:ext cx="7418388" cy="76136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4000" dirty="0"/>
              <a:t>Technical Interview</a:t>
            </a:r>
          </a:p>
        </p:txBody>
      </p:sp>
      <p:sp>
        <p:nvSpPr>
          <p:cNvPr id="6" name="Google Shape;704;p105">
            <a:extLst>
              <a:ext uri="{FF2B5EF4-FFF2-40B4-BE49-F238E27FC236}">
                <a16:creationId xmlns:a16="http://schemas.microsoft.com/office/drawing/2014/main" id="{41DE1F7D-DAD4-0583-E718-E14595757229}"/>
              </a:ext>
            </a:extLst>
          </p:cNvPr>
          <p:cNvSpPr txBox="1">
            <a:spLocks/>
          </p:cNvSpPr>
          <p:nvPr/>
        </p:nvSpPr>
        <p:spPr>
          <a:xfrm>
            <a:off x="252412" y="2835236"/>
            <a:ext cx="11306176" cy="4470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marL="0" indent="0">
              <a:lnSpc>
                <a:spcPct val="85000"/>
              </a:lnSpc>
              <a:buClr>
                <a:schemeClr val="dk1"/>
              </a:buClr>
              <a:buSzPts val="2400"/>
            </a:pPr>
            <a:r>
              <a:rPr lang="en-US" sz="1800" dirty="0">
                <a:solidFill>
                  <a:schemeClr val="bg1">
                    <a:lumMod val="85000"/>
                  </a:schemeClr>
                </a:solidFill>
              </a:rPr>
              <a:t>Evaluating and Comparing Large Language Models for Question Answering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10</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06665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2C152172-663E-0BB2-6A3B-F40D0771E86F}"/>
              </a:ext>
            </a:extLst>
          </p:cNvPr>
          <p:cNvSpPr/>
          <p:nvPr/>
        </p:nvSpPr>
        <p:spPr>
          <a:xfrm>
            <a:off x="402784" y="2248802"/>
            <a:ext cx="1138643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655880" y="2499910"/>
            <a:ext cx="1033213" cy="1033213"/>
          </a:xfrm>
          <a:prstGeom prst="rect">
            <a:avLst/>
          </a:prstGeom>
        </p:spPr>
      </p:pic>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1942189" y="2777385"/>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Vectorization (Embedding)</a:t>
            </a:r>
          </a:p>
        </p:txBody>
      </p:sp>
    </p:spTree>
    <p:extLst>
      <p:ext uri="{BB962C8B-B14F-4D97-AF65-F5344CB8AC3E}">
        <p14:creationId xmlns:p14="http://schemas.microsoft.com/office/powerpoint/2010/main" val="1950060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12</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216561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5F40C99-FA4C-E2C8-9DB7-0AC4C586B6BF}"/>
              </a:ext>
            </a:extLst>
          </p:cNvPr>
          <p:cNvSpPr/>
          <p:nvPr/>
        </p:nvSpPr>
        <p:spPr>
          <a:xfrm>
            <a:off x="395383" y="2203635"/>
            <a:ext cx="11401231"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4"/>
          <a:stretch>
            <a:fillRect/>
          </a:stretch>
        </p:blipFill>
        <p:spPr>
          <a:xfrm>
            <a:off x="539062" y="2248850"/>
            <a:ext cx="1239691" cy="1239691"/>
          </a:xfrm>
          <a:prstGeom prst="rect">
            <a:avLst/>
          </a:prstGeom>
        </p:spPr>
      </p:pic>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1786154" y="2961933"/>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 Database </a:t>
            </a:r>
          </a:p>
        </p:txBody>
      </p:sp>
    </p:spTree>
    <p:extLst>
      <p:ext uri="{BB962C8B-B14F-4D97-AF65-F5344CB8AC3E}">
        <p14:creationId xmlns:p14="http://schemas.microsoft.com/office/powerpoint/2010/main" val="3323226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14</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585601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3EE574-7C0A-1B46-4ECF-49FEDAE0A286}"/>
              </a:ext>
            </a:extLst>
          </p:cNvPr>
          <p:cNvSpPr/>
          <p:nvPr/>
        </p:nvSpPr>
        <p:spPr>
          <a:xfrm>
            <a:off x="6096000" y="2248801"/>
            <a:ext cx="5684495"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402785" y="2248801"/>
            <a:ext cx="5626059"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15</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6232976" y="2307171"/>
            <a:ext cx="1219702" cy="121970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5"/>
          <a:stretch>
            <a:fillRect/>
          </a:stretch>
        </p:blipFill>
        <p:spPr>
          <a:xfrm>
            <a:off x="606917" y="2437297"/>
            <a:ext cx="959451" cy="959451"/>
          </a:xfrm>
          <a:prstGeom prst="rect">
            <a:avLst/>
          </a:prstGeom>
        </p:spPr>
      </p:pic>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1633524" y="280764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452678" y="284140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Re-ranker</a:t>
            </a:r>
          </a:p>
        </p:txBody>
      </p:sp>
    </p:spTree>
    <p:extLst>
      <p:ext uri="{BB962C8B-B14F-4D97-AF65-F5344CB8AC3E}">
        <p14:creationId xmlns:p14="http://schemas.microsoft.com/office/powerpoint/2010/main" val="247882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399590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402783" y="2203635"/>
            <a:ext cx="11393832"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17</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4"/>
          <a:stretch>
            <a:fillRect/>
          </a:stretch>
        </p:blipFill>
        <p:spPr>
          <a:xfrm>
            <a:off x="605406" y="2483042"/>
            <a:ext cx="960962" cy="960962"/>
          </a:xfrm>
          <a:prstGeom prst="rect">
            <a:avLst/>
          </a:prstGeom>
        </p:spPr>
      </p:pic>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1566368" y="269986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Evaluation Criteria</a:t>
            </a:r>
          </a:p>
        </p:txBody>
      </p:sp>
    </p:spTree>
    <p:extLst>
      <p:ext uri="{BB962C8B-B14F-4D97-AF65-F5344CB8AC3E}">
        <p14:creationId xmlns:p14="http://schemas.microsoft.com/office/powerpoint/2010/main" val="1968754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52195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13018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aphicFrame>
        <p:nvGraphicFramePr>
          <p:cNvPr id="535" name="Google Shape;535;p84"/>
          <p:cNvGraphicFramePr/>
          <p:nvPr>
            <p:extLst>
              <p:ext uri="{D42A27DB-BD31-4B8C-83A1-F6EECF244321}">
                <p14:modId xmlns:p14="http://schemas.microsoft.com/office/powerpoint/2010/main" val="1716344788"/>
              </p:ext>
            </p:extLst>
          </p:nvPr>
        </p:nvGraphicFramePr>
        <p:xfrm>
          <a:off x="740212" y="1434365"/>
          <a:ext cx="10711575" cy="4876840"/>
        </p:xfrm>
        <a:graphic>
          <a:graphicData uri="http://schemas.openxmlformats.org/drawingml/2006/table">
            <a:tbl>
              <a:tblPr>
                <a:noFill/>
                <a:tableStyleId>{F67A34D0-F88C-4578-BAFE-0BCF1AC5DDA5}</a:tableStyleId>
              </a:tblPr>
              <a:tblGrid>
                <a:gridCol w="723525">
                  <a:extLst>
                    <a:ext uri="{9D8B030D-6E8A-4147-A177-3AD203B41FA5}">
                      <a16:colId xmlns:a16="http://schemas.microsoft.com/office/drawing/2014/main" val="20000"/>
                    </a:ext>
                  </a:extLst>
                </a:gridCol>
                <a:gridCol w="90736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28350">
                <a:tc>
                  <a:txBody>
                    <a:bodyPr/>
                    <a:lstStyle/>
                    <a:p>
                      <a:pPr marL="0" marR="0" lvl="0" indent="0" algn="l" rtl="0">
                        <a:spcBef>
                          <a:spcPts val="0"/>
                        </a:spcBef>
                        <a:spcAft>
                          <a:spcPts val="0"/>
                        </a:spcAft>
                        <a:buNone/>
                      </a:pPr>
                      <a:r>
                        <a:rPr lang="en-GB" sz="2800" u="none" strike="noStrike" cap="none">
                          <a:solidFill>
                            <a:schemeClr val="accent1"/>
                          </a:solidFill>
                        </a:rPr>
                        <a:t>1.</a:t>
                      </a:r>
                      <a:endParaRPr/>
                    </a:p>
                  </a:txBody>
                  <a:tcPr marL="0" marR="0" marT="0" marB="45725"/>
                </a:tc>
                <a:tc>
                  <a:txBody>
                    <a:bodyPr/>
                    <a:lstStyle/>
                    <a:p>
                      <a:pPr marL="0" marR="0" lvl="0" indent="0" algn="l" rtl="0">
                        <a:spcBef>
                          <a:spcPts val="0"/>
                        </a:spcBef>
                        <a:spcAft>
                          <a:spcPts val="0"/>
                        </a:spcAft>
                        <a:buNone/>
                      </a:pPr>
                      <a:r>
                        <a:rPr lang="en-GB" sz="2800" dirty="0"/>
                        <a:t>Abstract</a:t>
                      </a:r>
                      <a:endParaRPr dirty="0"/>
                    </a:p>
                  </a:txBody>
                  <a:tcPr marL="0" marR="0" marT="0" marB="45725"/>
                </a:tc>
                <a:tc>
                  <a:txBody>
                    <a:bodyPr/>
                    <a:lstStyle/>
                    <a:p>
                      <a:pPr marL="0" marR="0" lvl="0" indent="0" algn="r" rtl="0">
                        <a:spcBef>
                          <a:spcPts val="0"/>
                        </a:spcBef>
                        <a:spcAft>
                          <a:spcPts val="0"/>
                        </a:spcAft>
                        <a:buNone/>
                      </a:pPr>
                      <a:endParaRPr dirty="0"/>
                    </a:p>
                  </a:txBody>
                  <a:tcPr marL="0" marR="0" marT="0" marB="45725"/>
                </a:tc>
                <a:extLst>
                  <a:ext uri="{0D108BD9-81ED-4DB2-BD59-A6C34878D82A}">
                    <a16:rowId xmlns:a16="http://schemas.microsoft.com/office/drawing/2014/main" val="10000"/>
                  </a:ext>
                </a:extLst>
              </a:tr>
              <a:tr h="328350">
                <a:tc>
                  <a:txBody>
                    <a:bodyPr/>
                    <a:lstStyle/>
                    <a:p>
                      <a:pPr marL="0" marR="0" lvl="0" indent="0" algn="l" rtl="0">
                        <a:spcBef>
                          <a:spcPts val="0"/>
                        </a:spcBef>
                        <a:spcAft>
                          <a:spcPts val="0"/>
                        </a:spcAft>
                        <a:buNone/>
                      </a:pPr>
                      <a:r>
                        <a:rPr lang="en-GB" sz="2800">
                          <a:solidFill>
                            <a:schemeClr val="accent1"/>
                          </a:solidFill>
                        </a:rPr>
                        <a:t>2.</a:t>
                      </a:r>
                      <a:endParaRPr lang="en-GB"/>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diagram</a:t>
                      </a:r>
                      <a:endParaRPr kumimoji="0" lang="en-GB" sz="2800" b="0" i="0" u="none" strike="noStrike" kern="0" cap="none" spc="0" normalizeH="0" baseline="0" noProof="0" dirty="0">
                        <a:ln>
                          <a:noFill/>
                        </a:ln>
                        <a:solidFill>
                          <a:srgbClr val="000000"/>
                        </a:solidFill>
                        <a:effectLst/>
                        <a:uLnTx/>
                        <a:uFillTx/>
                        <a:latin typeface="Arial"/>
                        <a:cs typeface="Arial"/>
                        <a:sym typeface="Arial"/>
                      </a:endParaRP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1"/>
                  </a:ext>
                </a:extLst>
              </a:tr>
              <a:tr h="328350">
                <a:tc>
                  <a:txBody>
                    <a:bodyPr/>
                    <a:lstStyle/>
                    <a:p>
                      <a:pPr marL="0" marR="0" lvl="0" indent="0" algn="l" rtl="0">
                        <a:spcBef>
                          <a:spcPts val="0"/>
                        </a:spcBef>
                        <a:spcAft>
                          <a:spcPts val="0"/>
                        </a:spcAft>
                        <a:buNone/>
                      </a:pPr>
                      <a:r>
                        <a:rPr lang="en-GB" sz="2800" dirty="0">
                          <a:solidFill>
                            <a:schemeClr val="accent1"/>
                          </a:solidFill>
                        </a:rPr>
                        <a:t>3.</a:t>
                      </a:r>
                      <a:endParaRPr lang="en-GB" dirty="0"/>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Requirements and implementation approach </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3.1</a:t>
                      </a:r>
                      <a:r>
                        <a:rPr kumimoji="0" lang="en-GB" sz="2400" b="0" i="0" u="none" strike="noStrike" kern="0" cap="none" spc="0" normalizeH="0" baseline="0" noProof="0" dirty="0">
                          <a:ln>
                            <a:noFill/>
                          </a:ln>
                          <a:solidFill>
                            <a:srgbClr val="000000"/>
                          </a:solidFill>
                          <a:effectLst/>
                          <a:uLnTx/>
                          <a:uFillTx/>
                          <a:latin typeface="Arial"/>
                          <a:cs typeface="Arial"/>
                          <a:sym typeface="Arial"/>
                        </a:rPr>
                        <a:t> Backend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3.2</a:t>
                      </a:r>
                      <a:r>
                        <a:rPr kumimoji="0" lang="en-GB" sz="2400" b="0" i="0" u="none" strike="noStrike" kern="0" cap="none" spc="0" normalizeH="0" baseline="0" noProof="0" dirty="0">
                          <a:ln>
                            <a:noFill/>
                          </a:ln>
                          <a:solidFill>
                            <a:srgbClr val="000000"/>
                          </a:solidFill>
                          <a:effectLst/>
                          <a:uLnTx/>
                          <a:uFillTx/>
                          <a:latin typeface="Arial"/>
                          <a:cs typeface="Arial"/>
                          <a:sym typeface="Arial"/>
                        </a:rPr>
                        <a:t> Frontend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3.3</a:t>
                      </a:r>
                      <a:r>
                        <a:rPr kumimoji="0" lang="en-GB" sz="2400" b="0" i="0" u="none" strike="noStrike" kern="0" cap="none" spc="0" normalizeH="0" baseline="0" noProof="0" dirty="0">
                          <a:ln>
                            <a:noFill/>
                          </a:ln>
                          <a:solidFill>
                            <a:srgbClr val="000000"/>
                          </a:solidFill>
                          <a:effectLst/>
                          <a:uLnTx/>
                          <a:uFillTx/>
                          <a:latin typeface="Arial"/>
                          <a:cs typeface="Arial"/>
                          <a:sym typeface="Arial"/>
                        </a:rPr>
                        <a:t> integration</a:t>
                      </a: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2"/>
                  </a:ext>
                </a:extLst>
              </a:tr>
              <a:tr h="328350">
                <a:tc>
                  <a:txBody>
                    <a:bodyPr/>
                    <a:lstStyle/>
                    <a:p>
                      <a:pPr marL="0" marR="0" lvl="0" indent="0" algn="l" rtl="0">
                        <a:lnSpc>
                          <a:spcPct val="100000"/>
                        </a:lnSpc>
                        <a:spcBef>
                          <a:spcPts val="0"/>
                        </a:spcBef>
                        <a:spcAft>
                          <a:spcPts val="0"/>
                        </a:spcAft>
                        <a:buClr>
                          <a:srgbClr val="000000"/>
                        </a:buClr>
                        <a:buFont typeface="Arial"/>
                        <a:buNone/>
                      </a:pPr>
                      <a:r>
                        <a:rPr lang="en-GB" sz="2800" b="0" i="0" u="none" strike="noStrike" cap="none" dirty="0">
                          <a:solidFill>
                            <a:schemeClr val="accent1"/>
                          </a:solidFill>
                          <a:latin typeface="Arial"/>
                          <a:cs typeface="Arial"/>
                          <a:sym typeface="Arial"/>
                        </a:rPr>
                        <a:t>4.</a:t>
                      </a:r>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t>Testing &amp; Result</a:t>
                      </a: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3"/>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4"/>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5"/>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6"/>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7"/>
                  </a:ext>
                </a:extLst>
              </a:tr>
            </a:tbl>
          </a:graphicData>
        </a:graphic>
      </p:graphicFrame>
      <p:sp>
        <p:nvSpPr>
          <p:cNvPr id="536" name="Google Shape;536;p84"/>
          <p:cNvSpPr txBox="1"/>
          <p:nvPr/>
        </p:nvSpPr>
        <p:spPr>
          <a:xfrm>
            <a:off x="442914" y="640080"/>
            <a:ext cx="11306173" cy="1084898"/>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chemeClr val="dk1"/>
              </a:buClr>
              <a:buSzPts val="3200"/>
              <a:buFont typeface="Georgia"/>
              <a:buNone/>
            </a:pPr>
            <a:endParaRPr sz="3200">
              <a:solidFill>
                <a:schemeClr val="dk1"/>
              </a:solidFill>
              <a:latin typeface="Georgia"/>
              <a:ea typeface="Georgia"/>
              <a:cs typeface="Georgia"/>
              <a:sym typeface="Georgia"/>
            </a:endParaRPr>
          </a:p>
        </p:txBody>
      </p:sp>
      <p:sp>
        <p:nvSpPr>
          <p:cNvPr id="537" name="Google Shape;537;p8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a:solidFill>
                  <a:schemeClr val="dk1"/>
                </a:solidFill>
                <a:latin typeface="Georgia"/>
                <a:ea typeface="Georgia"/>
                <a:cs typeface="Georgia"/>
                <a:sym typeface="Georgia"/>
              </a:rPr>
              <a:t>Agenda</a:t>
            </a:r>
            <a:br>
              <a:rPr lang="en-GB" sz="3200" b="0" i="0" u="none" strike="noStrike" cap="none">
                <a:solidFill>
                  <a:schemeClr val="dk1"/>
                </a:solidFill>
                <a:latin typeface="Georgia"/>
                <a:ea typeface="Georgia"/>
                <a:cs typeface="Georgia"/>
                <a:sym typeface="Georgia"/>
              </a:rPr>
            </a:br>
            <a:endParaRPr sz="3200" b="0" i="0" u="none" strike="noStrike" cap="none">
              <a:solidFill>
                <a:schemeClr val="dk1"/>
              </a:solidFill>
              <a:latin typeface="Georgia"/>
              <a:ea typeface="Georgia"/>
              <a:cs typeface="Georgia"/>
              <a:sym typeface="Georgia"/>
            </a:endParaRPr>
          </a:p>
        </p:txBody>
      </p:sp>
      <p:sp>
        <p:nvSpPr>
          <p:cNvPr id="538" name="Google Shape;538;p8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a:t>
            </a:fld>
            <a:endParaRPr sz="7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20</a:t>
            </a:fld>
            <a:endParaRPr sz="750">
              <a:solidFill>
                <a:schemeClr val="dk1"/>
              </a:solidFill>
              <a:latin typeface="Arial"/>
              <a:ea typeface="Arial"/>
              <a:cs typeface="Arial"/>
              <a:sym typeface="Aria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89932"/>
            <a:ext cx="946646" cy="946646"/>
          </a:xfrm>
          <a:prstGeom prst="rect">
            <a:avLst/>
          </a:prstGeom>
        </p:spPr>
      </p:pic>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Frontend</a:t>
            </a:r>
          </a:p>
        </p:txBody>
      </p:sp>
    </p:spTree>
    <p:extLst>
      <p:ext uri="{BB962C8B-B14F-4D97-AF65-F5344CB8AC3E}">
        <p14:creationId xmlns:p14="http://schemas.microsoft.com/office/powerpoint/2010/main" val="4280029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295383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22</a:t>
            </a:fld>
            <a:endParaRPr sz="750">
              <a:solidFill>
                <a:schemeClr val="dk1"/>
              </a:solidFill>
              <a:latin typeface="Arial"/>
              <a:ea typeface="Arial"/>
              <a:cs typeface="Arial"/>
              <a:sym typeface="Arial"/>
            </a:endParaRPr>
          </a:p>
        </p:txBody>
      </p:sp>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Integration</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EFD89007-EE60-70AA-1C81-2C214BFA3B26}"/>
              </a:ext>
            </a:extLst>
          </p:cNvPr>
          <p:cNvPicPr>
            <a:picLocks noChangeAspect="1"/>
          </p:cNvPicPr>
          <p:nvPr/>
        </p:nvPicPr>
        <p:blipFill>
          <a:blip r:embed="rId3">
            <a:duotone>
              <a:schemeClr val="accent3">
                <a:shade val="45000"/>
                <a:satMod val="135000"/>
              </a:schemeClr>
              <a:prstClr val="white"/>
            </a:duotone>
          </a:blip>
          <a:stretch>
            <a:fillRect/>
          </a:stretch>
        </p:blipFill>
        <p:spPr>
          <a:xfrm>
            <a:off x="442913" y="1169908"/>
            <a:ext cx="946646" cy="946646"/>
          </a:xfrm>
          <a:prstGeom prst="rect">
            <a:avLst/>
          </a:prstGeom>
          <a:ln>
            <a:noFill/>
          </a:ln>
        </p:spPr>
      </p:pic>
    </p:spTree>
    <p:extLst>
      <p:ext uri="{BB962C8B-B14F-4D97-AF65-F5344CB8AC3E}">
        <p14:creationId xmlns:p14="http://schemas.microsoft.com/office/powerpoint/2010/main" val="1817795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84379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34"/>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5" name="Google Shape;1185;p134"/>
          <p:cNvSpPr txBox="1">
            <a:spLocks noGrp="1"/>
          </p:cNvSpPr>
          <p:nvPr>
            <p:ph type="body" idx="2"/>
          </p:nvPr>
        </p:nvSpPr>
        <p:spPr>
          <a:xfrm>
            <a:off x="3359638"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6" name="Google Shape;1186;p134"/>
          <p:cNvSpPr txBox="1">
            <a:spLocks noGrp="1"/>
          </p:cNvSpPr>
          <p:nvPr>
            <p:ph type="body" idx="3"/>
          </p:nvPr>
        </p:nvSpPr>
        <p:spPr>
          <a:xfrm>
            <a:off x="6276363"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7" name="Google Shape;1187;p134"/>
          <p:cNvSpPr txBox="1">
            <a:spLocks noGrp="1"/>
          </p:cNvSpPr>
          <p:nvPr>
            <p:ph type="body" idx="4"/>
          </p:nvPr>
        </p:nvSpPr>
        <p:spPr>
          <a:xfrm>
            <a:off x="9193088"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8" name="Google Shape;1188;p13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dirty="0">
                <a:solidFill>
                  <a:schemeClr val="dk1"/>
                </a:solidFill>
                <a:latin typeface="Georgia"/>
                <a:ea typeface="Georgia"/>
                <a:cs typeface="Georgia"/>
                <a:sym typeface="Georgia"/>
              </a:rPr>
              <a:t>Presentation Template</a:t>
            </a:r>
            <a:endParaRPr sz="3200" b="0" i="0" u="none" strike="noStrike" cap="none" dirty="0">
              <a:solidFill>
                <a:schemeClr val="dk1"/>
              </a:solidFill>
              <a:latin typeface="Georgia"/>
              <a:ea typeface="Georgia"/>
              <a:cs typeface="Georgia"/>
              <a:sym typeface="Georgia"/>
            </a:endParaRPr>
          </a:p>
        </p:txBody>
      </p:sp>
      <p:grpSp>
        <p:nvGrpSpPr>
          <p:cNvPr id="1189" name="Google Shape;1189;p134"/>
          <p:cNvGrpSpPr/>
          <p:nvPr/>
        </p:nvGrpSpPr>
        <p:grpSpPr>
          <a:xfrm>
            <a:off x="3359638" y="2102400"/>
            <a:ext cx="966788" cy="966788"/>
            <a:chOff x="3314701" y="2632075"/>
            <a:chExt cx="966788" cy="966788"/>
          </a:xfrm>
        </p:grpSpPr>
        <p:sp>
          <p:nvSpPr>
            <p:cNvPr id="1190" name="Google Shape;1190;p134"/>
            <p:cNvSpPr/>
            <p:nvPr/>
          </p:nvSpPr>
          <p:spPr>
            <a:xfrm>
              <a:off x="331470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1" name="Google Shape;1191;p134"/>
            <p:cNvSpPr/>
            <p:nvPr/>
          </p:nvSpPr>
          <p:spPr>
            <a:xfrm>
              <a:off x="3335338" y="2652713"/>
              <a:ext cx="277813" cy="431800"/>
            </a:xfrm>
            <a:custGeom>
              <a:avLst/>
              <a:gdLst/>
              <a:ahLst/>
              <a:cxnLst/>
              <a:rect l="l" t="t" r="r" b="b"/>
              <a:pathLst>
                <a:path w="175" h="272" extrusionOk="0">
                  <a:moveTo>
                    <a:pt x="175" y="272"/>
                  </a:moveTo>
                  <a:lnTo>
                    <a:pt x="0" y="272"/>
                  </a:lnTo>
                  <a:lnTo>
                    <a:pt x="0" y="247"/>
                  </a:lnTo>
                  <a:lnTo>
                    <a:pt x="149" y="247"/>
                  </a:lnTo>
                  <a:lnTo>
                    <a:pt x="149" y="0"/>
                  </a:lnTo>
                  <a:lnTo>
                    <a:pt x="175" y="0"/>
                  </a:lnTo>
                  <a:lnTo>
                    <a:pt x="175" y="272"/>
                  </a:lnTo>
                  <a:lnTo>
                    <a:pt x="175" y="27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2" name="Google Shape;1192;p134"/>
            <p:cNvSpPr/>
            <p:nvPr/>
          </p:nvSpPr>
          <p:spPr>
            <a:xfrm>
              <a:off x="3998913" y="3144838"/>
              <a:ext cx="261938" cy="433388"/>
            </a:xfrm>
            <a:custGeom>
              <a:avLst/>
              <a:gdLst/>
              <a:ahLst/>
              <a:cxnLst/>
              <a:rect l="l" t="t" r="r" b="b"/>
              <a:pathLst>
                <a:path w="165" h="273" extrusionOk="0">
                  <a:moveTo>
                    <a:pt x="26" y="273"/>
                  </a:moveTo>
                  <a:lnTo>
                    <a:pt x="0" y="273"/>
                  </a:lnTo>
                  <a:lnTo>
                    <a:pt x="0" y="0"/>
                  </a:lnTo>
                  <a:lnTo>
                    <a:pt x="165" y="0"/>
                  </a:lnTo>
                  <a:lnTo>
                    <a:pt x="165" y="25"/>
                  </a:lnTo>
                  <a:lnTo>
                    <a:pt x="26" y="25"/>
                  </a:lnTo>
                  <a:lnTo>
                    <a:pt x="26" y="273"/>
                  </a:lnTo>
                  <a:lnTo>
                    <a:pt x="26" y="27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3" name="Google Shape;1193;p134"/>
            <p:cNvSpPr/>
            <p:nvPr/>
          </p:nvSpPr>
          <p:spPr>
            <a:xfrm>
              <a:off x="3343276" y="2878138"/>
              <a:ext cx="792163" cy="476250"/>
            </a:xfrm>
            <a:custGeom>
              <a:avLst/>
              <a:gdLst/>
              <a:ahLst/>
              <a:cxnLst/>
              <a:rect l="l" t="t" r="r" b="b"/>
              <a:pathLst>
                <a:path w="499" h="300" extrusionOk="0">
                  <a:moveTo>
                    <a:pt x="270" y="300"/>
                  </a:moveTo>
                  <a:lnTo>
                    <a:pt x="231" y="300"/>
                  </a:lnTo>
                  <a:lnTo>
                    <a:pt x="231" y="274"/>
                  </a:lnTo>
                  <a:lnTo>
                    <a:pt x="270" y="274"/>
                  </a:lnTo>
                  <a:lnTo>
                    <a:pt x="270" y="300"/>
                  </a:lnTo>
                  <a:lnTo>
                    <a:pt x="270" y="300"/>
                  </a:lnTo>
                  <a:close/>
                  <a:moveTo>
                    <a:pt x="193" y="300"/>
                  </a:moveTo>
                  <a:lnTo>
                    <a:pt x="154" y="300"/>
                  </a:lnTo>
                  <a:lnTo>
                    <a:pt x="154" y="274"/>
                  </a:lnTo>
                  <a:lnTo>
                    <a:pt x="193" y="274"/>
                  </a:lnTo>
                  <a:lnTo>
                    <a:pt x="193" y="300"/>
                  </a:lnTo>
                  <a:lnTo>
                    <a:pt x="193" y="300"/>
                  </a:lnTo>
                  <a:close/>
                  <a:moveTo>
                    <a:pt x="116" y="300"/>
                  </a:moveTo>
                  <a:lnTo>
                    <a:pt x="77" y="300"/>
                  </a:lnTo>
                  <a:lnTo>
                    <a:pt x="77" y="274"/>
                  </a:lnTo>
                  <a:lnTo>
                    <a:pt x="116" y="274"/>
                  </a:lnTo>
                  <a:lnTo>
                    <a:pt x="116" y="300"/>
                  </a:lnTo>
                  <a:lnTo>
                    <a:pt x="116" y="300"/>
                  </a:lnTo>
                  <a:close/>
                  <a:moveTo>
                    <a:pt x="39" y="300"/>
                  </a:moveTo>
                  <a:lnTo>
                    <a:pt x="0" y="300"/>
                  </a:lnTo>
                  <a:lnTo>
                    <a:pt x="0" y="274"/>
                  </a:lnTo>
                  <a:lnTo>
                    <a:pt x="39" y="274"/>
                  </a:lnTo>
                  <a:lnTo>
                    <a:pt x="39" y="300"/>
                  </a:lnTo>
                  <a:lnTo>
                    <a:pt x="39" y="300"/>
                  </a:lnTo>
                  <a:close/>
                  <a:moveTo>
                    <a:pt x="302" y="268"/>
                  </a:moveTo>
                  <a:lnTo>
                    <a:pt x="277" y="268"/>
                  </a:lnTo>
                  <a:lnTo>
                    <a:pt x="277" y="230"/>
                  </a:lnTo>
                  <a:lnTo>
                    <a:pt x="302" y="230"/>
                  </a:lnTo>
                  <a:lnTo>
                    <a:pt x="302" y="268"/>
                  </a:lnTo>
                  <a:lnTo>
                    <a:pt x="302" y="268"/>
                  </a:lnTo>
                  <a:close/>
                  <a:moveTo>
                    <a:pt x="302" y="191"/>
                  </a:moveTo>
                  <a:lnTo>
                    <a:pt x="277" y="191"/>
                  </a:lnTo>
                  <a:lnTo>
                    <a:pt x="277" y="153"/>
                  </a:lnTo>
                  <a:lnTo>
                    <a:pt x="302" y="153"/>
                  </a:lnTo>
                  <a:lnTo>
                    <a:pt x="302" y="191"/>
                  </a:lnTo>
                  <a:lnTo>
                    <a:pt x="302" y="191"/>
                  </a:lnTo>
                  <a:close/>
                  <a:moveTo>
                    <a:pt x="302" y="114"/>
                  </a:moveTo>
                  <a:lnTo>
                    <a:pt x="277" y="114"/>
                  </a:lnTo>
                  <a:lnTo>
                    <a:pt x="277" y="76"/>
                  </a:lnTo>
                  <a:lnTo>
                    <a:pt x="302" y="76"/>
                  </a:lnTo>
                  <a:lnTo>
                    <a:pt x="302" y="114"/>
                  </a:lnTo>
                  <a:lnTo>
                    <a:pt x="302" y="114"/>
                  </a:lnTo>
                  <a:close/>
                  <a:moveTo>
                    <a:pt x="302" y="37"/>
                  </a:moveTo>
                  <a:lnTo>
                    <a:pt x="277" y="37"/>
                  </a:lnTo>
                  <a:lnTo>
                    <a:pt x="277" y="0"/>
                  </a:lnTo>
                  <a:lnTo>
                    <a:pt x="303" y="0"/>
                  </a:lnTo>
                  <a:lnTo>
                    <a:pt x="303" y="25"/>
                  </a:lnTo>
                  <a:lnTo>
                    <a:pt x="302" y="25"/>
                  </a:lnTo>
                  <a:lnTo>
                    <a:pt x="302" y="37"/>
                  </a:lnTo>
                  <a:lnTo>
                    <a:pt x="302" y="37"/>
                  </a:lnTo>
                  <a:close/>
                  <a:moveTo>
                    <a:pt x="499" y="25"/>
                  </a:moveTo>
                  <a:lnTo>
                    <a:pt x="495" y="25"/>
                  </a:lnTo>
                  <a:lnTo>
                    <a:pt x="495" y="0"/>
                  </a:lnTo>
                  <a:lnTo>
                    <a:pt x="499" y="0"/>
                  </a:lnTo>
                  <a:lnTo>
                    <a:pt x="499" y="25"/>
                  </a:lnTo>
                  <a:lnTo>
                    <a:pt x="499" y="25"/>
                  </a:lnTo>
                  <a:close/>
                  <a:moveTo>
                    <a:pt x="457" y="25"/>
                  </a:moveTo>
                  <a:lnTo>
                    <a:pt x="418" y="25"/>
                  </a:lnTo>
                  <a:lnTo>
                    <a:pt x="418" y="0"/>
                  </a:lnTo>
                  <a:lnTo>
                    <a:pt x="457" y="0"/>
                  </a:lnTo>
                  <a:lnTo>
                    <a:pt x="457" y="25"/>
                  </a:lnTo>
                  <a:lnTo>
                    <a:pt x="457" y="25"/>
                  </a:lnTo>
                  <a:close/>
                  <a:moveTo>
                    <a:pt x="380" y="25"/>
                  </a:moveTo>
                  <a:lnTo>
                    <a:pt x="341" y="25"/>
                  </a:lnTo>
                  <a:lnTo>
                    <a:pt x="341" y="0"/>
                  </a:lnTo>
                  <a:lnTo>
                    <a:pt x="380" y="0"/>
                  </a:lnTo>
                  <a:lnTo>
                    <a:pt x="380" y="25"/>
                  </a:lnTo>
                  <a:lnTo>
                    <a:pt x="380" y="2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4" name="Google Shape;1194;p134"/>
            <p:cNvSpPr/>
            <p:nvPr/>
          </p:nvSpPr>
          <p:spPr>
            <a:xfrm>
              <a:off x="4035426" y="2800350"/>
              <a:ext cx="130175" cy="203200"/>
            </a:xfrm>
            <a:custGeom>
              <a:avLst/>
              <a:gdLst/>
              <a:ahLst/>
              <a:cxnLst/>
              <a:rect l="l" t="t" r="r" b="b"/>
              <a:pathLst>
                <a:path w="82" h="128" extrusionOk="0">
                  <a:moveTo>
                    <a:pt x="18" y="128"/>
                  </a:moveTo>
                  <a:lnTo>
                    <a:pt x="0" y="110"/>
                  </a:lnTo>
                  <a:lnTo>
                    <a:pt x="46" y="64"/>
                  </a:lnTo>
                  <a:lnTo>
                    <a:pt x="1" y="18"/>
                  </a:lnTo>
                  <a:lnTo>
                    <a:pt x="19" y="0"/>
                  </a:lnTo>
                  <a:lnTo>
                    <a:pt x="82" y="64"/>
                  </a:lnTo>
                  <a:lnTo>
                    <a:pt x="18" y="128"/>
                  </a:lnTo>
                  <a:lnTo>
                    <a:pt x="18" y="12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95" name="Google Shape;1195;p134"/>
          <p:cNvGrpSpPr/>
          <p:nvPr/>
        </p:nvGrpSpPr>
        <p:grpSpPr>
          <a:xfrm>
            <a:off x="9193088" y="2102400"/>
            <a:ext cx="966788" cy="966788"/>
            <a:chOff x="9048751" y="2632075"/>
            <a:chExt cx="966788" cy="966788"/>
          </a:xfrm>
        </p:grpSpPr>
        <p:sp>
          <p:nvSpPr>
            <p:cNvPr id="1196" name="Google Shape;1196;p134"/>
            <p:cNvSpPr/>
            <p:nvPr/>
          </p:nvSpPr>
          <p:spPr>
            <a:xfrm>
              <a:off x="904875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7" name="Google Shape;1197;p134"/>
            <p:cNvSpPr/>
            <p:nvPr/>
          </p:nvSpPr>
          <p:spPr>
            <a:xfrm>
              <a:off x="9207501" y="2822575"/>
              <a:ext cx="215900" cy="214313"/>
            </a:xfrm>
            <a:custGeom>
              <a:avLst/>
              <a:gdLst/>
              <a:ahLst/>
              <a:cxnLst/>
              <a:rect l="l" t="t" r="r" b="b"/>
              <a:pathLst>
                <a:path w="460" h="459" extrusionOk="0">
                  <a:moveTo>
                    <a:pt x="230" y="459"/>
                  </a:moveTo>
                  <a:cubicBezTo>
                    <a:pt x="103" y="459"/>
                    <a:pt x="0" y="356"/>
                    <a:pt x="0" y="230"/>
                  </a:cubicBezTo>
                  <a:cubicBezTo>
                    <a:pt x="0" y="103"/>
                    <a:pt x="103" y="0"/>
                    <a:pt x="230" y="0"/>
                  </a:cubicBezTo>
                  <a:cubicBezTo>
                    <a:pt x="357" y="0"/>
                    <a:pt x="460" y="103"/>
                    <a:pt x="460" y="230"/>
                  </a:cubicBezTo>
                  <a:cubicBezTo>
                    <a:pt x="460" y="356"/>
                    <a:pt x="357" y="459"/>
                    <a:pt x="230" y="459"/>
                  </a:cubicBezTo>
                  <a:close/>
                  <a:moveTo>
                    <a:pt x="230" y="88"/>
                  </a:moveTo>
                  <a:cubicBezTo>
                    <a:pt x="152" y="88"/>
                    <a:pt x="88" y="151"/>
                    <a:pt x="88" y="230"/>
                  </a:cubicBezTo>
                  <a:cubicBezTo>
                    <a:pt x="88" y="308"/>
                    <a:pt x="152" y="372"/>
                    <a:pt x="230" y="372"/>
                  </a:cubicBezTo>
                  <a:cubicBezTo>
                    <a:pt x="309" y="372"/>
                    <a:pt x="372" y="308"/>
                    <a:pt x="372" y="230"/>
                  </a:cubicBezTo>
                  <a:cubicBezTo>
                    <a:pt x="372" y="151"/>
                    <a:pt x="309" y="88"/>
                    <a:pt x="230" y="8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8" name="Google Shape;1198;p134"/>
            <p:cNvSpPr/>
            <p:nvPr/>
          </p:nvSpPr>
          <p:spPr>
            <a:xfrm>
              <a:off x="9602788" y="3217863"/>
              <a:ext cx="215900" cy="215900"/>
            </a:xfrm>
            <a:custGeom>
              <a:avLst/>
              <a:gdLst/>
              <a:ahLst/>
              <a:cxnLst/>
              <a:rect l="l" t="t" r="r" b="b"/>
              <a:pathLst>
                <a:path w="459" h="460" extrusionOk="0">
                  <a:moveTo>
                    <a:pt x="229" y="460"/>
                  </a:moveTo>
                  <a:cubicBezTo>
                    <a:pt x="103" y="460"/>
                    <a:pt x="0" y="357"/>
                    <a:pt x="0" y="230"/>
                  </a:cubicBezTo>
                  <a:cubicBezTo>
                    <a:pt x="0" y="103"/>
                    <a:pt x="103" y="0"/>
                    <a:pt x="229" y="0"/>
                  </a:cubicBezTo>
                  <a:cubicBezTo>
                    <a:pt x="356" y="0"/>
                    <a:pt x="459" y="103"/>
                    <a:pt x="459" y="230"/>
                  </a:cubicBezTo>
                  <a:cubicBezTo>
                    <a:pt x="459" y="357"/>
                    <a:pt x="356" y="460"/>
                    <a:pt x="229" y="460"/>
                  </a:cubicBezTo>
                  <a:close/>
                  <a:moveTo>
                    <a:pt x="229" y="88"/>
                  </a:moveTo>
                  <a:cubicBezTo>
                    <a:pt x="151" y="88"/>
                    <a:pt x="87" y="152"/>
                    <a:pt x="87" y="230"/>
                  </a:cubicBezTo>
                  <a:cubicBezTo>
                    <a:pt x="87" y="308"/>
                    <a:pt x="151" y="372"/>
                    <a:pt x="229" y="372"/>
                  </a:cubicBezTo>
                  <a:cubicBezTo>
                    <a:pt x="308" y="372"/>
                    <a:pt x="372" y="308"/>
                    <a:pt x="372" y="230"/>
                  </a:cubicBezTo>
                  <a:cubicBezTo>
                    <a:pt x="372" y="152"/>
                    <a:pt x="308" y="88"/>
                    <a:pt x="229" y="8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9" name="Google Shape;1199;p134"/>
            <p:cNvSpPr/>
            <p:nvPr/>
          </p:nvSpPr>
          <p:spPr>
            <a:xfrm>
              <a:off x="9055101" y="2638425"/>
              <a:ext cx="954088" cy="954088"/>
            </a:xfrm>
            <a:custGeom>
              <a:avLst/>
              <a:gdLst/>
              <a:ahLst/>
              <a:cxnLst/>
              <a:rect l="l" t="t" r="r" b="b"/>
              <a:pathLst>
                <a:path w="601" h="601" extrusionOk="0">
                  <a:moveTo>
                    <a:pt x="18" y="601"/>
                  </a:moveTo>
                  <a:lnTo>
                    <a:pt x="0" y="583"/>
                  </a:lnTo>
                  <a:lnTo>
                    <a:pt x="583" y="0"/>
                  </a:lnTo>
                  <a:lnTo>
                    <a:pt x="601" y="18"/>
                  </a:lnTo>
                  <a:lnTo>
                    <a:pt x="18" y="601"/>
                  </a:lnTo>
                  <a:lnTo>
                    <a:pt x="18" y="60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00" name="Google Shape;1200;p134"/>
          <p:cNvGrpSpPr/>
          <p:nvPr/>
        </p:nvGrpSpPr>
        <p:grpSpPr>
          <a:xfrm>
            <a:off x="442913" y="2102400"/>
            <a:ext cx="966788" cy="966788"/>
            <a:chOff x="442913" y="2632075"/>
            <a:chExt cx="966788" cy="966788"/>
          </a:xfrm>
        </p:grpSpPr>
        <p:sp>
          <p:nvSpPr>
            <p:cNvPr id="1201" name="Google Shape;1201;p134"/>
            <p:cNvSpPr/>
            <p:nvPr/>
          </p:nvSpPr>
          <p:spPr>
            <a:xfrm>
              <a:off x="442913"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4" y="583"/>
                  </a:lnTo>
                  <a:lnTo>
                    <a:pt x="584" y="26"/>
                  </a:lnTo>
                  <a:lnTo>
                    <a:pt x="26" y="26"/>
                  </a:lnTo>
                  <a:lnTo>
                    <a:pt x="26" y="583"/>
                  </a:lnTo>
                  <a:lnTo>
                    <a:pt x="26" y="5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2" name="Google Shape;1202;p134"/>
            <p:cNvSpPr/>
            <p:nvPr/>
          </p:nvSpPr>
          <p:spPr>
            <a:xfrm>
              <a:off x="463551" y="2863850"/>
              <a:ext cx="923925" cy="41275"/>
            </a:xfrm>
            <a:custGeom>
              <a:avLst/>
              <a:gdLst/>
              <a:ahLst/>
              <a:cxnLst/>
              <a:rect l="l" t="t" r="r" b="b"/>
              <a:pathLst>
                <a:path w="582" h="26" extrusionOk="0">
                  <a:moveTo>
                    <a:pt x="582" y="26"/>
                  </a:moveTo>
                  <a:lnTo>
                    <a:pt x="0" y="26"/>
                  </a:lnTo>
                  <a:lnTo>
                    <a:pt x="0" y="0"/>
                  </a:lnTo>
                  <a:lnTo>
                    <a:pt x="582" y="0"/>
                  </a:lnTo>
                  <a:lnTo>
                    <a:pt x="582" y="26"/>
                  </a:lnTo>
                  <a:lnTo>
                    <a:pt x="582" y="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3" name="Google Shape;1203;p134"/>
            <p:cNvSpPr/>
            <p:nvPr/>
          </p:nvSpPr>
          <p:spPr>
            <a:xfrm>
              <a:off x="466726" y="3095625"/>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4" name="Google Shape;1204;p134"/>
            <p:cNvSpPr/>
            <p:nvPr/>
          </p:nvSpPr>
          <p:spPr>
            <a:xfrm>
              <a:off x="466726" y="3327400"/>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5" name="Google Shape;1205;p134"/>
            <p:cNvSpPr/>
            <p:nvPr/>
          </p:nvSpPr>
          <p:spPr>
            <a:xfrm>
              <a:off x="449263" y="3348038"/>
              <a:ext cx="244475" cy="244475"/>
            </a:xfrm>
            <a:custGeom>
              <a:avLst/>
              <a:gdLst/>
              <a:ahLst/>
              <a:cxnLst/>
              <a:rect l="l" t="t" r="r" b="b"/>
              <a:pathLst>
                <a:path w="154" h="154" extrusionOk="0">
                  <a:moveTo>
                    <a:pt x="18" y="154"/>
                  </a:moveTo>
                  <a:lnTo>
                    <a:pt x="0" y="136"/>
                  </a:lnTo>
                  <a:lnTo>
                    <a:pt x="27" y="109"/>
                  </a:lnTo>
                  <a:lnTo>
                    <a:pt x="45" y="127"/>
                  </a:lnTo>
                  <a:lnTo>
                    <a:pt x="18" y="154"/>
                  </a:lnTo>
                  <a:lnTo>
                    <a:pt x="18" y="154"/>
                  </a:lnTo>
                  <a:close/>
                  <a:moveTo>
                    <a:pt x="72" y="100"/>
                  </a:moveTo>
                  <a:lnTo>
                    <a:pt x="54" y="81"/>
                  </a:lnTo>
                  <a:lnTo>
                    <a:pt x="82" y="54"/>
                  </a:lnTo>
                  <a:lnTo>
                    <a:pt x="100" y="73"/>
                  </a:lnTo>
                  <a:lnTo>
                    <a:pt x="72" y="100"/>
                  </a:lnTo>
                  <a:lnTo>
                    <a:pt x="72" y="100"/>
                  </a:lnTo>
                  <a:close/>
                  <a:moveTo>
                    <a:pt x="127" y="46"/>
                  </a:moveTo>
                  <a:lnTo>
                    <a:pt x="109" y="27"/>
                  </a:lnTo>
                  <a:lnTo>
                    <a:pt x="136" y="0"/>
                  </a:lnTo>
                  <a:lnTo>
                    <a:pt x="154" y="18"/>
                  </a:lnTo>
                  <a:lnTo>
                    <a:pt x="127" y="46"/>
                  </a:lnTo>
                  <a:lnTo>
                    <a:pt x="127"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6" name="Google Shape;1206;p134"/>
            <p:cNvSpPr/>
            <p:nvPr/>
          </p:nvSpPr>
          <p:spPr>
            <a:xfrm>
              <a:off x="798513" y="2874963"/>
              <a:ext cx="611188" cy="487363"/>
            </a:xfrm>
            <a:custGeom>
              <a:avLst/>
              <a:gdLst/>
              <a:ahLst/>
              <a:cxnLst/>
              <a:rect l="l" t="t" r="r" b="b"/>
              <a:pathLst>
                <a:path w="385" h="307" extrusionOk="0">
                  <a:moveTo>
                    <a:pt x="18" y="307"/>
                  </a:moveTo>
                  <a:lnTo>
                    <a:pt x="0" y="289"/>
                  </a:lnTo>
                  <a:lnTo>
                    <a:pt x="27" y="262"/>
                  </a:lnTo>
                  <a:lnTo>
                    <a:pt x="45" y="280"/>
                  </a:lnTo>
                  <a:lnTo>
                    <a:pt x="18" y="307"/>
                  </a:lnTo>
                  <a:lnTo>
                    <a:pt x="18" y="307"/>
                  </a:lnTo>
                  <a:close/>
                  <a:moveTo>
                    <a:pt x="72" y="253"/>
                  </a:moveTo>
                  <a:lnTo>
                    <a:pt x="54" y="235"/>
                  </a:lnTo>
                  <a:lnTo>
                    <a:pt x="81" y="208"/>
                  </a:lnTo>
                  <a:lnTo>
                    <a:pt x="100" y="226"/>
                  </a:lnTo>
                  <a:lnTo>
                    <a:pt x="72" y="253"/>
                  </a:lnTo>
                  <a:lnTo>
                    <a:pt x="72" y="253"/>
                  </a:lnTo>
                  <a:close/>
                  <a:moveTo>
                    <a:pt x="127" y="198"/>
                  </a:moveTo>
                  <a:lnTo>
                    <a:pt x="108" y="180"/>
                  </a:lnTo>
                  <a:lnTo>
                    <a:pt x="136" y="153"/>
                  </a:lnTo>
                  <a:lnTo>
                    <a:pt x="154" y="171"/>
                  </a:lnTo>
                  <a:lnTo>
                    <a:pt x="127" y="198"/>
                  </a:lnTo>
                  <a:lnTo>
                    <a:pt x="127" y="198"/>
                  </a:lnTo>
                  <a:close/>
                  <a:moveTo>
                    <a:pt x="217" y="164"/>
                  </a:moveTo>
                  <a:lnTo>
                    <a:pt x="179" y="164"/>
                  </a:lnTo>
                  <a:lnTo>
                    <a:pt x="179" y="138"/>
                  </a:lnTo>
                  <a:lnTo>
                    <a:pt x="217" y="138"/>
                  </a:lnTo>
                  <a:lnTo>
                    <a:pt x="217" y="164"/>
                  </a:lnTo>
                  <a:lnTo>
                    <a:pt x="217" y="164"/>
                  </a:lnTo>
                  <a:close/>
                  <a:moveTo>
                    <a:pt x="259" y="145"/>
                  </a:moveTo>
                  <a:lnTo>
                    <a:pt x="240" y="127"/>
                  </a:lnTo>
                  <a:lnTo>
                    <a:pt x="267" y="100"/>
                  </a:lnTo>
                  <a:lnTo>
                    <a:pt x="285" y="118"/>
                  </a:lnTo>
                  <a:lnTo>
                    <a:pt x="259" y="145"/>
                  </a:lnTo>
                  <a:lnTo>
                    <a:pt x="259" y="145"/>
                  </a:lnTo>
                  <a:close/>
                  <a:moveTo>
                    <a:pt x="313" y="90"/>
                  </a:moveTo>
                  <a:lnTo>
                    <a:pt x="294" y="72"/>
                  </a:lnTo>
                  <a:lnTo>
                    <a:pt x="321" y="45"/>
                  </a:lnTo>
                  <a:lnTo>
                    <a:pt x="340" y="63"/>
                  </a:lnTo>
                  <a:lnTo>
                    <a:pt x="313" y="90"/>
                  </a:lnTo>
                  <a:lnTo>
                    <a:pt x="313" y="90"/>
                  </a:lnTo>
                  <a:close/>
                  <a:moveTo>
                    <a:pt x="367" y="36"/>
                  </a:moveTo>
                  <a:lnTo>
                    <a:pt x="348" y="18"/>
                  </a:lnTo>
                  <a:lnTo>
                    <a:pt x="366" y="0"/>
                  </a:lnTo>
                  <a:lnTo>
                    <a:pt x="385" y="18"/>
                  </a:lnTo>
                  <a:lnTo>
                    <a:pt x="367" y="36"/>
                  </a:lnTo>
                  <a:lnTo>
                    <a:pt x="367" y="3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07" name="Google Shape;1207;p134"/>
          <p:cNvGrpSpPr/>
          <p:nvPr/>
        </p:nvGrpSpPr>
        <p:grpSpPr>
          <a:xfrm>
            <a:off x="6276363" y="2102400"/>
            <a:ext cx="966788" cy="1071563"/>
            <a:chOff x="6181726" y="2632075"/>
            <a:chExt cx="966788" cy="1071563"/>
          </a:xfrm>
        </p:grpSpPr>
        <p:sp>
          <p:nvSpPr>
            <p:cNvPr id="1208" name="Google Shape;1208;p134"/>
            <p:cNvSpPr/>
            <p:nvPr/>
          </p:nvSpPr>
          <p:spPr>
            <a:xfrm>
              <a:off x="6181726" y="2632075"/>
              <a:ext cx="966788" cy="966788"/>
            </a:xfrm>
            <a:custGeom>
              <a:avLst/>
              <a:gdLst/>
              <a:ahLst/>
              <a:cxnLst/>
              <a:rect l="l" t="t" r="r" b="b"/>
              <a:pathLst>
                <a:path w="609" h="609" extrusionOk="0">
                  <a:moveTo>
                    <a:pt x="609" y="609"/>
                  </a:moveTo>
                  <a:lnTo>
                    <a:pt x="352" y="609"/>
                  </a:lnTo>
                  <a:lnTo>
                    <a:pt x="352" y="583"/>
                  </a:lnTo>
                  <a:lnTo>
                    <a:pt x="583" y="583"/>
                  </a:lnTo>
                  <a:lnTo>
                    <a:pt x="583" y="26"/>
                  </a:lnTo>
                  <a:lnTo>
                    <a:pt x="26" y="26"/>
                  </a:lnTo>
                  <a:lnTo>
                    <a:pt x="26" y="583"/>
                  </a:lnTo>
                  <a:lnTo>
                    <a:pt x="294" y="583"/>
                  </a:lnTo>
                  <a:lnTo>
                    <a:pt x="294" y="609"/>
                  </a:lnTo>
                  <a:lnTo>
                    <a:pt x="0" y="609"/>
                  </a:lnTo>
                  <a:lnTo>
                    <a:pt x="0" y="0"/>
                  </a:lnTo>
                  <a:lnTo>
                    <a:pt x="609" y="0"/>
                  </a:lnTo>
                  <a:lnTo>
                    <a:pt x="609" y="609"/>
                  </a:lnTo>
                  <a:lnTo>
                    <a:pt x="609" y="609"/>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9" name="Google Shape;1209;p134"/>
            <p:cNvSpPr/>
            <p:nvPr/>
          </p:nvSpPr>
          <p:spPr>
            <a:xfrm>
              <a:off x="6294438" y="3211513"/>
              <a:ext cx="741363" cy="354013"/>
            </a:xfrm>
            <a:custGeom>
              <a:avLst/>
              <a:gdLst/>
              <a:ahLst/>
              <a:cxnLst/>
              <a:rect l="l" t="t" r="r" b="b"/>
              <a:pathLst>
                <a:path w="1583" h="757" extrusionOk="0">
                  <a:moveTo>
                    <a:pt x="86" y="757"/>
                  </a:moveTo>
                  <a:cubicBezTo>
                    <a:pt x="0" y="745"/>
                    <a:pt x="0" y="745"/>
                    <a:pt x="0" y="745"/>
                  </a:cubicBezTo>
                  <a:cubicBezTo>
                    <a:pt x="56" y="342"/>
                    <a:pt x="56" y="342"/>
                    <a:pt x="56" y="342"/>
                  </a:cubicBezTo>
                  <a:cubicBezTo>
                    <a:pt x="89" y="237"/>
                    <a:pt x="171" y="153"/>
                    <a:pt x="276" y="117"/>
                  </a:cubicBezTo>
                  <a:cubicBezTo>
                    <a:pt x="584" y="12"/>
                    <a:pt x="584" y="12"/>
                    <a:pt x="584" y="12"/>
                  </a:cubicBezTo>
                  <a:cubicBezTo>
                    <a:pt x="620" y="0"/>
                    <a:pt x="660" y="10"/>
                    <a:pt x="686" y="37"/>
                  </a:cubicBezTo>
                  <a:cubicBezTo>
                    <a:pt x="710" y="62"/>
                    <a:pt x="710" y="62"/>
                    <a:pt x="710" y="62"/>
                  </a:cubicBezTo>
                  <a:cubicBezTo>
                    <a:pt x="731" y="84"/>
                    <a:pt x="760" y="96"/>
                    <a:pt x="791" y="96"/>
                  </a:cubicBezTo>
                  <a:cubicBezTo>
                    <a:pt x="791" y="96"/>
                    <a:pt x="791" y="96"/>
                    <a:pt x="791" y="96"/>
                  </a:cubicBezTo>
                  <a:cubicBezTo>
                    <a:pt x="822" y="96"/>
                    <a:pt x="851" y="84"/>
                    <a:pt x="873" y="62"/>
                  </a:cubicBezTo>
                  <a:cubicBezTo>
                    <a:pt x="897" y="37"/>
                    <a:pt x="897" y="37"/>
                    <a:pt x="897" y="37"/>
                  </a:cubicBezTo>
                  <a:cubicBezTo>
                    <a:pt x="923" y="10"/>
                    <a:pt x="963" y="0"/>
                    <a:pt x="998" y="12"/>
                  </a:cubicBezTo>
                  <a:cubicBezTo>
                    <a:pt x="1307" y="117"/>
                    <a:pt x="1307" y="117"/>
                    <a:pt x="1307" y="117"/>
                  </a:cubicBezTo>
                  <a:cubicBezTo>
                    <a:pt x="1412" y="153"/>
                    <a:pt x="1494" y="237"/>
                    <a:pt x="1527" y="342"/>
                  </a:cubicBezTo>
                  <a:cubicBezTo>
                    <a:pt x="1528" y="349"/>
                    <a:pt x="1528" y="349"/>
                    <a:pt x="1528" y="349"/>
                  </a:cubicBezTo>
                  <a:cubicBezTo>
                    <a:pt x="1583" y="745"/>
                    <a:pt x="1583" y="745"/>
                    <a:pt x="1583" y="745"/>
                  </a:cubicBezTo>
                  <a:cubicBezTo>
                    <a:pt x="1497" y="757"/>
                    <a:pt x="1497" y="757"/>
                    <a:pt x="1497" y="757"/>
                  </a:cubicBezTo>
                  <a:cubicBezTo>
                    <a:pt x="1442" y="365"/>
                    <a:pt x="1442" y="365"/>
                    <a:pt x="1442" y="365"/>
                  </a:cubicBezTo>
                  <a:cubicBezTo>
                    <a:pt x="1417" y="287"/>
                    <a:pt x="1356" y="226"/>
                    <a:pt x="1279" y="200"/>
                  </a:cubicBezTo>
                  <a:cubicBezTo>
                    <a:pt x="970" y="95"/>
                    <a:pt x="970" y="95"/>
                    <a:pt x="970" y="95"/>
                  </a:cubicBezTo>
                  <a:cubicBezTo>
                    <a:pt x="967" y="94"/>
                    <a:pt x="962" y="95"/>
                    <a:pt x="960" y="98"/>
                  </a:cubicBezTo>
                  <a:cubicBezTo>
                    <a:pt x="936" y="122"/>
                    <a:pt x="936" y="122"/>
                    <a:pt x="936" y="122"/>
                  </a:cubicBezTo>
                  <a:cubicBezTo>
                    <a:pt x="897" y="162"/>
                    <a:pt x="846" y="183"/>
                    <a:pt x="791" y="183"/>
                  </a:cubicBezTo>
                  <a:cubicBezTo>
                    <a:pt x="791" y="183"/>
                    <a:pt x="791" y="183"/>
                    <a:pt x="791" y="183"/>
                  </a:cubicBezTo>
                  <a:cubicBezTo>
                    <a:pt x="737" y="183"/>
                    <a:pt x="685" y="162"/>
                    <a:pt x="647" y="122"/>
                  </a:cubicBezTo>
                  <a:cubicBezTo>
                    <a:pt x="623" y="98"/>
                    <a:pt x="623" y="98"/>
                    <a:pt x="623" y="98"/>
                  </a:cubicBezTo>
                  <a:cubicBezTo>
                    <a:pt x="620" y="95"/>
                    <a:pt x="616" y="94"/>
                    <a:pt x="612" y="95"/>
                  </a:cubicBezTo>
                  <a:cubicBezTo>
                    <a:pt x="304" y="200"/>
                    <a:pt x="304" y="200"/>
                    <a:pt x="304" y="200"/>
                  </a:cubicBezTo>
                  <a:cubicBezTo>
                    <a:pt x="227" y="226"/>
                    <a:pt x="166" y="287"/>
                    <a:pt x="141" y="365"/>
                  </a:cubicBezTo>
                  <a:cubicBezTo>
                    <a:pt x="86" y="757"/>
                    <a:pt x="86" y="757"/>
                    <a:pt x="86" y="75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0" name="Google Shape;1210;p134"/>
            <p:cNvSpPr/>
            <p:nvPr/>
          </p:nvSpPr>
          <p:spPr>
            <a:xfrm>
              <a:off x="6534151" y="2836863"/>
              <a:ext cx="261938" cy="358775"/>
            </a:xfrm>
            <a:custGeom>
              <a:avLst/>
              <a:gdLst/>
              <a:ahLst/>
              <a:cxnLst/>
              <a:rect l="l" t="t" r="r" b="b"/>
              <a:pathLst>
                <a:path w="557" h="765" extrusionOk="0">
                  <a:moveTo>
                    <a:pt x="278" y="765"/>
                  </a:moveTo>
                  <a:cubicBezTo>
                    <a:pt x="193" y="765"/>
                    <a:pt x="144" y="718"/>
                    <a:pt x="93" y="661"/>
                  </a:cubicBezTo>
                  <a:cubicBezTo>
                    <a:pt x="31" y="592"/>
                    <a:pt x="0" y="473"/>
                    <a:pt x="0" y="307"/>
                  </a:cubicBezTo>
                  <a:cubicBezTo>
                    <a:pt x="0" y="138"/>
                    <a:pt x="125" y="0"/>
                    <a:pt x="278" y="0"/>
                  </a:cubicBezTo>
                  <a:cubicBezTo>
                    <a:pt x="432" y="0"/>
                    <a:pt x="557" y="138"/>
                    <a:pt x="557" y="307"/>
                  </a:cubicBezTo>
                  <a:cubicBezTo>
                    <a:pt x="557" y="473"/>
                    <a:pt x="526" y="592"/>
                    <a:pt x="464" y="661"/>
                  </a:cubicBezTo>
                  <a:cubicBezTo>
                    <a:pt x="413" y="718"/>
                    <a:pt x="364" y="765"/>
                    <a:pt x="278" y="765"/>
                  </a:cubicBezTo>
                  <a:close/>
                  <a:moveTo>
                    <a:pt x="278" y="88"/>
                  </a:moveTo>
                  <a:cubicBezTo>
                    <a:pt x="173" y="88"/>
                    <a:pt x="87" y="186"/>
                    <a:pt x="87" y="307"/>
                  </a:cubicBezTo>
                  <a:cubicBezTo>
                    <a:pt x="87" y="447"/>
                    <a:pt x="112" y="552"/>
                    <a:pt x="158" y="603"/>
                  </a:cubicBezTo>
                  <a:cubicBezTo>
                    <a:pt x="210" y="661"/>
                    <a:pt x="236" y="678"/>
                    <a:pt x="278" y="678"/>
                  </a:cubicBezTo>
                  <a:cubicBezTo>
                    <a:pt x="321" y="678"/>
                    <a:pt x="346" y="661"/>
                    <a:pt x="399" y="603"/>
                  </a:cubicBezTo>
                  <a:cubicBezTo>
                    <a:pt x="444" y="552"/>
                    <a:pt x="470" y="447"/>
                    <a:pt x="470" y="307"/>
                  </a:cubicBezTo>
                  <a:cubicBezTo>
                    <a:pt x="470" y="186"/>
                    <a:pt x="384" y="88"/>
                    <a:pt x="278" y="8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1" name="Google Shape;1211;p134"/>
            <p:cNvSpPr/>
            <p:nvPr/>
          </p:nvSpPr>
          <p:spPr>
            <a:xfrm>
              <a:off x="6523038" y="3454400"/>
              <a:ext cx="153988" cy="249238"/>
            </a:xfrm>
            <a:custGeom>
              <a:avLst/>
              <a:gdLst/>
              <a:ahLst/>
              <a:cxnLst/>
              <a:rect l="l" t="t" r="r" b="b"/>
              <a:pathLst>
                <a:path w="97" h="157" extrusionOk="0">
                  <a:moveTo>
                    <a:pt x="19" y="157"/>
                  </a:moveTo>
                  <a:lnTo>
                    <a:pt x="0" y="139"/>
                  </a:lnTo>
                  <a:lnTo>
                    <a:pt x="61" y="79"/>
                  </a:lnTo>
                  <a:lnTo>
                    <a:pt x="0" y="19"/>
                  </a:lnTo>
                  <a:lnTo>
                    <a:pt x="19" y="0"/>
                  </a:lnTo>
                  <a:lnTo>
                    <a:pt x="97" y="79"/>
                  </a:lnTo>
                  <a:lnTo>
                    <a:pt x="19" y="157"/>
                  </a:lnTo>
                  <a:lnTo>
                    <a:pt x="19" y="15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12" name="Google Shape;1212;p13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24</a:t>
            </a:fld>
            <a:endParaRPr sz="75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6"/>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5800"/>
              <a:buFont typeface="Georgia"/>
              <a:buNone/>
            </a:pPr>
            <a:r>
              <a:rPr lang="en-GB" sz="5800" b="0" i="0" u="none" strike="noStrike" cap="none">
                <a:solidFill>
                  <a:schemeClr val="dk1"/>
                </a:solidFill>
                <a:latin typeface="Georgia"/>
                <a:ea typeface="Georgia"/>
                <a:cs typeface="Georgia"/>
                <a:sym typeface="Georgia"/>
              </a:rPr>
              <a:t>Thank you</a:t>
            </a:r>
            <a:endParaRPr/>
          </a:p>
        </p:txBody>
      </p:sp>
      <p:sp>
        <p:nvSpPr>
          <p:cNvPr id="1234" name="Google Shape;1234;p136"/>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b="0" i="0" u="none" strike="noStrike" cap="none">
                <a:solidFill>
                  <a:schemeClr val="lt1"/>
                </a:solidFill>
                <a:latin typeface="Arial"/>
                <a:ea typeface="Arial"/>
                <a:cs typeface="Arial"/>
                <a:sym typeface="Arial"/>
              </a:rPr>
              <a:t>© 2022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AFD1-BAFF-5B53-94BE-DC666A1527FB}"/>
              </a:ext>
            </a:extLst>
          </p:cNvPr>
          <p:cNvSpPr>
            <a:spLocks noGrp="1"/>
          </p:cNvSpPr>
          <p:nvPr>
            <p:ph type="title"/>
          </p:nvPr>
        </p:nvSpPr>
        <p:spPr>
          <a:xfrm>
            <a:off x="442913" y="432000"/>
            <a:ext cx="11306175" cy="386147"/>
          </a:xfrm>
        </p:spPr>
        <p:txBody>
          <a:bodyPr/>
          <a:lstStyle/>
          <a:p>
            <a:r>
              <a:rPr lang="en-US" dirty="0"/>
              <a:t>Abstract</a:t>
            </a:r>
            <a:endParaRPr lang="ar-SA" dirty="0"/>
          </a:p>
        </p:txBody>
      </p:sp>
      <p:sp>
        <p:nvSpPr>
          <p:cNvPr id="3" name="Slide Number Placeholder 2">
            <a:extLst>
              <a:ext uri="{FF2B5EF4-FFF2-40B4-BE49-F238E27FC236}">
                <a16:creationId xmlns:a16="http://schemas.microsoft.com/office/drawing/2014/main" id="{1A664B83-A1BA-8881-55D7-4F2E26AED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pSp>
        <p:nvGrpSpPr>
          <p:cNvPr id="11" name="Group 10">
            <a:extLst>
              <a:ext uri="{FF2B5EF4-FFF2-40B4-BE49-F238E27FC236}">
                <a16:creationId xmlns:a16="http://schemas.microsoft.com/office/drawing/2014/main" id="{D1984AD2-B13D-8DE4-BB62-E429752B3347}"/>
              </a:ext>
            </a:extLst>
          </p:cNvPr>
          <p:cNvGrpSpPr/>
          <p:nvPr/>
        </p:nvGrpSpPr>
        <p:grpSpPr>
          <a:xfrm>
            <a:off x="442912" y="1661821"/>
            <a:ext cx="11306176" cy="3534357"/>
            <a:chOff x="442911" y="1440062"/>
            <a:chExt cx="11306176" cy="3534357"/>
          </a:xfrm>
        </p:grpSpPr>
        <p:sp>
          <p:nvSpPr>
            <p:cNvPr id="5" name="Rectangle: Rounded Corners 4">
              <a:extLst>
                <a:ext uri="{FF2B5EF4-FFF2-40B4-BE49-F238E27FC236}">
                  <a16:creationId xmlns:a16="http://schemas.microsoft.com/office/drawing/2014/main" id="{152C668D-C060-79EE-F78A-BC13B08E7E8F}"/>
                </a:ext>
              </a:extLst>
            </p:cNvPr>
            <p:cNvSpPr/>
            <p:nvPr/>
          </p:nvSpPr>
          <p:spPr>
            <a:xfrm>
              <a:off x="442912" y="1440062"/>
              <a:ext cx="11306175" cy="939800"/>
            </a:xfrm>
            <a:prstGeom prst="roundRect">
              <a:avLst/>
            </a:prstGeom>
            <a:solidFill>
              <a:schemeClr val="accent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50422779-9E04-A343-0EBA-B6B5ADB20E9B}"/>
                </a:ext>
              </a:extLst>
            </p:cNvPr>
            <p:cNvSpPr/>
            <p:nvPr/>
          </p:nvSpPr>
          <p:spPr>
            <a:xfrm>
              <a:off x="442912" y="2731371"/>
              <a:ext cx="11306175" cy="939800"/>
            </a:xfrm>
            <a:prstGeom prst="roundRect">
              <a:avLst/>
            </a:prstGeom>
            <a:solidFill>
              <a:schemeClr val="accent4">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9D2677F0-869B-67F3-E606-877404DCF3BF}"/>
                </a:ext>
              </a:extLst>
            </p:cNvPr>
            <p:cNvSpPr/>
            <p:nvPr/>
          </p:nvSpPr>
          <p:spPr>
            <a:xfrm>
              <a:off x="442912" y="4022680"/>
              <a:ext cx="11306175" cy="939800"/>
            </a:xfrm>
            <a:prstGeom prst="roundRect">
              <a:avLst/>
            </a:prstGeom>
            <a:solidFill>
              <a:schemeClr val="accent2">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Google Shape;704;p105">
              <a:extLst>
                <a:ext uri="{FF2B5EF4-FFF2-40B4-BE49-F238E27FC236}">
                  <a16:creationId xmlns:a16="http://schemas.microsoft.com/office/drawing/2014/main" id="{CC8A3FB9-DE7D-2523-DC34-CD796C952896}"/>
                </a:ext>
              </a:extLst>
            </p:cNvPr>
            <p:cNvSpPr txBox="1">
              <a:spLocks/>
            </p:cNvSpPr>
            <p:nvPr/>
          </p:nvSpPr>
          <p:spPr>
            <a:xfrm>
              <a:off x="442911" y="1617110"/>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objective of this project is to create a web application that </a:t>
              </a:r>
              <a:r>
                <a:rPr lang="en-US" sz="1800" b="1" dirty="0"/>
                <a:t>evaluates</a:t>
              </a:r>
              <a:r>
                <a:rPr lang="en-US" sz="1800" dirty="0"/>
                <a:t> and </a:t>
              </a:r>
              <a:r>
                <a:rPr lang="en-US" sz="1800" b="1" dirty="0"/>
                <a:t>compares</a:t>
              </a:r>
              <a:r>
                <a:rPr lang="en-US" sz="1800" dirty="0"/>
                <a:t> the responses of </a:t>
              </a:r>
              <a:r>
                <a:rPr lang="en-US" sz="1800" b="1" dirty="0"/>
                <a:t>four</a:t>
              </a:r>
              <a:r>
                <a:rPr lang="en-US" sz="1800" dirty="0"/>
                <a:t> large language models (</a:t>
              </a:r>
              <a:r>
                <a:rPr lang="en-US" sz="1800" b="1" dirty="0"/>
                <a:t>LLMs</a:t>
              </a:r>
              <a:r>
                <a:rPr lang="en-US" sz="1800" dirty="0"/>
                <a:t>). </a:t>
              </a:r>
            </a:p>
            <a:p>
              <a:pPr algn="ctr">
                <a:lnSpc>
                  <a:spcPct val="85000"/>
                </a:lnSpc>
                <a:buClr>
                  <a:schemeClr val="dk1"/>
                </a:buClr>
                <a:buSzPts val="2400"/>
              </a:pPr>
              <a:endParaRPr lang="en-US" sz="1800" dirty="0"/>
            </a:p>
          </p:txBody>
        </p:sp>
        <p:sp>
          <p:nvSpPr>
            <p:cNvPr id="9" name="Google Shape;704;p105">
              <a:extLst>
                <a:ext uri="{FF2B5EF4-FFF2-40B4-BE49-F238E27FC236}">
                  <a16:creationId xmlns:a16="http://schemas.microsoft.com/office/drawing/2014/main" id="{EE9E0F12-7048-A0E1-4DC8-D09C22FDE765}"/>
                </a:ext>
              </a:extLst>
            </p:cNvPr>
            <p:cNvSpPr txBox="1">
              <a:spLocks/>
            </p:cNvSpPr>
            <p:nvPr/>
          </p:nvSpPr>
          <p:spPr>
            <a:xfrm>
              <a:off x="442911" y="2975859"/>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application </a:t>
              </a:r>
              <a:r>
                <a:rPr lang="en-US" sz="1800" b="1" dirty="0"/>
                <a:t>retrieves</a:t>
              </a:r>
              <a:r>
                <a:rPr lang="en-US" sz="1800" dirty="0"/>
                <a:t> relevant data to ensure that models responses </a:t>
              </a:r>
              <a:r>
                <a:rPr lang="en-US" sz="1800" b="1" dirty="0"/>
                <a:t>based</a:t>
              </a:r>
              <a:r>
                <a:rPr lang="en-US" sz="1800" dirty="0"/>
                <a:t> on </a:t>
              </a:r>
              <a:r>
                <a:rPr lang="en-US" sz="1800" b="1" dirty="0"/>
                <a:t>search</a:t>
              </a:r>
              <a:r>
                <a:rPr lang="en-US" sz="1800" dirty="0"/>
                <a:t> </a:t>
              </a:r>
              <a:r>
                <a:rPr lang="en-US" sz="1800" b="1" dirty="0"/>
                <a:t>results</a:t>
              </a:r>
              <a:r>
                <a:rPr lang="en-US" sz="1800" dirty="0"/>
                <a:t>, not their own </a:t>
              </a:r>
              <a:r>
                <a:rPr lang="en-US" sz="1800" b="1" dirty="0"/>
                <a:t>knowledge</a:t>
              </a:r>
              <a:r>
                <a:rPr lang="en-US" sz="1800" dirty="0"/>
                <a:t> or </a:t>
              </a:r>
              <a:r>
                <a:rPr lang="en-US" sz="1800" b="1" dirty="0"/>
                <a:t>hallucinations</a:t>
              </a:r>
              <a:r>
                <a:rPr lang="en-US" sz="1800" dirty="0"/>
                <a:t>. </a:t>
              </a:r>
            </a:p>
            <a:p>
              <a:pPr algn="ctr">
                <a:lnSpc>
                  <a:spcPct val="85000"/>
                </a:lnSpc>
                <a:buClr>
                  <a:schemeClr val="dk1"/>
                </a:buClr>
                <a:buSzPts val="2400"/>
              </a:pPr>
              <a:endParaRPr lang="en-US" sz="1800" dirty="0"/>
            </a:p>
          </p:txBody>
        </p:sp>
        <p:sp>
          <p:nvSpPr>
            <p:cNvPr id="10" name="Google Shape;704;p105">
              <a:extLst>
                <a:ext uri="{FF2B5EF4-FFF2-40B4-BE49-F238E27FC236}">
                  <a16:creationId xmlns:a16="http://schemas.microsoft.com/office/drawing/2014/main" id="{0B4B8DD5-F5D5-87A8-0B2F-09BCBBF1271C}"/>
                </a:ext>
              </a:extLst>
            </p:cNvPr>
            <p:cNvSpPr txBox="1">
              <a:spLocks/>
            </p:cNvSpPr>
            <p:nvPr/>
          </p:nvSpPr>
          <p:spPr>
            <a:xfrm>
              <a:off x="442911" y="4311062"/>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This approach ultimately identifies the </a:t>
              </a:r>
              <a:r>
                <a:rPr lang="en-US" sz="1800" b="1" dirty="0"/>
                <a:t>best-performing</a:t>
              </a:r>
              <a:r>
                <a:rPr lang="en-US" sz="1800" dirty="0"/>
                <a:t> model based on predefined </a:t>
              </a:r>
              <a:r>
                <a:rPr lang="en-US" sz="1800" b="1" dirty="0"/>
                <a:t>evaluation criteria</a:t>
              </a:r>
              <a:r>
                <a:rPr lang="en-US" sz="1800" dirty="0"/>
                <a:t>.</a:t>
              </a:r>
              <a:endParaRPr lang="en-US" sz="1100" dirty="0"/>
            </a:p>
            <a:p>
              <a:pPr algn="ctr">
                <a:lnSpc>
                  <a:spcPct val="85000"/>
                </a:lnSpc>
                <a:buClr>
                  <a:schemeClr val="dk1"/>
                </a:buClr>
                <a:buSzPts val="2400"/>
              </a:pPr>
              <a:endParaRPr lang="en-US" sz="1800" dirty="0"/>
            </a:p>
          </p:txBody>
        </p:sp>
      </p:grpSp>
    </p:spTree>
    <p:extLst>
      <p:ext uri="{BB962C8B-B14F-4D97-AF65-F5344CB8AC3E}">
        <p14:creationId xmlns:p14="http://schemas.microsoft.com/office/powerpoint/2010/main" val="206487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Ecosystem</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4</a:t>
            </a:fld>
            <a:endParaRPr sz="750">
              <a:solidFill>
                <a:schemeClr val="dk1"/>
              </a:solidFill>
              <a:latin typeface="Arial"/>
              <a:ea typeface="Arial"/>
              <a:cs typeface="Arial"/>
              <a:sym typeface="Arial"/>
            </a:endParaRPr>
          </a:p>
        </p:txBody>
      </p:sp>
      <p:sp>
        <p:nvSpPr>
          <p:cNvPr id="704" name="Google Shape;704;p105"/>
          <p:cNvSpPr txBox="1">
            <a:spLocks noGrp="1"/>
          </p:cNvSpPr>
          <p:nvPr>
            <p:ph type="body" idx="1"/>
          </p:nvPr>
        </p:nvSpPr>
        <p:spPr>
          <a:xfrm>
            <a:off x="442912" y="933433"/>
            <a:ext cx="11306176" cy="88584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Arial"/>
              <a:buNone/>
            </a:pPr>
            <a:r>
              <a:rPr lang="en-GB" sz="2400" b="0" i="0" u="none" strike="noStrike" cap="none" dirty="0">
                <a:solidFill>
                  <a:schemeClr val="dk1"/>
                </a:solidFill>
                <a:latin typeface="Arial"/>
                <a:ea typeface="Arial"/>
                <a:cs typeface="Arial"/>
                <a:sym typeface="Arial"/>
              </a:rPr>
              <a:t>Optional subhead layouts are available for text layouts</a:t>
            </a:r>
            <a:endParaRPr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1682203" y="2695178"/>
            <a:ext cx="885843" cy="88584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4">
            <a:duotone>
              <a:schemeClr val="accent1">
                <a:shade val="45000"/>
                <a:satMod val="135000"/>
              </a:schemeClr>
              <a:prstClr val="white"/>
            </a:duotone>
          </a:blip>
          <a:stretch>
            <a:fillRect/>
          </a:stretch>
        </p:blipFill>
        <p:spPr>
          <a:xfrm>
            <a:off x="3259130" y="2695178"/>
            <a:ext cx="885843" cy="885843"/>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3199079"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Backend</a:t>
            </a:r>
          </a:p>
        </p:txBody>
      </p:sp>
      <p:pic>
        <p:nvPicPr>
          <p:cNvPr id="4" name="Graphic 3" descr="User with solid fill">
            <a:extLst>
              <a:ext uri="{FF2B5EF4-FFF2-40B4-BE49-F238E27FC236}">
                <a16:creationId xmlns:a16="http://schemas.microsoft.com/office/drawing/2014/main" id="{A11B7B71-CBF5-1289-28D3-6054FCDF71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199" y="2751639"/>
            <a:ext cx="772920" cy="77292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9CD299D-7137-5962-ADF3-3E5752923AB5}"/>
              </a:ext>
            </a:extLst>
          </p:cNvPr>
          <p:cNvPicPr>
            <a:picLocks noChangeAspect="1"/>
          </p:cNvPicPr>
          <p:nvPr/>
        </p:nvPicPr>
        <p:blipFill>
          <a:blip r:embed="rId7">
            <a:duotone>
              <a:schemeClr val="accent1">
                <a:shade val="45000"/>
                <a:satMod val="135000"/>
              </a:schemeClr>
              <a:prstClr val="white"/>
            </a:duotone>
          </a:blip>
          <a:stretch>
            <a:fillRect/>
          </a:stretch>
        </p:blipFill>
        <p:spPr>
          <a:xfrm>
            <a:off x="9623953" y="2695178"/>
            <a:ext cx="885842" cy="885842"/>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66F37733-D156-EA44-B659-084E61493311}"/>
              </a:ext>
            </a:extLst>
          </p:cNvPr>
          <p:cNvPicPr>
            <a:picLocks noChangeAspect="1"/>
          </p:cNvPicPr>
          <p:nvPr/>
        </p:nvPicPr>
        <p:blipFill>
          <a:blip r:embed="rId8">
            <a:duotone>
              <a:schemeClr val="accent1">
                <a:shade val="45000"/>
                <a:satMod val="135000"/>
              </a:schemeClr>
              <a:prstClr val="white"/>
            </a:duotone>
          </a:blip>
          <a:stretch>
            <a:fillRect/>
          </a:stretch>
        </p:blipFill>
        <p:spPr>
          <a:xfrm>
            <a:off x="8018468" y="2680899"/>
            <a:ext cx="914401" cy="914401"/>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344480CB-91ED-5462-7FB9-FC0D2FFEBCDB}"/>
              </a:ext>
            </a:extLst>
          </p:cNvPr>
          <p:cNvPicPr>
            <a:picLocks noChangeAspect="1"/>
          </p:cNvPicPr>
          <p:nvPr/>
        </p:nvPicPr>
        <p:blipFill>
          <a:blip r:embed="rId9">
            <a:duotone>
              <a:schemeClr val="accent1">
                <a:shade val="45000"/>
                <a:satMod val="135000"/>
              </a:schemeClr>
              <a:prstClr val="white"/>
            </a:duotone>
          </a:blip>
          <a:stretch>
            <a:fillRect/>
          </a:stretch>
        </p:blipFill>
        <p:spPr>
          <a:xfrm>
            <a:off x="4836057" y="2680899"/>
            <a:ext cx="914400" cy="914400"/>
          </a:xfrm>
          <a:prstGeom prst="rect">
            <a:avLst/>
          </a:prstGeom>
        </p:spPr>
      </p:pic>
      <p:pic>
        <p:nvPicPr>
          <p:cNvPr id="20" name="Picture 19" descr="A number on a black background&#10;&#10;Description automatically generated">
            <a:extLst>
              <a:ext uri="{FF2B5EF4-FFF2-40B4-BE49-F238E27FC236}">
                <a16:creationId xmlns:a16="http://schemas.microsoft.com/office/drawing/2014/main" id="{CAB120FC-7CD3-FE9B-5559-85264E9A09FB}"/>
              </a:ext>
            </a:extLst>
          </p:cNvPr>
          <p:cNvPicPr>
            <a:picLocks noChangeAspect="1"/>
          </p:cNvPicPr>
          <p:nvPr/>
        </p:nvPicPr>
        <p:blipFill>
          <a:blip r:embed="rId10">
            <a:duotone>
              <a:schemeClr val="accent1">
                <a:shade val="45000"/>
                <a:satMod val="135000"/>
              </a:schemeClr>
              <a:prstClr val="white"/>
            </a:duotone>
          </a:blip>
          <a:stretch>
            <a:fillRect/>
          </a:stretch>
        </p:blipFill>
        <p:spPr>
          <a:xfrm>
            <a:off x="6441541" y="2695178"/>
            <a:ext cx="885843" cy="885843"/>
          </a:xfrm>
          <a:prstGeom prst="rect">
            <a:avLst/>
          </a:prstGeom>
        </p:spPr>
      </p:pic>
      <p:pic>
        <p:nvPicPr>
          <p:cNvPr id="21" name="Graphic 20" descr="User with solid fill">
            <a:extLst>
              <a:ext uri="{FF2B5EF4-FFF2-40B4-BE49-F238E27FC236}">
                <a16:creationId xmlns:a16="http://schemas.microsoft.com/office/drawing/2014/main" id="{CACF5C6C-11C0-E154-3CD4-804F91A7D0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880" y="2751639"/>
            <a:ext cx="772920" cy="772920"/>
          </a:xfrm>
          <a:prstGeom prst="rect">
            <a:avLst/>
          </a:prstGeom>
        </p:spPr>
      </p:pic>
      <p:pic>
        <p:nvPicPr>
          <p:cNvPr id="23" name="Graphic 22" descr="Caret Down with solid fill">
            <a:extLst>
              <a:ext uri="{FF2B5EF4-FFF2-40B4-BE49-F238E27FC236}">
                <a16:creationId xmlns:a16="http://schemas.microsoft.com/office/drawing/2014/main" id="{008BA070-1596-6298-E40C-3B42D45D1A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932857" y="2820590"/>
            <a:ext cx="647745" cy="647745"/>
          </a:xfrm>
          <a:prstGeom prst="rect">
            <a:avLst/>
          </a:prstGeom>
        </p:spPr>
      </p:pic>
      <p:pic>
        <p:nvPicPr>
          <p:cNvPr id="24" name="Graphic 23" descr="Caret Down with solid fill">
            <a:extLst>
              <a:ext uri="{FF2B5EF4-FFF2-40B4-BE49-F238E27FC236}">
                <a16:creationId xmlns:a16="http://schemas.microsoft.com/office/drawing/2014/main" id="{4BE35C68-4105-22DE-0DFE-39E734A53E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2568045" y="2814226"/>
            <a:ext cx="647745" cy="647745"/>
          </a:xfrm>
          <a:prstGeom prst="rect">
            <a:avLst/>
          </a:prstGeom>
        </p:spPr>
      </p:pic>
      <p:pic>
        <p:nvPicPr>
          <p:cNvPr id="25" name="Graphic 24" descr="Caret Down with solid fill">
            <a:extLst>
              <a:ext uri="{FF2B5EF4-FFF2-40B4-BE49-F238E27FC236}">
                <a16:creationId xmlns:a16="http://schemas.microsoft.com/office/drawing/2014/main" id="{FFD767B0-0823-3303-CB42-2C031E5A05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4144972" y="2814225"/>
            <a:ext cx="647745" cy="647745"/>
          </a:xfrm>
          <a:prstGeom prst="rect">
            <a:avLst/>
          </a:prstGeom>
        </p:spPr>
      </p:pic>
      <p:pic>
        <p:nvPicPr>
          <p:cNvPr id="26" name="Graphic 25" descr="Caret Down with solid fill">
            <a:extLst>
              <a:ext uri="{FF2B5EF4-FFF2-40B4-BE49-F238E27FC236}">
                <a16:creationId xmlns:a16="http://schemas.microsoft.com/office/drawing/2014/main" id="{CB73AF08-FDD3-C429-ABC2-3C592DA157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5688022" y="2820590"/>
            <a:ext cx="647745" cy="647745"/>
          </a:xfrm>
          <a:prstGeom prst="rect">
            <a:avLst/>
          </a:prstGeom>
        </p:spPr>
      </p:pic>
      <p:pic>
        <p:nvPicPr>
          <p:cNvPr id="27" name="Graphic 26" descr="Caret Down with solid fill">
            <a:extLst>
              <a:ext uri="{FF2B5EF4-FFF2-40B4-BE49-F238E27FC236}">
                <a16:creationId xmlns:a16="http://schemas.microsoft.com/office/drawing/2014/main" id="{62B18B2B-C563-4643-5BFA-E8A29FC7F34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7364373" y="2814225"/>
            <a:ext cx="647745" cy="647745"/>
          </a:xfrm>
          <a:prstGeom prst="rect">
            <a:avLst/>
          </a:prstGeom>
        </p:spPr>
      </p:pic>
      <p:pic>
        <p:nvPicPr>
          <p:cNvPr id="28" name="Graphic 27" descr="Caret Down with solid fill">
            <a:extLst>
              <a:ext uri="{FF2B5EF4-FFF2-40B4-BE49-F238E27FC236}">
                <a16:creationId xmlns:a16="http://schemas.microsoft.com/office/drawing/2014/main" id="{248EA6CF-7E59-1C20-FA02-0CE2F1DCBE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8932868" y="2813464"/>
            <a:ext cx="647745" cy="647745"/>
          </a:xfrm>
          <a:prstGeom prst="rect">
            <a:avLst/>
          </a:prstGeom>
        </p:spPr>
      </p:pic>
      <p:pic>
        <p:nvPicPr>
          <p:cNvPr id="29" name="Graphic 28" descr="Caret Down with solid fill">
            <a:extLst>
              <a:ext uri="{FF2B5EF4-FFF2-40B4-BE49-F238E27FC236}">
                <a16:creationId xmlns:a16="http://schemas.microsoft.com/office/drawing/2014/main" id="{12E62E2E-A363-D2B5-018C-132F79B2E5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571124" y="2813464"/>
            <a:ext cx="647745" cy="647745"/>
          </a:xfrm>
          <a:prstGeom prst="rect">
            <a:avLst/>
          </a:prstGeom>
        </p:spPr>
      </p:pic>
      <p:sp>
        <p:nvSpPr>
          <p:cNvPr id="30" name="Rectangle: Rounded Corners 29">
            <a:extLst>
              <a:ext uri="{FF2B5EF4-FFF2-40B4-BE49-F238E27FC236}">
                <a16:creationId xmlns:a16="http://schemas.microsoft.com/office/drawing/2014/main" id="{A55C0DDA-9DE2-5BEF-3D2E-FD9317D434B2}"/>
              </a:ext>
            </a:extLst>
          </p:cNvPr>
          <p:cNvSpPr/>
          <p:nvPr/>
        </p:nvSpPr>
        <p:spPr>
          <a:xfrm>
            <a:off x="218199" y="2538070"/>
            <a:ext cx="11755601" cy="1617687"/>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Google Shape;1185;p134">
            <a:extLst>
              <a:ext uri="{FF2B5EF4-FFF2-40B4-BE49-F238E27FC236}">
                <a16:creationId xmlns:a16="http://schemas.microsoft.com/office/drawing/2014/main" id="{2C5FF988-ED88-B216-C499-BCBCC90204AD}"/>
              </a:ext>
            </a:extLst>
          </p:cNvPr>
          <p:cNvSpPr txBox="1">
            <a:spLocks/>
          </p:cNvSpPr>
          <p:nvPr/>
        </p:nvSpPr>
        <p:spPr>
          <a:xfrm>
            <a:off x="1622152"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Frontend</a:t>
            </a:r>
          </a:p>
        </p:txBody>
      </p:sp>
      <p:sp>
        <p:nvSpPr>
          <p:cNvPr id="32" name="Google Shape;1185;p134">
            <a:extLst>
              <a:ext uri="{FF2B5EF4-FFF2-40B4-BE49-F238E27FC236}">
                <a16:creationId xmlns:a16="http://schemas.microsoft.com/office/drawing/2014/main" id="{A6F641A8-D3B7-371F-FEF8-2B65D39DB3A3}"/>
              </a:ext>
            </a:extLst>
          </p:cNvPr>
          <p:cNvSpPr txBox="1">
            <a:spLocks/>
          </p:cNvSpPr>
          <p:nvPr/>
        </p:nvSpPr>
        <p:spPr>
          <a:xfrm>
            <a:off x="101687"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
        <p:nvSpPr>
          <p:cNvPr id="33" name="Google Shape;1185;p134">
            <a:extLst>
              <a:ext uri="{FF2B5EF4-FFF2-40B4-BE49-F238E27FC236}">
                <a16:creationId xmlns:a16="http://schemas.microsoft.com/office/drawing/2014/main" id="{61B41441-9BFA-8822-4AEC-BB4734868616}"/>
              </a:ext>
            </a:extLst>
          </p:cNvPr>
          <p:cNvSpPr txBox="1">
            <a:spLocks/>
          </p:cNvSpPr>
          <p:nvPr/>
        </p:nvSpPr>
        <p:spPr>
          <a:xfrm>
            <a:off x="4796110"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Vector Database</a:t>
            </a:r>
          </a:p>
        </p:txBody>
      </p:sp>
      <p:sp>
        <p:nvSpPr>
          <p:cNvPr id="34" name="Google Shape;1185;p134">
            <a:extLst>
              <a:ext uri="{FF2B5EF4-FFF2-40B4-BE49-F238E27FC236}">
                <a16:creationId xmlns:a16="http://schemas.microsoft.com/office/drawing/2014/main" id="{D3C3E6D2-4C4A-5CFF-7276-F4256DAA8AA9}"/>
              </a:ext>
            </a:extLst>
          </p:cNvPr>
          <p:cNvSpPr txBox="1">
            <a:spLocks/>
          </p:cNvSpPr>
          <p:nvPr/>
        </p:nvSpPr>
        <p:spPr>
          <a:xfrm>
            <a:off x="6377031" y="367749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RAG</a:t>
            </a:r>
          </a:p>
        </p:txBody>
      </p:sp>
      <p:sp>
        <p:nvSpPr>
          <p:cNvPr id="35" name="Google Shape;1185;p134">
            <a:extLst>
              <a:ext uri="{FF2B5EF4-FFF2-40B4-BE49-F238E27FC236}">
                <a16:creationId xmlns:a16="http://schemas.microsoft.com/office/drawing/2014/main" id="{B2C0CFC1-D1C6-B43F-7752-D11A6AE6AF43}"/>
              </a:ext>
            </a:extLst>
          </p:cNvPr>
          <p:cNvSpPr txBox="1">
            <a:spLocks/>
          </p:cNvSpPr>
          <p:nvPr/>
        </p:nvSpPr>
        <p:spPr>
          <a:xfrm>
            <a:off x="7974062" y="3658812"/>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LLMs</a:t>
            </a:r>
          </a:p>
        </p:txBody>
      </p:sp>
      <p:sp>
        <p:nvSpPr>
          <p:cNvPr id="36" name="Google Shape;1185;p134">
            <a:extLst>
              <a:ext uri="{FF2B5EF4-FFF2-40B4-BE49-F238E27FC236}">
                <a16:creationId xmlns:a16="http://schemas.microsoft.com/office/drawing/2014/main" id="{1C38A2A3-6414-A3E5-6E67-407B8DB91094}"/>
              </a:ext>
            </a:extLst>
          </p:cNvPr>
          <p:cNvSpPr txBox="1">
            <a:spLocks/>
          </p:cNvSpPr>
          <p:nvPr/>
        </p:nvSpPr>
        <p:spPr>
          <a:xfrm>
            <a:off x="9523387" y="3658812"/>
            <a:ext cx="108697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Evaluation</a:t>
            </a:r>
          </a:p>
        </p:txBody>
      </p:sp>
      <p:sp>
        <p:nvSpPr>
          <p:cNvPr id="37" name="Google Shape;1185;p134">
            <a:extLst>
              <a:ext uri="{FF2B5EF4-FFF2-40B4-BE49-F238E27FC236}">
                <a16:creationId xmlns:a16="http://schemas.microsoft.com/office/drawing/2014/main" id="{9F346093-F176-8AF1-166A-83FBC4BF7DE4}"/>
              </a:ext>
            </a:extLst>
          </p:cNvPr>
          <p:cNvSpPr txBox="1">
            <a:spLocks/>
          </p:cNvSpPr>
          <p:nvPr/>
        </p:nvSpPr>
        <p:spPr>
          <a:xfrm>
            <a:off x="11084368" y="356701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Tree>
    <p:extLst>
      <p:ext uri="{BB962C8B-B14F-4D97-AF65-F5344CB8AC3E}">
        <p14:creationId xmlns:p14="http://schemas.microsoft.com/office/powerpoint/2010/main" val="4883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06008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3884899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139383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4"/>
          <a:stretch>
            <a:fillRect/>
          </a:stretch>
        </p:blipFill>
        <p:spPr>
          <a:xfrm>
            <a:off x="821681" y="2483042"/>
            <a:ext cx="778216" cy="778216"/>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1692411" y="27829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Scraping</a:t>
            </a:r>
          </a:p>
        </p:txBody>
      </p:sp>
    </p:spTree>
    <p:extLst>
      <p:ext uri="{BB962C8B-B14F-4D97-AF65-F5344CB8AC3E}">
        <p14:creationId xmlns:p14="http://schemas.microsoft.com/office/powerpoint/2010/main" val="4138309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1057883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DC2FDAE5-9D2A-4801-6979-5592144297BE}"/>
              </a:ext>
            </a:extLst>
          </p:cNvPr>
          <p:cNvSpPr/>
          <p:nvPr/>
        </p:nvSpPr>
        <p:spPr>
          <a:xfrm>
            <a:off x="395383" y="2248803"/>
            <a:ext cx="11393829"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4"/>
          <a:stretch>
            <a:fillRect/>
          </a:stretch>
        </p:blipFill>
        <p:spPr>
          <a:xfrm>
            <a:off x="718262" y="2468038"/>
            <a:ext cx="960962" cy="960962"/>
          </a:xfrm>
          <a:prstGeom prst="rect">
            <a:avLst/>
          </a:prstGeom>
        </p:spPr>
      </p:pic>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1864477" y="2906511"/>
            <a:ext cx="338129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Splitting (Chunks) </a:t>
            </a:r>
          </a:p>
        </p:txBody>
      </p:sp>
    </p:spTree>
    <p:extLst>
      <p:ext uri="{BB962C8B-B14F-4D97-AF65-F5344CB8AC3E}">
        <p14:creationId xmlns:p14="http://schemas.microsoft.com/office/powerpoint/2010/main" val="27863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3295</Words>
  <Application>Microsoft Office PowerPoint</Application>
  <PresentationFormat>Widescreen</PresentationFormat>
  <Paragraphs>555</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Georgia</vt:lpstr>
      <vt:lpstr>STC Forward</vt:lpstr>
      <vt:lpstr>ui-sans-serif</vt:lpstr>
      <vt:lpstr>PwC</vt:lpstr>
      <vt:lpstr>Model Comparison</vt:lpstr>
      <vt:lpstr>Agenda </vt:lpstr>
      <vt:lpstr>Abstract</vt:lpstr>
      <vt:lpstr>Ecosystem</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vt:lpstr>
      <vt:lpstr>Presentation Template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cp:lastModifiedBy>نجلاء بنت مسفر بن سعيد ال حمدان</cp:lastModifiedBy>
  <cp:revision>52</cp:revision>
  <dcterms:modified xsi:type="dcterms:W3CDTF">2024-06-03T11:18:28Z</dcterms:modified>
</cp:coreProperties>
</file>