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4" r:id="rId1"/>
  </p:sldMasterIdLst>
  <p:notesMasterIdLst>
    <p:notesMasterId r:id="rId26"/>
  </p:notesMasterIdLst>
  <p:sldIdLst>
    <p:sldId id="256" r:id="rId2"/>
    <p:sldId id="272" r:id="rId3"/>
    <p:sldId id="326" r:id="rId4"/>
    <p:sldId id="327" r:id="rId5"/>
    <p:sldId id="325" r:id="rId6"/>
    <p:sldId id="328"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29" r:id="rId20"/>
    <p:sldId id="330" r:id="rId21"/>
    <p:sldId id="331" r:id="rId22"/>
    <p:sldId id="332" r:id="rId23"/>
    <p:sldId id="333" r:id="rId24"/>
    <p:sldId id="324"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A34D0-F88C-4578-BAFE-0BCF1AC5DDA5}">
  <a:tblStyle styleId="{F67A34D0-F88C-4578-BAFE-0BCF1AC5DDA5}"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A250AB-D0F1-4FAA-B3CD-1D65DCBF088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77" autoAdjust="0"/>
  </p:normalViewPr>
  <p:slideViewPr>
    <p:cSldViewPr snapToGrid="0">
      <p:cViewPr>
        <p:scale>
          <a:sx n="50" d="100"/>
          <a:sy n="50" d="100"/>
        </p:scale>
        <p:origin x="126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1" name="Google Shape;3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9017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68801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355491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36457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ECECEC"/>
                </a:solidFill>
                <a:effectLst/>
                <a:highlight>
                  <a:srgbClr val="212121"/>
                </a:highlight>
                <a:latin typeface="ui-sans-serif"/>
              </a:rPr>
              <a:t>.</a:t>
            </a:r>
          </a:p>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31722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190119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b="1" i="0" dirty="0">
                <a:solidFill>
                  <a:srgbClr val="ECECEC"/>
                </a:solidFill>
                <a:effectLst/>
                <a:highlight>
                  <a:srgbClr val="212121"/>
                </a:highlight>
                <a:latin typeface="ui-sans-serif"/>
              </a:rPr>
              <a:t>:</a:t>
            </a:r>
            <a:endParaRPr lang="en-US" b="0" i="0" dirty="0">
              <a:solidFill>
                <a:srgbClr val="ECECEC"/>
              </a:solidFill>
              <a:effectLst/>
              <a:highlight>
                <a:srgbClr val="212121"/>
              </a:highlight>
              <a:latin typeface="ui-sans-serif"/>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ui-sans-serif"/>
              </a:rPr>
              <a:t>.</a:t>
            </a:r>
          </a:p>
          <a:p>
            <a:pPr algn="l">
              <a:buFont typeface="Arial" panose="020B0604020202020204" pitchFamily="34" charset="0"/>
              <a:buChar char="•"/>
            </a:pPr>
            <a:r>
              <a:rPr lang="en-US" b="1" i="0" dirty="0">
                <a:solidFill>
                  <a:srgbClr val="ECECEC"/>
                </a:solidFill>
                <a:effectLst/>
                <a:highlight>
                  <a:srgbClr val="212121"/>
                </a:highlight>
                <a:latin typeface="ui-sans-serif"/>
              </a:rPr>
              <a:t>:</a:t>
            </a: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11981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212393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48887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914568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Abstract (the Objective of this assignments), Requirement, diagram, implementation approach (Code), testing, results </a:t>
            </a:r>
            <a:endParaRPr dirty="0"/>
          </a:p>
        </p:txBody>
      </p:sp>
      <p:sp>
        <p:nvSpPr>
          <p:cNvPr id="533" name="Google Shape;53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4 LLMs:</a:t>
            </a:r>
          </a:p>
          <a:p>
            <a:r>
              <a:rPr lang="en-US" dirty="0"/>
              <a:t>1. gpt-3.5-turbo </a:t>
            </a:r>
          </a:p>
          <a:p>
            <a:r>
              <a:rPr lang="en-US" dirty="0"/>
              <a:t>2. gpt-4 </a:t>
            </a:r>
          </a:p>
          <a:p>
            <a:r>
              <a:rPr lang="en-US" dirty="0"/>
              <a:t>3. Llama-2-70b-chat </a:t>
            </a:r>
          </a:p>
          <a:p>
            <a:r>
              <a:rPr lang="en-US" dirty="0"/>
              <a:t>4. Falcon-40b-instruct</a:t>
            </a:r>
          </a:p>
          <a:p>
            <a:endParaRPr lang="en-US" dirty="0"/>
          </a:p>
          <a:p>
            <a:endParaRPr lang="en-US" dirty="0"/>
          </a:p>
          <a:p>
            <a:endParaRPr lang="en-US" dirty="0"/>
          </a:p>
          <a:p>
            <a:r>
              <a:rPr lang="en-US" b="1" i="0" dirty="0">
                <a:solidFill>
                  <a:srgbClr val="ECECEC"/>
                </a:solidFill>
                <a:effectLst/>
                <a:highlight>
                  <a:srgbClr val="212121"/>
                </a:highlight>
                <a:latin typeface="ui-sans-serif"/>
              </a:rPr>
              <a:t>Retrieving relevant data</a:t>
            </a:r>
            <a:r>
              <a:rPr lang="en-US" b="0" i="0" dirty="0">
                <a:solidFill>
                  <a:srgbClr val="ECECEC"/>
                </a:solidFill>
                <a:effectLst/>
                <a:highlight>
                  <a:srgbClr val="212121"/>
                </a:highlight>
                <a:latin typeface="ui-sans-serif"/>
              </a:rPr>
              <a:t> means finding and picking out specific pieces of information that are directly related to the question a user asks.</a:t>
            </a:r>
          </a:p>
          <a:p>
            <a:endParaRPr lang="en-US" b="0" i="0" dirty="0">
              <a:solidFill>
                <a:srgbClr val="ECECEC"/>
              </a:solidFill>
              <a:effectLst/>
              <a:highlight>
                <a:srgbClr val="212121"/>
              </a:highlight>
              <a:latin typeface="ui-sans-serif"/>
            </a:endParaRPr>
          </a:p>
          <a:p>
            <a:pPr algn="l"/>
            <a:r>
              <a:rPr lang="en-US" b="0" i="0" dirty="0">
                <a:solidFill>
                  <a:srgbClr val="ECECEC"/>
                </a:solidFill>
                <a:effectLst/>
                <a:highlight>
                  <a:srgbClr val="212121"/>
                </a:highlight>
                <a:latin typeface="ui-sans-serif"/>
              </a:rPr>
              <a:t>In this project, when a user asks a question, the application searches through a large collection of stored data to find the most relevant information. It then uses this specific information to help generate an accurate response. This process ensures that the answers are based on the actual data retrieved and not just on what the models already "know" or might guess, which could sometimes be incorrect.</a:t>
            </a:r>
          </a:p>
          <a:p>
            <a:pPr algn="l"/>
            <a:r>
              <a:rPr lang="en-US" b="0" i="0" dirty="0">
                <a:solidFill>
                  <a:srgbClr val="ECECEC"/>
                </a:solidFill>
                <a:effectLst/>
                <a:highlight>
                  <a:srgbClr val="212121"/>
                </a:highlight>
                <a:latin typeface="ui-sans-serif"/>
              </a:rPr>
              <a:t>This way, the responses provided by the language models are more precise and trustworthy because they are backed by relevant, specific data rather than the models' pre-existing knowledge or assumptions.</a:t>
            </a: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Hallucinations </a:t>
            </a:r>
            <a:r>
              <a:rPr lang="en-US" b="0" i="0" dirty="0">
                <a:solidFill>
                  <a:srgbClr val="ECECEC"/>
                </a:solidFill>
                <a:effectLst/>
                <a:highlight>
                  <a:srgbClr val="212121"/>
                </a:highlight>
                <a:latin typeface="ui-sans-serif"/>
              </a:rPr>
              <a:t>in LLMs occur when the model generates information that is not true or based on reality. This happens because the model sometimes creates answers based on patterns rather than specific, accurate data. To reduce hallucinations, it's important to retrieve relevant data, verify information, and incorporate user feedback.</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ECECEC"/>
                </a:solidFill>
                <a:effectLst/>
                <a:highlight>
                  <a:srgbClr val="212121"/>
                </a:highlight>
                <a:latin typeface="ui-sans-serif"/>
              </a:rPr>
              <a:t>“</a:t>
            </a:r>
            <a:r>
              <a:rPr lang="en-US" dirty="0"/>
              <a:t>Lower temperatures make a model more conservative, encouraging it to sample the most likely word. Higher temperatures make it more creative, by increasing the randomness of this selection. If the goal is to reduce hallucinations, the temperature should be set to zero.”</a:t>
            </a:r>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endParaRPr lang="en-US" b="0" i="0" dirty="0">
              <a:solidFill>
                <a:srgbClr val="ECECEC"/>
              </a:solidFill>
              <a:effectLst/>
              <a:highlight>
                <a:srgbClr val="212121"/>
              </a:highlight>
              <a:latin typeface="ui-sans-serif"/>
            </a:endParaRPr>
          </a:p>
          <a:p>
            <a:pPr algn="l"/>
            <a:r>
              <a:rPr lang="en-US" b="1" i="0" dirty="0">
                <a:solidFill>
                  <a:srgbClr val="ECECEC"/>
                </a:solidFill>
                <a:effectLst/>
                <a:highlight>
                  <a:srgbClr val="212121"/>
                </a:highlight>
                <a:latin typeface="ui-sans-serif"/>
              </a:rPr>
              <a:t>Evaluation Criteria:</a:t>
            </a:r>
          </a:p>
          <a:p>
            <a:endParaRPr lang="en-US" dirty="0"/>
          </a:p>
          <a:p>
            <a:endParaRPr lang="en-US" dirty="0"/>
          </a:p>
          <a:p>
            <a:endParaRPr lang="ar-S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Arial"/>
                <a:ea typeface="Arial"/>
                <a:cs typeface="Arial"/>
                <a:sym typeface="Arial"/>
              </a:rPr>
              <a:t>3</a:t>
            </a:fld>
            <a:endParaRPr lang="en-GB"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60974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algn="l">
              <a:buFont typeface="+mj-lt"/>
              <a:buAutoNum type="arabicPeriod"/>
            </a:pPr>
            <a:r>
              <a:rPr lang="en-US" b="1" i="0" dirty="0">
                <a:solidFill>
                  <a:srgbClr val="ECECEC"/>
                </a:solidFill>
                <a:effectLst/>
                <a:highlight>
                  <a:srgbClr val="212121"/>
                </a:highlight>
                <a:latin typeface="ui-sans-serif"/>
              </a:rPr>
              <a:t>User Interface (Frontend)</a:t>
            </a:r>
            <a:endParaRPr lang="en-US" b="0" i="0" dirty="0">
              <a:solidFill>
                <a:srgbClr val="ECECEC"/>
              </a:solidFill>
              <a:effectLst/>
              <a:highlight>
                <a:srgbClr val="212121"/>
              </a:highlight>
              <a:latin typeface="ui-sans-serif"/>
            </a:endParaRPr>
          </a:p>
          <a:p>
            <a:pPr marL="457200" lvl="1" indent="0" algn="l">
              <a:buFont typeface="+mj-lt"/>
              <a:buNone/>
            </a:pPr>
            <a:r>
              <a:rPr lang="en-US" b="0" i="0" dirty="0">
                <a:solidFill>
                  <a:srgbClr val="ECECEC"/>
                </a:solidFill>
                <a:effectLst/>
                <a:highlight>
                  <a:srgbClr val="212121"/>
                </a:highlight>
                <a:latin typeface="ui-sans-serif"/>
              </a:rPr>
              <a:t>The part of the application that the user interacts with. It includes input fields where the user can type the query.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user types a question into an input field and clicks a submit button.</a:t>
            </a:r>
          </a:p>
          <a:p>
            <a:pPr marL="1143000" lvl="2" indent="-228600" algn="l">
              <a:buFont typeface="+mj-lt"/>
              <a:buAutoNum type="arabicPeriod"/>
            </a:pPr>
            <a:r>
              <a:rPr lang="en-US" b="0" i="0" dirty="0">
                <a:solidFill>
                  <a:srgbClr val="ECECEC"/>
                </a:solidFill>
                <a:effectLst/>
                <a:highlight>
                  <a:srgbClr val="212121"/>
                </a:highlight>
                <a:latin typeface="ui-sans-serif"/>
              </a:rPr>
              <a:t>This sends the question to the backend server.</a:t>
            </a:r>
          </a:p>
          <a:p>
            <a:pPr algn="l">
              <a:buFont typeface="+mj-lt"/>
              <a:buAutoNum type="arabicPeriod"/>
            </a:pPr>
            <a:r>
              <a:rPr lang="en-US" b="1" i="0" dirty="0">
                <a:solidFill>
                  <a:srgbClr val="ECECEC"/>
                </a:solidFill>
                <a:effectLst/>
                <a:highlight>
                  <a:srgbClr val="212121"/>
                </a:highlight>
                <a:latin typeface="ui-sans-serif"/>
              </a:rPr>
              <a:t>Backend Server</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server-side component that handles the request from the frontend, processes it, and returns a response.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Receives the user’s query from the frontend.</a:t>
            </a:r>
          </a:p>
          <a:p>
            <a:pPr marL="1143000" lvl="2" indent="-228600" algn="l">
              <a:buFont typeface="+mj-lt"/>
              <a:buAutoNum type="arabicPeriod"/>
            </a:pPr>
            <a:r>
              <a:rPr lang="en-US" b="0" i="0" dirty="0">
                <a:solidFill>
                  <a:srgbClr val="ECECEC"/>
                </a:solidFill>
                <a:effectLst/>
                <a:highlight>
                  <a:srgbClr val="212121"/>
                </a:highlight>
                <a:latin typeface="ui-sans-serif"/>
              </a:rPr>
              <a:t>Converts the query into a vector using a pre-trained model.</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A specialized database for storing and retrieving vectors efficiently.</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uses the vectorized query to search the vector database.</a:t>
            </a:r>
          </a:p>
          <a:p>
            <a:pPr marL="1143000" lvl="2" indent="-228600" algn="l">
              <a:buFont typeface="+mj-lt"/>
              <a:buAutoNum type="arabicPeriod"/>
            </a:pPr>
            <a:r>
              <a:rPr lang="en-US" b="0" i="0" dirty="0">
                <a:solidFill>
                  <a:srgbClr val="ECECEC"/>
                </a:solidFill>
                <a:effectLst/>
                <a:highlight>
                  <a:srgbClr val="212121"/>
                </a:highlight>
                <a:latin typeface="ui-sans-serif"/>
              </a:rPr>
              <a:t>Retrieves relevant documents (vectors) based on the query.</a:t>
            </a:r>
          </a:p>
          <a:p>
            <a:pPr marL="1143000" lvl="2" indent="-228600" algn="l">
              <a:buFont typeface="+mj-lt"/>
              <a:buAutoNum type="arabicPeriod"/>
            </a:pPr>
            <a:r>
              <a:rPr lang="en-US" b="0" i="0" dirty="0">
                <a:solidFill>
                  <a:srgbClr val="ECECEC"/>
                </a:solidFill>
                <a:effectLst/>
                <a:highlight>
                  <a:srgbClr val="212121"/>
                </a:highlight>
                <a:latin typeface="ui-sans-serif"/>
              </a:rPr>
              <a:t>The retrieved documents are ranked based on their relevance to the query.</a:t>
            </a:r>
          </a:p>
          <a:p>
            <a:pPr algn="l">
              <a:buFont typeface="+mj-lt"/>
              <a:buAutoNum type="arabicPeriod"/>
            </a:pPr>
            <a:r>
              <a:rPr lang="en-US" b="1" i="0" dirty="0">
                <a:solidFill>
                  <a:srgbClr val="ECECEC"/>
                </a:solidFill>
                <a:effectLst/>
                <a:highlight>
                  <a:srgbClr val="212121"/>
                </a:highlight>
                <a:latin typeface="ui-sans-serif"/>
              </a:rPr>
              <a:t>Retrieval-Augmented Generation (RAG) System</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Enhances the accuracy of responses by using relevant information retrieved from the vector database.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constructs a new prompt that includes both the user's query and the top-ranked retrieved documents.</a:t>
            </a:r>
          </a:p>
          <a:p>
            <a:pPr marL="1143000" lvl="2" indent="-228600" algn="l">
              <a:buFont typeface="+mj-lt"/>
              <a:buAutoNum type="arabicPeriod"/>
            </a:pPr>
            <a:r>
              <a:rPr lang="en-US" b="0" i="0" dirty="0">
                <a:solidFill>
                  <a:srgbClr val="ECECEC"/>
                </a:solidFill>
                <a:effectLst/>
                <a:highlight>
                  <a:srgbClr val="212121"/>
                </a:highlight>
                <a:latin typeface="ui-sans-serif"/>
              </a:rPr>
              <a:t>Sends this prompt to the large language models (LLMs) for generating a response.</a:t>
            </a:r>
          </a:p>
          <a:p>
            <a:pPr algn="l">
              <a:buFont typeface="+mj-lt"/>
              <a:buAutoNum type="arabicPeriod"/>
            </a:pPr>
            <a:r>
              <a:rPr lang="en-US" b="1" i="0" dirty="0">
                <a:solidFill>
                  <a:srgbClr val="ECECEC"/>
                </a:solidFill>
                <a:effectLst/>
                <a:highlight>
                  <a:srgbClr val="212121"/>
                </a:highlight>
                <a:latin typeface="ui-sans-serif"/>
              </a:rPr>
              <a:t>Large Language Models (LLMs)</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Models like GPT-3.5-Turbo, GPT-4, Llama-2-70b-chat, and Falcon-40b-instruct that generate responses based on the given prompt.</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Each LLM generates a response based on the combined prompt (user query + retrieved documents).</a:t>
            </a:r>
          </a:p>
          <a:p>
            <a:pPr algn="l">
              <a:buFont typeface="+mj-lt"/>
              <a:buAutoNum type="arabicPeriod"/>
            </a:pPr>
            <a:r>
              <a:rPr lang="en-US" b="1" i="0" dirty="0">
                <a:solidFill>
                  <a:srgbClr val="ECECEC"/>
                </a:solidFill>
                <a:effectLst/>
                <a:highlight>
                  <a:srgbClr val="212121"/>
                </a:highlight>
                <a:latin typeface="ui-sans-serif"/>
              </a:rPr>
              <a:t>Response Evaluation</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Compares the responses from different LLMs to determine the best one.</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Uses specific criteria such as relevance, accuracy, and completeness to evaluate the responses.</a:t>
            </a:r>
          </a:p>
          <a:p>
            <a:pPr marL="1143000" lvl="2" indent="-228600" algn="l">
              <a:buFont typeface="+mj-lt"/>
              <a:buAutoNum type="arabicPeriod"/>
            </a:pPr>
            <a:r>
              <a:rPr lang="en-US" b="0" i="0" dirty="0">
                <a:solidFill>
                  <a:srgbClr val="ECECEC"/>
                </a:solidFill>
                <a:effectLst/>
                <a:highlight>
                  <a:srgbClr val="212121"/>
                </a:highlight>
                <a:latin typeface="ui-sans-serif"/>
              </a:rPr>
              <a:t>Selects the best response.</a:t>
            </a:r>
          </a:p>
          <a:p>
            <a:pPr algn="l">
              <a:buFont typeface="+mj-lt"/>
              <a:buAutoNum type="arabicPeriod"/>
            </a:pPr>
            <a:r>
              <a:rPr lang="en-US" b="1" i="0" dirty="0">
                <a:solidFill>
                  <a:srgbClr val="ECECEC"/>
                </a:solidFill>
                <a:effectLst/>
                <a:highlight>
                  <a:srgbClr val="212121"/>
                </a:highlight>
                <a:latin typeface="ui-sans-serif"/>
              </a:rPr>
              <a:t>Backend to Frontend</a:t>
            </a:r>
            <a:endParaRPr lang="en-US" b="0" i="0" dirty="0">
              <a:solidFill>
                <a:srgbClr val="ECECEC"/>
              </a:solidFill>
              <a:effectLst/>
              <a:highlight>
                <a:srgbClr val="212121"/>
              </a:highlight>
              <a:latin typeface="ui-sans-serif"/>
            </a:endParaRPr>
          </a:p>
          <a:p>
            <a:pPr marL="742950" lvl="1" indent="-285750" algn="l">
              <a:buFont typeface="+mj-lt"/>
              <a:buAutoNum type="arabicPeriod"/>
            </a:pPr>
            <a:r>
              <a:rPr lang="en-US" b="1" i="0" dirty="0">
                <a:solidFill>
                  <a:srgbClr val="ECECEC"/>
                </a:solidFill>
                <a:effectLst/>
                <a:highlight>
                  <a:srgbClr val="212121"/>
                </a:highlight>
                <a:latin typeface="ui-sans-serif"/>
              </a:rPr>
              <a:t>Description</a:t>
            </a:r>
            <a:r>
              <a:rPr lang="en-US" b="0" i="0" dirty="0">
                <a:solidFill>
                  <a:srgbClr val="ECECEC"/>
                </a:solidFill>
                <a:effectLst/>
                <a:highlight>
                  <a:srgbClr val="212121"/>
                </a:highlight>
                <a:latin typeface="ui-sans-serif"/>
              </a:rPr>
              <a:t>: The backend sends the best response back to the frontend.</a:t>
            </a:r>
          </a:p>
          <a:p>
            <a:pPr marL="742950" lvl="1" indent="-285750" algn="l">
              <a:buFont typeface="+mj-lt"/>
              <a:buAutoNum type="arabicPeriod"/>
            </a:pPr>
            <a:r>
              <a:rPr lang="en-US" b="1" i="0" dirty="0">
                <a:solidFill>
                  <a:srgbClr val="ECECEC"/>
                </a:solidFill>
                <a:effectLst/>
                <a:highlight>
                  <a:srgbClr val="212121"/>
                </a:highlight>
                <a:latin typeface="ui-sans-serif"/>
              </a:rPr>
              <a:t>Process</a:t>
            </a:r>
            <a:r>
              <a:rPr lang="en-US" b="0" i="0" dirty="0">
                <a:solidFill>
                  <a:srgbClr val="ECECEC"/>
                </a:solidFill>
                <a:effectLst/>
                <a:highlight>
                  <a:srgbClr val="212121"/>
                </a:highlight>
                <a:latin typeface="ui-sans-serif"/>
              </a:rPr>
              <a:t>:</a:t>
            </a:r>
          </a:p>
          <a:p>
            <a:pPr marL="1143000" lvl="2" indent="-228600" algn="l">
              <a:buFont typeface="+mj-lt"/>
              <a:buAutoNum type="arabicPeriod"/>
            </a:pPr>
            <a:r>
              <a:rPr lang="en-US" b="0" i="0" dirty="0">
                <a:solidFill>
                  <a:srgbClr val="ECECEC"/>
                </a:solidFill>
                <a:effectLst/>
                <a:highlight>
                  <a:srgbClr val="212121"/>
                </a:highlight>
                <a:latin typeface="ui-sans-serif"/>
              </a:rPr>
              <a:t>The backend takes the evaluated best response and sends it to the frontend.</a:t>
            </a:r>
          </a:p>
          <a:p>
            <a:pPr marL="1143000" lvl="2" indent="-228600" algn="l">
              <a:buFont typeface="+mj-lt"/>
              <a:buAutoNum type="arabicPeriod"/>
            </a:pPr>
            <a:r>
              <a:rPr lang="en-US" b="0" i="0" dirty="0">
                <a:solidFill>
                  <a:srgbClr val="ECECEC"/>
                </a:solidFill>
                <a:effectLst/>
                <a:highlight>
                  <a:srgbClr val="212121"/>
                </a:highlight>
                <a:latin typeface="ui-sans-serif"/>
              </a:rPr>
              <a:t>The frontend displays the response to the user.</a:t>
            </a: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40653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083964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948299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75117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3011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8" name="Google Shape;69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Arial"/>
                <a:ea typeface="Arial"/>
                <a:cs typeface="Arial"/>
                <a:sym typeface="Arial"/>
              </a:rPr>
              <a:t>To deliver the ecosystem we have three main parts to work on: Backend, Frontend, and finally to </a:t>
            </a:r>
            <a:r>
              <a:rPr lang="en-US" sz="1200" b="1" i="0" u="none" strike="noStrike" cap="none" dirty="0" err="1">
                <a:solidFill>
                  <a:schemeClr val="dk1"/>
                </a:solidFill>
                <a:latin typeface="Arial"/>
                <a:ea typeface="Arial"/>
                <a:cs typeface="Arial"/>
                <a:sym typeface="Arial"/>
              </a:rPr>
              <a:t>integarate</a:t>
            </a:r>
            <a:r>
              <a:rPr lang="en-US" sz="1200" b="1" i="0" u="none" strike="noStrike" cap="none" dirty="0">
                <a:solidFill>
                  <a:schemeClr val="dk1"/>
                </a:solidFill>
                <a:latin typeface="Arial"/>
                <a:ea typeface="Arial"/>
                <a:cs typeface="Arial"/>
                <a:sym typeface="Arial"/>
              </a:rPr>
              <a:t> the frontend with the backend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Backend +(Integration) +frontend</a:t>
            </a: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400" b="1" i="0" u="none" strike="noStrike" cap="none" dirty="0">
                <a:solidFill>
                  <a:schemeClr val="dk1"/>
                </a:solidFill>
                <a:latin typeface="Arial"/>
                <a:ea typeface="Arial"/>
                <a:cs typeface="Arial"/>
                <a:sym typeface="Arial"/>
              </a:rPr>
              <a:t>Backend:</a:t>
            </a:r>
          </a:p>
          <a:p>
            <a:pPr algn="l">
              <a:buFont typeface="+mj-lt"/>
              <a:buAutoNum type="arabicPeriod"/>
            </a:pPr>
            <a:r>
              <a:rPr lang="en-US" b="1" i="0" dirty="0">
                <a:solidFill>
                  <a:srgbClr val="ECECEC"/>
                </a:solidFill>
                <a:effectLst/>
                <a:highlight>
                  <a:srgbClr val="212121"/>
                </a:highlight>
                <a:latin typeface="ui-sans-serif"/>
              </a:rPr>
              <a:t>Data Scraping</a:t>
            </a:r>
            <a:r>
              <a:rPr lang="en-US" b="0" i="0" dirty="0">
                <a:solidFill>
                  <a:srgbClr val="ECECEC"/>
                </a:solidFill>
                <a:effectLst/>
                <a:highlight>
                  <a:srgbClr val="212121"/>
                </a:highlight>
                <a:latin typeface="ui-sans-serif"/>
              </a:rPr>
              <a:t>: Extracting information from websites.</a:t>
            </a:r>
          </a:p>
          <a:p>
            <a:pPr algn="l">
              <a:buFont typeface="+mj-lt"/>
              <a:buAutoNum type="arabicPeriod"/>
            </a:pPr>
            <a:r>
              <a:rPr lang="en-US" b="1" i="0" dirty="0">
                <a:solidFill>
                  <a:srgbClr val="ECECEC"/>
                </a:solidFill>
                <a:effectLst/>
                <a:highlight>
                  <a:srgbClr val="212121"/>
                </a:highlight>
                <a:latin typeface="ui-sans-serif"/>
              </a:rPr>
              <a:t>Data Splitting (Chunks)</a:t>
            </a:r>
            <a:r>
              <a:rPr lang="en-US" b="0" i="0" dirty="0">
                <a:solidFill>
                  <a:srgbClr val="ECECEC"/>
                </a:solidFill>
                <a:effectLst/>
                <a:highlight>
                  <a:srgbClr val="212121"/>
                </a:highlight>
                <a:latin typeface="ui-sans-serif"/>
              </a:rPr>
              <a:t>: Dividing data into manageable parts.</a:t>
            </a:r>
          </a:p>
          <a:p>
            <a:pPr algn="l">
              <a:buFont typeface="+mj-lt"/>
              <a:buAutoNum type="arabicPeriod"/>
            </a:pPr>
            <a:r>
              <a:rPr lang="en-US" b="1" i="0" dirty="0">
                <a:solidFill>
                  <a:srgbClr val="ECECEC"/>
                </a:solidFill>
                <a:effectLst/>
                <a:highlight>
                  <a:srgbClr val="212121"/>
                </a:highlight>
                <a:latin typeface="ui-sans-serif"/>
              </a:rPr>
              <a:t>Vectorization (Embedding)</a:t>
            </a:r>
            <a:r>
              <a:rPr lang="en-US" b="0" i="0" dirty="0">
                <a:solidFill>
                  <a:srgbClr val="ECECEC"/>
                </a:solidFill>
                <a:effectLst/>
                <a:highlight>
                  <a:srgbClr val="212121"/>
                </a:highlight>
                <a:latin typeface="ui-sans-serif"/>
              </a:rPr>
              <a:t>: Converting text chunks into numerical vectors. “</a:t>
            </a:r>
            <a:r>
              <a:rPr lang="en-US" dirty="0"/>
              <a:t>The vector database needs to store information scraped from the websites provided”</a:t>
            </a:r>
            <a:endParaRPr lang="en-US" b="0" i="0" dirty="0">
              <a:solidFill>
                <a:srgbClr val="ECECEC"/>
              </a:solidFill>
              <a:effectLst/>
              <a:highlight>
                <a:srgbClr val="212121"/>
              </a:highlight>
              <a:latin typeface="ui-sans-serif"/>
            </a:endParaRPr>
          </a:p>
          <a:p>
            <a:pPr algn="l">
              <a:buFont typeface="+mj-lt"/>
              <a:buAutoNum type="arabicPeriod"/>
            </a:pPr>
            <a:r>
              <a:rPr lang="en-US" b="1" i="0" dirty="0">
                <a:solidFill>
                  <a:srgbClr val="ECECEC"/>
                </a:solidFill>
                <a:effectLst/>
                <a:highlight>
                  <a:srgbClr val="212121"/>
                </a:highlight>
                <a:latin typeface="ui-sans-serif"/>
              </a:rPr>
              <a:t>Open-Source Embeddings</a:t>
            </a:r>
            <a:r>
              <a:rPr lang="en-US" b="0" i="0" dirty="0">
                <a:solidFill>
                  <a:srgbClr val="ECECEC"/>
                </a:solidFill>
                <a:effectLst/>
                <a:highlight>
                  <a:srgbClr val="212121"/>
                </a:highlight>
                <a:latin typeface="ui-sans-serif"/>
              </a:rPr>
              <a:t>: Using open-source models for generating vectors.</a:t>
            </a:r>
          </a:p>
          <a:p>
            <a:pPr algn="l">
              <a:buFont typeface="+mj-lt"/>
              <a:buAutoNum type="arabicPeriod"/>
            </a:pPr>
            <a:r>
              <a:rPr lang="en-US" b="1" i="0" dirty="0">
                <a:solidFill>
                  <a:srgbClr val="ECECEC"/>
                </a:solidFill>
                <a:effectLst/>
                <a:highlight>
                  <a:srgbClr val="212121"/>
                </a:highlight>
                <a:latin typeface="ui-sans-serif"/>
              </a:rPr>
              <a:t>Vector Database (</a:t>
            </a:r>
            <a:r>
              <a:rPr lang="en-US" b="1" i="0" dirty="0" err="1">
                <a:solidFill>
                  <a:srgbClr val="ECECEC"/>
                </a:solidFill>
                <a:effectLst/>
                <a:highlight>
                  <a:srgbClr val="212121"/>
                </a:highlight>
                <a:latin typeface="ui-sans-serif"/>
              </a:rPr>
              <a:t>ChromaDB</a:t>
            </a:r>
            <a:r>
              <a:rPr lang="en-US" b="1" i="0" dirty="0">
                <a:solidFill>
                  <a:srgbClr val="ECECEC"/>
                </a:solidFill>
                <a:effectLst/>
                <a:highlight>
                  <a:srgbClr val="212121"/>
                </a:highlight>
                <a:latin typeface="ui-sans-serif"/>
              </a:rPr>
              <a:t>)</a:t>
            </a:r>
            <a:r>
              <a:rPr lang="en-US" b="0" i="0" dirty="0">
                <a:solidFill>
                  <a:srgbClr val="ECECEC"/>
                </a:solidFill>
                <a:effectLst/>
                <a:highlight>
                  <a:srgbClr val="212121"/>
                </a:highlight>
                <a:latin typeface="ui-sans-serif"/>
              </a:rPr>
              <a:t>: Storing vectors for easy retrieval.</a:t>
            </a:r>
          </a:p>
          <a:p>
            <a:pPr algn="l">
              <a:buFont typeface="+mj-lt"/>
              <a:buAutoNum type="arabicPeriod"/>
            </a:pPr>
            <a:r>
              <a:rPr lang="en-US" b="1" i="0" dirty="0">
                <a:solidFill>
                  <a:srgbClr val="ECECEC"/>
                </a:solidFill>
                <a:effectLst/>
                <a:highlight>
                  <a:srgbClr val="212121"/>
                </a:highlight>
                <a:latin typeface="ui-sans-serif"/>
              </a:rPr>
              <a:t>Retrieval-Augmented Generation (RAG)</a:t>
            </a:r>
            <a:r>
              <a:rPr lang="en-US" b="0" i="0" dirty="0">
                <a:solidFill>
                  <a:srgbClr val="ECECEC"/>
                </a:solidFill>
                <a:effectLst/>
                <a:highlight>
                  <a:srgbClr val="212121"/>
                </a:highlight>
                <a:latin typeface="ui-sans-serif"/>
              </a:rPr>
              <a:t>: Retrieving relevant information and using it to generate responses.</a:t>
            </a:r>
          </a:p>
          <a:p>
            <a:pPr algn="l">
              <a:buFont typeface="+mj-lt"/>
              <a:buAutoNum type="arabicPeriod"/>
            </a:pPr>
            <a:r>
              <a:rPr lang="en-US" b="1" i="0" dirty="0" err="1">
                <a:solidFill>
                  <a:srgbClr val="ECECEC"/>
                </a:solidFill>
                <a:effectLst/>
                <a:highlight>
                  <a:srgbClr val="212121"/>
                </a:highlight>
                <a:latin typeface="ui-sans-serif"/>
              </a:rPr>
              <a:t>Reranker</a:t>
            </a:r>
            <a:r>
              <a:rPr lang="en-US" b="0" i="0" dirty="0">
                <a:solidFill>
                  <a:srgbClr val="ECECEC"/>
                </a:solidFill>
                <a:effectLst/>
                <a:highlight>
                  <a:srgbClr val="212121"/>
                </a:highlight>
                <a:latin typeface="ui-sans-serif"/>
              </a:rPr>
              <a:t>: Sorting and prioritizing retrieved documents.</a:t>
            </a:r>
          </a:p>
          <a:p>
            <a:pPr algn="l">
              <a:buFont typeface="+mj-lt"/>
              <a:buAutoNum type="arabicPeriod"/>
            </a:pPr>
            <a:r>
              <a:rPr lang="en-US" b="1" i="0" dirty="0">
                <a:solidFill>
                  <a:srgbClr val="ECECEC"/>
                </a:solidFill>
                <a:effectLst/>
                <a:highlight>
                  <a:srgbClr val="212121"/>
                </a:highlight>
                <a:latin typeface="ui-sans-serif"/>
              </a:rPr>
              <a:t>Evaluation Metrics</a:t>
            </a:r>
            <a:r>
              <a:rPr lang="en-US" b="0" i="0" dirty="0">
                <a:solidFill>
                  <a:srgbClr val="ECECEC"/>
                </a:solidFill>
                <a:effectLst/>
                <a:highlight>
                  <a:srgbClr val="212121"/>
                </a:highlight>
                <a:latin typeface="ui-sans-serif"/>
              </a:rPr>
              <a:t>: Comparing and analyzing model responses to determine the best one.</a:t>
            </a:r>
          </a:p>
          <a:p>
            <a:pPr algn="l">
              <a:buFont typeface="+mj-lt"/>
              <a:buAutoNum type="arabicPeriod"/>
            </a:pPr>
            <a:endParaRPr lang="en-US" b="0" i="0" dirty="0">
              <a:solidFill>
                <a:srgbClr val="ECECEC"/>
              </a:solidFill>
              <a:effectLst/>
              <a:highlight>
                <a:srgbClr val="212121"/>
              </a:highlight>
              <a:latin typeface="ui-sans-serif"/>
            </a:endParaRPr>
          </a:p>
          <a:p>
            <a:pPr marL="228600" lvl="0" indent="0" algn="l">
              <a:buFont typeface="+mj-lt"/>
              <a:buNone/>
            </a:pPr>
            <a:endParaRPr lang="en-US" b="0" i="0" dirty="0">
              <a:solidFill>
                <a:srgbClr val="ECECEC"/>
              </a:solidFill>
              <a:effectLst/>
              <a:highlight>
                <a:srgbClr val="212121"/>
              </a:highlight>
              <a:latin typeface="ui-sans-serif"/>
            </a:endParaRPr>
          </a:p>
          <a:p>
            <a:pPr marL="228600" indent="0" algn="l">
              <a:buFont typeface="+mj-lt"/>
              <a:buNone/>
            </a:pPr>
            <a:endParaRPr lang="en-US" b="0" i="0" dirty="0">
              <a:solidFill>
                <a:srgbClr val="ECECEC"/>
              </a:solidFill>
              <a:effectLst/>
              <a:highlight>
                <a:srgbClr val="212121"/>
              </a:highlight>
              <a:latin typeface="ui-sans-serif"/>
            </a:endParaRP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i="0" u="none" strike="noStrike" cap="none" dirty="0">
                <a:solidFill>
                  <a:srgbClr val="ECECEC"/>
                </a:solidFill>
                <a:effectLst/>
                <a:highlight>
                  <a:srgbClr val="212121"/>
                </a:highlight>
                <a:latin typeface="ui-sans-serif"/>
                <a:ea typeface="Arial"/>
                <a:cs typeface="Arial"/>
                <a:sym typeface="Arial"/>
              </a:rPr>
              <a:t>F</a:t>
            </a:r>
            <a:r>
              <a:rPr lang="en-US" sz="1200" b="1" i="0" u="none" strike="noStrike" cap="none" dirty="0">
                <a:solidFill>
                  <a:schemeClr val="dk1"/>
                </a:solidFill>
                <a:effectLst/>
                <a:highlight>
                  <a:srgbClr val="212121"/>
                </a:highlight>
                <a:latin typeface="Arial"/>
                <a:ea typeface="Arial"/>
                <a:cs typeface="Arial"/>
                <a:sym typeface="Arial"/>
              </a:rPr>
              <a:t>ront</a:t>
            </a:r>
            <a:r>
              <a:rPr lang="en-US" sz="1200" b="1" i="0" u="none" strike="noStrike" cap="none" dirty="0">
                <a:solidFill>
                  <a:schemeClr val="dk1"/>
                </a:solidFill>
                <a:latin typeface="Arial"/>
                <a:ea typeface="Arial"/>
                <a:cs typeface="Arial"/>
                <a:sym typeface="Arial"/>
              </a:rPr>
              <a:t>end:</a:t>
            </a:r>
          </a:p>
          <a:p>
            <a:pPr marL="2286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1" i="0" u="none" strike="noStrike" cap="none" dirty="0">
              <a:solidFill>
                <a:schemeClr val="dk1"/>
              </a:solidFill>
              <a:latin typeface="Arial"/>
              <a:ea typeface="Arial"/>
              <a:cs typeface="Arial"/>
              <a:sym typeface="Arial"/>
            </a:endParaRPr>
          </a:p>
          <a:p>
            <a:pPr marL="228600" indent="0" algn="l">
              <a:buFont typeface="+mj-lt"/>
              <a:buNone/>
            </a:pPr>
            <a:endParaRPr lang="en-US" b="0" i="0" dirty="0">
              <a:solidFill>
                <a:srgbClr val="ECECEC"/>
              </a:solidFill>
              <a:effectLst/>
              <a:highlight>
                <a:srgbClr val="212121"/>
              </a:highlight>
              <a:latin typeface="ui-sans-serif"/>
            </a:endParaRPr>
          </a:p>
          <a:p>
            <a:pPr marL="0" marR="0" lvl="0" indent="0" algn="l" rtl="0">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699" name="Google Shape;69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2305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16"/>
        <p:cNvGrpSpPr/>
        <p:nvPr/>
      </p:nvGrpSpPr>
      <p:grpSpPr>
        <a:xfrm>
          <a:off x="0" y="0"/>
          <a:ext cx="0" cy="0"/>
          <a:chOff x="0" y="0"/>
          <a:chExt cx="0" cy="0"/>
        </a:xfrm>
      </p:grpSpPr>
      <p:sp>
        <p:nvSpPr>
          <p:cNvPr id="17" name="Google Shape;17;p2"/>
          <p:cNvSpPr/>
          <p:nvPr/>
        </p:nvSpPr>
        <p:spPr>
          <a:xfrm>
            <a:off x="0" y="0"/>
            <a:ext cx="8096250" cy="34290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2"/>
          <p:cNvSpPr/>
          <p:nvPr/>
        </p:nvSpPr>
        <p:spPr>
          <a:xfrm>
            <a:off x="0" y="3429000"/>
            <a:ext cx="8096250" cy="11430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2"/>
          <p:cNvSpPr/>
          <p:nvPr/>
        </p:nvSpPr>
        <p:spPr>
          <a:xfrm>
            <a:off x="8096250" y="0"/>
            <a:ext cx="4095750" cy="34290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2"/>
          <p:cNvSpPr txBox="1">
            <a:spLocks noGrp="1"/>
          </p:cNvSpPr>
          <p:nvPr>
            <p:ph type="ctrTitle"/>
          </p:nvPr>
        </p:nvSpPr>
        <p:spPr>
          <a:xfrm>
            <a:off x="442912" y="428625"/>
            <a:ext cx="7418388" cy="265176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442914" y="3749040"/>
            <a:ext cx="547370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pic>
        <p:nvPicPr>
          <p:cNvPr id="22" name="Google Shape;22;p2"/>
          <p:cNvPicPr preferRelativeResize="0"/>
          <p:nvPr/>
        </p:nvPicPr>
        <p:blipFill rotWithShape="1">
          <a:blip r:embed="rId2">
            <a:alphaModFix/>
          </a:blip>
          <a:srcRect/>
          <a:stretch/>
        </p:blipFill>
        <p:spPr>
          <a:xfrm>
            <a:off x="185139" y="5330952"/>
            <a:ext cx="1636776" cy="13511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326"/>
        <p:cNvGrpSpPr/>
        <p:nvPr/>
      </p:nvGrpSpPr>
      <p:grpSpPr>
        <a:xfrm>
          <a:off x="0" y="0"/>
          <a:ext cx="0" cy="0"/>
          <a:chOff x="0" y="0"/>
          <a:chExt cx="0" cy="0"/>
        </a:xfrm>
      </p:grpSpPr>
      <p:sp>
        <p:nvSpPr>
          <p:cNvPr id="327" name="Google Shape;327;p59"/>
          <p:cNvSpPr txBox="1">
            <a:spLocks noGrp="1"/>
          </p:cNvSpPr>
          <p:nvPr>
            <p:ph type="body" idx="1"/>
          </p:nvPr>
        </p:nvSpPr>
        <p:spPr>
          <a:xfrm>
            <a:off x="442913"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8" name="Google Shape;328;p59"/>
          <p:cNvSpPr txBox="1">
            <a:spLocks noGrp="1"/>
          </p:cNvSpPr>
          <p:nvPr>
            <p:ph type="body" idx="2"/>
          </p:nvPr>
        </p:nvSpPr>
        <p:spPr>
          <a:xfrm>
            <a:off x="4332288"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9" name="Google Shape;329;p59"/>
          <p:cNvSpPr txBox="1">
            <a:spLocks noGrp="1"/>
          </p:cNvSpPr>
          <p:nvPr>
            <p:ph type="body" idx="3"/>
          </p:nvPr>
        </p:nvSpPr>
        <p:spPr>
          <a:xfrm>
            <a:off x="8220076" y="2103439"/>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0" name="Google Shape;330;p59"/>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1" name="Google Shape;331;p59"/>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2" name="Google Shape;332;p59"/>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333"/>
        <p:cNvGrpSpPr/>
        <p:nvPr/>
      </p:nvGrpSpPr>
      <p:grpSpPr>
        <a:xfrm>
          <a:off x="0" y="0"/>
          <a:ext cx="0" cy="0"/>
          <a:chOff x="0" y="0"/>
          <a:chExt cx="0" cy="0"/>
        </a:xfrm>
      </p:grpSpPr>
      <p:sp>
        <p:nvSpPr>
          <p:cNvPr id="334" name="Google Shape;334;p60"/>
          <p:cNvSpPr txBox="1">
            <a:spLocks noGrp="1"/>
          </p:cNvSpPr>
          <p:nvPr>
            <p:ph type="body" idx="1"/>
          </p:nvPr>
        </p:nvSpPr>
        <p:spPr>
          <a:xfrm>
            <a:off x="4429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5" name="Google Shape;335;p60"/>
          <p:cNvSpPr txBox="1">
            <a:spLocks noGrp="1"/>
          </p:cNvSpPr>
          <p:nvPr>
            <p:ph type="body" idx="2"/>
          </p:nvPr>
        </p:nvSpPr>
        <p:spPr>
          <a:xfrm>
            <a:off x="336061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6" name="Google Shape;336;p60"/>
          <p:cNvSpPr txBox="1">
            <a:spLocks noGrp="1"/>
          </p:cNvSpPr>
          <p:nvPr>
            <p:ph type="body" idx="3"/>
          </p:nvPr>
        </p:nvSpPr>
        <p:spPr>
          <a:xfrm>
            <a:off x="6275388"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7" name="Google Shape;337;p60"/>
          <p:cNvSpPr txBox="1">
            <a:spLocks noGrp="1"/>
          </p:cNvSpPr>
          <p:nvPr>
            <p:ph type="body" idx="4"/>
          </p:nvPr>
        </p:nvSpPr>
        <p:spPr>
          <a:xfrm>
            <a:off x="9190163" y="2103438"/>
            <a:ext cx="25560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8" name="Google Shape;338;p60"/>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9" name="Google Shape;339;p60"/>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0" name="Google Shape;340;p60"/>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341"/>
        <p:cNvGrpSpPr/>
        <p:nvPr/>
      </p:nvGrpSpPr>
      <p:grpSpPr>
        <a:xfrm>
          <a:off x="0" y="0"/>
          <a:ext cx="0" cy="0"/>
          <a:chOff x="0" y="0"/>
          <a:chExt cx="0" cy="0"/>
        </a:xfrm>
      </p:grpSpPr>
      <p:sp>
        <p:nvSpPr>
          <p:cNvPr id="342" name="Google Shape;342;p61"/>
          <p:cNvSpPr txBox="1">
            <a:spLocks noGrp="1"/>
          </p:cNvSpPr>
          <p:nvPr>
            <p:ph type="body" idx="1"/>
          </p:nvPr>
        </p:nvSpPr>
        <p:spPr>
          <a:xfrm>
            <a:off x="44291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3" name="Google Shape;343;p61"/>
          <p:cNvSpPr txBox="1">
            <a:spLocks noGrp="1"/>
          </p:cNvSpPr>
          <p:nvPr>
            <p:ph type="body" idx="2"/>
          </p:nvPr>
        </p:nvSpPr>
        <p:spPr>
          <a:xfrm>
            <a:off x="2777045"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4" name="Google Shape;344;p61"/>
          <p:cNvSpPr txBox="1">
            <a:spLocks noGrp="1"/>
          </p:cNvSpPr>
          <p:nvPr>
            <p:ph type="body" idx="3"/>
          </p:nvPr>
        </p:nvSpPr>
        <p:spPr>
          <a:xfrm>
            <a:off x="5111177"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5" name="Google Shape;345;p61"/>
          <p:cNvSpPr txBox="1">
            <a:spLocks noGrp="1"/>
          </p:cNvSpPr>
          <p:nvPr>
            <p:ph type="body" idx="4"/>
          </p:nvPr>
        </p:nvSpPr>
        <p:spPr>
          <a:xfrm>
            <a:off x="7445309"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6" name="Google Shape;346;p61"/>
          <p:cNvSpPr txBox="1">
            <a:spLocks noGrp="1"/>
          </p:cNvSpPr>
          <p:nvPr>
            <p:ph type="body" idx="5"/>
          </p:nvPr>
        </p:nvSpPr>
        <p:spPr>
          <a:xfrm>
            <a:off x="9779443" y="2103438"/>
            <a:ext cx="1972800"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47" name="Google Shape;347;p61"/>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8" name="Google Shape;348;p6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49" name="Google Shape;349;p61"/>
          <p:cNvSpPr txBox="1">
            <a:spLocks noGrp="1"/>
          </p:cNvSpPr>
          <p:nvPr>
            <p:ph type="subTitle" idx="6"/>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350"/>
        <p:cNvGrpSpPr/>
        <p:nvPr/>
      </p:nvGrpSpPr>
      <p:grpSpPr>
        <a:xfrm>
          <a:off x="0" y="0"/>
          <a:ext cx="0" cy="0"/>
          <a:chOff x="0" y="0"/>
          <a:chExt cx="0" cy="0"/>
        </a:xfrm>
      </p:grpSpPr>
      <p:sp>
        <p:nvSpPr>
          <p:cNvPr id="351" name="Google Shape;351;p62"/>
          <p:cNvSpPr/>
          <p:nvPr/>
        </p:nvSpPr>
        <p:spPr>
          <a:xfrm>
            <a:off x="442911"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2" name="Google Shape;352;p62"/>
          <p:cNvSpPr/>
          <p:nvPr/>
        </p:nvSpPr>
        <p:spPr>
          <a:xfrm>
            <a:off x="4331493"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3" name="Google Shape;353;p62"/>
          <p:cNvSpPr/>
          <p:nvPr/>
        </p:nvSpPr>
        <p:spPr>
          <a:xfrm>
            <a:off x="8220075" y="2100263"/>
            <a:ext cx="3529013" cy="301752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54" name="Google Shape;354;p62"/>
          <p:cNvSpPr txBox="1">
            <a:spLocks noGrp="1"/>
          </p:cNvSpPr>
          <p:nvPr>
            <p:ph type="body" idx="1"/>
          </p:nvPr>
        </p:nvSpPr>
        <p:spPr>
          <a:xfrm>
            <a:off x="442913"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5" name="Google Shape;355;p62"/>
          <p:cNvSpPr txBox="1">
            <a:spLocks noGrp="1"/>
          </p:cNvSpPr>
          <p:nvPr>
            <p:ph type="body" idx="2"/>
          </p:nvPr>
        </p:nvSpPr>
        <p:spPr>
          <a:xfrm>
            <a:off x="4331495"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6" name="Google Shape;356;p62"/>
          <p:cNvSpPr txBox="1">
            <a:spLocks noGrp="1"/>
          </p:cNvSpPr>
          <p:nvPr>
            <p:ph type="body" idx="3"/>
          </p:nvPr>
        </p:nvSpPr>
        <p:spPr>
          <a:xfrm>
            <a:off x="8220076" y="5280025"/>
            <a:ext cx="3529012" cy="892175"/>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57" name="Google Shape;357;p62"/>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8" name="Google Shape;358;p62"/>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9" name="Google Shape;359;p62"/>
          <p:cNvSpPr txBox="1">
            <a:spLocks noGrp="1"/>
          </p:cNvSpPr>
          <p:nvPr>
            <p:ph type="subTitle" idx="4"/>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360"/>
        <p:cNvGrpSpPr/>
        <p:nvPr/>
      </p:nvGrpSpPr>
      <p:grpSpPr>
        <a:xfrm>
          <a:off x="0" y="0"/>
          <a:ext cx="0" cy="0"/>
          <a:chOff x="0" y="0"/>
          <a:chExt cx="0" cy="0"/>
        </a:xfrm>
      </p:grpSpPr>
      <p:sp>
        <p:nvSpPr>
          <p:cNvPr id="361" name="Google Shape;361;p63"/>
          <p:cNvSpPr txBox="1">
            <a:spLocks noGrp="1"/>
          </p:cNvSpPr>
          <p:nvPr>
            <p:ph type="body" idx="1"/>
          </p:nvPr>
        </p:nvSpPr>
        <p:spPr>
          <a:xfrm>
            <a:off x="44291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2" name="Google Shape;362;p63"/>
          <p:cNvSpPr txBox="1">
            <a:spLocks noGrp="1"/>
          </p:cNvSpPr>
          <p:nvPr>
            <p:ph type="body" idx="2"/>
          </p:nvPr>
        </p:nvSpPr>
        <p:spPr>
          <a:xfrm>
            <a:off x="3358198"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3" name="Google Shape;363;p63"/>
          <p:cNvSpPr txBox="1">
            <a:spLocks noGrp="1"/>
          </p:cNvSpPr>
          <p:nvPr>
            <p:ph type="body" idx="3"/>
          </p:nvPr>
        </p:nvSpPr>
        <p:spPr>
          <a:xfrm>
            <a:off x="6273483"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4" name="Google Shape;364;p63"/>
          <p:cNvSpPr txBox="1">
            <a:spLocks noGrp="1"/>
          </p:cNvSpPr>
          <p:nvPr>
            <p:ph type="body" idx="4"/>
          </p:nvPr>
        </p:nvSpPr>
        <p:spPr>
          <a:xfrm>
            <a:off x="9188767" y="3429000"/>
            <a:ext cx="2560320" cy="27432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3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65" name="Google Shape;365;p6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6" name="Google Shape;366;p6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67" name="Google Shape;367;p63"/>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368"/>
        <p:cNvGrpSpPr/>
        <p:nvPr/>
      </p:nvGrpSpPr>
      <p:grpSpPr>
        <a:xfrm>
          <a:off x="0" y="0"/>
          <a:ext cx="0" cy="0"/>
          <a:chOff x="0" y="0"/>
          <a:chExt cx="0" cy="0"/>
        </a:xfrm>
      </p:grpSpPr>
      <p:sp>
        <p:nvSpPr>
          <p:cNvPr id="369" name="Google Shape;369;p64"/>
          <p:cNvSpPr/>
          <p:nvPr/>
        </p:nvSpPr>
        <p:spPr>
          <a:xfrm>
            <a:off x="44291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0" name="Google Shape;370;p64"/>
          <p:cNvSpPr/>
          <p:nvPr/>
        </p:nvSpPr>
        <p:spPr>
          <a:xfrm>
            <a:off x="3359637"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1" name="Google Shape;371;p64"/>
          <p:cNvSpPr/>
          <p:nvPr/>
        </p:nvSpPr>
        <p:spPr>
          <a:xfrm>
            <a:off x="6276362"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2" name="Google Shape;372;p64"/>
          <p:cNvSpPr/>
          <p:nvPr/>
        </p:nvSpPr>
        <p:spPr>
          <a:xfrm>
            <a:off x="9193088" y="2100263"/>
            <a:ext cx="1325880" cy="1328737"/>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73" name="Google Shape;373;p64"/>
          <p:cNvSpPr txBox="1">
            <a:spLocks noGrp="1"/>
          </p:cNvSpPr>
          <p:nvPr>
            <p:ph type="body" idx="1"/>
          </p:nvPr>
        </p:nvSpPr>
        <p:spPr>
          <a:xfrm>
            <a:off x="44291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4" name="Google Shape;374;p64"/>
          <p:cNvSpPr txBox="1">
            <a:spLocks noGrp="1"/>
          </p:cNvSpPr>
          <p:nvPr>
            <p:ph type="body" idx="2"/>
          </p:nvPr>
        </p:nvSpPr>
        <p:spPr>
          <a:xfrm>
            <a:off x="335819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5" name="Google Shape;375;p64"/>
          <p:cNvSpPr txBox="1">
            <a:spLocks noGrp="1"/>
          </p:cNvSpPr>
          <p:nvPr>
            <p:ph type="body" idx="3"/>
          </p:nvPr>
        </p:nvSpPr>
        <p:spPr>
          <a:xfrm>
            <a:off x="6273482"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6" name="Google Shape;376;p64"/>
          <p:cNvSpPr txBox="1">
            <a:spLocks noGrp="1"/>
          </p:cNvSpPr>
          <p:nvPr>
            <p:ph type="body" idx="4"/>
          </p:nvPr>
        </p:nvSpPr>
        <p:spPr>
          <a:xfrm>
            <a:off x="9188767" y="3657600"/>
            <a:ext cx="2560320" cy="2514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77" name="Google Shape;377;p64"/>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8" name="Google Shape;378;p6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79" name="Google Shape;379;p64"/>
          <p:cNvSpPr txBox="1">
            <a:spLocks noGrp="1"/>
          </p:cNvSpPr>
          <p:nvPr>
            <p:ph type="subTitle" idx="5"/>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380"/>
        <p:cNvGrpSpPr/>
        <p:nvPr/>
      </p:nvGrpSpPr>
      <p:grpSpPr>
        <a:xfrm>
          <a:off x="0" y="0"/>
          <a:ext cx="0" cy="0"/>
          <a:chOff x="0" y="0"/>
          <a:chExt cx="0" cy="0"/>
        </a:xfrm>
      </p:grpSpPr>
      <p:sp>
        <p:nvSpPr>
          <p:cNvPr id="381" name="Google Shape;381;p65"/>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2" name="Google Shape;382;p6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3" name="Google Shape;383;p6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84" name="Google Shape;384;p6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385"/>
        <p:cNvGrpSpPr/>
        <p:nvPr/>
      </p:nvGrpSpPr>
      <p:grpSpPr>
        <a:xfrm>
          <a:off x="0" y="0"/>
          <a:ext cx="0" cy="0"/>
          <a:chOff x="0" y="0"/>
          <a:chExt cx="0" cy="0"/>
        </a:xfrm>
      </p:grpSpPr>
      <p:sp>
        <p:nvSpPr>
          <p:cNvPr id="386" name="Google Shape;386;p66"/>
          <p:cNvSpPr txBox="1">
            <a:spLocks noGrp="1"/>
          </p:cNvSpPr>
          <p:nvPr>
            <p:ph type="title"/>
          </p:nvPr>
        </p:nvSpPr>
        <p:spPr>
          <a:xfrm>
            <a:off x="442913" y="428625"/>
            <a:ext cx="1374457" cy="196596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4400"/>
              <a:buFont typeface="Arial"/>
              <a:buNone/>
              <a:defRPr sz="1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7"/>
        <p:cNvGrpSpPr/>
        <p:nvPr/>
      </p:nvGrpSpPr>
      <p:grpSpPr>
        <a:xfrm>
          <a:off x="0" y="0"/>
          <a:ext cx="0" cy="0"/>
          <a:chOff x="0" y="0"/>
          <a:chExt cx="0" cy="0"/>
        </a:xfrm>
      </p:grpSpPr>
      <p:sp>
        <p:nvSpPr>
          <p:cNvPr id="388" name="Google Shape;388;p6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Google Shape;115;p1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6" name="Google Shape;176;p33"/>
          <p:cNvSpPr txBox="1">
            <a:spLocks noGrp="1"/>
          </p:cNvSpPr>
          <p:nvPr>
            <p:ph type="body" idx="1"/>
          </p:nvPr>
        </p:nvSpPr>
        <p:spPr>
          <a:xfrm>
            <a:off x="442913" y="2103438"/>
            <a:ext cx="741838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77" name="Google Shape;177;p33"/>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78" name="Google Shape;178;p33"/>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hank You Light">
  <p:cSld name="Thank You Light">
    <p:bg>
      <p:bgPr>
        <a:solidFill>
          <a:schemeClr val="lt1"/>
        </a:solidFill>
        <a:effectLst/>
      </p:bgPr>
    </p:bg>
    <p:spTree>
      <p:nvGrpSpPr>
        <p:cNvPr id="1" name="Shape 284"/>
        <p:cNvGrpSpPr/>
        <p:nvPr/>
      </p:nvGrpSpPr>
      <p:grpSpPr>
        <a:xfrm>
          <a:off x="0" y="0"/>
          <a:ext cx="0" cy="0"/>
          <a:chOff x="0" y="0"/>
          <a:chExt cx="0" cy="0"/>
        </a:xfrm>
      </p:grpSpPr>
      <p:sp>
        <p:nvSpPr>
          <p:cNvPr id="285" name="Google Shape;285;p52"/>
          <p:cNvSpPr/>
          <p:nvPr/>
        </p:nvSpPr>
        <p:spPr>
          <a:xfrm>
            <a:off x="0" y="4940854"/>
            <a:ext cx="12192000" cy="1917146"/>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6" name="Google Shape;286;p52"/>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5800"/>
              <a:buFont typeface="Georgia"/>
              <a:buNone/>
              <a:defRPr sz="5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7" name="Google Shape;287;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52"/>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9pPr>
          </a:lstStyle>
          <a:p>
            <a:endParaRPr/>
          </a:p>
        </p:txBody>
      </p:sp>
      <p:sp>
        <p:nvSpPr>
          <p:cNvPr id="289" name="Google Shape;289;p52"/>
          <p:cNvSpPr/>
          <p:nvPr/>
        </p:nvSpPr>
        <p:spPr>
          <a:xfrm>
            <a:off x="5334000" y="0"/>
            <a:ext cx="6858000" cy="685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52"/>
          <p:cNvSpPr txBox="1"/>
          <p:nvPr/>
        </p:nvSpPr>
        <p:spPr>
          <a:xfrm>
            <a:off x="442913" y="4400548"/>
            <a:ext cx="5473699" cy="34049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GB" sz="1200">
                <a:solidFill>
                  <a:schemeClr val="dk1"/>
                </a:solidFill>
                <a:latin typeface="Arial"/>
                <a:ea typeface="Arial"/>
                <a:cs typeface="Arial"/>
                <a:sym typeface="Arial"/>
              </a:rPr>
              <a:t>pwc.com</a:t>
            </a:r>
            <a:endParaRPr sz="12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298"/>
        <p:cNvGrpSpPr/>
        <p:nvPr/>
      </p:nvGrpSpPr>
      <p:grpSpPr>
        <a:xfrm>
          <a:off x="0" y="0"/>
          <a:ext cx="0" cy="0"/>
          <a:chOff x="0" y="0"/>
          <a:chExt cx="0" cy="0"/>
        </a:xfrm>
      </p:grpSpPr>
      <p:grpSp>
        <p:nvGrpSpPr>
          <p:cNvPr id="299" name="Google Shape;299;p54"/>
          <p:cNvGrpSpPr/>
          <p:nvPr/>
        </p:nvGrpSpPr>
        <p:grpSpPr>
          <a:xfrm>
            <a:off x="0" y="0"/>
            <a:ext cx="8914102" cy="6858001"/>
            <a:chOff x="0" y="0"/>
            <a:chExt cx="8914102" cy="6858001"/>
          </a:xfrm>
        </p:grpSpPr>
        <p:sp>
          <p:nvSpPr>
            <p:cNvPr id="300" name="Google Shape;300;p54"/>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01" name="Google Shape;301;p54"/>
            <p:cNvPicPr preferRelativeResize="0"/>
            <p:nvPr/>
          </p:nvPicPr>
          <p:blipFill rotWithShape="1">
            <a:blip r:embed="rId2">
              <a:alphaModFix/>
            </a:blip>
            <a:srcRect/>
            <a:stretch/>
          </p:blipFill>
          <p:spPr>
            <a:xfrm>
              <a:off x="185139" y="5330952"/>
              <a:ext cx="1636776" cy="1351184"/>
            </a:xfrm>
            <a:prstGeom prst="rect">
              <a:avLst/>
            </a:prstGeom>
            <a:noFill/>
            <a:ln>
              <a:noFill/>
            </a:ln>
          </p:spPr>
        </p:pic>
      </p:grpSp>
      <p:sp>
        <p:nvSpPr>
          <p:cNvPr id="302" name="Google Shape;302;p54"/>
          <p:cNvSpPr txBox="1">
            <a:spLocks noGrp="1"/>
          </p:cNvSpPr>
          <p:nvPr>
            <p:ph type="ctrTitle"/>
          </p:nvPr>
        </p:nvSpPr>
        <p:spPr>
          <a:xfrm>
            <a:off x="442913" y="1009185"/>
            <a:ext cx="5258640" cy="2419816"/>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000"/>
              <a:buFont typeface="Georgia"/>
              <a:buNone/>
              <a:defRPr sz="5000" b="0" i="0" u="none" strike="noStrike" cap="non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3" name="Google Shape;303;p54"/>
          <p:cNvSpPr txBox="1">
            <a:spLocks noGrp="1"/>
          </p:cNvSpPr>
          <p:nvPr>
            <p:ph type="subTitle" idx="1"/>
          </p:nvPr>
        </p:nvSpPr>
        <p:spPr>
          <a:xfrm>
            <a:off x="442914" y="3749040"/>
            <a:ext cx="5258640" cy="5943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304"/>
        <p:cNvGrpSpPr/>
        <p:nvPr/>
      </p:nvGrpSpPr>
      <p:grpSpPr>
        <a:xfrm>
          <a:off x="0" y="0"/>
          <a:ext cx="0" cy="0"/>
          <a:chOff x="0" y="0"/>
          <a:chExt cx="0" cy="0"/>
        </a:xfrm>
      </p:grpSpPr>
      <p:sp>
        <p:nvSpPr>
          <p:cNvPr id="305" name="Google Shape;305;p55"/>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06" name="Google Shape;306;p5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7" name="Google Shape;307;p5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08" name="Google Shape;308;p55"/>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309"/>
        <p:cNvGrpSpPr/>
        <p:nvPr/>
      </p:nvGrpSpPr>
      <p:grpSpPr>
        <a:xfrm>
          <a:off x="0" y="0"/>
          <a:ext cx="0" cy="0"/>
          <a:chOff x="0" y="0"/>
          <a:chExt cx="0" cy="0"/>
        </a:xfrm>
      </p:grpSpPr>
      <p:sp>
        <p:nvSpPr>
          <p:cNvPr id="310" name="Google Shape;310;p56"/>
          <p:cNvSpPr txBox="1">
            <a:spLocks noGrp="1"/>
          </p:cNvSpPr>
          <p:nvPr>
            <p:ph type="body" idx="1"/>
          </p:nvPr>
        </p:nvSpPr>
        <p:spPr>
          <a:xfrm>
            <a:off x="442914" y="2103438"/>
            <a:ext cx="3529012"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1" name="Google Shape;311;p56"/>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2" name="Google Shape;312;p56"/>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3" name="Google Shape;313;p56"/>
          <p:cNvSpPr txBox="1">
            <a:spLocks noGrp="1"/>
          </p:cNvSpPr>
          <p:nvPr>
            <p:ph type="subTitle" idx="2"/>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314"/>
        <p:cNvGrpSpPr/>
        <p:nvPr/>
      </p:nvGrpSpPr>
      <p:grpSpPr>
        <a:xfrm>
          <a:off x="0" y="0"/>
          <a:ext cx="0" cy="0"/>
          <a:chOff x="0" y="0"/>
          <a:chExt cx="0" cy="0"/>
        </a:xfrm>
      </p:grpSpPr>
      <p:sp>
        <p:nvSpPr>
          <p:cNvPr id="315" name="Google Shape;315;p57"/>
          <p:cNvSpPr txBox="1">
            <a:spLocks noGrp="1"/>
          </p:cNvSpPr>
          <p:nvPr>
            <p:ph type="body" idx="1"/>
          </p:nvPr>
        </p:nvSpPr>
        <p:spPr>
          <a:xfrm>
            <a:off x="442913" y="2103438"/>
            <a:ext cx="5473700"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6" name="Google Shape;316;p57"/>
          <p:cNvSpPr txBox="1">
            <a:spLocks noGrp="1"/>
          </p:cNvSpPr>
          <p:nvPr>
            <p:ph type="body" idx="2"/>
          </p:nvPr>
        </p:nvSpPr>
        <p:spPr>
          <a:xfrm>
            <a:off x="6275388" y="2103437"/>
            <a:ext cx="5473699" cy="4068761"/>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17" name="Google Shape;317;p57"/>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8" name="Google Shape;318;p57"/>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dk1"/>
                </a:solidFill>
                <a:latin typeface="Arial"/>
                <a:ea typeface="Arial"/>
                <a:cs typeface="Arial"/>
                <a:sym typeface="Arial"/>
              </a:defRPr>
            </a:lvl1pPr>
            <a:lvl2pPr marL="0" marR="0" lvl="1" indent="0" algn="r" rtl="0">
              <a:spcBef>
                <a:spcPts val="0"/>
              </a:spcBef>
              <a:buNone/>
              <a:defRPr sz="750">
                <a:solidFill>
                  <a:schemeClr val="dk1"/>
                </a:solidFill>
                <a:latin typeface="Arial"/>
                <a:ea typeface="Arial"/>
                <a:cs typeface="Arial"/>
                <a:sym typeface="Arial"/>
              </a:defRPr>
            </a:lvl2pPr>
            <a:lvl3pPr marL="0" marR="0" lvl="2" indent="0" algn="r" rtl="0">
              <a:spcBef>
                <a:spcPts val="0"/>
              </a:spcBef>
              <a:buNone/>
              <a:defRPr sz="750">
                <a:solidFill>
                  <a:schemeClr val="dk1"/>
                </a:solidFill>
                <a:latin typeface="Arial"/>
                <a:ea typeface="Arial"/>
                <a:cs typeface="Arial"/>
                <a:sym typeface="Arial"/>
              </a:defRPr>
            </a:lvl3pPr>
            <a:lvl4pPr marL="0" marR="0" lvl="3" indent="0" algn="r" rtl="0">
              <a:spcBef>
                <a:spcPts val="0"/>
              </a:spcBef>
              <a:buNone/>
              <a:defRPr sz="750">
                <a:solidFill>
                  <a:schemeClr val="dk1"/>
                </a:solidFill>
                <a:latin typeface="Arial"/>
                <a:ea typeface="Arial"/>
                <a:cs typeface="Arial"/>
                <a:sym typeface="Arial"/>
              </a:defRPr>
            </a:lvl4pPr>
            <a:lvl5pPr marL="0" marR="0" lvl="4" indent="0" algn="r" rtl="0">
              <a:spcBef>
                <a:spcPts val="0"/>
              </a:spcBef>
              <a:buNone/>
              <a:defRPr sz="750">
                <a:solidFill>
                  <a:schemeClr val="dk1"/>
                </a:solidFill>
                <a:latin typeface="Arial"/>
                <a:ea typeface="Arial"/>
                <a:cs typeface="Arial"/>
                <a:sym typeface="Arial"/>
              </a:defRPr>
            </a:lvl5pPr>
            <a:lvl6pPr marL="0" marR="0" lvl="5" indent="0" algn="r" rtl="0">
              <a:spcBef>
                <a:spcPts val="0"/>
              </a:spcBef>
              <a:buNone/>
              <a:defRPr sz="750">
                <a:solidFill>
                  <a:schemeClr val="dk1"/>
                </a:solidFill>
                <a:latin typeface="Arial"/>
                <a:ea typeface="Arial"/>
                <a:cs typeface="Arial"/>
                <a:sym typeface="Arial"/>
              </a:defRPr>
            </a:lvl6pPr>
            <a:lvl7pPr marL="0" marR="0" lvl="6" indent="0" algn="r" rtl="0">
              <a:spcBef>
                <a:spcPts val="0"/>
              </a:spcBef>
              <a:buNone/>
              <a:defRPr sz="750">
                <a:solidFill>
                  <a:schemeClr val="dk1"/>
                </a:solidFill>
                <a:latin typeface="Arial"/>
                <a:ea typeface="Arial"/>
                <a:cs typeface="Arial"/>
                <a:sym typeface="Arial"/>
              </a:defRPr>
            </a:lvl7pPr>
            <a:lvl8pPr marL="0" marR="0" lvl="7" indent="0" algn="r" rtl="0">
              <a:spcBef>
                <a:spcPts val="0"/>
              </a:spcBef>
              <a:buNone/>
              <a:defRPr sz="750">
                <a:solidFill>
                  <a:schemeClr val="dk1"/>
                </a:solidFill>
                <a:latin typeface="Arial"/>
                <a:ea typeface="Arial"/>
                <a:cs typeface="Arial"/>
                <a:sym typeface="Arial"/>
              </a:defRPr>
            </a:lvl8pPr>
            <a:lvl9pPr marL="0" marR="0" lvl="8" indent="0" algn="r" rtl="0">
              <a:spcBef>
                <a:spcPts val="0"/>
              </a:spcBef>
              <a:buNone/>
              <a:defRPr sz="75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19" name="Google Shape;319;p57"/>
          <p:cNvSpPr txBox="1">
            <a:spLocks noGrp="1"/>
          </p:cNvSpPr>
          <p:nvPr>
            <p:ph type="subTitle" idx="3"/>
          </p:nvPr>
        </p:nvSpPr>
        <p:spPr>
          <a:xfrm>
            <a:off x="442912" y="933433"/>
            <a:ext cx="11306176"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320"/>
        <p:cNvGrpSpPr/>
        <p:nvPr/>
      </p:nvGrpSpPr>
      <p:grpSpPr>
        <a:xfrm>
          <a:off x="0" y="0"/>
          <a:ext cx="0" cy="0"/>
          <a:chOff x="0" y="0"/>
          <a:chExt cx="0" cy="0"/>
        </a:xfrm>
      </p:grpSpPr>
      <p:sp>
        <p:nvSpPr>
          <p:cNvPr id="321" name="Google Shape;321;p58"/>
          <p:cNvSpPr/>
          <p:nvPr/>
        </p:nvSpPr>
        <p:spPr>
          <a:xfrm>
            <a:off x="6096000" y="0"/>
            <a:ext cx="6096000" cy="6858000"/>
          </a:xfrm>
          <a:prstGeom prst="rect">
            <a:avLst/>
          </a:prstGeom>
          <a:solidFill>
            <a:srgbClr val="DE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a:solidFill>
                <a:schemeClr val="lt1"/>
              </a:solidFill>
              <a:latin typeface="Arial"/>
              <a:ea typeface="Arial"/>
              <a:cs typeface="Arial"/>
              <a:sym typeface="Arial"/>
            </a:endParaRPr>
          </a:p>
        </p:txBody>
      </p:sp>
      <p:sp>
        <p:nvSpPr>
          <p:cNvPr id="322" name="Google Shape;322;p58"/>
          <p:cNvSpPr txBox="1">
            <a:spLocks noGrp="1"/>
          </p:cNvSpPr>
          <p:nvPr>
            <p:ph type="body" idx="1"/>
          </p:nvPr>
        </p:nvSpPr>
        <p:spPr>
          <a:xfrm>
            <a:off x="442913" y="2103438"/>
            <a:ext cx="5317807"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23" name="Google Shape;323;p58"/>
          <p:cNvSpPr txBox="1">
            <a:spLocks noGrp="1"/>
          </p:cNvSpPr>
          <p:nvPr>
            <p:ph type="title"/>
          </p:nvPr>
        </p:nvSpPr>
        <p:spPr>
          <a:xfrm>
            <a:off x="442914" y="430514"/>
            <a:ext cx="5317806" cy="50292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4" name="Google Shape;324;p58"/>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a:solidFill>
                  <a:schemeClr val="lt1"/>
                </a:solidFill>
                <a:latin typeface="Arial"/>
                <a:ea typeface="Arial"/>
                <a:cs typeface="Arial"/>
                <a:sym typeface="Arial"/>
              </a:defRPr>
            </a:lvl1pPr>
            <a:lvl2pPr marL="0" marR="0" lvl="1" indent="0" algn="r" rtl="0">
              <a:spcBef>
                <a:spcPts val="0"/>
              </a:spcBef>
              <a:buNone/>
              <a:defRPr sz="750">
                <a:solidFill>
                  <a:schemeClr val="lt1"/>
                </a:solidFill>
                <a:latin typeface="Arial"/>
                <a:ea typeface="Arial"/>
                <a:cs typeface="Arial"/>
                <a:sym typeface="Arial"/>
              </a:defRPr>
            </a:lvl2pPr>
            <a:lvl3pPr marL="0" marR="0" lvl="2" indent="0" algn="r" rtl="0">
              <a:spcBef>
                <a:spcPts val="0"/>
              </a:spcBef>
              <a:buNone/>
              <a:defRPr sz="750">
                <a:solidFill>
                  <a:schemeClr val="lt1"/>
                </a:solidFill>
                <a:latin typeface="Arial"/>
                <a:ea typeface="Arial"/>
                <a:cs typeface="Arial"/>
                <a:sym typeface="Arial"/>
              </a:defRPr>
            </a:lvl3pPr>
            <a:lvl4pPr marL="0" marR="0" lvl="3" indent="0" algn="r" rtl="0">
              <a:spcBef>
                <a:spcPts val="0"/>
              </a:spcBef>
              <a:buNone/>
              <a:defRPr sz="750">
                <a:solidFill>
                  <a:schemeClr val="lt1"/>
                </a:solidFill>
                <a:latin typeface="Arial"/>
                <a:ea typeface="Arial"/>
                <a:cs typeface="Arial"/>
                <a:sym typeface="Arial"/>
              </a:defRPr>
            </a:lvl4pPr>
            <a:lvl5pPr marL="0" marR="0" lvl="4" indent="0" algn="r" rtl="0">
              <a:spcBef>
                <a:spcPts val="0"/>
              </a:spcBef>
              <a:buNone/>
              <a:defRPr sz="750">
                <a:solidFill>
                  <a:schemeClr val="lt1"/>
                </a:solidFill>
                <a:latin typeface="Arial"/>
                <a:ea typeface="Arial"/>
                <a:cs typeface="Arial"/>
                <a:sym typeface="Arial"/>
              </a:defRPr>
            </a:lvl5pPr>
            <a:lvl6pPr marL="0" marR="0" lvl="5" indent="0" algn="r" rtl="0">
              <a:spcBef>
                <a:spcPts val="0"/>
              </a:spcBef>
              <a:buNone/>
              <a:defRPr sz="750">
                <a:solidFill>
                  <a:schemeClr val="lt1"/>
                </a:solidFill>
                <a:latin typeface="Arial"/>
                <a:ea typeface="Arial"/>
                <a:cs typeface="Arial"/>
                <a:sym typeface="Arial"/>
              </a:defRPr>
            </a:lvl6pPr>
            <a:lvl7pPr marL="0" marR="0" lvl="6" indent="0" algn="r" rtl="0">
              <a:spcBef>
                <a:spcPts val="0"/>
              </a:spcBef>
              <a:buNone/>
              <a:defRPr sz="750">
                <a:solidFill>
                  <a:schemeClr val="lt1"/>
                </a:solidFill>
                <a:latin typeface="Arial"/>
                <a:ea typeface="Arial"/>
                <a:cs typeface="Arial"/>
                <a:sym typeface="Arial"/>
              </a:defRPr>
            </a:lvl7pPr>
            <a:lvl8pPr marL="0" marR="0" lvl="7" indent="0" algn="r" rtl="0">
              <a:spcBef>
                <a:spcPts val="0"/>
              </a:spcBef>
              <a:buNone/>
              <a:defRPr sz="750">
                <a:solidFill>
                  <a:schemeClr val="lt1"/>
                </a:solidFill>
                <a:latin typeface="Arial"/>
                <a:ea typeface="Arial"/>
                <a:cs typeface="Arial"/>
                <a:sym typeface="Arial"/>
              </a:defRPr>
            </a:lvl8pPr>
            <a:lvl9pPr marL="0" marR="0" lvl="8" indent="0" algn="r" rtl="0">
              <a:spcBef>
                <a:spcPts val="0"/>
              </a:spcBef>
              <a:buNone/>
              <a:defRPr sz="75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25" name="Google Shape;325;p58"/>
          <p:cNvSpPr txBox="1">
            <a:spLocks noGrp="1"/>
          </p:cNvSpPr>
          <p:nvPr>
            <p:ph type="subTitle" idx="2"/>
          </p:nvPr>
        </p:nvSpPr>
        <p:spPr>
          <a:xfrm>
            <a:off x="442912" y="933433"/>
            <a:ext cx="5317808" cy="885842"/>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42913" y="432001"/>
            <a:ext cx="11306175" cy="1387274"/>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200"/>
              <a:buFont typeface="Georgia"/>
              <a:buNone/>
              <a:defRPr sz="32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42913" y="2103438"/>
            <a:ext cx="11306175" cy="4068762"/>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600"/>
              </a:spcBef>
              <a:spcAft>
                <a:spcPts val="60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50" b="0" i="0" u="none" strike="noStrike" cap="none">
                <a:solidFill>
                  <a:schemeClr val="dk1"/>
                </a:solidFill>
                <a:latin typeface="Arial"/>
                <a:ea typeface="Arial"/>
                <a:cs typeface="Arial"/>
                <a:sym typeface="Arial"/>
              </a:defRPr>
            </a:lvl1pPr>
            <a:lvl2pPr marL="0" marR="0" lvl="1" indent="0" algn="r" rtl="0">
              <a:spcBef>
                <a:spcPts val="0"/>
              </a:spcBef>
              <a:buNone/>
              <a:defRPr sz="750" b="0" i="0" u="none" strike="noStrike" cap="none">
                <a:solidFill>
                  <a:schemeClr val="dk1"/>
                </a:solidFill>
                <a:latin typeface="Arial"/>
                <a:ea typeface="Arial"/>
                <a:cs typeface="Arial"/>
                <a:sym typeface="Arial"/>
              </a:defRPr>
            </a:lvl2pPr>
            <a:lvl3pPr marL="0" marR="0" lvl="2" indent="0" algn="r" rtl="0">
              <a:spcBef>
                <a:spcPts val="0"/>
              </a:spcBef>
              <a:buNone/>
              <a:defRPr sz="750" b="0" i="0" u="none" strike="noStrike" cap="none">
                <a:solidFill>
                  <a:schemeClr val="dk1"/>
                </a:solidFill>
                <a:latin typeface="Arial"/>
                <a:ea typeface="Arial"/>
                <a:cs typeface="Arial"/>
                <a:sym typeface="Arial"/>
              </a:defRPr>
            </a:lvl3pPr>
            <a:lvl4pPr marL="0" marR="0" lvl="3" indent="0" algn="r" rtl="0">
              <a:spcBef>
                <a:spcPts val="0"/>
              </a:spcBef>
              <a:buNone/>
              <a:defRPr sz="750" b="0" i="0" u="none" strike="noStrike" cap="none">
                <a:solidFill>
                  <a:schemeClr val="dk1"/>
                </a:solidFill>
                <a:latin typeface="Arial"/>
                <a:ea typeface="Arial"/>
                <a:cs typeface="Arial"/>
                <a:sym typeface="Arial"/>
              </a:defRPr>
            </a:lvl4pPr>
            <a:lvl5pPr marL="0" marR="0" lvl="4" indent="0" algn="r" rtl="0">
              <a:spcBef>
                <a:spcPts val="0"/>
              </a:spcBef>
              <a:buNone/>
              <a:defRPr sz="750" b="0" i="0" u="none" strike="noStrike" cap="none">
                <a:solidFill>
                  <a:schemeClr val="dk1"/>
                </a:solidFill>
                <a:latin typeface="Arial"/>
                <a:ea typeface="Arial"/>
                <a:cs typeface="Arial"/>
                <a:sym typeface="Arial"/>
              </a:defRPr>
            </a:lvl5pPr>
            <a:lvl6pPr marL="0" marR="0" lvl="5" indent="0" algn="r" rtl="0">
              <a:spcBef>
                <a:spcPts val="0"/>
              </a:spcBef>
              <a:buNone/>
              <a:defRPr sz="750" b="0" i="0" u="none" strike="noStrike" cap="none">
                <a:solidFill>
                  <a:schemeClr val="dk1"/>
                </a:solidFill>
                <a:latin typeface="Arial"/>
                <a:ea typeface="Arial"/>
                <a:cs typeface="Arial"/>
                <a:sym typeface="Arial"/>
              </a:defRPr>
            </a:lvl6pPr>
            <a:lvl7pPr marL="0" marR="0" lvl="6" indent="0" algn="r" rtl="0">
              <a:spcBef>
                <a:spcPts val="0"/>
              </a:spcBef>
              <a:buNone/>
              <a:defRPr sz="750" b="0" i="0" u="none" strike="noStrike" cap="none">
                <a:solidFill>
                  <a:schemeClr val="dk1"/>
                </a:solidFill>
                <a:latin typeface="Arial"/>
                <a:ea typeface="Arial"/>
                <a:cs typeface="Arial"/>
                <a:sym typeface="Arial"/>
              </a:defRPr>
            </a:lvl7pPr>
            <a:lvl8pPr marL="0" marR="0" lvl="7" indent="0" algn="r" rtl="0">
              <a:spcBef>
                <a:spcPts val="0"/>
              </a:spcBef>
              <a:buNone/>
              <a:defRPr sz="750" b="0" i="0" u="none" strike="noStrike" cap="none">
                <a:solidFill>
                  <a:schemeClr val="dk1"/>
                </a:solidFill>
                <a:latin typeface="Arial"/>
                <a:ea typeface="Arial"/>
                <a:cs typeface="Arial"/>
                <a:sym typeface="Arial"/>
              </a:defRPr>
            </a:lvl8pPr>
            <a:lvl9pPr marL="0" marR="0" lvl="8" indent="0" algn="r" rtl="0">
              <a:spcBef>
                <a:spcPts val="0"/>
              </a:spcBef>
              <a:buNone/>
              <a:defRPr sz="75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PwC</a:t>
            </a:r>
            <a:endParaRPr/>
          </a:p>
        </p:txBody>
      </p:sp>
      <p:sp>
        <p:nvSpPr>
          <p:cNvPr id="14" name="Google Shape;14;p1"/>
          <p:cNvSpPr txBox="1"/>
          <p:nvPr/>
        </p:nvSpPr>
        <p:spPr>
          <a:xfrm>
            <a:off x="442913" y="6355080"/>
            <a:ext cx="54737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GB" sz="750" b="0" i="0" u="none" strike="noStrike" cap="none">
                <a:solidFill>
                  <a:schemeClr val="dk1"/>
                </a:solidFill>
                <a:latin typeface="Arial"/>
                <a:ea typeface="Arial"/>
                <a:cs typeface="Arial"/>
                <a:sym typeface="Arial"/>
              </a:rPr>
              <a:t>Presentation Title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
        <p:nvSpPr>
          <p:cNvPr id="15" name="Google Shape;15;p1"/>
          <p:cNvSpPr txBox="1"/>
          <p:nvPr/>
        </p:nvSpPr>
        <p:spPr>
          <a:xfrm>
            <a:off x="8218488" y="635508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GB" sz="750" b="0" i="0" u="none" strike="noStrike" cap="none">
                <a:solidFill>
                  <a:schemeClr val="dk1"/>
                </a:solidFill>
                <a:latin typeface="Arial"/>
                <a:ea typeface="Arial"/>
                <a:cs typeface="Arial"/>
                <a:sym typeface="Arial"/>
              </a:rPr>
              <a:t>Date [View &gt; </a:t>
            </a:r>
            <a:r>
              <a:rPr lang="en-GB" sz="750">
                <a:solidFill>
                  <a:schemeClr val="dk1"/>
                </a:solidFill>
              </a:rPr>
              <a:t>Theme builder</a:t>
            </a:r>
            <a:r>
              <a:rPr lang="en-GB" sz="750" b="0" i="0" u="none" strike="noStrike" cap="none">
                <a:solidFill>
                  <a:schemeClr val="dk1"/>
                </a:solidFill>
                <a:latin typeface="Arial"/>
                <a:ea typeface="Arial"/>
                <a:cs typeface="Arial"/>
                <a:sym typeface="Arial"/>
              </a:rPr>
              <a:t> and edit/delete on very top slide </a:t>
            </a:r>
            <a:r>
              <a:rPr lang="en-GB" sz="750">
                <a:solidFill>
                  <a:schemeClr val="dk1"/>
                </a:solidFill>
              </a:rPr>
              <a:t>layout</a:t>
            </a:r>
            <a:r>
              <a:rPr lang="en-GB" sz="750" b="0" i="0" u="none" strike="noStrike" cap="none">
                <a:solidFill>
                  <a:schemeClr val="dk1"/>
                </a:solidFill>
                <a:latin typeface="Arial"/>
                <a:ea typeface="Arial"/>
                <a:cs typeface="Arial"/>
                <a:sym typeface="Arial"/>
              </a:rPr>
              <a:t>]</a:t>
            </a:r>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79"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sv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8"/>
          <p:cNvSpPr txBox="1">
            <a:spLocks noGrp="1"/>
          </p:cNvSpPr>
          <p:nvPr>
            <p:ph type="ctrTitle"/>
          </p:nvPr>
        </p:nvSpPr>
        <p:spPr>
          <a:xfrm>
            <a:off x="252412" y="1558229"/>
            <a:ext cx="7900988" cy="1061085"/>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lt1"/>
              </a:buClr>
              <a:buSzPts val="6000"/>
              <a:buFont typeface="Georgia"/>
              <a:buNone/>
            </a:pPr>
            <a:r>
              <a:rPr lang="en-GB" sz="6000" b="1" i="0" u="none" strike="noStrike" cap="none" dirty="0">
                <a:solidFill>
                  <a:schemeClr val="lt1"/>
                </a:solidFill>
                <a:latin typeface="Georgia"/>
                <a:ea typeface="Georgia"/>
                <a:cs typeface="Georgia"/>
                <a:sym typeface="Georgia"/>
              </a:rPr>
              <a:t>Model Comparison</a:t>
            </a:r>
          </a:p>
        </p:txBody>
      </p:sp>
      <p:sp>
        <p:nvSpPr>
          <p:cNvPr id="2" name="Title 18">
            <a:extLst>
              <a:ext uri="{FF2B5EF4-FFF2-40B4-BE49-F238E27FC236}">
                <a16:creationId xmlns:a16="http://schemas.microsoft.com/office/drawing/2014/main" id="{3A4E13DF-93D9-5E8C-5EC6-B6D773075BD2}"/>
              </a:ext>
            </a:extLst>
          </p:cNvPr>
          <p:cNvSpPr txBox="1">
            <a:spLocks/>
          </p:cNvSpPr>
          <p:nvPr/>
        </p:nvSpPr>
        <p:spPr>
          <a:xfrm>
            <a:off x="10439400" y="6442403"/>
            <a:ext cx="1636910" cy="341955"/>
          </a:xfrm>
          <a:prstGeom prst="rect">
            <a:avLst/>
          </a:prstGeom>
          <a:noFill/>
          <a:ln>
            <a:noFill/>
          </a:ln>
        </p:spPr>
        <p:txBody>
          <a:bodyPr spcFirstLastPara="1" vert="horz" wrap="non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fld id="{F501D808-9E5B-3F44-AEAE-38524047C2EF}" type="datetime4">
              <a:rPr lang="en-US" sz="2000" b="1" smtClean="0">
                <a:solidFill>
                  <a:srgbClr val="D04A02"/>
                </a:solidFill>
                <a:latin typeface="STC Forward" panose="00000500000000000000" pitchFamily="2" charset="-78"/>
                <a:cs typeface="STC Forward" panose="00000500000000000000" pitchFamily="2" charset="-78"/>
              </a:rPr>
              <a:pPr algn="r"/>
              <a:t>June 4, 2024</a:t>
            </a:fld>
            <a:endParaRPr lang="en-GB" sz="2000" b="1" dirty="0">
              <a:solidFill>
                <a:srgbClr val="D04A02"/>
              </a:solidFill>
              <a:latin typeface="STC Forward" panose="00000500000000000000" pitchFamily="2" charset="-78"/>
              <a:cs typeface="STC Forward" panose="00000500000000000000" pitchFamily="2" charset="-78"/>
            </a:endParaRPr>
          </a:p>
        </p:txBody>
      </p:sp>
      <p:sp>
        <p:nvSpPr>
          <p:cNvPr id="5" name="Google Shape;393;p68">
            <a:extLst>
              <a:ext uri="{FF2B5EF4-FFF2-40B4-BE49-F238E27FC236}">
                <a16:creationId xmlns:a16="http://schemas.microsoft.com/office/drawing/2014/main" id="{6D1735FD-9741-639F-5616-F6B286DAC89C}"/>
              </a:ext>
            </a:extLst>
          </p:cNvPr>
          <p:cNvSpPr txBox="1">
            <a:spLocks/>
          </p:cNvSpPr>
          <p:nvPr/>
        </p:nvSpPr>
        <p:spPr>
          <a:xfrm>
            <a:off x="252412" y="3498216"/>
            <a:ext cx="7418388" cy="76136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lt1"/>
              </a:buClr>
              <a:buSzPts val="6000"/>
              <a:buFont typeface="Georgia"/>
              <a:buNone/>
              <a:defRPr sz="6000" b="0"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4000" dirty="0"/>
              <a:t>Technical Interview</a:t>
            </a:r>
          </a:p>
        </p:txBody>
      </p:sp>
      <p:sp>
        <p:nvSpPr>
          <p:cNvPr id="6" name="Google Shape;704;p105">
            <a:extLst>
              <a:ext uri="{FF2B5EF4-FFF2-40B4-BE49-F238E27FC236}">
                <a16:creationId xmlns:a16="http://schemas.microsoft.com/office/drawing/2014/main" id="{41DE1F7D-DAD4-0583-E718-E14595757229}"/>
              </a:ext>
            </a:extLst>
          </p:cNvPr>
          <p:cNvSpPr txBox="1">
            <a:spLocks/>
          </p:cNvSpPr>
          <p:nvPr/>
        </p:nvSpPr>
        <p:spPr>
          <a:xfrm>
            <a:off x="252412" y="2835236"/>
            <a:ext cx="11306176" cy="4470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1pPr>
            <a:lvl2pPr marL="914400" marR="0" lvl="1"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4pPr>
            <a:lvl5pPr marL="2286000" marR="0" lvl="4"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5pPr>
            <a:lvl6pPr marL="2743200" marR="0" lvl="5"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6pPr>
            <a:lvl7pPr marL="3200400" marR="0" lvl="6"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7pPr>
            <a:lvl8pPr marL="3657600" marR="0" lvl="7"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8pPr>
            <a:lvl9pPr marL="4114800" marR="0" lvl="8" indent="-330200" algn="l" rtl="0">
              <a:lnSpc>
                <a:spcPct val="100000"/>
              </a:lnSpc>
              <a:spcBef>
                <a:spcPts val="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9pPr>
          </a:lstStyle>
          <a:p>
            <a:pPr marL="0" indent="0">
              <a:lnSpc>
                <a:spcPct val="85000"/>
              </a:lnSpc>
              <a:buClr>
                <a:schemeClr val="dk1"/>
              </a:buClr>
              <a:buSzPts val="2400"/>
            </a:pPr>
            <a:r>
              <a:rPr lang="en-US" sz="1800" dirty="0">
                <a:solidFill>
                  <a:schemeClr val="bg1">
                    <a:lumMod val="85000"/>
                  </a:schemeClr>
                </a:solidFill>
              </a:rPr>
              <a:t>Evaluating and Comparing Large Language Models for Question Answering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10</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06665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2C152172-663E-0BB2-6A3B-F40D0771E86F}"/>
              </a:ext>
            </a:extLst>
          </p:cNvPr>
          <p:cNvSpPr/>
          <p:nvPr/>
        </p:nvSpPr>
        <p:spPr>
          <a:xfrm>
            <a:off x="402784" y="2248802"/>
            <a:ext cx="1138643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4"/>
          <a:stretch>
            <a:fillRect/>
          </a:stretch>
        </p:blipFill>
        <p:spPr>
          <a:xfrm>
            <a:off x="655880" y="2499910"/>
            <a:ext cx="1033213" cy="1033213"/>
          </a:xfrm>
          <a:prstGeom prst="rect">
            <a:avLst/>
          </a:prstGeom>
        </p:spPr>
      </p:pic>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1942189" y="2777385"/>
            <a:ext cx="324228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Vectorization (Embedding)</a:t>
            </a:r>
          </a:p>
        </p:txBody>
      </p:sp>
      <p:sp>
        <p:nvSpPr>
          <p:cNvPr id="2" name="Google Shape;1185;p134">
            <a:extLst>
              <a:ext uri="{FF2B5EF4-FFF2-40B4-BE49-F238E27FC236}">
                <a16:creationId xmlns:a16="http://schemas.microsoft.com/office/drawing/2014/main" id="{D5415514-3041-078A-F77A-0F41135932C1}"/>
              </a:ext>
            </a:extLst>
          </p:cNvPr>
          <p:cNvSpPr txBox="1">
            <a:spLocks/>
          </p:cNvSpPr>
          <p:nvPr/>
        </p:nvSpPr>
        <p:spPr>
          <a:xfrm>
            <a:off x="1942189" y="3435045"/>
            <a:ext cx="324228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dirty="0"/>
              <a:t>Open-Source: Alibaba-NLP</a:t>
            </a:r>
          </a:p>
        </p:txBody>
      </p:sp>
    </p:spTree>
    <p:extLst>
      <p:ext uri="{BB962C8B-B14F-4D97-AF65-F5344CB8AC3E}">
        <p14:creationId xmlns:p14="http://schemas.microsoft.com/office/powerpoint/2010/main" val="1950060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12</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216561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5F40C99-FA4C-E2C8-9DB7-0AC4C586B6BF}"/>
              </a:ext>
            </a:extLst>
          </p:cNvPr>
          <p:cNvSpPr/>
          <p:nvPr/>
        </p:nvSpPr>
        <p:spPr>
          <a:xfrm>
            <a:off x="395383" y="2203635"/>
            <a:ext cx="11401231"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4"/>
          <a:stretch>
            <a:fillRect/>
          </a:stretch>
        </p:blipFill>
        <p:spPr>
          <a:xfrm>
            <a:off x="539062" y="2248850"/>
            <a:ext cx="1239691" cy="1239691"/>
          </a:xfrm>
          <a:prstGeom prst="rect">
            <a:avLst/>
          </a:prstGeom>
        </p:spPr>
      </p:pic>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1786154" y="2961933"/>
            <a:ext cx="3861577"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Vector Database </a:t>
            </a:r>
          </a:p>
        </p:txBody>
      </p:sp>
      <p:sp>
        <p:nvSpPr>
          <p:cNvPr id="2" name="Google Shape;1185;p134">
            <a:extLst>
              <a:ext uri="{FF2B5EF4-FFF2-40B4-BE49-F238E27FC236}">
                <a16:creationId xmlns:a16="http://schemas.microsoft.com/office/drawing/2014/main" id="{7C24C803-2A52-18D2-7AD2-D62DC02F9465}"/>
              </a:ext>
            </a:extLst>
          </p:cNvPr>
          <p:cNvSpPr txBox="1">
            <a:spLocks/>
          </p:cNvSpPr>
          <p:nvPr/>
        </p:nvSpPr>
        <p:spPr>
          <a:xfrm>
            <a:off x="1786154" y="3730936"/>
            <a:ext cx="3861577"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dirty="0" err="1"/>
              <a:t>ChromaDB</a:t>
            </a:r>
            <a:endParaRPr lang="en-GB" sz="2000" dirty="0"/>
          </a:p>
        </p:txBody>
      </p:sp>
    </p:spTree>
    <p:extLst>
      <p:ext uri="{BB962C8B-B14F-4D97-AF65-F5344CB8AC3E}">
        <p14:creationId xmlns:p14="http://schemas.microsoft.com/office/powerpoint/2010/main" val="3323226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14</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585601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23EE574-7C0A-1B46-4ECF-49FEDAE0A286}"/>
              </a:ext>
            </a:extLst>
          </p:cNvPr>
          <p:cNvSpPr/>
          <p:nvPr/>
        </p:nvSpPr>
        <p:spPr>
          <a:xfrm>
            <a:off x="6096000" y="2248801"/>
            <a:ext cx="5684495"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402785" y="2248801"/>
            <a:ext cx="5626059"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15</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6232976" y="2307171"/>
            <a:ext cx="1219702" cy="121970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5"/>
          <a:stretch>
            <a:fillRect/>
          </a:stretch>
        </p:blipFill>
        <p:spPr>
          <a:xfrm>
            <a:off x="606917" y="2437297"/>
            <a:ext cx="959451" cy="959451"/>
          </a:xfrm>
          <a:prstGeom prst="rect">
            <a:avLst/>
          </a:prstGeom>
        </p:spPr>
      </p:pic>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1633524" y="280764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452678" y="284140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Re-ranker</a:t>
            </a:r>
          </a:p>
        </p:txBody>
      </p:sp>
      <p:sp>
        <p:nvSpPr>
          <p:cNvPr id="3" name="Google Shape;1185;p134">
            <a:extLst>
              <a:ext uri="{FF2B5EF4-FFF2-40B4-BE49-F238E27FC236}">
                <a16:creationId xmlns:a16="http://schemas.microsoft.com/office/drawing/2014/main" id="{2281A281-1C2A-AC2A-E00E-59054EC8E6C0}"/>
              </a:ext>
            </a:extLst>
          </p:cNvPr>
          <p:cNvSpPr txBox="1">
            <a:spLocks/>
          </p:cNvSpPr>
          <p:nvPr/>
        </p:nvSpPr>
        <p:spPr>
          <a:xfrm>
            <a:off x="1703344" y="3145640"/>
            <a:ext cx="3737468" cy="163844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t>Implementation of RAG for combining retrieved information with generation capabilities</a:t>
            </a:r>
            <a:endParaRPr lang="en-GB" sz="2000" dirty="0"/>
          </a:p>
        </p:txBody>
      </p:sp>
      <p:pic>
        <p:nvPicPr>
          <p:cNvPr id="5" name="Picture 4">
            <a:extLst>
              <a:ext uri="{FF2B5EF4-FFF2-40B4-BE49-F238E27FC236}">
                <a16:creationId xmlns:a16="http://schemas.microsoft.com/office/drawing/2014/main" id="{0FB0F9A9-B239-E6B8-E23B-7A298246E7EC}"/>
              </a:ext>
            </a:extLst>
          </p:cNvPr>
          <p:cNvPicPr>
            <a:picLocks noChangeAspect="1"/>
          </p:cNvPicPr>
          <p:nvPr/>
        </p:nvPicPr>
        <p:blipFill>
          <a:blip r:embed="rId6"/>
          <a:stretch>
            <a:fillRect/>
          </a:stretch>
        </p:blipFill>
        <p:spPr>
          <a:xfrm>
            <a:off x="7690585" y="3685533"/>
            <a:ext cx="2679612" cy="2197095"/>
          </a:xfrm>
          <a:prstGeom prst="rect">
            <a:avLst/>
          </a:prstGeom>
        </p:spPr>
      </p:pic>
    </p:spTree>
    <p:extLst>
      <p:ext uri="{BB962C8B-B14F-4D97-AF65-F5344CB8AC3E}">
        <p14:creationId xmlns:p14="http://schemas.microsoft.com/office/powerpoint/2010/main" val="24788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39959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402783" y="2203635"/>
            <a:ext cx="11393832"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17</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4"/>
          <a:stretch>
            <a:fillRect/>
          </a:stretch>
        </p:blipFill>
        <p:spPr>
          <a:xfrm>
            <a:off x="605406" y="2483042"/>
            <a:ext cx="960962" cy="960962"/>
          </a:xfrm>
          <a:prstGeom prst="rect">
            <a:avLst/>
          </a:prstGeom>
        </p:spPr>
      </p:pic>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1566368" y="269986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a:t>Evaluation Criteria</a:t>
            </a:r>
            <a:endParaRPr lang="en-GB" sz="2000" b="1" dirty="0"/>
          </a:p>
        </p:txBody>
      </p:sp>
      <p:grpSp>
        <p:nvGrpSpPr>
          <p:cNvPr id="4" name="Group 3">
            <a:extLst>
              <a:ext uri="{FF2B5EF4-FFF2-40B4-BE49-F238E27FC236}">
                <a16:creationId xmlns:a16="http://schemas.microsoft.com/office/drawing/2014/main" id="{34B44716-DFFC-D919-3950-689DAC884EAC}"/>
              </a:ext>
            </a:extLst>
          </p:cNvPr>
          <p:cNvGrpSpPr/>
          <p:nvPr/>
        </p:nvGrpSpPr>
        <p:grpSpPr>
          <a:xfrm>
            <a:off x="3100297" y="3551489"/>
            <a:ext cx="5991406" cy="273701"/>
            <a:chOff x="2798268" y="3485499"/>
            <a:chExt cx="5991406" cy="273701"/>
          </a:xfrm>
        </p:grpSpPr>
        <p:sp>
          <p:nvSpPr>
            <p:cNvPr id="2" name="Google Shape;1185;p134">
              <a:extLst>
                <a:ext uri="{FF2B5EF4-FFF2-40B4-BE49-F238E27FC236}">
                  <a16:creationId xmlns:a16="http://schemas.microsoft.com/office/drawing/2014/main" id="{A27E1CF8-992E-227E-5106-F00131C6B2C4}"/>
                </a:ext>
              </a:extLst>
            </p:cNvPr>
            <p:cNvSpPr txBox="1">
              <a:spLocks/>
            </p:cNvSpPr>
            <p:nvPr/>
          </p:nvSpPr>
          <p:spPr>
            <a:xfrm>
              <a:off x="2798268" y="3485499"/>
              <a:ext cx="2984466" cy="273701"/>
            </a:xfrm>
            <a:prstGeom prst="rect">
              <a:avLst/>
            </a:prstGeom>
            <a:solidFill>
              <a:schemeClr val="accent3">
                <a:lumMod val="40000"/>
                <a:lumOff val="60000"/>
              </a:schemeClr>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t>Faithfulness</a:t>
              </a:r>
            </a:p>
          </p:txBody>
        </p:sp>
        <p:sp>
          <p:nvSpPr>
            <p:cNvPr id="3" name="Google Shape;1185;p134">
              <a:extLst>
                <a:ext uri="{FF2B5EF4-FFF2-40B4-BE49-F238E27FC236}">
                  <a16:creationId xmlns:a16="http://schemas.microsoft.com/office/drawing/2014/main" id="{50DA6E3F-E8E5-6D79-70B8-89040C6DEB3D}"/>
                </a:ext>
              </a:extLst>
            </p:cNvPr>
            <p:cNvSpPr txBox="1">
              <a:spLocks/>
            </p:cNvSpPr>
            <p:nvPr/>
          </p:nvSpPr>
          <p:spPr>
            <a:xfrm>
              <a:off x="5805208" y="3485499"/>
              <a:ext cx="2984466" cy="273701"/>
            </a:xfrm>
            <a:prstGeom prst="rect">
              <a:avLst/>
            </a:prstGeom>
            <a:solidFill>
              <a:schemeClr val="accent3">
                <a:lumMod val="40000"/>
                <a:lumOff val="60000"/>
              </a:schemeClr>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t>Relevancy</a:t>
              </a:r>
            </a:p>
          </p:txBody>
        </p:sp>
      </p:grpSp>
      <p:sp>
        <p:nvSpPr>
          <p:cNvPr id="5" name="Google Shape;1185;p134">
            <a:extLst>
              <a:ext uri="{FF2B5EF4-FFF2-40B4-BE49-F238E27FC236}">
                <a16:creationId xmlns:a16="http://schemas.microsoft.com/office/drawing/2014/main" id="{0D53E7F3-E4B5-F7BA-5884-438EE7C8CA8A}"/>
              </a:ext>
            </a:extLst>
          </p:cNvPr>
          <p:cNvSpPr txBox="1">
            <a:spLocks/>
          </p:cNvSpPr>
          <p:nvPr/>
        </p:nvSpPr>
        <p:spPr>
          <a:xfrm>
            <a:off x="3449530" y="3870416"/>
            <a:ext cx="2286000" cy="1374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US" sz="1600" dirty="0"/>
              <a:t>Measures hallucinations based on context accuracy</a:t>
            </a:r>
            <a:endParaRPr lang="en-GB" sz="1600" dirty="0"/>
          </a:p>
        </p:txBody>
      </p:sp>
      <p:sp>
        <p:nvSpPr>
          <p:cNvPr id="6" name="Google Shape;1185;p134">
            <a:extLst>
              <a:ext uri="{FF2B5EF4-FFF2-40B4-BE49-F238E27FC236}">
                <a16:creationId xmlns:a16="http://schemas.microsoft.com/office/drawing/2014/main" id="{35B6EE8B-DC3E-8C4D-E775-F900403B374F}"/>
              </a:ext>
            </a:extLst>
          </p:cNvPr>
          <p:cNvSpPr txBox="1">
            <a:spLocks/>
          </p:cNvSpPr>
          <p:nvPr/>
        </p:nvSpPr>
        <p:spPr>
          <a:xfrm>
            <a:off x="6456470" y="3899144"/>
            <a:ext cx="2286000" cy="137484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US" sz="1600" dirty="0"/>
              <a:t>Evaluates how relevant the answer is to the given query</a:t>
            </a:r>
          </a:p>
        </p:txBody>
      </p:sp>
    </p:spTree>
    <p:extLst>
      <p:ext uri="{BB962C8B-B14F-4D97-AF65-F5344CB8AC3E}">
        <p14:creationId xmlns:p14="http://schemas.microsoft.com/office/powerpoint/2010/main" val="1968754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18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415219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113018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graphicFrame>
        <p:nvGraphicFramePr>
          <p:cNvPr id="535" name="Google Shape;535;p84"/>
          <p:cNvGraphicFramePr/>
          <p:nvPr>
            <p:extLst>
              <p:ext uri="{D42A27DB-BD31-4B8C-83A1-F6EECF244321}">
                <p14:modId xmlns:p14="http://schemas.microsoft.com/office/powerpoint/2010/main" val="1716344788"/>
              </p:ext>
            </p:extLst>
          </p:nvPr>
        </p:nvGraphicFramePr>
        <p:xfrm>
          <a:off x="740212" y="1434365"/>
          <a:ext cx="10711575" cy="4876840"/>
        </p:xfrm>
        <a:graphic>
          <a:graphicData uri="http://schemas.openxmlformats.org/drawingml/2006/table">
            <a:tbl>
              <a:tblPr>
                <a:noFill/>
                <a:tableStyleId>{F67A34D0-F88C-4578-BAFE-0BCF1AC5DDA5}</a:tableStyleId>
              </a:tblPr>
              <a:tblGrid>
                <a:gridCol w="723525">
                  <a:extLst>
                    <a:ext uri="{9D8B030D-6E8A-4147-A177-3AD203B41FA5}">
                      <a16:colId xmlns:a16="http://schemas.microsoft.com/office/drawing/2014/main" val="20000"/>
                    </a:ext>
                  </a:extLst>
                </a:gridCol>
                <a:gridCol w="907365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28350">
                <a:tc>
                  <a:txBody>
                    <a:bodyPr/>
                    <a:lstStyle/>
                    <a:p>
                      <a:pPr marL="0" marR="0" lvl="0" indent="0" algn="l" rtl="0">
                        <a:spcBef>
                          <a:spcPts val="0"/>
                        </a:spcBef>
                        <a:spcAft>
                          <a:spcPts val="0"/>
                        </a:spcAft>
                        <a:buNone/>
                      </a:pPr>
                      <a:r>
                        <a:rPr lang="en-GB" sz="2800" u="none" strike="noStrike" cap="none">
                          <a:solidFill>
                            <a:schemeClr val="accent1"/>
                          </a:solidFill>
                        </a:rPr>
                        <a:t>1.</a:t>
                      </a:r>
                      <a:endParaRPr/>
                    </a:p>
                  </a:txBody>
                  <a:tcPr marL="0" marR="0" marT="0" marB="45725"/>
                </a:tc>
                <a:tc>
                  <a:txBody>
                    <a:bodyPr/>
                    <a:lstStyle/>
                    <a:p>
                      <a:pPr marL="0" marR="0" lvl="0" indent="0" algn="l" rtl="0">
                        <a:spcBef>
                          <a:spcPts val="0"/>
                        </a:spcBef>
                        <a:spcAft>
                          <a:spcPts val="0"/>
                        </a:spcAft>
                        <a:buNone/>
                      </a:pPr>
                      <a:r>
                        <a:rPr lang="en-GB" sz="2800" dirty="0"/>
                        <a:t>Abstract</a:t>
                      </a:r>
                      <a:endParaRPr dirty="0"/>
                    </a:p>
                  </a:txBody>
                  <a:tcPr marL="0" marR="0" marT="0" marB="45725"/>
                </a:tc>
                <a:tc>
                  <a:txBody>
                    <a:bodyPr/>
                    <a:lstStyle/>
                    <a:p>
                      <a:pPr marL="0" marR="0" lvl="0" indent="0" algn="r" rtl="0">
                        <a:spcBef>
                          <a:spcPts val="0"/>
                        </a:spcBef>
                        <a:spcAft>
                          <a:spcPts val="0"/>
                        </a:spcAft>
                        <a:buNone/>
                      </a:pPr>
                      <a:endParaRPr dirty="0"/>
                    </a:p>
                  </a:txBody>
                  <a:tcPr marL="0" marR="0" marT="0" marB="45725"/>
                </a:tc>
                <a:extLst>
                  <a:ext uri="{0D108BD9-81ED-4DB2-BD59-A6C34878D82A}">
                    <a16:rowId xmlns:a16="http://schemas.microsoft.com/office/drawing/2014/main" val="10000"/>
                  </a:ext>
                </a:extLst>
              </a:tr>
              <a:tr h="328350">
                <a:tc>
                  <a:txBody>
                    <a:bodyPr/>
                    <a:lstStyle/>
                    <a:p>
                      <a:pPr marL="0" marR="0" lvl="0" indent="0" algn="l" rtl="0">
                        <a:spcBef>
                          <a:spcPts val="0"/>
                        </a:spcBef>
                        <a:spcAft>
                          <a:spcPts val="0"/>
                        </a:spcAft>
                        <a:buNone/>
                      </a:pPr>
                      <a:r>
                        <a:rPr lang="en-GB" sz="2800">
                          <a:solidFill>
                            <a:schemeClr val="accent1"/>
                          </a:solidFill>
                        </a:rPr>
                        <a:t>2.</a:t>
                      </a:r>
                      <a:endParaRPr lang="en-GB"/>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diagram</a:t>
                      </a:r>
                      <a:endParaRPr kumimoji="0" lang="en-GB" sz="2800" b="0" i="0" u="none" strike="noStrike" kern="0" cap="none" spc="0" normalizeH="0" baseline="0" noProof="0" dirty="0">
                        <a:ln>
                          <a:noFill/>
                        </a:ln>
                        <a:solidFill>
                          <a:srgbClr val="000000"/>
                        </a:solidFill>
                        <a:effectLst/>
                        <a:uLnTx/>
                        <a:uFillTx/>
                        <a:latin typeface="Arial"/>
                        <a:cs typeface="Arial"/>
                        <a:sym typeface="Arial"/>
                      </a:endParaRP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1"/>
                  </a:ext>
                </a:extLst>
              </a:tr>
              <a:tr h="328350">
                <a:tc>
                  <a:txBody>
                    <a:bodyPr/>
                    <a:lstStyle/>
                    <a:p>
                      <a:pPr marL="0" marR="0" lvl="0" indent="0" algn="l" rtl="0">
                        <a:spcBef>
                          <a:spcPts val="0"/>
                        </a:spcBef>
                        <a:spcAft>
                          <a:spcPts val="0"/>
                        </a:spcAft>
                        <a:buNone/>
                      </a:pPr>
                      <a:r>
                        <a:rPr lang="en-GB" sz="2800" dirty="0">
                          <a:solidFill>
                            <a:schemeClr val="accent1"/>
                          </a:solidFill>
                        </a:rPr>
                        <a:t>3.</a:t>
                      </a:r>
                      <a:endParaRPr lang="en-GB" dirty="0"/>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Requirements and implementation approach </a:t>
                      </a:r>
                      <a:endParaRPr kumimoji="0" lang="en-GB" sz="1400" b="0" i="0" u="none" strike="noStrike" kern="0" cap="none" spc="0" normalizeH="0" baseline="0" noProof="0" dirty="0">
                        <a:ln>
                          <a:noFill/>
                        </a:ln>
                        <a:solidFill>
                          <a:srgbClr val="000000"/>
                        </a:solidFill>
                        <a:effectLst/>
                        <a:uLnTx/>
                        <a:uFillTx/>
                        <a:latin typeface="Arial"/>
                        <a:cs typeface="Arial"/>
                        <a:sym typeface="Arial"/>
                      </a:endParaRP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3.1</a:t>
                      </a:r>
                      <a:r>
                        <a:rPr kumimoji="0" lang="en-GB" sz="2400" b="0" i="0" u="none" strike="noStrike" kern="0" cap="none" spc="0" normalizeH="0" baseline="0" noProof="0" dirty="0">
                          <a:ln>
                            <a:noFill/>
                          </a:ln>
                          <a:solidFill>
                            <a:srgbClr val="000000"/>
                          </a:solidFill>
                          <a:effectLst/>
                          <a:uLnTx/>
                          <a:uFillTx/>
                          <a:latin typeface="Arial"/>
                          <a:cs typeface="Arial"/>
                          <a:sym typeface="Arial"/>
                        </a:rPr>
                        <a:t> Backend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3.2</a:t>
                      </a:r>
                      <a:r>
                        <a:rPr kumimoji="0" lang="en-GB" sz="2400" b="0" i="0" u="none" strike="noStrike" kern="0" cap="none" spc="0" normalizeH="0" baseline="0" noProof="0" dirty="0">
                          <a:ln>
                            <a:noFill/>
                          </a:ln>
                          <a:solidFill>
                            <a:srgbClr val="000000"/>
                          </a:solidFill>
                          <a:effectLst/>
                          <a:uLnTx/>
                          <a:uFillTx/>
                          <a:latin typeface="Arial"/>
                          <a:cs typeface="Arial"/>
                          <a:sym typeface="Arial"/>
                        </a:rPr>
                        <a:t> Frontend</a:t>
                      </a:r>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srgbClr val="000000"/>
                          </a:solidFill>
                          <a:effectLst/>
                          <a:uLnTx/>
                          <a:uFillTx/>
                          <a:latin typeface="Arial"/>
                          <a:cs typeface="Arial"/>
                          <a:sym typeface="Arial"/>
                        </a:rPr>
                        <a:t>   </a:t>
                      </a:r>
                      <a:r>
                        <a:rPr lang="en-GB" sz="2400" b="0" i="0" u="none" strike="noStrike" cap="none" noProof="0" dirty="0">
                          <a:solidFill>
                            <a:schemeClr val="accent1"/>
                          </a:solidFill>
                          <a:latin typeface="Arial"/>
                          <a:cs typeface="Arial"/>
                          <a:sym typeface="Arial"/>
                        </a:rPr>
                        <a:t>3.3</a:t>
                      </a:r>
                      <a:r>
                        <a:rPr kumimoji="0" lang="en-GB" sz="2400" b="0" i="0" u="none" strike="noStrike" kern="0" cap="none" spc="0" normalizeH="0" baseline="0" noProof="0" dirty="0">
                          <a:ln>
                            <a:noFill/>
                          </a:ln>
                          <a:solidFill>
                            <a:srgbClr val="000000"/>
                          </a:solidFill>
                          <a:effectLst/>
                          <a:uLnTx/>
                          <a:uFillTx/>
                          <a:latin typeface="Arial"/>
                          <a:cs typeface="Arial"/>
                          <a:sym typeface="Arial"/>
                        </a:rPr>
                        <a:t> integration</a:t>
                      </a:r>
                    </a:p>
                  </a:txBody>
                  <a:tcPr marL="0" marR="0" marT="0" marB="45725"/>
                </a:tc>
                <a:tc>
                  <a:txBody>
                    <a:bodyPr/>
                    <a:lstStyle/>
                    <a:p>
                      <a:pPr marL="0" marR="0" lvl="0" indent="0" algn="r" rtl="0">
                        <a:spcBef>
                          <a:spcPts val="0"/>
                        </a:spcBef>
                        <a:spcAft>
                          <a:spcPts val="0"/>
                        </a:spcAft>
                        <a:buNone/>
                      </a:pPr>
                      <a:endParaRPr lang="en-GB" dirty="0"/>
                    </a:p>
                  </a:txBody>
                  <a:tcPr marL="0" marR="0" marT="0" marB="45725"/>
                </a:tc>
                <a:extLst>
                  <a:ext uri="{0D108BD9-81ED-4DB2-BD59-A6C34878D82A}">
                    <a16:rowId xmlns:a16="http://schemas.microsoft.com/office/drawing/2014/main" val="10002"/>
                  </a:ext>
                </a:extLst>
              </a:tr>
              <a:tr h="328350">
                <a:tc>
                  <a:txBody>
                    <a:bodyPr/>
                    <a:lstStyle/>
                    <a:p>
                      <a:pPr marL="0" marR="0" lvl="0" indent="0" algn="l" rtl="0">
                        <a:lnSpc>
                          <a:spcPct val="100000"/>
                        </a:lnSpc>
                        <a:spcBef>
                          <a:spcPts val="0"/>
                        </a:spcBef>
                        <a:spcAft>
                          <a:spcPts val="0"/>
                        </a:spcAft>
                        <a:buClr>
                          <a:srgbClr val="000000"/>
                        </a:buClr>
                        <a:buFont typeface="Arial"/>
                        <a:buNone/>
                      </a:pPr>
                      <a:r>
                        <a:rPr lang="en-GB" sz="2800" b="0" i="0" u="none" strike="noStrike" cap="none" dirty="0">
                          <a:solidFill>
                            <a:schemeClr val="accent1"/>
                          </a:solidFill>
                          <a:latin typeface="Arial"/>
                          <a:cs typeface="Arial"/>
                          <a:sym typeface="Arial"/>
                        </a:rPr>
                        <a:t>4.</a:t>
                      </a:r>
                    </a:p>
                  </a:txBody>
                  <a:tcPr marL="0" marR="0" marT="0"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dirty="0"/>
                        <a:t>Testing &amp; Result</a:t>
                      </a: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3"/>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4"/>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5"/>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6"/>
                  </a:ext>
                </a:extLst>
              </a:tr>
              <a:tr h="328350">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sz="2800" b="0" i="0" u="none" strike="noStrike" cap="none" dirty="0">
                        <a:solidFill>
                          <a:schemeClr val="accent1"/>
                        </a:solidFill>
                        <a:latin typeface="Arial"/>
                        <a:cs typeface="Arial"/>
                        <a:sym typeface="Arial"/>
                      </a:endParaRPr>
                    </a:p>
                  </a:txBody>
                  <a:tcPr marL="0" marR="0" marT="0" marB="45725"/>
                </a:tc>
                <a:tc>
                  <a:txBody>
                    <a:bodyPr/>
                    <a:lstStyle/>
                    <a:p>
                      <a:pPr marL="0" marR="0" lvl="0" indent="0" algn="l" rtl="0">
                        <a:lnSpc>
                          <a:spcPct val="100000"/>
                        </a:lnSpc>
                        <a:spcBef>
                          <a:spcPts val="0"/>
                        </a:spcBef>
                        <a:spcAft>
                          <a:spcPts val="0"/>
                        </a:spcAft>
                        <a:buClr>
                          <a:srgbClr val="000000"/>
                        </a:buClr>
                        <a:buFont typeface="Arial"/>
                        <a:buNone/>
                      </a:pPr>
                      <a:endParaRPr lang="en-GB" sz="2800" b="0" i="0" u="none" strike="noStrike" cap="none" dirty="0">
                        <a:solidFill>
                          <a:schemeClr val="accent1"/>
                        </a:solidFill>
                        <a:latin typeface="Arial"/>
                        <a:cs typeface="Arial"/>
                        <a:sym typeface="Arial"/>
                      </a:endParaRPr>
                    </a:p>
                  </a:txBody>
                  <a:tcPr marL="0" marR="0" marT="0" marB="45725"/>
                </a:tc>
                <a:extLst>
                  <a:ext uri="{0D108BD9-81ED-4DB2-BD59-A6C34878D82A}">
                    <a16:rowId xmlns:a16="http://schemas.microsoft.com/office/drawing/2014/main" val="10007"/>
                  </a:ext>
                </a:extLst>
              </a:tr>
            </a:tbl>
          </a:graphicData>
        </a:graphic>
      </p:graphicFrame>
      <p:sp>
        <p:nvSpPr>
          <p:cNvPr id="536" name="Google Shape;536;p84"/>
          <p:cNvSpPr txBox="1"/>
          <p:nvPr/>
        </p:nvSpPr>
        <p:spPr>
          <a:xfrm>
            <a:off x="442914" y="640080"/>
            <a:ext cx="11306173" cy="1084898"/>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chemeClr val="dk1"/>
              </a:buClr>
              <a:buSzPts val="3200"/>
              <a:buFont typeface="Georgia"/>
              <a:buNone/>
            </a:pPr>
            <a:endParaRPr sz="3200">
              <a:solidFill>
                <a:schemeClr val="dk1"/>
              </a:solidFill>
              <a:latin typeface="Georgia"/>
              <a:ea typeface="Georgia"/>
              <a:cs typeface="Georgia"/>
              <a:sym typeface="Georgia"/>
            </a:endParaRPr>
          </a:p>
        </p:txBody>
      </p:sp>
      <p:sp>
        <p:nvSpPr>
          <p:cNvPr id="537" name="Google Shape;537;p84"/>
          <p:cNvSpPr txBox="1">
            <a:spLocks noGrp="1"/>
          </p:cNvSpPr>
          <p:nvPr>
            <p:ph type="title"/>
          </p:nvPr>
        </p:nvSpPr>
        <p:spPr>
          <a:xfrm>
            <a:off x="442913" y="432000"/>
            <a:ext cx="11306175" cy="1387275"/>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200"/>
              <a:buFont typeface="Georgia"/>
              <a:buNone/>
            </a:pPr>
            <a:r>
              <a:rPr lang="en-GB" sz="3200" b="0" i="0" u="none" strike="noStrike" cap="none">
                <a:solidFill>
                  <a:schemeClr val="dk1"/>
                </a:solidFill>
                <a:latin typeface="Georgia"/>
                <a:ea typeface="Georgia"/>
                <a:cs typeface="Georgia"/>
                <a:sym typeface="Georgia"/>
              </a:rPr>
              <a:t>Agenda</a:t>
            </a:r>
            <a:br>
              <a:rPr lang="en-GB" sz="3200" b="0" i="0" u="none" strike="noStrike" cap="none">
                <a:solidFill>
                  <a:schemeClr val="dk1"/>
                </a:solidFill>
                <a:latin typeface="Georgia"/>
                <a:ea typeface="Georgia"/>
                <a:cs typeface="Georgia"/>
                <a:sym typeface="Georgia"/>
              </a:rPr>
            </a:br>
            <a:endParaRPr sz="3200" b="0" i="0" u="none" strike="noStrike" cap="none">
              <a:solidFill>
                <a:schemeClr val="dk1"/>
              </a:solidFill>
              <a:latin typeface="Georgia"/>
              <a:ea typeface="Georgia"/>
              <a:cs typeface="Georgia"/>
              <a:sym typeface="Georgia"/>
            </a:endParaRPr>
          </a:p>
        </p:txBody>
      </p:sp>
      <p:sp>
        <p:nvSpPr>
          <p:cNvPr id="538" name="Google Shape;538;p84"/>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a:t>
            </a:fld>
            <a:endParaRPr sz="75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20</a:t>
            </a:fld>
            <a:endParaRPr sz="750">
              <a:solidFill>
                <a:schemeClr val="dk1"/>
              </a:solidFill>
              <a:latin typeface="Arial"/>
              <a:ea typeface="Arial"/>
              <a:cs typeface="Arial"/>
              <a:sym typeface="Arial"/>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89932"/>
            <a:ext cx="946646" cy="946646"/>
          </a:xfrm>
          <a:prstGeom prst="rect">
            <a:avLst/>
          </a:prstGeom>
        </p:spPr>
      </p:pic>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Frontend</a:t>
            </a:r>
          </a:p>
        </p:txBody>
      </p:sp>
      <p:sp>
        <p:nvSpPr>
          <p:cNvPr id="2" name="Rectangle: Rounded Corners 1">
            <a:extLst>
              <a:ext uri="{FF2B5EF4-FFF2-40B4-BE49-F238E27FC236}">
                <a16:creationId xmlns:a16="http://schemas.microsoft.com/office/drawing/2014/main" id="{D0F2A294-0D3B-0BFD-A599-3203968D04B7}"/>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Rounded Corners 2">
            <a:extLst>
              <a:ext uri="{FF2B5EF4-FFF2-40B4-BE49-F238E27FC236}">
                <a16:creationId xmlns:a16="http://schemas.microsoft.com/office/drawing/2014/main" id="{9B54F1D2-EE58-EBC1-D8BF-26E04CAAAA23}"/>
              </a:ext>
            </a:extLst>
          </p:cNvPr>
          <p:cNvSpPr/>
          <p:nvPr/>
        </p:nvSpPr>
        <p:spPr>
          <a:xfrm>
            <a:off x="8006744" y="2248803"/>
            <a:ext cx="374122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 name="Rectangle: Rounded Corners 3">
            <a:extLst>
              <a:ext uri="{FF2B5EF4-FFF2-40B4-BE49-F238E27FC236}">
                <a16:creationId xmlns:a16="http://schemas.microsoft.com/office/drawing/2014/main" id="{7EEABC4D-EE7C-9267-2FFF-995F5BCCA646}"/>
              </a:ext>
            </a:extLst>
          </p:cNvPr>
          <p:cNvSpPr/>
          <p:nvPr/>
        </p:nvSpPr>
        <p:spPr>
          <a:xfrm>
            <a:off x="4216870" y="2248803"/>
            <a:ext cx="3741223"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6" name="Rectangle: Rounded Corners 5">
            <a:extLst>
              <a:ext uri="{FF2B5EF4-FFF2-40B4-BE49-F238E27FC236}">
                <a16:creationId xmlns:a16="http://schemas.microsoft.com/office/drawing/2014/main" id="{3780CD9E-1CCA-637F-5211-90B738E7CB41}"/>
              </a:ext>
            </a:extLst>
          </p:cNvPr>
          <p:cNvSpPr/>
          <p:nvPr/>
        </p:nvSpPr>
        <p:spPr>
          <a:xfrm>
            <a:off x="420383" y="2248850"/>
            <a:ext cx="3741222"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Google Shape;1185;p134">
            <a:extLst>
              <a:ext uri="{FF2B5EF4-FFF2-40B4-BE49-F238E27FC236}">
                <a16:creationId xmlns:a16="http://schemas.microsoft.com/office/drawing/2014/main" id="{68CF3D76-C2DA-A1F9-4F3B-279B4D82BAAC}"/>
              </a:ext>
            </a:extLst>
          </p:cNvPr>
          <p:cNvSpPr txBox="1">
            <a:spLocks/>
          </p:cNvSpPr>
          <p:nvPr/>
        </p:nvSpPr>
        <p:spPr>
          <a:xfrm>
            <a:off x="4848126" y="257219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solidFill>
                  <a:schemeClr val="tx1">
                    <a:lumMod val="85000"/>
                    <a:lumOff val="15000"/>
                  </a:schemeClr>
                </a:solidFill>
              </a:rPr>
              <a:t>Styling Using CSS</a:t>
            </a:r>
          </a:p>
        </p:txBody>
      </p:sp>
      <p:sp>
        <p:nvSpPr>
          <p:cNvPr id="10" name="Google Shape;1185;p134">
            <a:extLst>
              <a:ext uri="{FF2B5EF4-FFF2-40B4-BE49-F238E27FC236}">
                <a16:creationId xmlns:a16="http://schemas.microsoft.com/office/drawing/2014/main" id="{ABA3E3F2-90D7-34B9-108D-60628458D71B}"/>
              </a:ext>
            </a:extLst>
          </p:cNvPr>
          <p:cNvSpPr txBox="1">
            <a:spLocks/>
          </p:cNvSpPr>
          <p:nvPr/>
        </p:nvSpPr>
        <p:spPr>
          <a:xfrm>
            <a:off x="1034040" y="257219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b="1" dirty="0">
                <a:solidFill>
                  <a:schemeClr val="tx1">
                    <a:lumMod val="85000"/>
                    <a:lumOff val="15000"/>
                  </a:schemeClr>
                </a:solidFill>
              </a:rPr>
              <a:t>Write HTML Code</a:t>
            </a:r>
          </a:p>
        </p:txBody>
      </p:sp>
      <p:sp>
        <p:nvSpPr>
          <p:cNvPr id="11" name="Google Shape;1185;p134">
            <a:extLst>
              <a:ext uri="{FF2B5EF4-FFF2-40B4-BE49-F238E27FC236}">
                <a16:creationId xmlns:a16="http://schemas.microsoft.com/office/drawing/2014/main" id="{BBFEF592-FC06-0711-B14F-9CBD4599E2C1}"/>
              </a:ext>
            </a:extLst>
          </p:cNvPr>
          <p:cNvSpPr txBox="1">
            <a:spLocks/>
          </p:cNvSpPr>
          <p:nvPr/>
        </p:nvSpPr>
        <p:spPr>
          <a:xfrm>
            <a:off x="8689833" y="2426195"/>
            <a:ext cx="258791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US" sz="2000" b="1" dirty="0">
                <a:solidFill>
                  <a:schemeClr val="tx1">
                    <a:lumMod val="85000"/>
                    <a:lumOff val="15000"/>
                  </a:schemeClr>
                </a:solidFill>
              </a:rPr>
              <a:t>JavaScript or jQuery to Call Backend APIs</a:t>
            </a:r>
            <a:endParaRPr lang="en-GB" sz="2000" b="1" dirty="0">
              <a:solidFill>
                <a:schemeClr val="tx1">
                  <a:lumMod val="85000"/>
                  <a:lumOff val="15000"/>
                </a:schemeClr>
              </a:solidFill>
            </a:endParaRPr>
          </a:p>
        </p:txBody>
      </p:sp>
      <p:pic>
        <p:nvPicPr>
          <p:cNvPr id="13" name="Graphic 12" descr="Badge 1 with solid fill">
            <a:extLst>
              <a:ext uri="{FF2B5EF4-FFF2-40B4-BE49-F238E27FC236}">
                <a16:creationId xmlns:a16="http://schemas.microsoft.com/office/drawing/2014/main" id="{ED5B59FB-A22D-1A75-032F-135C3A5E24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337" y="2422353"/>
            <a:ext cx="482104" cy="482104"/>
          </a:xfrm>
          <a:prstGeom prst="rect">
            <a:avLst/>
          </a:prstGeom>
        </p:spPr>
      </p:pic>
      <p:pic>
        <p:nvPicPr>
          <p:cNvPr id="15" name="Graphic 14" descr="Badge with solid fill">
            <a:extLst>
              <a:ext uri="{FF2B5EF4-FFF2-40B4-BE49-F238E27FC236}">
                <a16:creationId xmlns:a16="http://schemas.microsoft.com/office/drawing/2014/main" id="{81747BEA-4C10-3891-1C4A-57DA42738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93158" y="2422353"/>
            <a:ext cx="482104" cy="482104"/>
          </a:xfrm>
          <a:prstGeom prst="rect">
            <a:avLst/>
          </a:prstGeom>
        </p:spPr>
      </p:pic>
      <p:pic>
        <p:nvPicPr>
          <p:cNvPr id="17" name="Graphic 16" descr="Badge 3 with solid fill">
            <a:extLst>
              <a:ext uri="{FF2B5EF4-FFF2-40B4-BE49-F238E27FC236}">
                <a16:creationId xmlns:a16="http://schemas.microsoft.com/office/drawing/2014/main" id="{9EBD42FB-81F4-CEA2-EB5E-A80AB076AC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6968" y="2422353"/>
            <a:ext cx="482105" cy="482105"/>
          </a:xfrm>
          <a:prstGeom prst="rect">
            <a:avLst/>
          </a:prstGeom>
        </p:spPr>
      </p:pic>
      <p:sp>
        <p:nvSpPr>
          <p:cNvPr id="18" name="Google Shape;1185;p134">
            <a:extLst>
              <a:ext uri="{FF2B5EF4-FFF2-40B4-BE49-F238E27FC236}">
                <a16:creationId xmlns:a16="http://schemas.microsoft.com/office/drawing/2014/main" id="{3B3939E9-E374-333B-DA36-35561F528AB6}"/>
              </a:ext>
            </a:extLst>
          </p:cNvPr>
          <p:cNvSpPr txBox="1">
            <a:spLocks/>
          </p:cNvSpPr>
          <p:nvPr/>
        </p:nvSpPr>
        <p:spPr>
          <a:xfrm>
            <a:off x="763545" y="3409461"/>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Create the structure of the web page using HTML.</a:t>
            </a:r>
          </a:p>
          <a:p>
            <a:pPr marL="0" indent="0">
              <a:spcAft>
                <a:spcPts val="300"/>
              </a:spcAft>
              <a:buSzPts val="1600"/>
            </a:pPr>
            <a:r>
              <a:rPr lang="en-US" sz="2000" dirty="0">
                <a:solidFill>
                  <a:schemeClr val="tx1">
                    <a:lumMod val="85000"/>
                    <a:lumOff val="15000"/>
                  </a:schemeClr>
                </a:solidFill>
              </a:rPr>
              <a:t>Including input field, buttons, and </a:t>
            </a:r>
            <a:r>
              <a:rPr lang="en-US" sz="2000" dirty="0" err="1">
                <a:solidFill>
                  <a:schemeClr val="tx1">
                    <a:lumMod val="85000"/>
                    <a:lumOff val="15000"/>
                  </a:schemeClr>
                </a:solidFill>
              </a:rPr>
              <a:t>divs</a:t>
            </a:r>
            <a:r>
              <a:rPr lang="en-US" sz="2000" dirty="0">
                <a:solidFill>
                  <a:schemeClr val="tx1">
                    <a:lumMod val="85000"/>
                    <a:lumOff val="15000"/>
                  </a:schemeClr>
                </a:solidFill>
              </a:rPr>
              <a:t> for displaying responses.</a:t>
            </a:r>
            <a:endParaRPr lang="en-GB" sz="2000" dirty="0">
              <a:solidFill>
                <a:schemeClr val="tx1">
                  <a:lumMod val="85000"/>
                  <a:lumOff val="15000"/>
                </a:schemeClr>
              </a:solidFill>
            </a:endParaRPr>
          </a:p>
        </p:txBody>
      </p:sp>
      <p:sp>
        <p:nvSpPr>
          <p:cNvPr id="19" name="Google Shape;1185;p134">
            <a:extLst>
              <a:ext uri="{FF2B5EF4-FFF2-40B4-BE49-F238E27FC236}">
                <a16:creationId xmlns:a16="http://schemas.microsoft.com/office/drawing/2014/main" id="{E2A92DB4-B573-311A-F372-9480D5935BBC}"/>
              </a:ext>
            </a:extLst>
          </p:cNvPr>
          <p:cNvSpPr txBox="1">
            <a:spLocks/>
          </p:cNvSpPr>
          <p:nvPr/>
        </p:nvSpPr>
        <p:spPr>
          <a:xfrm>
            <a:off x="4944481" y="3409461"/>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Apply CSS to style the web page and enhance the visual appearance and layout of the elements.</a:t>
            </a:r>
          </a:p>
        </p:txBody>
      </p:sp>
      <p:sp>
        <p:nvSpPr>
          <p:cNvPr id="20" name="Google Shape;1185;p134">
            <a:extLst>
              <a:ext uri="{FF2B5EF4-FFF2-40B4-BE49-F238E27FC236}">
                <a16:creationId xmlns:a16="http://schemas.microsoft.com/office/drawing/2014/main" id="{01654353-F69A-9242-452C-F05290E2821E}"/>
              </a:ext>
            </a:extLst>
          </p:cNvPr>
          <p:cNvSpPr txBox="1">
            <a:spLocks/>
          </p:cNvSpPr>
          <p:nvPr/>
        </p:nvSpPr>
        <p:spPr>
          <a:xfrm>
            <a:off x="8731422" y="3438758"/>
            <a:ext cx="2286000" cy="2608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US" sz="2000" dirty="0">
                <a:solidFill>
                  <a:schemeClr val="tx1">
                    <a:lumMod val="85000"/>
                    <a:lumOff val="15000"/>
                  </a:schemeClr>
                </a:solidFill>
              </a:rPr>
              <a:t>Add JavaScript code to handle user interactions and make API calls That Fetch data from the backend and update the web page with the received responses.</a:t>
            </a:r>
          </a:p>
        </p:txBody>
      </p:sp>
    </p:spTree>
    <p:extLst>
      <p:ext uri="{BB962C8B-B14F-4D97-AF65-F5344CB8AC3E}">
        <p14:creationId xmlns:p14="http://schemas.microsoft.com/office/powerpoint/2010/main" val="4280029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295383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22</a:t>
            </a:fld>
            <a:endParaRPr sz="750">
              <a:solidFill>
                <a:schemeClr val="dk1"/>
              </a:solidFill>
              <a:latin typeface="Arial"/>
              <a:ea typeface="Arial"/>
              <a:cs typeface="Arial"/>
              <a:sym typeface="Arial"/>
            </a:endParaRPr>
          </a:p>
        </p:txBody>
      </p:sp>
      <p:cxnSp>
        <p:nvCxnSpPr>
          <p:cNvPr id="8" name="Straight Connector 7">
            <a:extLst>
              <a:ext uri="{FF2B5EF4-FFF2-40B4-BE49-F238E27FC236}">
                <a16:creationId xmlns:a16="http://schemas.microsoft.com/office/drawing/2014/main" id="{A5B5A696-41F0-3344-37C7-86B6734882DD}"/>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Google Shape;1185;p134">
            <a:extLst>
              <a:ext uri="{FF2B5EF4-FFF2-40B4-BE49-F238E27FC236}">
                <a16:creationId xmlns:a16="http://schemas.microsoft.com/office/drawing/2014/main" id="{C8AF9DEF-0E3A-F177-3006-844167D549B1}"/>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Integration</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EFD89007-EE60-70AA-1C81-2C214BFA3B26}"/>
              </a:ext>
            </a:extLst>
          </p:cNvPr>
          <p:cNvPicPr>
            <a:picLocks noChangeAspect="1"/>
          </p:cNvPicPr>
          <p:nvPr/>
        </p:nvPicPr>
        <p:blipFill>
          <a:blip r:embed="rId3">
            <a:duotone>
              <a:schemeClr val="accent3">
                <a:shade val="45000"/>
                <a:satMod val="135000"/>
              </a:schemeClr>
              <a:prstClr val="white"/>
            </a:duotone>
          </a:blip>
          <a:stretch>
            <a:fillRect/>
          </a:stretch>
        </p:blipFill>
        <p:spPr>
          <a:xfrm>
            <a:off x="442913" y="1169908"/>
            <a:ext cx="946646" cy="946646"/>
          </a:xfrm>
          <a:prstGeom prst="rect">
            <a:avLst/>
          </a:prstGeom>
          <a:ln>
            <a:noFill/>
          </a:ln>
        </p:spPr>
      </p:pic>
      <p:pic>
        <p:nvPicPr>
          <p:cNvPr id="4" name="Picture 3">
            <a:extLst>
              <a:ext uri="{FF2B5EF4-FFF2-40B4-BE49-F238E27FC236}">
                <a16:creationId xmlns:a16="http://schemas.microsoft.com/office/drawing/2014/main" id="{1641581E-42DD-4537-4D90-2990DE634357}"/>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5250575" y="3429000"/>
            <a:ext cx="1179590" cy="1179590"/>
          </a:xfrm>
          <a:prstGeom prst="rect">
            <a:avLst/>
          </a:prstGeom>
        </p:spPr>
      </p:pic>
      <p:sp>
        <p:nvSpPr>
          <p:cNvPr id="5" name="Rectangle: Rounded Corners 4">
            <a:extLst>
              <a:ext uri="{FF2B5EF4-FFF2-40B4-BE49-F238E27FC236}">
                <a16:creationId xmlns:a16="http://schemas.microsoft.com/office/drawing/2014/main" id="{8E51EFD7-F24B-94BD-AA3D-9F9EB1FBE265}"/>
              </a:ext>
            </a:extLst>
          </p:cNvPr>
          <p:cNvSpPr/>
          <p:nvPr/>
        </p:nvSpPr>
        <p:spPr>
          <a:xfrm>
            <a:off x="1477963" y="2449877"/>
            <a:ext cx="8771915" cy="3137836"/>
          </a:xfrm>
          <a:prstGeom prst="roundRect">
            <a:avLst/>
          </a:prstGeom>
          <a:no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Rectangle: Rounded Corners 5">
            <a:extLst>
              <a:ext uri="{FF2B5EF4-FFF2-40B4-BE49-F238E27FC236}">
                <a16:creationId xmlns:a16="http://schemas.microsoft.com/office/drawing/2014/main" id="{E99CF518-CD0C-5688-2F00-8A5DC8C30563}"/>
              </a:ext>
            </a:extLst>
          </p:cNvPr>
          <p:cNvSpPr/>
          <p:nvPr/>
        </p:nvSpPr>
        <p:spPr>
          <a:xfrm>
            <a:off x="1664834" y="2620047"/>
            <a:ext cx="3461400" cy="2797496"/>
          </a:xfrm>
          <a:prstGeom prst="roundRect">
            <a:avLst/>
          </a:prstGeom>
          <a:solidFill>
            <a:schemeClr val="bg1">
              <a:lumMod val="95000"/>
            </a:schemeClr>
          </a:solid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E4A82BC7-0566-6C53-FAB4-31B1D558925C}"/>
              </a:ext>
            </a:extLst>
          </p:cNvPr>
          <p:cNvSpPr/>
          <p:nvPr/>
        </p:nvSpPr>
        <p:spPr>
          <a:xfrm>
            <a:off x="6578536" y="2620047"/>
            <a:ext cx="3461400" cy="2797496"/>
          </a:xfrm>
          <a:prstGeom prst="roundRect">
            <a:avLst/>
          </a:prstGeom>
          <a:solidFill>
            <a:schemeClr val="bg1">
              <a:lumMod val="95000"/>
            </a:schemeClr>
          </a:solid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1" name="TextBox 10">
            <a:extLst>
              <a:ext uri="{FF2B5EF4-FFF2-40B4-BE49-F238E27FC236}">
                <a16:creationId xmlns:a16="http://schemas.microsoft.com/office/drawing/2014/main" id="{40C4C311-1594-C967-5B52-D432F6AC3235}"/>
              </a:ext>
            </a:extLst>
          </p:cNvPr>
          <p:cNvSpPr txBox="1"/>
          <p:nvPr/>
        </p:nvSpPr>
        <p:spPr>
          <a:xfrm>
            <a:off x="1865117" y="3709695"/>
            <a:ext cx="2906830" cy="369332"/>
          </a:xfrm>
          <a:prstGeom prst="rect">
            <a:avLst/>
          </a:prstGeom>
          <a:noFill/>
        </p:spPr>
        <p:txBody>
          <a:bodyPr wrap="square" rtlCol="1">
            <a:spAutoFit/>
          </a:bodyPr>
          <a:lstStyle/>
          <a:p>
            <a:pPr algn="ctr"/>
            <a:r>
              <a:rPr lang="en-US" sz="1800" dirty="0"/>
              <a:t>Written in </a:t>
            </a:r>
            <a:r>
              <a:rPr lang="en-US" sz="1800" dirty="0" err="1"/>
              <a:t>FastAPI</a:t>
            </a:r>
            <a:endParaRPr lang="ar-SA" sz="1800" dirty="0"/>
          </a:p>
        </p:txBody>
      </p:sp>
      <p:sp>
        <p:nvSpPr>
          <p:cNvPr id="12" name="TextBox 11">
            <a:extLst>
              <a:ext uri="{FF2B5EF4-FFF2-40B4-BE49-F238E27FC236}">
                <a16:creationId xmlns:a16="http://schemas.microsoft.com/office/drawing/2014/main" id="{B2A0C974-3D7C-B79F-721D-BAA3AFE67BDD}"/>
              </a:ext>
            </a:extLst>
          </p:cNvPr>
          <p:cNvSpPr txBox="1"/>
          <p:nvPr/>
        </p:nvSpPr>
        <p:spPr>
          <a:xfrm>
            <a:off x="7000200" y="3617362"/>
            <a:ext cx="2906830" cy="923330"/>
          </a:xfrm>
          <a:prstGeom prst="rect">
            <a:avLst/>
          </a:prstGeom>
          <a:noFill/>
        </p:spPr>
        <p:txBody>
          <a:bodyPr wrap="square" rtlCol="1">
            <a:spAutoFit/>
          </a:bodyPr>
          <a:lstStyle/>
          <a:p>
            <a:pPr algn="ctr"/>
            <a:r>
              <a:rPr lang="en-US" sz="1800" dirty="0"/>
              <a:t>Call </a:t>
            </a:r>
            <a:r>
              <a:rPr lang="en-US" sz="1800" dirty="0" err="1"/>
              <a:t>FastAPI</a:t>
            </a:r>
            <a:r>
              <a:rPr lang="en-US" sz="1800" dirty="0"/>
              <a:t> from the frontend using JavaScript or jQuery.</a:t>
            </a:r>
            <a:endParaRPr lang="ar-SA" sz="1800" dirty="0"/>
          </a:p>
        </p:txBody>
      </p:sp>
      <p:sp>
        <p:nvSpPr>
          <p:cNvPr id="13" name="TextBox 12">
            <a:extLst>
              <a:ext uri="{FF2B5EF4-FFF2-40B4-BE49-F238E27FC236}">
                <a16:creationId xmlns:a16="http://schemas.microsoft.com/office/drawing/2014/main" id="{8948FB9E-9921-4012-4E6C-E477189B6B65}"/>
              </a:ext>
            </a:extLst>
          </p:cNvPr>
          <p:cNvSpPr txBox="1"/>
          <p:nvPr/>
        </p:nvSpPr>
        <p:spPr>
          <a:xfrm>
            <a:off x="1942119" y="2740512"/>
            <a:ext cx="2906830" cy="369332"/>
          </a:xfrm>
          <a:prstGeom prst="rect">
            <a:avLst/>
          </a:prstGeom>
          <a:noFill/>
        </p:spPr>
        <p:txBody>
          <a:bodyPr wrap="square" rtlCol="1">
            <a:spAutoFit/>
          </a:bodyPr>
          <a:lstStyle/>
          <a:p>
            <a:pPr algn="ctr"/>
            <a:r>
              <a:rPr lang="en-US" sz="1800" b="1" dirty="0">
                <a:solidFill>
                  <a:schemeClr val="bg2">
                    <a:lumMod val="75000"/>
                  </a:schemeClr>
                </a:solidFill>
              </a:rPr>
              <a:t>Backend</a:t>
            </a:r>
            <a:endParaRPr lang="ar-SA" sz="1800" b="1" dirty="0">
              <a:solidFill>
                <a:schemeClr val="bg2">
                  <a:lumMod val="75000"/>
                </a:schemeClr>
              </a:solidFill>
            </a:endParaRPr>
          </a:p>
        </p:txBody>
      </p:sp>
      <p:sp>
        <p:nvSpPr>
          <p:cNvPr id="14" name="TextBox 13">
            <a:extLst>
              <a:ext uri="{FF2B5EF4-FFF2-40B4-BE49-F238E27FC236}">
                <a16:creationId xmlns:a16="http://schemas.microsoft.com/office/drawing/2014/main" id="{820774DA-3830-46AA-9097-3B25FF0901DE}"/>
              </a:ext>
            </a:extLst>
          </p:cNvPr>
          <p:cNvSpPr txBox="1"/>
          <p:nvPr/>
        </p:nvSpPr>
        <p:spPr>
          <a:xfrm>
            <a:off x="6855821" y="2740512"/>
            <a:ext cx="2906830" cy="369332"/>
          </a:xfrm>
          <a:prstGeom prst="rect">
            <a:avLst/>
          </a:prstGeom>
          <a:noFill/>
        </p:spPr>
        <p:txBody>
          <a:bodyPr wrap="square" rtlCol="1">
            <a:spAutoFit/>
          </a:bodyPr>
          <a:lstStyle>
            <a:defPPr marR="0" lvl="0" algn="l" rtl="0">
              <a:lnSpc>
                <a:spcPct val="100000"/>
              </a:lnSpc>
              <a:spcBef>
                <a:spcPts val="0"/>
              </a:spcBef>
              <a:spcAft>
                <a:spcPts val="0"/>
              </a:spcAft>
            </a:defPPr>
            <a:lvl1pPr algn="ctr">
              <a:defRPr sz="1800" b="1">
                <a:solidFill>
                  <a:schemeClr val="bg2">
                    <a:lumMod val="75000"/>
                  </a:schemeClr>
                </a:solidFill>
              </a:defRPr>
            </a:lvl1pPr>
          </a:lstStyle>
          <a:p>
            <a:r>
              <a:rPr lang="en-US" dirty="0"/>
              <a:t>Frontend</a:t>
            </a:r>
            <a:endParaRPr lang="ar-SA" dirty="0"/>
          </a:p>
        </p:txBody>
      </p:sp>
    </p:spTree>
    <p:extLst>
      <p:ext uri="{BB962C8B-B14F-4D97-AF65-F5344CB8AC3E}">
        <p14:creationId xmlns:p14="http://schemas.microsoft.com/office/powerpoint/2010/main" val="1817795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384379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36"/>
          <p:cNvSpPr txBox="1">
            <a:spLocks noGrp="1"/>
          </p:cNvSpPr>
          <p:nvPr>
            <p:ph type="ctrTitle"/>
          </p:nvPr>
        </p:nvSpPr>
        <p:spPr>
          <a:xfrm>
            <a:off x="442914" y="428625"/>
            <a:ext cx="5473699" cy="2428874"/>
          </a:xfrm>
          <a:prstGeom prst="rect">
            <a:avLst/>
          </a:prstGeom>
          <a:noFill/>
          <a:ln>
            <a:noFill/>
          </a:ln>
        </p:spPr>
        <p:txBody>
          <a:bodyPr spcFirstLastPara="1" wrap="square" lIns="0" tIns="0" rIns="0" bIns="0" anchor="b" anchorCtr="0">
            <a:noAutofit/>
          </a:bodyPr>
          <a:lstStyle/>
          <a:p>
            <a:pPr marL="0" marR="0" lvl="0" indent="0" algn="l" rtl="0">
              <a:lnSpc>
                <a:spcPct val="85000"/>
              </a:lnSpc>
              <a:spcBef>
                <a:spcPts val="0"/>
              </a:spcBef>
              <a:spcAft>
                <a:spcPts val="0"/>
              </a:spcAft>
              <a:buClr>
                <a:schemeClr val="dk1"/>
              </a:buClr>
              <a:buSzPts val="5800"/>
              <a:buFont typeface="Georgia"/>
              <a:buNone/>
            </a:pPr>
            <a:r>
              <a:rPr lang="en-GB" sz="5800" b="0" i="0" u="none" strike="noStrike" cap="none">
                <a:solidFill>
                  <a:schemeClr val="dk1"/>
                </a:solidFill>
                <a:latin typeface="Georgia"/>
                <a:ea typeface="Georgia"/>
                <a:cs typeface="Georgia"/>
                <a:sym typeface="Georgia"/>
              </a:rPr>
              <a:t>Thank you</a:t>
            </a:r>
            <a:endParaRPr/>
          </a:p>
        </p:txBody>
      </p:sp>
      <p:sp>
        <p:nvSpPr>
          <p:cNvPr id="1234" name="Google Shape;1234;p136"/>
          <p:cNvSpPr txBox="1">
            <a:spLocks noGrp="1"/>
          </p:cNvSpPr>
          <p:nvPr>
            <p:ph type="body" idx="1"/>
          </p:nvPr>
        </p:nvSpPr>
        <p:spPr>
          <a:xfrm>
            <a:off x="442912" y="5259600"/>
            <a:ext cx="11306176" cy="145161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200"/>
              <a:buFont typeface="Arial"/>
              <a:buNone/>
            </a:pPr>
            <a:r>
              <a:rPr lang="en-GB" sz="1200" b="0" i="0" u="none" strike="noStrike" cap="none">
                <a:solidFill>
                  <a:schemeClr val="lt1"/>
                </a:solidFill>
                <a:latin typeface="Arial"/>
                <a:ea typeface="Arial"/>
                <a:cs typeface="Arial"/>
                <a:sym typeface="Arial"/>
              </a:rPr>
              <a:t>© 2022 PwC. All rights reserved. Not for further distribution without the permission of PwC. “PwC” refers to the network of member firms of PricewaterhouseCoopers International Limited (PwCIL), or, as the context requires, individual member firms of the PwC network. Each member firm is a separate legal entity and does not act as agent of PwCIL or any other member firm. PwCIL does not provide any services to clients. PwCIL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PwCIL in any 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AFD1-BAFF-5B53-94BE-DC666A1527FB}"/>
              </a:ext>
            </a:extLst>
          </p:cNvPr>
          <p:cNvSpPr>
            <a:spLocks noGrp="1"/>
          </p:cNvSpPr>
          <p:nvPr>
            <p:ph type="title"/>
          </p:nvPr>
        </p:nvSpPr>
        <p:spPr>
          <a:xfrm>
            <a:off x="442913" y="432000"/>
            <a:ext cx="11306175" cy="386147"/>
          </a:xfrm>
        </p:spPr>
        <p:txBody>
          <a:bodyPr/>
          <a:lstStyle/>
          <a:p>
            <a:r>
              <a:rPr lang="en-US" dirty="0"/>
              <a:t>Abstract</a:t>
            </a:r>
            <a:endParaRPr lang="ar-SA" dirty="0"/>
          </a:p>
        </p:txBody>
      </p:sp>
      <p:sp>
        <p:nvSpPr>
          <p:cNvPr id="3" name="Slide Number Placeholder 2">
            <a:extLst>
              <a:ext uri="{FF2B5EF4-FFF2-40B4-BE49-F238E27FC236}">
                <a16:creationId xmlns:a16="http://schemas.microsoft.com/office/drawing/2014/main" id="{1A664B83-A1BA-8881-55D7-4F2E26AED4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grpSp>
        <p:nvGrpSpPr>
          <p:cNvPr id="11" name="Group 10">
            <a:extLst>
              <a:ext uri="{FF2B5EF4-FFF2-40B4-BE49-F238E27FC236}">
                <a16:creationId xmlns:a16="http://schemas.microsoft.com/office/drawing/2014/main" id="{D1984AD2-B13D-8DE4-BB62-E429752B3347}"/>
              </a:ext>
            </a:extLst>
          </p:cNvPr>
          <p:cNvGrpSpPr/>
          <p:nvPr/>
        </p:nvGrpSpPr>
        <p:grpSpPr>
          <a:xfrm>
            <a:off x="442912" y="1661821"/>
            <a:ext cx="11306176" cy="3534357"/>
            <a:chOff x="442911" y="1440062"/>
            <a:chExt cx="11306176" cy="3534357"/>
          </a:xfrm>
        </p:grpSpPr>
        <p:sp>
          <p:nvSpPr>
            <p:cNvPr id="5" name="Rectangle: Rounded Corners 4">
              <a:extLst>
                <a:ext uri="{FF2B5EF4-FFF2-40B4-BE49-F238E27FC236}">
                  <a16:creationId xmlns:a16="http://schemas.microsoft.com/office/drawing/2014/main" id="{152C668D-C060-79EE-F78A-BC13B08E7E8F}"/>
                </a:ext>
              </a:extLst>
            </p:cNvPr>
            <p:cNvSpPr/>
            <p:nvPr/>
          </p:nvSpPr>
          <p:spPr>
            <a:xfrm>
              <a:off x="442912" y="1440062"/>
              <a:ext cx="11306175" cy="939800"/>
            </a:xfrm>
            <a:prstGeom prst="roundRect">
              <a:avLst/>
            </a:prstGeom>
            <a:solidFill>
              <a:schemeClr val="accent1">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6" name="Rectangle: Rounded Corners 5">
              <a:extLst>
                <a:ext uri="{FF2B5EF4-FFF2-40B4-BE49-F238E27FC236}">
                  <a16:creationId xmlns:a16="http://schemas.microsoft.com/office/drawing/2014/main" id="{50422779-9E04-A343-0EBA-B6B5ADB20E9B}"/>
                </a:ext>
              </a:extLst>
            </p:cNvPr>
            <p:cNvSpPr/>
            <p:nvPr/>
          </p:nvSpPr>
          <p:spPr>
            <a:xfrm>
              <a:off x="442912" y="2731371"/>
              <a:ext cx="11306175" cy="939800"/>
            </a:xfrm>
            <a:prstGeom prst="roundRect">
              <a:avLst/>
            </a:prstGeom>
            <a:solidFill>
              <a:schemeClr val="accent4">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 name="Rectangle: Rounded Corners 6">
              <a:extLst>
                <a:ext uri="{FF2B5EF4-FFF2-40B4-BE49-F238E27FC236}">
                  <a16:creationId xmlns:a16="http://schemas.microsoft.com/office/drawing/2014/main" id="{9D2677F0-869B-67F3-E606-877404DCF3BF}"/>
                </a:ext>
              </a:extLst>
            </p:cNvPr>
            <p:cNvSpPr/>
            <p:nvPr/>
          </p:nvSpPr>
          <p:spPr>
            <a:xfrm>
              <a:off x="442912" y="4022680"/>
              <a:ext cx="11306175" cy="939800"/>
            </a:xfrm>
            <a:prstGeom prst="roundRect">
              <a:avLst/>
            </a:prstGeom>
            <a:solidFill>
              <a:schemeClr val="accent2">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8" name="Google Shape;704;p105">
              <a:extLst>
                <a:ext uri="{FF2B5EF4-FFF2-40B4-BE49-F238E27FC236}">
                  <a16:creationId xmlns:a16="http://schemas.microsoft.com/office/drawing/2014/main" id="{CC8A3FB9-DE7D-2523-DC34-CD796C952896}"/>
                </a:ext>
              </a:extLst>
            </p:cNvPr>
            <p:cNvSpPr txBox="1">
              <a:spLocks/>
            </p:cNvSpPr>
            <p:nvPr/>
          </p:nvSpPr>
          <p:spPr>
            <a:xfrm>
              <a:off x="442911" y="1617110"/>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objective of this project is to create a web application that </a:t>
              </a:r>
              <a:r>
                <a:rPr lang="en-US" sz="1800" b="1" dirty="0"/>
                <a:t>evaluates</a:t>
              </a:r>
              <a:r>
                <a:rPr lang="en-US" sz="1800" dirty="0"/>
                <a:t> and </a:t>
              </a:r>
              <a:r>
                <a:rPr lang="en-US" sz="1800" b="1" dirty="0"/>
                <a:t>compares</a:t>
              </a:r>
              <a:r>
                <a:rPr lang="en-US" sz="1800" dirty="0"/>
                <a:t> the responses of </a:t>
              </a:r>
              <a:r>
                <a:rPr lang="en-US" sz="1800" b="1" dirty="0"/>
                <a:t>four</a:t>
              </a:r>
              <a:r>
                <a:rPr lang="en-US" sz="1800" dirty="0"/>
                <a:t> large language models (</a:t>
              </a:r>
              <a:r>
                <a:rPr lang="en-US" sz="1800" b="1" dirty="0"/>
                <a:t>LLMs</a:t>
              </a:r>
              <a:r>
                <a:rPr lang="en-US" sz="1800" dirty="0"/>
                <a:t>). </a:t>
              </a:r>
            </a:p>
            <a:p>
              <a:pPr algn="ctr">
                <a:lnSpc>
                  <a:spcPct val="85000"/>
                </a:lnSpc>
                <a:buClr>
                  <a:schemeClr val="dk1"/>
                </a:buClr>
                <a:buSzPts val="2400"/>
              </a:pPr>
              <a:endParaRPr lang="en-US" sz="1800" dirty="0"/>
            </a:p>
          </p:txBody>
        </p:sp>
        <p:sp>
          <p:nvSpPr>
            <p:cNvPr id="9" name="Google Shape;704;p105">
              <a:extLst>
                <a:ext uri="{FF2B5EF4-FFF2-40B4-BE49-F238E27FC236}">
                  <a16:creationId xmlns:a16="http://schemas.microsoft.com/office/drawing/2014/main" id="{EE9E0F12-7048-A0E1-4DC8-D09C22FDE765}"/>
                </a:ext>
              </a:extLst>
            </p:cNvPr>
            <p:cNvSpPr txBox="1">
              <a:spLocks/>
            </p:cNvSpPr>
            <p:nvPr/>
          </p:nvSpPr>
          <p:spPr>
            <a:xfrm>
              <a:off x="442911" y="2975859"/>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The application </a:t>
              </a:r>
              <a:r>
                <a:rPr lang="en-US" sz="1800" b="1" dirty="0"/>
                <a:t>retrieves</a:t>
              </a:r>
              <a:r>
                <a:rPr lang="en-US" sz="1800" dirty="0"/>
                <a:t> relevant data to ensure that models responses </a:t>
              </a:r>
              <a:r>
                <a:rPr lang="en-US" sz="1800" b="1" dirty="0"/>
                <a:t>based</a:t>
              </a:r>
              <a:r>
                <a:rPr lang="en-US" sz="1800" dirty="0"/>
                <a:t> on </a:t>
              </a:r>
              <a:r>
                <a:rPr lang="en-US" sz="1800" b="1" dirty="0"/>
                <a:t>search</a:t>
              </a:r>
              <a:r>
                <a:rPr lang="en-US" sz="1800" dirty="0"/>
                <a:t> </a:t>
              </a:r>
              <a:r>
                <a:rPr lang="en-US" sz="1800" b="1" dirty="0"/>
                <a:t>results</a:t>
              </a:r>
              <a:r>
                <a:rPr lang="en-US" sz="1800" dirty="0"/>
                <a:t>, not their own </a:t>
              </a:r>
              <a:r>
                <a:rPr lang="en-US" sz="1800" b="1" dirty="0"/>
                <a:t>knowledge</a:t>
              </a:r>
              <a:r>
                <a:rPr lang="en-US" sz="1800" dirty="0"/>
                <a:t> or </a:t>
              </a:r>
              <a:r>
                <a:rPr lang="en-US" sz="1800" b="1" dirty="0"/>
                <a:t>hallucinations</a:t>
              </a:r>
              <a:r>
                <a:rPr lang="en-US" sz="1800" dirty="0"/>
                <a:t>. </a:t>
              </a:r>
            </a:p>
            <a:p>
              <a:pPr algn="ctr">
                <a:lnSpc>
                  <a:spcPct val="85000"/>
                </a:lnSpc>
                <a:buClr>
                  <a:schemeClr val="dk1"/>
                </a:buClr>
                <a:buSzPts val="2400"/>
              </a:pPr>
              <a:endParaRPr lang="en-US" sz="1800" dirty="0"/>
            </a:p>
          </p:txBody>
        </p:sp>
        <p:sp>
          <p:nvSpPr>
            <p:cNvPr id="10" name="Google Shape;704;p105">
              <a:extLst>
                <a:ext uri="{FF2B5EF4-FFF2-40B4-BE49-F238E27FC236}">
                  <a16:creationId xmlns:a16="http://schemas.microsoft.com/office/drawing/2014/main" id="{0B4B8DD5-F5D5-87A8-0B2F-09BCBBF1271C}"/>
                </a:ext>
              </a:extLst>
            </p:cNvPr>
            <p:cNvSpPr txBox="1">
              <a:spLocks/>
            </p:cNvSpPr>
            <p:nvPr/>
          </p:nvSpPr>
          <p:spPr>
            <a:xfrm>
              <a:off x="442911" y="4311062"/>
              <a:ext cx="11306176" cy="66335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85000"/>
                </a:lnSpc>
                <a:buClr>
                  <a:schemeClr val="dk1"/>
                </a:buClr>
                <a:buSzPts val="2400"/>
              </a:pPr>
              <a:r>
                <a:rPr lang="en-US" sz="1800" dirty="0"/>
                <a:t>This approach ultimately identifies the </a:t>
              </a:r>
              <a:r>
                <a:rPr lang="en-US" sz="1800" b="1" dirty="0"/>
                <a:t>best-performing</a:t>
              </a:r>
              <a:r>
                <a:rPr lang="en-US" sz="1800" dirty="0"/>
                <a:t> model based on predefined </a:t>
              </a:r>
              <a:r>
                <a:rPr lang="en-US" sz="1800" b="1" dirty="0"/>
                <a:t>evaluation criteria</a:t>
              </a:r>
              <a:r>
                <a:rPr lang="en-US" sz="1800" dirty="0"/>
                <a:t>.</a:t>
              </a:r>
              <a:endParaRPr lang="en-US" sz="1100" dirty="0"/>
            </a:p>
            <a:p>
              <a:pPr algn="ctr">
                <a:lnSpc>
                  <a:spcPct val="85000"/>
                </a:lnSpc>
                <a:buClr>
                  <a:schemeClr val="dk1"/>
                </a:buClr>
                <a:buSzPts val="2400"/>
              </a:pPr>
              <a:endParaRPr lang="en-US" sz="1800" dirty="0"/>
            </a:p>
          </p:txBody>
        </p:sp>
      </p:grpSp>
    </p:spTree>
    <p:extLst>
      <p:ext uri="{BB962C8B-B14F-4D97-AF65-F5344CB8AC3E}">
        <p14:creationId xmlns:p14="http://schemas.microsoft.com/office/powerpoint/2010/main" val="206487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Ecosystem</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218489" y="6492240"/>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4</a:t>
            </a:fld>
            <a:endParaRPr sz="750">
              <a:solidFill>
                <a:schemeClr val="dk1"/>
              </a:solidFill>
              <a:latin typeface="Arial"/>
              <a:ea typeface="Arial"/>
              <a:cs typeface="Arial"/>
              <a:sym typeface="Arial"/>
            </a:endParaRPr>
          </a:p>
        </p:txBody>
      </p:sp>
      <p:sp>
        <p:nvSpPr>
          <p:cNvPr id="704" name="Google Shape;704;p105"/>
          <p:cNvSpPr txBox="1">
            <a:spLocks noGrp="1"/>
          </p:cNvSpPr>
          <p:nvPr>
            <p:ph type="body" idx="1"/>
          </p:nvPr>
        </p:nvSpPr>
        <p:spPr>
          <a:xfrm>
            <a:off x="442912" y="933433"/>
            <a:ext cx="11306176" cy="885842"/>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2400"/>
              <a:buFont typeface="Arial"/>
              <a:buNone/>
            </a:pPr>
            <a:r>
              <a:rPr lang="en-GB" sz="2400" b="0" i="0" u="none" strike="noStrike" cap="none" dirty="0">
                <a:solidFill>
                  <a:schemeClr val="dk1"/>
                </a:solidFill>
                <a:latin typeface="Arial"/>
                <a:ea typeface="Arial"/>
                <a:cs typeface="Arial"/>
                <a:sym typeface="Arial"/>
              </a:rPr>
              <a:t>Optional subhead layouts are available for text layouts</a:t>
            </a:r>
            <a:endParaRPr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19F7D089-C394-E429-7F2A-DEF67B9F4FA3}"/>
              </a:ext>
            </a:extLst>
          </p:cNvPr>
          <p:cNvPicPr>
            <a:picLocks noChangeAspect="1"/>
          </p:cNvPicPr>
          <p:nvPr/>
        </p:nvPicPr>
        <p:blipFill>
          <a:blip r:embed="rId3">
            <a:duotone>
              <a:schemeClr val="accent1">
                <a:shade val="45000"/>
                <a:satMod val="135000"/>
              </a:schemeClr>
              <a:prstClr val="white"/>
            </a:duotone>
          </a:blip>
          <a:stretch>
            <a:fillRect/>
          </a:stretch>
        </p:blipFill>
        <p:spPr>
          <a:xfrm>
            <a:off x="1682203" y="2695178"/>
            <a:ext cx="885843" cy="885843"/>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4">
            <a:duotone>
              <a:schemeClr val="accent1">
                <a:shade val="45000"/>
                <a:satMod val="135000"/>
              </a:schemeClr>
              <a:prstClr val="white"/>
            </a:duotone>
          </a:blip>
          <a:stretch>
            <a:fillRect/>
          </a:stretch>
        </p:blipFill>
        <p:spPr>
          <a:xfrm>
            <a:off x="3259130" y="2695178"/>
            <a:ext cx="885843" cy="885843"/>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3199079"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Backend</a:t>
            </a:r>
          </a:p>
        </p:txBody>
      </p:sp>
      <p:pic>
        <p:nvPicPr>
          <p:cNvPr id="4" name="Graphic 3" descr="User with solid fill">
            <a:extLst>
              <a:ext uri="{FF2B5EF4-FFF2-40B4-BE49-F238E27FC236}">
                <a16:creationId xmlns:a16="http://schemas.microsoft.com/office/drawing/2014/main" id="{A11B7B71-CBF5-1289-28D3-6054FCDF71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8199" y="2751639"/>
            <a:ext cx="772920" cy="772920"/>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A9CD299D-7137-5962-ADF3-3E5752923AB5}"/>
              </a:ext>
            </a:extLst>
          </p:cNvPr>
          <p:cNvPicPr>
            <a:picLocks noChangeAspect="1"/>
          </p:cNvPicPr>
          <p:nvPr/>
        </p:nvPicPr>
        <p:blipFill>
          <a:blip r:embed="rId7">
            <a:duotone>
              <a:schemeClr val="accent1">
                <a:shade val="45000"/>
                <a:satMod val="135000"/>
              </a:schemeClr>
              <a:prstClr val="white"/>
            </a:duotone>
          </a:blip>
          <a:stretch>
            <a:fillRect/>
          </a:stretch>
        </p:blipFill>
        <p:spPr>
          <a:xfrm>
            <a:off x="9623953" y="2695178"/>
            <a:ext cx="885842" cy="885842"/>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66F37733-D156-EA44-B659-084E61493311}"/>
              </a:ext>
            </a:extLst>
          </p:cNvPr>
          <p:cNvPicPr>
            <a:picLocks noChangeAspect="1"/>
          </p:cNvPicPr>
          <p:nvPr/>
        </p:nvPicPr>
        <p:blipFill>
          <a:blip r:embed="rId8">
            <a:duotone>
              <a:schemeClr val="accent1">
                <a:shade val="45000"/>
                <a:satMod val="135000"/>
              </a:schemeClr>
              <a:prstClr val="white"/>
            </a:duotone>
          </a:blip>
          <a:stretch>
            <a:fillRect/>
          </a:stretch>
        </p:blipFill>
        <p:spPr>
          <a:xfrm>
            <a:off x="8018468" y="2680899"/>
            <a:ext cx="914401" cy="914401"/>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344480CB-91ED-5462-7FB9-FC0D2FFEBCDB}"/>
              </a:ext>
            </a:extLst>
          </p:cNvPr>
          <p:cNvPicPr>
            <a:picLocks noChangeAspect="1"/>
          </p:cNvPicPr>
          <p:nvPr/>
        </p:nvPicPr>
        <p:blipFill>
          <a:blip r:embed="rId9">
            <a:duotone>
              <a:schemeClr val="accent1">
                <a:shade val="45000"/>
                <a:satMod val="135000"/>
              </a:schemeClr>
              <a:prstClr val="white"/>
            </a:duotone>
          </a:blip>
          <a:stretch>
            <a:fillRect/>
          </a:stretch>
        </p:blipFill>
        <p:spPr>
          <a:xfrm>
            <a:off x="4836057" y="2680899"/>
            <a:ext cx="914400" cy="914400"/>
          </a:xfrm>
          <a:prstGeom prst="rect">
            <a:avLst/>
          </a:prstGeom>
        </p:spPr>
      </p:pic>
      <p:pic>
        <p:nvPicPr>
          <p:cNvPr id="20" name="Picture 19" descr="A number on a black background&#10;&#10;Description automatically generated">
            <a:extLst>
              <a:ext uri="{FF2B5EF4-FFF2-40B4-BE49-F238E27FC236}">
                <a16:creationId xmlns:a16="http://schemas.microsoft.com/office/drawing/2014/main" id="{CAB120FC-7CD3-FE9B-5559-85264E9A09FB}"/>
              </a:ext>
            </a:extLst>
          </p:cNvPr>
          <p:cNvPicPr>
            <a:picLocks noChangeAspect="1"/>
          </p:cNvPicPr>
          <p:nvPr/>
        </p:nvPicPr>
        <p:blipFill>
          <a:blip r:embed="rId10">
            <a:duotone>
              <a:schemeClr val="accent1">
                <a:shade val="45000"/>
                <a:satMod val="135000"/>
              </a:schemeClr>
              <a:prstClr val="white"/>
            </a:duotone>
          </a:blip>
          <a:stretch>
            <a:fillRect/>
          </a:stretch>
        </p:blipFill>
        <p:spPr>
          <a:xfrm>
            <a:off x="6441541" y="2695178"/>
            <a:ext cx="885843" cy="885843"/>
          </a:xfrm>
          <a:prstGeom prst="rect">
            <a:avLst/>
          </a:prstGeom>
        </p:spPr>
      </p:pic>
      <p:pic>
        <p:nvPicPr>
          <p:cNvPr id="21" name="Graphic 20" descr="User with solid fill">
            <a:extLst>
              <a:ext uri="{FF2B5EF4-FFF2-40B4-BE49-F238E27FC236}">
                <a16:creationId xmlns:a16="http://schemas.microsoft.com/office/drawing/2014/main" id="{CACF5C6C-11C0-E154-3CD4-804F91A7D0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880" y="2751639"/>
            <a:ext cx="772920" cy="772920"/>
          </a:xfrm>
          <a:prstGeom prst="rect">
            <a:avLst/>
          </a:prstGeom>
        </p:spPr>
      </p:pic>
      <p:pic>
        <p:nvPicPr>
          <p:cNvPr id="23" name="Graphic 22" descr="Caret Down with solid fill">
            <a:extLst>
              <a:ext uri="{FF2B5EF4-FFF2-40B4-BE49-F238E27FC236}">
                <a16:creationId xmlns:a16="http://schemas.microsoft.com/office/drawing/2014/main" id="{008BA070-1596-6298-E40C-3B42D45D1A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932857" y="2820590"/>
            <a:ext cx="647745" cy="647745"/>
          </a:xfrm>
          <a:prstGeom prst="rect">
            <a:avLst/>
          </a:prstGeom>
        </p:spPr>
      </p:pic>
      <p:pic>
        <p:nvPicPr>
          <p:cNvPr id="24" name="Graphic 23" descr="Caret Down with solid fill">
            <a:extLst>
              <a:ext uri="{FF2B5EF4-FFF2-40B4-BE49-F238E27FC236}">
                <a16:creationId xmlns:a16="http://schemas.microsoft.com/office/drawing/2014/main" id="{4BE35C68-4105-22DE-0DFE-39E734A53E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2568045" y="2814226"/>
            <a:ext cx="647745" cy="647745"/>
          </a:xfrm>
          <a:prstGeom prst="rect">
            <a:avLst/>
          </a:prstGeom>
        </p:spPr>
      </p:pic>
      <p:pic>
        <p:nvPicPr>
          <p:cNvPr id="25" name="Graphic 24" descr="Caret Down with solid fill">
            <a:extLst>
              <a:ext uri="{FF2B5EF4-FFF2-40B4-BE49-F238E27FC236}">
                <a16:creationId xmlns:a16="http://schemas.microsoft.com/office/drawing/2014/main" id="{FFD767B0-0823-3303-CB42-2C031E5A053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4144972" y="2814225"/>
            <a:ext cx="647745" cy="647745"/>
          </a:xfrm>
          <a:prstGeom prst="rect">
            <a:avLst/>
          </a:prstGeom>
        </p:spPr>
      </p:pic>
      <p:pic>
        <p:nvPicPr>
          <p:cNvPr id="26" name="Graphic 25" descr="Caret Down with solid fill">
            <a:extLst>
              <a:ext uri="{FF2B5EF4-FFF2-40B4-BE49-F238E27FC236}">
                <a16:creationId xmlns:a16="http://schemas.microsoft.com/office/drawing/2014/main" id="{CB73AF08-FDD3-C429-ABC2-3C592DA157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5688022" y="2820590"/>
            <a:ext cx="647745" cy="647745"/>
          </a:xfrm>
          <a:prstGeom prst="rect">
            <a:avLst/>
          </a:prstGeom>
        </p:spPr>
      </p:pic>
      <p:pic>
        <p:nvPicPr>
          <p:cNvPr id="27" name="Graphic 26" descr="Caret Down with solid fill">
            <a:extLst>
              <a:ext uri="{FF2B5EF4-FFF2-40B4-BE49-F238E27FC236}">
                <a16:creationId xmlns:a16="http://schemas.microsoft.com/office/drawing/2014/main" id="{62B18B2B-C563-4643-5BFA-E8A29FC7F34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7364373" y="2814225"/>
            <a:ext cx="647745" cy="647745"/>
          </a:xfrm>
          <a:prstGeom prst="rect">
            <a:avLst/>
          </a:prstGeom>
        </p:spPr>
      </p:pic>
      <p:pic>
        <p:nvPicPr>
          <p:cNvPr id="28" name="Graphic 27" descr="Caret Down with solid fill">
            <a:extLst>
              <a:ext uri="{FF2B5EF4-FFF2-40B4-BE49-F238E27FC236}">
                <a16:creationId xmlns:a16="http://schemas.microsoft.com/office/drawing/2014/main" id="{248EA6CF-7E59-1C20-FA02-0CE2F1DCBE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8932868" y="2813464"/>
            <a:ext cx="647745" cy="647745"/>
          </a:xfrm>
          <a:prstGeom prst="rect">
            <a:avLst/>
          </a:prstGeom>
        </p:spPr>
      </p:pic>
      <p:pic>
        <p:nvPicPr>
          <p:cNvPr id="29" name="Graphic 28" descr="Caret Down with solid fill">
            <a:extLst>
              <a:ext uri="{FF2B5EF4-FFF2-40B4-BE49-F238E27FC236}">
                <a16:creationId xmlns:a16="http://schemas.microsoft.com/office/drawing/2014/main" id="{12E62E2E-A363-D2B5-018C-132F79B2E5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571124" y="2813464"/>
            <a:ext cx="647745" cy="647745"/>
          </a:xfrm>
          <a:prstGeom prst="rect">
            <a:avLst/>
          </a:prstGeom>
        </p:spPr>
      </p:pic>
      <p:sp>
        <p:nvSpPr>
          <p:cNvPr id="30" name="Rectangle: Rounded Corners 29">
            <a:extLst>
              <a:ext uri="{FF2B5EF4-FFF2-40B4-BE49-F238E27FC236}">
                <a16:creationId xmlns:a16="http://schemas.microsoft.com/office/drawing/2014/main" id="{A55C0DDA-9DE2-5BEF-3D2E-FD9317D434B2}"/>
              </a:ext>
            </a:extLst>
          </p:cNvPr>
          <p:cNvSpPr/>
          <p:nvPr/>
        </p:nvSpPr>
        <p:spPr>
          <a:xfrm>
            <a:off x="218199" y="2095500"/>
            <a:ext cx="11755601" cy="2565400"/>
          </a:xfrm>
          <a:prstGeom prst="roundRect">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Google Shape;1185;p134">
            <a:extLst>
              <a:ext uri="{FF2B5EF4-FFF2-40B4-BE49-F238E27FC236}">
                <a16:creationId xmlns:a16="http://schemas.microsoft.com/office/drawing/2014/main" id="{2C5FF988-ED88-B216-C499-BCBCC90204AD}"/>
              </a:ext>
            </a:extLst>
          </p:cNvPr>
          <p:cNvSpPr txBox="1">
            <a:spLocks/>
          </p:cNvSpPr>
          <p:nvPr/>
        </p:nvSpPr>
        <p:spPr>
          <a:xfrm>
            <a:off x="1622152"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Frontend</a:t>
            </a:r>
          </a:p>
        </p:txBody>
      </p:sp>
      <p:sp>
        <p:nvSpPr>
          <p:cNvPr id="32" name="Google Shape;1185;p134">
            <a:extLst>
              <a:ext uri="{FF2B5EF4-FFF2-40B4-BE49-F238E27FC236}">
                <a16:creationId xmlns:a16="http://schemas.microsoft.com/office/drawing/2014/main" id="{A6F641A8-D3B7-371F-FEF8-2B65D39DB3A3}"/>
              </a:ext>
            </a:extLst>
          </p:cNvPr>
          <p:cNvSpPr txBox="1">
            <a:spLocks/>
          </p:cNvSpPr>
          <p:nvPr/>
        </p:nvSpPr>
        <p:spPr>
          <a:xfrm>
            <a:off x="101687"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
        <p:nvSpPr>
          <p:cNvPr id="33" name="Google Shape;1185;p134">
            <a:extLst>
              <a:ext uri="{FF2B5EF4-FFF2-40B4-BE49-F238E27FC236}">
                <a16:creationId xmlns:a16="http://schemas.microsoft.com/office/drawing/2014/main" id="{61B41441-9BFA-8822-4AEC-BB4734868616}"/>
              </a:ext>
            </a:extLst>
          </p:cNvPr>
          <p:cNvSpPr txBox="1">
            <a:spLocks/>
          </p:cNvSpPr>
          <p:nvPr/>
        </p:nvSpPr>
        <p:spPr>
          <a:xfrm>
            <a:off x="4796110" y="361804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Vector Database</a:t>
            </a:r>
          </a:p>
        </p:txBody>
      </p:sp>
      <p:sp>
        <p:nvSpPr>
          <p:cNvPr id="34" name="Google Shape;1185;p134">
            <a:extLst>
              <a:ext uri="{FF2B5EF4-FFF2-40B4-BE49-F238E27FC236}">
                <a16:creationId xmlns:a16="http://schemas.microsoft.com/office/drawing/2014/main" id="{D3C3E6D2-4C4A-5CFF-7276-F4256DAA8AA9}"/>
              </a:ext>
            </a:extLst>
          </p:cNvPr>
          <p:cNvSpPr txBox="1">
            <a:spLocks/>
          </p:cNvSpPr>
          <p:nvPr/>
        </p:nvSpPr>
        <p:spPr>
          <a:xfrm>
            <a:off x="6377031" y="367749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RAG</a:t>
            </a:r>
          </a:p>
        </p:txBody>
      </p:sp>
      <p:sp>
        <p:nvSpPr>
          <p:cNvPr id="35" name="Google Shape;1185;p134">
            <a:extLst>
              <a:ext uri="{FF2B5EF4-FFF2-40B4-BE49-F238E27FC236}">
                <a16:creationId xmlns:a16="http://schemas.microsoft.com/office/drawing/2014/main" id="{B2C0CFC1-D1C6-B43F-7752-D11A6AE6AF43}"/>
              </a:ext>
            </a:extLst>
          </p:cNvPr>
          <p:cNvSpPr txBox="1">
            <a:spLocks/>
          </p:cNvSpPr>
          <p:nvPr/>
        </p:nvSpPr>
        <p:spPr>
          <a:xfrm>
            <a:off x="7974062" y="3658812"/>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LLMs</a:t>
            </a:r>
          </a:p>
        </p:txBody>
      </p:sp>
      <p:sp>
        <p:nvSpPr>
          <p:cNvPr id="36" name="Google Shape;1185;p134">
            <a:extLst>
              <a:ext uri="{FF2B5EF4-FFF2-40B4-BE49-F238E27FC236}">
                <a16:creationId xmlns:a16="http://schemas.microsoft.com/office/drawing/2014/main" id="{1C38A2A3-6414-A3E5-6E67-407B8DB91094}"/>
              </a:ext>
            </a:extLst>
          </p:cNvPr>
          <p:cNvSpPr txBox="1">
            <a:spLocks/>
          </p:cNvSpPr>
          <p:nvPr/>
        </p:nvSpPr>
        <p:spPr>
          <a:xfrm>
            <a:off x="9523387" y="3658812"/>
            <a:ext cx="1086974"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Evaluation</a:t>
            </a:r>
          </a:p>
        </p:txBody>
      </p:sp>
      <p:sp>
        <p:nvSpPr>
          <p:cNvPr id="37" name="Google Shape;1185;p134">
            <a:extLst>
              <a:ext uri="{FF2B5EF4-FFF2-40B4-BE49-F238E27FC236}">
                <a16:creationId xmlns:a16="http://schemas.microsoft.com/office/drawing/2014/main" id="{9F346093-F176-8AF1-166A-83FBC4BF7DE4}"/>
              </a:ext>
            </a:extLst>
          </p:cNvPr>
          <p:cNvSpPr txBox="1">
            <a:spLocks/>
          </p:cNvSpPr>
          <p:nvPr/>
        </p:nvSpPr>
        <p:spPr>
          <a:xfrm>
            <a:off x="11084368" y="3567015"/>
            <a:ext cx="1005943"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1800" dirty="0"/>
              <a:t>User</a:t>
            </a:r>
          </a:p>
        </p:txBody>
      </p:sp>
    </p:spTree>
    <p:extLst>
      <p:ext uri="{BB962C8B-B14F-4D97-AF65-F5344CB8AC3E}">
        <p14:creationId xmlns:p14="http://schemas.microsoft.com/office/powerpoint/2010/main" val="4883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699D22-0E83-40A6-94CC-10A5F503BC9C}"/>
              </a:ext>
            </a:extLst>
          </p:cNvPr>
          <p:cNvSpPr>
            <a:spLocks noGrp="1"/>
          </p:cNvSpPr>
          <p:nvPr>
            <p:ph type="title"/>
          </p:nvPr>
        </p:nvSpPr>
        <p:spPr/>
        <p:txBody>
          <a:bodyPr/>
          <a:lstStyle/>
          <a:p>
            <a:r>
              <a:rPr lang="en-US" sz="3200" dirty="0"/>
              <a:t>Requirements and implementation approach</a:t>
            </a:r>
            <a:endParaRPr lang="ar-SA" dirty="0"/>
          </a:p>
        </p:txBody>
      </p:sp>
      <p:sp>
        <p:nvSpPr>
          <p:cNvPr id="6" name="Slide Number Placeholder 5">
            <a:extLst>
              <a:ext uri="{FF2B5EF4-FFF2-40B4-BE49-F238E27FC236}">
                <a16:creationId xmlns:a16="http://schemas.microsoft.com/office/drawing/2014/main" id="{329D145D-8551-0931-4C77-BE42AB838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7" name="Subtitle 6">
            <a:extLst>
              <a:ext uri="{FF2B5EF4-FFF2-40B4-BE49-F238E27FC236}">
                <a16:creationId xmlns:a16="http://schemas.microsoft.com/office/drawing/2014/main" id="{9C6E69F7-2E17-AD6F-2FFF-3F584819B0D9}"/>
              </a:ext>
            </a:extLst>
          </p:cNvPr>
          <p:cNvSpPr>
            <a:spLocks noGrp="1"/>
          </p:cNvSpPr>
          <p:nvPr>
            <p:ph type="subTitle" idx="4"/>
          </p:nvPr>
        </p:nvSpPr>
        <p:spPr>
          <a:xfrm>
            <a:off x="328612" y="933434"/>
            <a:ext cx="11306176" cy="885842"/>
          </a:xfrm>
        </p:spPr>
        <p:txBody>
          <a:bodyPr/>
          <a:lstStyle/>
          <a:p>
            <a:r>
              <a:rPr lang="en-US" dirty="0"/>
              <a:t>We need to focus on delivering three main requirements to build the ecosystem.</a:t>
            </a:r>
            <a:endParaRPr lang="ar-SA" dirty="0"/>
          </a:p>
        </p:txBody>
      </p:sp>
      <p:pic>
        <p:nvPicPr>
          <p:cNvPr id="8" name="Picture 7" descr="A black background with a black square&#10;&#10;Description automatically generated with medium confidence">
            <a:extLst>
              <a:ext uri="{FF2B5EF4-FFF2-40B4-BE49-F238E27FC236}">
                <a16:creationId xmlns:a16="http://schemas.microsoft.com/office/drawing/2014/main" id="{EA265E42-CC05-4079-32C3-8E04AB718F3D}"/>
              </a:ext>
            </a:extLst>
          </p:cNvPr>
          <p:cNvPicPr>
            <a:picLocks noChangeAspect="1"/>
          </p:cNvPicPr>
          <p:nvPr/>
        </p:nvPicPr>
        <p:blipFill>
          <a:blip r:embed="rId2">
            <a:duotone>
              <a:schemeClr val="accent3">
                <a:shade val="45000"/>
                <a:satMod val="135000"/>
              </a:schemeClr>
              <a:prstClr val="white"/>
            </a:duotone>
          </a:blip>
          <a:stretch>
            <a:fillRect/>
          </a:stretch>
        </p:blipFill>
        <p:spPr>
          <a:xfrm>
            <a:off x="5039307" y="2500858"/>
            <a:ext cx="2113386" cy="2113386"/>
          </a:xfrm>
          <a:prstGeom prst="rect">
            <a:avLst/>
          </a:prstGeom>
          <a:ln>
            <a:noFill/>
          </a:ln>
        </p:spPr>
      </p:pic>
      <p:pic>
        <p:nvPicPr>
          <p:cNvPr id="9" name="Picture 8" descr="A black background with a black square&#10;&#10;Description automatically generated with medium confidence">
            <a:extLst>
              <a:ext uri="{FF2B5EF4-FFF2-40B4-BE49-F238E27FC236}">
                <a16:creationId xmlns:a16="http://schemas.microsoft.com/office/drawing/2014/main" id="{5A0C4399-5B28-F14F-1E10-D09AAFB3B26C}"/>
              </a:ext>
            </a:extLst>
          </p:cNvPr>
          <p:cNvPicPr>
            <a:picLocks noChangeAspect="1"/>
          </p:cNvPicPr>
          <p:nvPr/>
        </p:nvPicPr>
        <p:blipFill>
          <a:blip r:embed="rId3">
            <a:duotone>
              <a:schemeClr val="accent1">
                <a:shade val="45000"/>
                <a:satMod val="135000"/>
              </a:schemeClr>
              <a:prstClr val="white"/>
            </a:duotone>
          </a:blip>
          <a:stretch>
            <a:fillRect/>
          </a:stretch>
        </p:blipFill>
        <p:spPr>
          <a:xfrm>
            <a:off x="8927096" y="2435443"/>
            <a:ext cx="2113386" cy="2113386"/>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5E82DF7C-5322-5602-34EC-BEFE500D227B}"/>
              </a:ext>
            </a:extLst>
          </p:cNvPr>
          <p:cNvPicPr>
            <a:picLocks noChangeAspect="1"/>
          </p:cNvPicPr>
          <p:nvPr/>
        </p:nvPicPr>
        <p:blipFill>
          <a:blip r:embed="rId4">
            <a:duotone>
              <a:schemeClr val="accent1">
                <a:shade val="45000"/>
                <a:satMod val="135000"/>
              </a:schemeClr>
              <a:prstClr val="white"/>
            </a:duotone>
          </a:blip>
          <a:stretch>
            <a:fillRect/>
          </a:stretch>
        </p:blipFill>
        <p:spPr>
          <a:xfrm>
            <a:off x="1071719" y="2500858"/>
            <a:ext cx="2113387" cy="2113387"/>
          </a:xfrm>
          <a:prstGeom prst="rect">
            <a:avLst/>
          </a:prstGeom>
        </p:spPr>
      </p:pic>
      <p:sp>
        <p:nvSpPr>
          <p:cNvPr id="11" name="Google Shape;1185;p134">
            <a:extLst>
              <a:ext uri="{FF2B5EF4-FFF2-40B4-BE49-F238E27FC236}">
                <a16:creationId xmlns:a16="http://schemas.microsoft.com/office/drawing/2014/main" id="{16C919AD-1648-BECC-0D40-042C12A8507E}"/>
              </a:ext>
            </a:extLst>
          </p:cNvPr>
          <p:cNvSpPr txBox="1">
            <a:spLocks/>
          </p:cNvSpPr>
          <p:nvPr/>
        </p:nvSpPr>
        <p:spPr>
          <a:xfrm>
            <a:off x="899106"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Backend</a:t>
            </a:r>
          </a:p>
        </p:txBody>
      </p:sp>
      <p:sp>
        <p:nvSpPr>
          <p:cNvPr id="12" name="Google Shape;1185;p134">
            <a:extLst>
              <a:ext uri="{FF2B5EF4-FFF2-40B4-BE49-F238E27FC236}">
                <a16:creationId xmlns:a16="http://schemas.microsoft.com/office/drawing/2014/main" id="{BA4C7510-3684-B21A-AF63-1973936C89D1}"/>
              </a:ext>
            </a:extLst>
          </p:cNvPr>
          <p:cNvSpPr txBox="1">
            <a:spLocks/>
          </p:cNvSpPr>
          <p:nvPr/>
        </p:nvSpPr>
        <p:spPr>
          <a:xfrm>
            <a:off x="4953000" y="528002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Integration</a:t>
            </a:r>
          </a:p>
        </p:txBody>
      </p:sp>
      <p:sp>
        <p:nvSpPr>
          <p:cNvPr id="13" name="Google Shape;1185;p134">
            <a:extLst>
              <a:ext uri="{FF2B5EF4-FFF2-40B4-BE49-F238E27FC236}">
                <a16:creationId xmlns:a16="http://schemas.microsoft.com/office/drawing/2014/main" id="{5D07AF4A-5027-EB19-8D40-B63B6EA08A99}"/>
              </a:ext>
            </a:extLst>
          </p:cNvPr>
          <p:cNvSpPr txBox="1">
            <a:spLocks/>
          </p:cNvSpPr>
          <p:nvPr/>
        </p:nvSpPr>
        <p:spPr>
          <a:xfrm>
            <a:off x="8840789" y="52634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dirty="0"/>
              <a:t>Frontend</a:t>
            </a:r>
          </a:p>
        </p:txBody>
      </p:sp>
      <p:pic>
        <p:nvPicPr>
          <p:cNvPr id="17" name="Graphic 16" descr="Caret Down with solid fill">
            <a:extLst>
              <a:ext uri="{FF2B5EF4-FFF2-40B4-BE49-F238E27FC236}">
                <a16:creationId xmlns:a16="http://schemas.microsoft.com/office/drawing/2014/main" id="{A974368E-2034-33A7-2EE5-C322905608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3828233" y="3233678"/>
            <a:ext cx="647745" cy="647745"/>
          </a:xfrm>
          <a:prstGeom prst="rect">
            <a:avLst/>
          </a:prstGeom>
        </p:spPr>
      </p:pic>
      <p:pic>
        <p:nvPicPr>
          <p:cNvPr id="18" name="Graphic 17" descr="Caret Down with solid fill">
            <a:extLst>
              <a:ext uri="{FF2B5EF4-FFF2-40B4-BE49-F238E27FC236}">
                <a16:creationId xmlns:a16="http://schemas.microsoft.com/office/drawing/2014/main" id="{597B3C57-4501-8539-E4D5-7EFC0364EB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7716022" y="3233678"/>
            <a:ext cx="647745" cy="647745"/>
          </a:xfrm>
          <a:prstGeom prst="rect">
            <a:avLst/>
          </a:prstGeom>
        </p:spPr>
      </p:pic>
      <p:sp>
        <p:nvSpPr>
          <p:cNvPr id="19" name="Rectangle 18">
            <a:extLst>
              <a:ext uri="{FF2B5EF4-FFF2-40B4-BE49-F238E27FC236}">
                <a16:creationId xmlns:a16="http://schemas.microsoft.com/office/drawing/2014/main" id="{AB5A59CF-2A8A-0301-2E28-C035BF292A13}"/>
              </a:ext>
            </a:extLst>
          </p:cNvPr>
          <p:cNvSpPr/>
          <p:nvPr/>
        </p:nvSpPr>
        <p:spPr>
          <a:xfrm>
            <a:off x="4356100" y="2108200"/>
            <a:ext cx="3492500" cy="3022600"/>
          </a:xfrm>
          <a:prstGeom prst="rect">
            <a:avLst/>
          </a:prstGeom>
          <a:noFill/>
          <a:ln>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Tree>
    <p:extLst>
      <p:ext uri="{BB962C8B-B14F-4D97-AF65-F5344CB8AC3E}">
        <p14:creationId xmlns:p14="http://schemas.microsoft.com/office/powerpoint/2010/main" val="106008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6</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4"/>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5"/>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6"/>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7"/>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8"/>
          <a:stretch>
            <a:fillRect/>
          </a:stretch>
        </p:blipFill>
        <p:spPr>
          <a:xfrm>
            <a:off x="8476906" y="2950030"/>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9"/>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857112" y="4144249"/>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spTree>
    <p:extLst>
      <p:ext uri="{BB962C8B-B14F-4D97-AF65-F5344CB8AC3E}">
        <p14:creationId xmlns:p14="http://schemas.microsoft.com/office/powerpoint/2010/main" val="3884899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1393832"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4"/>
          <a:stretch>
            <a:fillRect/>
          </a:stretch>
        </p:blipFill>
        <p:spPr>
          <a:xfrm>
            <a:off x="821681" y="2483042"/>
            <a:ext cx="778216" cy="778216"/>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1692411" y="2782996"/>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Scraping</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CC589AE9-E531-79A8-CA1C-C047EFF4A20B}"/>
              </a:ext>
            </a:extLst>
          </p:cNvPr>
          <p:cNvPicPr>
            <a:picLocks noChangeAspect="1"/>
          </p:cNvPicPr>
          <p:nvPr/>
        </p:nvPicPr>
        <p:blipFill>
          <a:blip r:embed="rId5"/>
          <a:stretch>
            <a:fillRect/>
          </a:stretch>
        </p:blipFill>
        <p:spPr>
          <a:xfrm>
            <a:off x="1477963" y="3145689"/>
            <a:ext cx="2286001" cy="983099"/>
          </a:xfrm>
          <a:prstGeom prst="rect">
            <a:avLst/>
          </a:prstGeom>
        </p:spPr>
      </p:pic>
    </p:spTree>
    <p:extLst>
      <p:ext uri="{BB962C8B-B14F-4D97-AF65-F5344CB8AC3E}">
        <p14:creationId xmlns:p14="http://schemas.microsoft.com/office/powerpoint/2010/main" val="413830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750C3D69-8A5A-A0BB-10D3-1C04473438F2}"/>
              </a:ext>
            </a:extLst>
          </p:cNvPr>
          <p:cNvSpPr/>
          <p:nvPr/>
        </p:nvSpPr>
        <p:spPr>
          <a:xfrm>
            <a:off x="9926001" y="2203635"/>
            <a:ext cx="1870614" cy="3936077"/>
          </a:xfrm>
          <a:prstGeom prst="roundRect">
            <a:avLst>
              <a:gd name="adj" fmla="val 0"/>
            </a:avLst>
          </a:prstGeom>
          <a:solidFill>
            <a:schemeClr val="accent2">
              <a:lumMod val="20000"/>
              <a:lumOff val="8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9" name="Rectangle: Rounded Corners 38">
            <a:extLst>
              <a:ext uri="{FF2B5EF4-FFF2-40B4-BE49-F238E27FC236}">
                <a16:creationId xmlns:a16="http://schemas.microsoft.com/office/drawing/2014/main" id="{AC29E0C1-3C9D-03AE-0EDE-AE4DFAC7E8D2}"/>
              </a:ext>
            </a:extLst>
          </p:cNvPr>
          <p:cNvSpPr/>
          <p:nvPr/>
        </p:nvSpPr>
        <p:spPr>
          <a:xfrm>
            <a:off x="8021325" y="2248801"/>
            <a:ext cx="1870613" cy="3936077"/>
          </a:xfrm>
          <a:prstGeom prst="roundRect">
            <a:avLst>
              <a:gd name="adj" fmla="val 0"/>
            </a:avLst>
          </a:prstGeom>
          <a:solidFill>
            <a:schemeClr val="accent2">
              <a:lumMod val="40000"/>
              <a:lumOff val="6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Rectangle: Rounded Corners 37">
            <a:extLst>
              <a:ext uri="{FF2B5EF4-FFF2-40B4-BE49-F238E27FC236}">
                <a16:creationId xmlns:a16="http://schemas.microsoft.com/office/drawing/2014/main" id="{65F40C99-FA4C-E2C8-9DB7-0AC4C586B6BF}"/>
              </a:ext>
            </a:extLst>
          </p:cNvPr>
          <p:cNvSpPr/>
          <p:nvPr/>
        </p:nvSpPr>
        <p:spPr>
          <a:xfrm>
            <a:off x="6116650" y="2203635"/>
            <a:ext cx="1870612" cy="3936077"/>
          </a:xfrm>
          <a:prstGeom prst="roundRect">
            <a:avLst>
              <a:gd name="adj" fmla="val 0"/>
            </a:avLst>
          </a:prstGeom>
          <a:solidFill>
            <a:schemeClr val="accent2">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Rounded Corners 36">
            <a:extLst>
              <a:ext uri="{FF2B5EF4-FFF2-40B4-BE49-F238E27FC236}">
                <a16:creationId xmlns:a16="http://schemas.microsoft.com/office/drawing/2014/main" id="{2C152172-663E-0BB2-6A3B-F40D0771E86F}"/>
              </a:ext>
            </a:extLst>
          </p:cNvPr>
          <p:cNvSpPr/>
          <p:nvPr/>
        </p:nvSpPr>
        <p:spPr>
          <a:xfrm>
            <a:off x="4218505" y="2248802"/>
            <a:ext cx="1870612" cy="3936077"/>
          </a:xfrm>
          <a:prstGeom prst="roundRect">
            <a:avLst>
              <a:gd name="adj" fmla="val 0"/>
            </a:avLst>
          </a:prstGeom>
          <a:solidFill>
            <a:schemeClr val="accent4">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Rounded Corners 35">
            <a:extLst>
              <a:ext uri="{FF2B5EF4-FFF2-40B4-BE49-F238E27FC236}">
                <a16:creationId xmlns:a16="http://schemas.microsoft.com/office/drawing/2014/main" id="{DC2FDAE5-9D2A-4801-6979-5592144297BE}"/>
              </a:ext>
            </a:extLst>
          </p:cNvPr>
          <p:cNvSpPr/>
          <p:nvPr/>
        </p:nvSpPr>
        <p:spPr>
          <a:xfrm>
            <a:off x="2314646" y="2248803"/>
            <a:ext cx="1870612"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34" name="Rectangle: Rounded Corners 33">
            <a:extLst>
              <a:ext uri="{FF2B5EF4-FFF2-40B4-BE49-F238E27FC236}">
                <a16:creationId xmlns:a16="http://schemas.microsoft.com/office/drawing/2014/main" id="{46899C0D-3A0B-944D-564C-03F35233AB04}"/>
              </a:ext>
            </a:extLst>
          </p:cNvPr>
          <p:cNvSpPr/>
          <p:nvPr/>
        </p:nvSpPr>
        <p:spPr>
          <a:xfrm>
            <a:off x="420383" y="2248850"/>
            <a:ext cx="1870611" cy="3936077"/>
          </a:xfrm>
          <a:prstGeom prst="roundRect">
            <a:avLst>
              <a:gd name="adj" fmla="val 0"/>
            </a:avLst>
          </a:prstGeom>
          <a:solidFill>
            <a:schemeClr val="accent1">
              <a:lumMod val="75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703" name="Google Shape;703;p105"/>
          <p:cNvSpPr txBox="1">
            <a:spLocks noGrp="1"/>
          </p:cNvSpPr>
          <p:nvPr>
            <p:ph type="sldNum" idx="12"/>
          </p:nvPr>
        </p:nvSpPr>
        <p:spPr>
          <a:xfrm>
            <a:off x="8178359" y="6492251"/>
            <a:ext cx="3530600" cy="1371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GB" sz="750">
                <a:solidFill>
                  <a:schemeClr val="dk1"/>
                </a:solidFill>
                <a:latin typeface="Arial"/>
                <a:ea typeface="Arial"/>
                <a:cs typeface="Arial"/>
                <a:sym typeface="Arial"/>
              </a:rPr>
              <a:t>8</a:t>
            </a:fld>
            <a:endParaRPr sz="750">
              <a:solidFill>
                <a:schemeClr val="dk1"/>
              </a:solidFill>
              <a:latin typeface="Arial"/>
              <a:ea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7E4F6934-BC3F-7B22-2105-01A5117E325E}"/>
              </a:ext>
            </a:extLst>
          </p:cNvPr>
          <p:cNvPicPr>
            <a:picLocks noChangeAspect="1"/>
          </p:cNvPicPr>
          <p:nvPr/>
        </p:nvPicPr>
        <p:blipFill>
          <a:blip r:embed="rId4"/>
          <a:stretch>
            <a:fillRect/>
          </a:stretch>
        </p:blipFill>
        <p:spPr>
          <a:xfrm>
            <a:off x="8372985" y="4877958"/>
            <a:ext cx="1219702" cy="1219702"/>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BAD3FE60-F2EF-FAFE-1890-7A8F6B9EF721}"/>
              </a:ext>
            </a:extLst>
          </p:cNvPr>
          <p:cNvPicPr>
            <a:picLocks noChangeAspect="1"/>
          </p:cNvPicPr>
          <p:nvPr/>
        </p:nvPicPr>
        <p:blipFill>
          <a:blip r:embed="rId5"/>
          <a:stretch>
            <a:fillRect/>
          </a:stretch>
        </p:blipFill>
        <p:spPr>
          <a:xfrm>
            <a:off x="4634755" y="2952098"/>
            <a:ext cx="1033213" cy="1033213"/>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6"/>
          <a:stretch>
            <a:fillRect/>
          </a:stretch>
        </p:blipFill>
        <p:spPr>
          <a:xfrm>
            <a:off x="2712162" y="2948519"/>
            <a:ext cx="960962" cy="960962"/>
          </a:xfrm>
          <a:prstGeom prst="rect">
            <a:avLst/>
          </a:prstGeom>
        </p:spPr>
      </p:pic>
      <p:pic>
        <p:nvPicPr>
          <p:cNvPr id="29" name="Picture 28" descr="A black background with a black square&#10;&#10;Description automatically generated with medium confidence">
            <a:extLst>
              <a:ext uri="{FF2B5EF4-FFF2-40B4-BE49-F238E27FC236}">
                <a16:creationId xmlns:a16="http://schemas.microsoft.com/office/drawing/2014/main" id="{46BDB4E4-1DDC-DC08-D5BA-7D11DC8F4A76}"/>
              </a:ext>
            </a:extLst>
          </p:cNvPr>
          <p:cNvPicPr>
            <a:picLocks noChangeAspect="1"/>
          </p:cNvPicPr>
          <p:nvPr/>
        </p:nvPicPr>
        <p:blipFill>
          <a:blip r:embed="rId7"/>
          <a:stretch>
            <a:fillRect/>
          </a:stretch>
        </p:blipFill>
        <p:spPr>
          <a:xfrm>
            <a:off x="956169" y="3039892"/>
            <a:ext cx="778216" cy="778216"/>
          </a:xfrm>
          <a:prstGeom prst="rect">
            <a:avLst/>
          </a:prstGeom>
        </p:spPr>
      </p:pic>
      <p:pic>
        <p:nvPicPr>
          <p:cNvPr id="33" name="Picture 32" descr="A black background with a black square&#10;&#10;Description automatically generated with medium confidence">
            <a:extLst>
              <a:ext uri="{FF2B5EF4-FFF2-40B4-BE49-F238E27FC236}">
                <a16:creationId xmlns:a16="http://schemas.microsoft.com/office/drawing/2014/main" id="{94AC15EA-C023-B664-BC80-CEA8D6C05F03}"/>
              </a:ext>
            </a:extLst>
          </p:cNvPr>
          <p:cNvPicPr>
            <a:picLocks noChangeAspect="1"/>
          </p:cNvPicPr>
          <p:nvPr/>
        </p:nvPicPr>
        <p:blipFill>
          <a:blip r:embed="rId8"/>
          <a:stretch>
            <a:fillRect/>
          </a:stretch>
        </p:blipFill>
        <p:spPr>
          <a:xfrm>
            <a:off x="10408939" y="2948519"/>
            <a:ext cx="960962" cy="960962"/>
          </a:xfrm>
          <a:prstGeom prst="rect">
            <a:avLst/>
          </a:prstGeom>
        </p:spPr>
      </p:pic>
      <p:pic>
        <p:nvPicPr>
          <p:cNvPr id="52" name="Picture 51" descr="A number on a black background&#10;&#10;Description automatically generated">
            <a:extLst>
              <a:ext uri="{FF2B5EF4-FFF2-40B4-BE49-F238E27FC236}">
                <a16:creationId xmlns:a16="http://schemas.microsoft.com/office/drawing/2014/main" id="{A425B9CA-C581-54EB-9B52-41BEDC45B47D}"/>
              </a:ext>
            </a:extLst>
          </p:cNvPr>
          <p:cNvPicPr>
            <a:picLocks noChangeAspect="1"/>
          </p:cNvPicPr>
          <p:nvPr/>
        </p:nvPicPr>
        <p:blipFill>
          <a:blip r:embed="rId9"/>
          <a:stretch>
            <a:fillRect/>
          </a:stretch>
        </p:blipFill>
        <p:spPr>
          <a:xfrm>
            <a:off x="8476906" y="2770046"/>
            <a:ext cx="959451" cy="959451"/>
          </a:xfrm>
          <a:prstGeom prst="rect">
            <a:avLst/>
          </a:prstGeom>
        </p:spPr>
      </p:pic>
      <p:pic>
        <p:nvPicPr>
          <p:cNvPr id="54" name="Picture 53" descr="A black background with a black square&#10;&#10;Description automatically generated with medium confidence">
            <a:extLst>
              <a:ext uri="{FF2B5EF4-FFF2-40B4-BE49-F238E27FC236}">
                <a16:creationId xmlns:a16="http://schemas.microsoft.com/office/drawing/2014/main" id="{27BF70CF-10A6-8686-6B68-30D557A86D4F}"/>
              </a:ext>
            </a:extLst>
          </p:cNvPr>
          <p:cNvPicPr>
            <a:picLocks noChangeAspect="1"/>
          </p:cNvPicPr>
          <p:nvPr/>
        </p:nvPicPr>
        <p:blipFill>
          <a:blip r:embed="rId10"/>
          <a:stretch>
            <a:fillRect/>
          </a:stretch>
        </p:blipFill>
        <p:spPr>
          <a:xfrm>
            <a:off x="6419162" y="2745620"/>
            <a:ext cx="1239691" cy="1239691"/>
          </a:xfrm>
          <a:prstGeom prst="rect">
            <a:avLst/>
          </a:prstGeom>
        </p:spPr>
      </p:pic>
      <p:sp>
        <p:nvSpPr>
          <p:cNvPr id="55" name="Google Shape;1185;p134">
            <a:extLst>
              <a:ext uri="{FF2B5EF4-FFF2-40B4-BE49-F238E27FC236}">
                <a16:creationId xmlns:a16="http://schemas.microsoft.com/office/drawing/2014/main" id="{020C7A78-8BB4-670D-4B70-836E52853A08}"/>
              </a:ext>
            </a:extLst>
          </p:cNvPr>
          <p:cNvSpPr txBox="1">
            <a:spLocks/>
          </p:cNvSpPr>
          <p:nvPr/>
        </p:nvSpPr>
        <p:spPr>
          <a:xfrm>
            <a:off x="202277" y="407761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Scraping</a:t>
            </a:r>
          </a:p>
        </p:txBody>
      </p:sp>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2239862" y="4119705"/>
            <a:ext cx="190556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Data </a:t>
            </a:r>
          </a:p>
          <a:p>
            <a:pPr marL="0" indent="0" algn="ctr">
              <a:spcAft>
                <a:spcPts val="300"/>
              </a:spcAft>
              <a:buSzPts val="1600"/>
            </a:pPr>
            <a:r>
              <a:rPr lang="en-GB" sz="2000" dirty="0"/>
              <a:t>Splitting (Chunks) </a:t>
            </a:r>
          </a:p>
        </p:txBody>
      </p:sp>
      <p:sp>
        <p:nvSpPr>
          <p:cNvPr id="57" name="Google Shape;1185;p134">
            <a:extLst>
              <a:ext uri="{FF2B5EF4-FFF2-40B4-BE49-F238E27FC236}">
                <a16:creationId xmlns:a16="http://schemas.microsoft.com/office/drawing/2014/main" id="{79389B2C-132C-C742-E112-AC00A67557F2}"/>
              </a:ext>
            </a:extLst>
          </p:cNvPr>
          <p:cNvSpPr txBox="1">
            <a:spLocks/>
          </p:cNvSpPr>
          <p:nvPr/>
        </p:nvSpPr>
        <p:spPr>
          <a:xfrm>
            <a:off x="4015164" y="412409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Vectorization (Embedding)</a:t>
            </a:r>
          </a:p>
        </p:txBody>
      </p:sp>
      <p:sp>
        <p:nvSpPr>
          <p:cNvPr id="59" name="Google Shape;1185;p134">
            <a:extLst>
              <a:ext uri="{FF2B5EF4-FFF2-40B4-BE49-F238E27FC236}">
                <a16:creationId xmlns:a16="http://schemas.microsoft.com/office/drawing/2014/main" id="{22C6EE5E-2D4F-700D-3F98-FF1758F42F44}"/>
              </a:ext>
            </a:extLst>
          </p:cNvPr>
          <p:cNvSpPr txBox="1">
            <a:spLocks/>
          </p:cNvSpPr>
          <p:nvPr/>
        </p:nvSpPr>
        <p:spPr>
          <a:xfrm>
            <a:off x="5908956" y="4119705"/>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Vector </a:t>
            </a:r>
          </a:p>
          <a:p>
            <a:pPr marL="0" indent="0" algn="ctr">
              <a:spcAft>
                <a:spcPts val="300"/>
              </a:spcAft>
              <a:buSzPts val="1600"/>
            </a:pPr>
            <a:r>
              <a:rPr lang="en-GB" sz="2000" dirty="0"/>
              <a:t>Database </a:t>
            </a:r>
          </a:p>
        </p:txBody>
      </p:sp>
      <p:sp>
        <p:nvSpPr>
          <p:cNvPr id="60" name="Google Shape;1185;p134">
            <a:extLst>
              <a:ext uri="{FF2B5EF4-FFF2-40B4-BE49-F238E27FC236}">
                <a16:creationId xmlns:a16="http://schemas.microsoft.com/office/drawing/2014/main" id="{0565C7A3-EFF0-2138-8CA6-931E22D90D77}"/>
              </a:ext>
            </a:extLst>
          </p:cNvPr>
          <p:cNvSpPr txBox="1">
            <a:spLocks/>
          </p:cNvSpPr>
          <p:nvPr/>
        </p:nvSpPr>
        <p:spPr>
          <a:xfrm>
            <a:off x="7762422" y="2388792"/>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RAG</a:t>
            </a:r>
          </a:p>
        </p:txBody>
      </p:sp>
      <p:sp>
        <p:nvSpPr>
          <p:cNvPr id="61" name="Google Shape;1185;p134">
            <a:extLst>
              <a:ext uri="{FF2B5EF4-FFF2-40B4-BE49-F238E27FC236}">
                <a16:creationId xmlns:a16="http://schemas.microsoft.com/office/drawing/2014/main" id="{47E7C47C-C7DE-6712-6AD0-F933BD25B9FB}"/>
              </a:ext>
            </a:extLst>
          </p:cNvPr>
          <p:cNvSpPr txBox="1">
            <a:spLocks/>
          </p:cNvSpPr>
          <p:nvPr/>
        </p:nvSpPr>
        <p:spPr>
          <a:xfrm>
            <a:off x="7839836" y="4619023"/>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Re-ranker</a:t>
            </a:r>
          </a:p>
        </p:txBody>
      </p:sp>
      <p:sp>
        <p:nvSpPr>
          <p:cNvPr id="640" name="Google Shape;1185;p134">
            <a:extLst>
              <a:ext uri="{FF2B5EF4-FFF2-40B4-BE49-F238E27FC236}">
                <a16:creationId xmlns:a16="http://schemas.microsoft.com/office/drawing/2014/main" id="{82A56310-0DC4-513C-86FD-C87ADAE963CF}"/>
              </a:ext>
            </a:extLst>
          </p:cNvPr>
          <p:cNvSpPr txBox="1">
            <a:spLocks/>
          </p:cNvSpPr>
          <p:nvPr/>
        </p:nvSpPr>
        <p:spPr>
          <a:xfrm>
            <a:off x="9741449" y="4169668"/>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lgn="ctr">
              <a:spcAft>
                <a:spcPts val="300"/>
              </a:spcAft>
              <a:buSzPts val="1600"/>
            </a:pPr>
            <a:r>
              <a:rPr lang="en-GB" sz="2000" dirty="0"/>
              <a:t>Evaluation </a:t>
            </a:r>
          </a:p>
          <a:p>
            <a:pPr marL="0" indent="0" algn="ctr">
              <a:spcAft>
                <a:spcPts val="300"/>
              </a:spcAft>
              <a:buSzPts val="1600"/>
            </a:pPr>
            <a:r>
              <a:rPr lang="en-GB" sz="2000" dirty="0"/>
              <a:t>Criteria</a:t>
            </a:r>
          </a:p>
        </p:txBody>
      </p:sp>
      <p:pic>
        <p:nvPicPr>
          <p:cNvPr id="644" name="Graphic 643" descr="Badge Follow outline">
            <a:extLst>
              <a:ext uri="{FF2B5EF4-FFF2-40B4-BE49-F238E27FC236}">
                <a16:creationId xmlns:a16="http://schemas.microsoft.com/office/drawing/2014/main" id="{80EBED7E-CEC8-2FEC-17EE-6C940FA3AE6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51998" y="3912206"/>
            <a:ext cx="609266" cy="609266"/>
          </a:xfrm>
          <a:prstGeom prst="rect">
            <a:avLst/>
          </a:prstGeom>
        </p:spPr>
      </p:pic>
    </p:spTree>
    <p:extLst>
      <p:ext uri="{BB962C8B-B14F-4D97-AF65-F5344CB8AC3E}">
        <p14:creationId xmlns:p14="http://schemas.microsoft.com/office/powerpoint/2010/main" val="1057883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DC2FDAE5-9D2A-4801-6979-5592144297BE}"/>
              </a:ext>
            </a:extLst>
          </p:cNvPr>
          <p:cNvSpPr/>
          <p:nvPr/>
        </p:nvSpPr>
        <p:spPr>
          <a:xfrm>
            <a:off x="395383" y="2248803"/>
            <a:ext cx="11393829" cy="3936077"/>
          </a:xfrm>
          <a:prstGeom prst="roundRect">
            <a:avLst>
              <a:gd name="adj" fmla="val 0"/>
            </a:avLst>
          </a:prstGeom>
          <a:solidFill>
            <a:schemeClr val="accent1">
              <a:lumMod val="60000"/>
              <a:lumOff val="40000"/>
              <a:alpha val="50000"/>
            </a:schemeClr>
          </a:solidFill>
          <a:ln>
            <a:no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701" name="Google Shape;701;p105"/>
          <p:cNvSpPr txBox="1">
            <a:spLocks noGrp="1"/>
          </p:cNvSpPr>
          <p:nvPr>
            <p:ph type="title"/>
          </p:nvPr>
        </p:nvSpPr>
        <p:spPr>
          <a:xfrm>
            <a:off x="442913" y="430514"/>
            <a:ext cx="11306175" cy="50292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t>Requirements and implementation approach</a:t>
            </a:r>
            <a:endParaRPr kumimoji="0" lang="en-GB"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43AAC836-A000-8593-A425-3F2B88174033}"/>
              </a:ext>
            </a:extLst>
          </p:cNvPr>
          <p:cNvPicPr>
            <a:picLocks noChangeAspect="1"/>
          </p:cNvPicPr>
          <p:nvPr/>
        </p:nvPicPr>
        <p:blipFill>
          <a:blip r:embed="rId3">
            <a:duotone>
              <a:schemeClr val="accent1">
                <a:shade val="45000"/>
                <a:satMod val="135000"/>
              </a:schemeClr>
              <a:prstClr val="white"/>
            </a:duotone>
          </a:blip>
          <a:stretch>
            <a:fillRect/>
          </a:stretch>
        </p:blipFill>
        <p:spPr>
          <a:xfrm>
            <a:off x="442913" y="1117819"/>
            <a:ext cx="946646" cy="946646"/>
          </a:xfrm>
          <a:prstGeom prst="rect">
            <a:avLst/>
          </a:prstGeom>
        </p:spPr>
      </p:pic>
      <p:sp>
        <p:nvSpPr>
          <p:cNvPr id="10" name="Google Shape;1185;p134">
            <a:extLst>
              <a:ext uri="{FF2B5EF4-FFF2-40B4-BE49-F238E27FC236}">
                <a16:creationId xmlns:a16="http://schemas.microsoft.com/office/drawing/2014/main" id="{E6FC4D5C-9213-C35C-4CDD-5E7BDC5A2559}"/>
              </a:ext>
            </a:extLst>
          </p:cNvPr>
          <p:cNvSpPr txBox="1">
            <a:spLocks/>
          </p:cNvSpPr>
          <p:nvPr/>
        </p:nvSpPr>
        <p:spPr>
          <a:xfrm>
            <a:off x="1566368" y="1352011"/>
            <a:ext cx="2286000"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800" dirty="0">
                <a:solidFill>
                  <a:schemeClr val="tx1">
                    <a:lumMod val="65000"/>
                    <a:lumOff val="35000"/>
                  </a:schemeClr>
                </a:solidFill>
              </a:rPr>
              <a:t>Backend</a:t>
            </a:r>
          </a:p>
        </p:txBody>
      </p:sp>
      <p:cxnSp>
        <p:nvCxnSpPr>
          <p:cNvPr id="13" name="Straight Connector 12">
            <a:extLst>
              <a:ext uri="{FF2B5EF4-FFF2-40B4-BE49-F238E27FC236}">
                <a16:creationId xmlns:a16="http://schemas.microsoft.com/office/drawing/2014/main" id="{30CE9E46-7601-29DB-DFFE-0A0375A4F5EC}"/>
              </a:ext>
            </a:extLst>
          </p:cNvPr>
          <p:cNvCxnSpPr/>
          <p:nvPr/>
        </p:nvCxnSpPr>
        <p:spPr>
          <a:xfrm>
            <a:off x="1477963" y="1205081"/>
            <a:ext cx="0" cy="8763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CFED5C3A-250F-59C8-0E65-02E453976432}"/>
              </a:ext>
            </a:extLst>
          </p:cNvPr>
          <p:cNvSpPr/>
          <p:nvPr/>
        </p:nvSpPr>
        <p:spPr>
          <a:xfrm>
            <a:off x="402784" y="2248861"/>
            <a:ext cx="11393832" cy="3936018"/>
          </a:xfrm>
          <a:prstGeom prst="roundRect">
            <a:avLst>
              <a:gd name="adj" fmla="val 0"/>
            </a:avLst>
          </a:prstGeom>
          <a:noFill/>
          <a:ln>
            <a:solidFill>
              <a:schemeClr val="tx1">
                <a:lumMod val="65000"/>
                <a:lumOff val="3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9E414C14-7C5E-F592-A71D-FC4BBBB918D2}"/>
              </a:ext>
            </a:extLst>
          </p:cNvPr>
          <p:cNvPicPr>
            <a:picLocks noChangeAspect="1"/>
          </p:cNvPicPr>
          <p:nvPr/>
        </p:nvPicPr>
        <p:blipFill>
          <a:blip r:embed="rId4"/>
          <a:stretch>
            <a:fillRect/>
          </a:stretch>
        </p:blipFill>
        <p:spPr>
          <a:xfrm>
            <a:off x="718262" y="2468038"/>
            <a:ext cx="960962" cy="960962"/>
          </a:xfrm>
          <a:prstGeom prst="rect">
            <a:avLst/>
          </a:prstGeom>
        </p:spPr>
      </p:pic>
      <p:sp>
        <p:nvSpPr>
          <p:cNvPr id="56" name="Google Shape;1185;p134">
            <a:extLst>
              <a:ext uri="{FF2B5EF4-FFF2-40B4-BE49-F238E27FC236}">
                <a16:creationId xmlns:a16="http://schemas.microsoft.com/office/drawing/2014/main" id="{F00F9C23-0E6B-7D3A-924A-A5B463F5ED98}"/>
              </a:ext>
            </a:extLst>
          </p:cNvPr>
          <p:cNvSpPr txBox="1">
            <a:spLocks/>
          </p:cNvSpPr>
          <p:nvPr/>
        </p:nvSpPr>
        <p:spPr>
          <a:xfrm>
            <a:off x="1864477" y="2906511"/>
            <a:ext cx="3381292" cy="47826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L="2286000" marR="0" lvl="4"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L="2743200" marR="0" lvl="5"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L="3200400" marR="0" lvl="6"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L="3657600" marR="0" lvl="7"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L="4114800" marR="0" lvl="8" indent="-330200" algn="l" rtl="0">
              <a:lnSpc>
                <a:spcPct val="85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marL="0" indent="0">
              <a:spcAft>
                <a:spcPts val="300"/>
              </a:spcAft>
              <a:buSzPts val="1600"/>
            </a:pPr>
            <a:r>
              <a:rPr lang="en-GB" sz="2000" b="1" dirty="0"/>
              <a:t>Data Splitting (Chunks) </a:t>
            </a:r>
          </a:p>
        </p:txBody>
      </p:sp>
    </p:spTree>
    <p:extLst>
      <p:ext uri="{BB962C8B-B14F-4D97-AF65-F5344CB8AC3E}">
        <p14:creationId xmlns:p14="http://schemas.microsoft.com/office/powerpoint/2010/main" val="27863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3824</TotalTime>
  <Words>3417</Words>
  <Application>Microsoft Office PowerPoint</Application>
  <PresentationFormat>Widescreen</PresentationFormat>
  <Paragraphs>574</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Georgia</vt:lpstr>
      <vt:lpstr>STC Forward</vt:lpstr>
      <vt:lpstr>ui-sans-serif</vt:lpstr>
      <vt:lpstr>PwC</vt:lpstr>
      <vt:lpstr>Model Comparison</vt:lpstr>
      <vt:lpstr>Agenda </vt:lpstr>
      <vt:lpstr>Abstract</vt:lpstr>
      <vt:lpstr>Ecosystem</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 and implementation approach</vt:lpstr>
      <vt:lpstr>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cp:lastModifiedBy>نجلاء بنت مسفر بن سعيد ال حمدان</cp:lastModifiedBy>
  <cp:revision>64</cp:revision>
  <dcterms:modified xsi:type="dcterms:W3CDTF">2024-06-05T19:22:46Z</dcterms:modified>
</cp:coreProperties>
</file>