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14" r:id="rId1"/>
  </p:sldMasterIdLst>
  <p:notesMasterIdLst>
    <p:notesMasterId r:id="rId27"/>
  </p:notesMasterIdLst>
  <p:sldIdLst>
    <p:sldId id="256" r:id="rId2"/>
    <p:sldId id="272" r:id="rId3"/>
    <p:sldId id="326" r:id="rId4"/>
    <p:sldId id="327" r:id="rId5"/>
    <p:sldId id="325" r:id="rId6"/>
    <p:sldId id="328"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29" r:id="rId20"/>
    <p:sldId id="330" r:id="rId21"/>
    <p:sldId id="331" r:id="rId22"/>
    <p:sldId id="332" r:id="rId23"/>
    <p:sldId id="333" r:id="rId24"/>
    <p:sldId id="322" r:id="rId25"/>
    <p:sldId id="324"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4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7A34D0-F88C-4578-BAFE-0BCF1AC5DDA5}">
  <a:tblStyle styleId="{F67A34D0-F88C-4578-BAFE-0BCF1AC5DDA5}"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A250AB-D0F1-4FAA-B3CD-1D65DCBF088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38" autoAdjust="0"/>
  </p:normalViewPr>
  <p:slideViewPr>
    <p:cSldViewPr snapToGrid="0">
      <p:cViewPr varScale="1">
        <p:scale>
          <a:sx n="52" d="100"/>
          <a:sy n="52" d="100"/>
        </p:scale>
        <p:origin x="12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1" name="Google Shape;3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90174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68801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355491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364573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31722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190119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111981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212393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48887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914568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Abstract (the Objective of this assignments), Requirement, diagram, implementation approach (Code), testing, results </a:t>
            </a:r>
            <a:endParaRPr dirty="0"/>
          </a:p>
        </p:txBody>
      </p:sp>
      <p:sp>
        <p:nvSpPr>
          <p:cNvPr id="533" name="Google Shape;53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1" name="Google Shape;1181;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182" name="Google Shape;1182;p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24</a:t>
            </a:fld>
            <a:endParaRPr sz="12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4 LLMs:</a:t>
            </a:r>
          </a:p>
          <a:p>
            <a:r>
              <a:rPr lang="en-US" dirty="0"/>
              <a:t>1. gpt-3.5-turbo </a:t>
            </a:r>
          </a:p>
          <a:p>
            <a:r>
              <a:rPr lang="en-US" dirty="0"/>
              <a:t>2. gpt-4 </a:t>
            </a:r>
          </a:p>
          <a:p>
            <a:r>
              <a:rPr lang="en-US" dirty="0"/>
              <a:t>3. Llama-2-70b-chat </a:t>
            </a:r>
          </a:p>
          <a:p>
            <a:r>
              <a:rPr lang="en-US" dirty="0"/>
              <a:t>4. Falcon-40b-instruct</a:t>
            </a:r>
          </a:p>
          <a:p>
            <a:endParaRPr lang="en-US" dirty="0"/>
          </a:p>
          <a:p>
            <a:endParaRPr lang="en-US" dirty="0"/>
          </a:p>
          <a:p>
            <a:endParaRPr lang="en-US" dirty="0"/>
          </a:p>
          <a:p>
            <a:r>
              <a:rPr lang="en-US" b="1" i="0" dirty="0">
                <a:solidFill>
                  <a:srgbClr val="ECECEC"/>
                </a:solidFill>
                <a:effectLst/>
                <a:highlight>
                  <a:srgbClr val="212121"/>
                </a:highlight>
                <a:latin typeface="ui-sans-serif"/>
              </a:rPr>
              <a:t>Retrieving relevant data</a:t>
            </a:r>
            <a:r>
              <a:rPr lang="en-US" b="0" i="0" dirty="0">
                <a:solidFill>
                  <a:srgbClr val="ECECEC"/>
                </a:solidFill>
                <a:effectLst/>
                <a:highlight>
                  <a:srgbClr val="212121"/>
                </a:highlight>
                <a:latin typeface="ui-sans-serif"/>
              </a:rPr>
              <a:t> means finding and picking out specific pieces of information that are directly related to the question a user asks.</a:t>
            </a:r>
          </a:p>
          <a:p>
            <a:endParaRPr lang="en-US" b="0" i="0" dirty="0">
              <a:solidFill>
                <a:srgbClr val="ECECEC"/>
              </a:solidFill>
              <a:effectLst/>
              <a:highlight>
                <a:srgbClr val="212121"/>
              </a:highlight>
              <a:latin typeface="ui-sans-serif"/>
            </a:endParaRPr>
          </a:p>
          <a:p>
            <a:pPr algn="l"/>
            <a:r>
              <a:rPr lang="en-US" b="0" i="0" dirty="0">
                <a:solidFill>
                  <a:srgbClr val="ECECEC"/>
                </a:solidFill>
                <a:effectLst/>
                <a:highlight>
                  <a:srgbClr val="212121"/>
                </a:highlight>
                <a:latin typeface="ui-sans-serif"/>
              </a:rPr>
              <a:t>In this project, when a user asks a question, the application searches through a large collection of stored data to find the most relevant information. It then uses this specific information to help generate an accurate response. This process ensures that the answers are based on the actual data retrieved and not just on what the models already "know" or might guess, which could sometimes be incorrect.</a:t>
            </a:r>
          </a:p>
          <a:p>
            <a:pPr algn="l"/>
            <a:r>
              <a:rPr lang="en-US" b="0" i="0" dirty="0">
                <a:solidFill>
                  <a:srgbClr val="ECECEC"/>
                </a:solidFill>
                <a:effectLst/>
                <a:highlight>
                  <a:srgbClr val="212121"/>
                </a:highlight>
                <a:latin typeface="ui-sans-serif"/>
              </a:rPr>
              <a:t>This way, the responses provided by the language models are more precise and trustworthy because they are backed by relevant, specific data rather than the models' pre-existing knowledge or assumptions.</a:t>
            </a: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r>
              <a:rPr lang="en-US" b="1" i="0" dirty="0">
                <a:solidFill>
                  <a:srgbClr val="ECECEC"/>
                </a:solidFill>
                <a:effectLst/>
                <a:highlight>
                  <a:srgbClr val="212121"/>
                </a:highlight>
                <a:latin typeface="ui-sans-serif"/>
              </a:rPr>
              <a:t>Hallucinations </a:t>
            </a:r>
            <a:r>
              <a:rPr lang="en-US" b="0" i="0" dirty="0">
                <a:solidFill>
                  <a:srgbClr val="ECECEC"/>
                </a:solidFill>
                <a:effectLst/>
                <a:highlight>
                  <a:srgbClr val="212121"/>
                </a:highlight>
                <a:latin typeface="ui-sans-serif"/>
              </a:rPr>
              <a:t>in LLMs occur when the model generates information that is not true or based on reality. This happens because the model sometimes creates answers based on patterns rather than specific, accurate data. To reduce hallucinations, it's important to retrieve relevant data, verify information, and incorporate user feedback.</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ECECEC"/>
                </a:solidFill>
                <a:effectLst/>
                <a:highlight>
                  <a:srgbClr val="212121"/>
                </a:highlight>
                <a:latin typeface="ui-sans-serif"/>
              </a:rPr>
              <a:t>“</a:t>
            </a:r>
            <a:r>
              <a:rPr lang="en-US" dirty="0"/>
              <a:t>Lower temperatures make a model more conservative, encouraging it to sample the most likely word. Higher temperatures make it more creative, by increasing the randomness of this selection. If the goal is to reduce hallucinations, the temperature should be set to zero.”</a:t>
            </a:r>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r>
              <a:rPr lang="en-US" b="1" i="0" dirty="0">
                <a:solidFill>
                  <a:srgbClr val="ECECEC"/>
                </a:solidFill>
                <a:effectLst/>
                <a:highlight>
                  <a:srgbClr val="212121"/>
                </a:highlight>
                <a:latin typeface="ui-sans-serif"/>
              </a:rPr>
              <a:t>Evaluation Criteria:</a:t>
            </a:r>
          </a:p>
          <a:p>
            <a:endParaRPr lang="en-US" dirty="0"/>
          </a:p>
          <a:p>
            <a:endParaRPr lang="en-US" dirty="0"/>
          </a:p>
          <a:p>
            <a:endParaRPr lang="ar-S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Arial"/>
                <a:ea typeface="Arial"/>
                <a:cs typeface="Arial"/>
                <a:sym typeface="Arial"/>
              </a:rPr>
              <a:t>3</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0974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algn="l">
              <a:buFont typeface="+mj-lt"/>
              <a:buAutoNum type="arabicPeriod"/>
            </a:pPr>
            <a:r>
              <a:rPr lang="en-US" b="1" i="0" dirty="0">
                <a:solidFill>
                  <a:srgbClr val="ECECEC"/>
                </a:solidFill>
                <a:effectLst/>
                <a:highlight>
                  <a:srgbClr val="212121"/>
                </a:highlight>
                <a:latin typeface="ui-sans-serif"/>
              </a:rPr>
              <a:t>User Interface (Frontend)</a:t>
            </a:r>
            <a:endParaRPr lang="en-US" b="0" i="0" dirty="0">
              <a:solidFill>
                <a:srgbClr val="ECECEC"/>
              </a:solidFill>
              <a:effectLst/>
              <a:highlight>
                <a:srgbClr val="212121"/>
              </a:highlight>
              <a:latin typeface="ui-sans-serif"/>
            </a:endParaRPr>
          </a:p>
          <a:p>
            <a:pPr marL="457200" lvl="1" indent="0" algn="l">
              <a:buFont typeface="+mj-lt"/>
              <a:buNone/>
            </a:pPr>
            <a:r>
              <a:rPr lang="en-US" b="0" i="0" dirty="0">
                <a:solidFill>
                  <a:srgbClr val="ECECEC"/>
                </a:solidFill>
                <a:effectLst/>
                <a:highlight>
                  <a:srgbClr val="212121"/>
                </a:highlight>
                <a:latin typeface="ui-sans-serif"/>
              </a:rPr>
              <a:t>The part of the application that the user interacts with. It includes input fields where the user can type the query.</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user types a question into an input field and clicks a submit button.</a:t>
            </a:r>
          </a:p>
          <a:p>
            <a:pPr marL="1143000" lvl="2" indent="-228600" algn="l">
              <a:buFont typeface="+mj-lt"/>
              <a:buAutoNum type="arabicPeriod"/>
            </a:pPr>
            <a:r>
              <a:rPr lang="en-US" b="0" i="0" dirty="0">
                <a:solidFill>
                  <a:srgbClr val="ECECEC"/>
                </a:solidFill>
                <a:effectLst/>
                <a:highlight>
                  <a:srgbClr val="212121"/>
                </a:highlight>
                <a:latin typeface="ui-sans-serif"/>
              </a:rPr>
              <a:t>This sends the question to the backend server.</a:t>
            </a:r>
          </a:p>
          <a:p>
            <a:pPr algn="l">
              <a:buFont typeface="+mj-lt"/>
              <a:buAutoNum type="arabicPeriod"/>
            </a:pPr>
            <a:r>
              <a:rPr lang="en-US" b="1" i="0" dirty="0">
                <a:solidFill>
                  <a:srgbClr val="ECECEC"/>
                </a:solidFill>
                <a:effectLst/>
                <a:highlight>
                  <a:srgbClr val="212121"/>
                </a:highlight>
                <a:latin typeface="ui-sans-serif"/>
              </a:rPr>
              <a:t>Backend Server</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The server-side component that handles the request from the frontend, processes it, and returns a response.</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Receives the user’s query from the frontend.</a:t>
            </a:r>
          </a:p>
          <a:p>
            <a:pPr marL="1143000" lvl="2" indent="-228600" algn="l">
              <a:buFont typeface="+mj-lt"/>
              <a:buAutoNum type="arabicPeriod"/>
            </a:pPr>
            <a:r>
              <a:rPr lang="en-US" b="0" i="0" dirty="0">
                <a:solidFill>
                  <a:srgbClr val="ECECEC"/>
                </a:solidFill>
                <a:effectLst/>
                <a:highlight>
                  <a:srgbClr val="212121"/>
                </a:highlight>
                <a:latin typeface="ui-sans-serif"/>
              </a:rPr>
              <a:t>Converts the query into a vector using a pre-trained model.</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A specialized database for storing and retrieving vectors efficiently.</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backend uses the vectorized query to search the vector database.</a:t>
            </a:r>
          </a:p>
          <a:p>
            <a:pPr marL="1143000" lvl="2" indent="-228600" algn="l">
              <a:buFont typeface="+mj-lt"/>
              <a:buAutoNum type="arabicPeriod"/>
            </a:pPr>
            <a:r>
              <a:rPr lang="en-US" b="0" i="0" dirty="0">
                <a:solidFill>
                  <a:srgbClr val="ECECEC"/>
                </a:solidFill>
                <a:effectLst/>
                <a:highlight>
                  <a:srgbClr val="212121"/>
                </a:highlight>
                <a:latin typeface="ui-sans-serif"/>
              </a:rPr>
              <a:t>Retrieves relevant documents (vectors) based on the query.</a:t>
            </a:r>
          </a:p>
          <a:p>
            <a:pPr marL="1143000" lvl="2" indent="-228600" algn="l">
              <a:buFont typeface="+mj-lt"/>
              <a:buAutoNum type="arabicPeriod"/>
            </a:pPr>
            <a:r>
              <a:rPr lang="en-US" b="0" i="0" dirty="0">
                <a:solidFill>
                  <a:srgbClr val="ECECEC"/>
                </a:solidFill>
                <a:effectLst/>
                <a:highlight>
                  <a:srgbClr val="212121"/>
                </a:highlight>
                <a:latin typeface="ui-sans-serif"/>
              </a:rPr>
              <a:t>The retrieved documents are ranked based on their relevance to the query.</a:t>
            </a:r>
          </a:p>
          <a:p>
            <a:pPr algn="l">
              <a:buFont typeface="+mj-lt"/>
              <a:buAutoNum type="arabicPeriod"/>
            </a:pPr>
            <a:r>
              <a:rPr lang="en-US" b="1" i="0" dirty="0">
                <a:solidFill>
                  <a:srgbClr val="ECECEC"/>
                </a:solidFill>
                <a:effectLst/>
                <a:highlight>
                  <a:srgbClr val="212121"/>
                </a:highlight>
                <a:latin typeface="ui-sans-serif"/>
              </a:rPr>
              <a:t>Retrieval-Augmented Generation (RAG) System</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Enhances the accuracy of responses by using relevant information retrieved from the vector database.</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backend constructs a new prompt that includes both the user's query and the top-ranked retrieved documents.</a:t>
            </a:r>
          </a:p>
          <a:p>
            <a:pPr marL="1143000" lvl="2" indent="-228600" algn="l">
              <a:buFont typeface="+mj-lt"/>
              <a:buAutoNum type="arabicPeriod"/>
            </a:pPr>
            <a:r>
              <a:rPr lang="en-US" b="0" i="0" dirty="0">
                <a:solidFill>
                  <a:srgbClr val="ECECEC"/>
                </a:solidFill>
                <a:effectLst/>
                <a:highlight>
                  <a:srgbClr val="212121"/>
                </a:highlight>
                <a:latin typeface="ui-sans-serif"/>
              </a:rPr>
              <a:t>Sends this prompt to the large language models (LLMs) for generating a response.</a:t>
            </a:r>
          </a:p>
          <a:p>
            <a:pPr algn="l">
              <a:buFont typeface="+mj-lt"/>
              <a:buAutoNum type="arabicPeriod"/>
            </a:pPr>
            <a:r>
              <a:rPr lang="en-US" b="1" i="0" dirty="0">
                <a:solidFill>
                  <a:srgbClr val="ECECEC"/>
                </a:solidFill>
                <a:effectLst/>
                <a:highlight>
                  <a:srgbClr val="212121"/>
                </a:highlight>
                <a:latin typeface="ui-sans-serif"/>
              </a:rPr>
              <a:t>Large Language Models (LLMs)</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Models like GPT-3.5-Turbo, GPT-4, Llama-2-70b-chat, and Falcon-40b-instruct that generate responses based on the given prompt.</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Each LLM generates a response based on the combined prompt (user query + retrieved documents).</a:t>
            </a:r>
          </a:p>
          <a:p>
            <a:pPr algn="l">
              <a:buFont typeface="+mj-lt"/>
              <a:buAutoNum type="arabicPeriod"/>
            </a:pPr>
            <a:r>
              <a:rPr lang="en-US" b="1" i="0" dirty="0">
                <a:solidFill>
                  <a:srgbClr val="ECECEC"/>
                </a:solidFill>
                <a:effectLst/>
                <a:highlight>
                  <a:srgbClr val="212121"/>
                </a:highlight>
                <a:latin typeface="ui-sans-serif"/>
              </a:rPr>
              <a:t>Response Evaluation</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Compares the responses from different LLMs to determine the best one.</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Uses specific criteria such as relevance, accuracy, and completeness to evaluate the responses.</a:t>
            </a:r>
          </a:p>
          <a:p>
            <a:pPr marL="1143000" lvl="2" indent="-228600" algn="l">
              <a:buFont typeface="+mj-lt"/>
              <a:buAutoNum type="arabicPeriod"/>
            </a:pPr>
            <a:r>
              <a:rPr lang="en-US" b="0" i="0" dirty="0">
                <a:solidFill>
                  <a:srgbClr val="ECECEC"/>
                </a:solidFill>
                <a:effectLst/>
                <a:highlight>
                  <a:srgbClr val="212121"/>
                </a:highlight>
                <a:latin typeface="ui-sans-serif"/>
              </a:rPr>
              <a:t>Selects the best response.</a:t>
            </a:r>
          </a:p>
          <a:p>
            <a:pPr algn="l">
              <a:buFont typeface="+mj-lt"/>
              <a:buAutoNum type="arabicPeriod"/>
            </a:pPr>
            <a:r>
              <a:rPr lang="en-US" b="1" i="0" dirty="0">
                <a:solidFill>
                  <a:srgbClr val="ECECEC"/>
                </a:solidFill>
                <a:effectLst/>
                <a:highlight>
                  <a:srgbClr val="212121"/>
                </a:highlight>
                <a:latin typeface="ui-sans-serif"/>
              </a:rPr>
              <a:t>Backend to Frontend</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The backend sends the best response back to the frontend.</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backend takes the evaluated best response and sends it to the frontend.</a:t>
            </a:r>
          </a:p>
          <a:p>
            <a:pPr marL="1143000" lvl="2" indent="-228600" algn="l">
              <a:buFont typeface="+mj-lt"/>
              <a:buAutoNum type="arabicPeriod"/>
            </a:pPr>
            <a:r>
              <a:rPr lang="en-US" b="0" i="0" dirty="0">
                <a:solidFill>
                  <a:srgbClr val="ECECEC"/>
                </a:solidFill>
                <a:effectLst/>
                <a:highlight>
                  <a:srgbClr val="212121"/>
                </a:highlight>
                <a:latin typeface="ui-sans-serif"/>
              </a:rPr>
              <a:t>The frontend displays the response to the user.</a:t>
            </a: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40653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83964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948299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751173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30112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23058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spTree>
      <p:nvGrpSpPr>
        <p:cNvPr id="1" name="Shape 16"/>
        <p:cNvGrpSpPr/>
        <p:nvPr/>
      </p:nvGrpSpPr>
      <p:grpSpPr>
        <a:xfrm>
          <a:off x="0" y="0"/>
          <a:ext cx="0" cy="0"/>
          <a:chOff x="0" y="0"/>
          <a:chExt cx="0" cy="0"/>
        </a:xfrm>
      </p:grpSpPr>
      <p:sp>
        <p:nvSpPr>
          <p:cNvPr id="17" name="Google Shape;17;p2"/>
          <p:cNvSpPr/>
          <p:nvPr/>
        </p:nvSpPr>
        <p:spPr>
          <a:xfrm>
            <a:off x="0" y="0"/>
            <a:ext cx="8096250" cy="3429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2"/>
          <p:cNvSpPr/>
          <p:nvPr/>
        </p:nvSpPr>
        <p:spPr>
          <a:xfrm>
            <a:off x="0" y="3429000"/>
            <a:ext cx="8096250" cy="1143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2"/>
          <p:cNvSpPr/>
          <p:nvPr/>
        </p:nvSpPr>
        <p:spPr>
          <a:xfrm>
            <a:off x="8096250" y="0"/>
            <a:ext cx="4095750" cy="3429000"/>
          </a:xfrm>
          <a:prstGeom prst="rect">
            <a:avLst/>
          </a:prstGeom>
          <a:solidFill>
            <a:srgbClr val="EB8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2"/>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2"/>
          <p:cNvSpPr txBox="1">
            <a:spLocks noGrp="1"/>
          </p:cNvSpPr>
          <p:nvPr>
            <p:ph type="subTitle" idx="1"/>
          </p:nvPr>
        </p:nvSpPr>
        <p:spPr>
          <a:xfrm>
            <a:off x="442914"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22" name="Google Shape;22;p2"/>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and Image - Subtitle">
  <p:cSld name="Content and Image - Subtitle">
    <p:spTree>
      <p:nvGrpSpPr>
        <p:cNvPr id="1" name="Shape 320"/>
        <p:cNvGrpSpPr/>
        <p:nvPr/>
      </p:nvGrpSpPr>
      <p:grpSpPr>
        <a:xfrm>
          <a:off x="0" y="0"/>
          <a:ext cx="0" cy="0"/>
          <a:chOff x="0" y="0"/>
          <a:chExt cx="0" cy="0"/>
        </a:xfrm>
      </p:grpSpPr>
      <p:sp>
        <p:nvSpPr>
          <p:cNvPr id="321" name="Google Shape;321;p58"/>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22" name="Google Shape;322;p58"/>
          <p:cNvSpPr txBox="1">
            <a:spLocks noGrp="1"/>
          </p:cNvSpPr>
          <p:nvPr>
            <p:ph type="body" idx="1"/>
          </p:nvPr>
        </p:nvSpPr>
        <p:spPr>
          <a:xfrm>
            <a:off x="442913" y="2103438"/>
            <a:ext cx="531780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3" name="Google Shape;323;p58"/>
          <p:cNvSpPr txBox="1">
            <a:spLocks noGrp="1"/>
          </p:cNvSpPr>
          <p:nvPr>
            <p:ph type="title"/>
          </p:nvPr>
        </p:nvSpPr>
        <p:spPr>
          <a:xfrm>
            <a:off x="442914" y="430514"/>
            <a:ext cx="5317806"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4" name="Google Shape;324;p5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25" name="Google Shape;325;p58"/>
          <p:cNvSpPr txBox="1">
            <a:spLocks noGrp="1"/>
          </p:cNvSpPr>
          <p:nvPr>
            <p:ph type="subTitle" idx="2"/>
          </p:nvPr>
        </p:nvSpPr>
        <p:spPr>
          <a:xfrm>
            <a:off x="442912" y="933433"/>
            <a:ext cx="5317808"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ntent - Subtitle">
  <p:cSld name="Three Content - Subtitle">
    <p:spTree>
      <p:nvGrpSpPr>
        <p:cNvPr id="1" name="Shape 326"/>
        <p:cNvGrpSpPr/>
        <p:nvPr/>
      </p:nvGrpSpPr>
      <p:grpSpPr>
        <a:xfrm>
          <a:off x="0" y="0"/>
          <a:ext cx="0" cy="0"/>
          <a:chOff x="0" y="0"/>
          <a:chExt cx="0" cy="0"/>
        </a:xfrm>
      </p:grpSpPr>
      <p:sp>
        <p:nvSpPr>
          <p:cNvPr id="327" name="Google Shape;327;p59"/>
          <p:cNvSpPr txBox="1">
            <a:spLocks noGrp="1"/>
          </p:cNvSpPr>
          <p:nvPr>
            <p:ph type="body" idx="1"/>
          </p:nvPr>
        </p:nvSpPr>
        <p:spPr>
          <a:xfrm>
            <a:off x="442913"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8" name="Google Shape;328;p59"/>
          <p:cNvSpPr txBox="1">
            <a:spLocks noGrp="1"/>
          </p:cNvSpPr>
          <p:nvPr>
            <p:ph type="body" idx="2"/>
          </p:nvPr>
        </p:nvSpPr>
        <p:spPr>
          <a:xfrm>
            <a:off x="4332288"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9" name="Google Shape;329;p59"/>
          <p:cNvSpPr txBox="1">
            <a:spLocks noGrp="1"/>
          </p:cNvSpPr>
          <p:nvPr>
            <p:ph type="body" idx="3"/>
          </p:nvPr>
        </p:nvSpPr>
        <p:spPr>
          <a:xfrm>
            <a:off x="8220076"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0" name="Google Shape;330;p59"/>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1" name="Google Shape;331;p59"/>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32" name="Google Shape;332;p59"/>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ntent - Subtitle">
  <p:cSld name="Four Content - Subtitle">
    <p:spTree>
      <p:nvGrpSpPr>
        <p:cNvPr id="1" name="Shape 333"/>
        <p:cNvGrpSpPr/>
        <p:nvPr/>
      </p:nvGrpSpPr>
      <p:grpSpPr>
        <a:xfrm>
          <a:off x="0" y="0"/>
          <a:ext cx="0" cy="0"/>
          <a:chOff x="0" y="0"/>
          <a:chExt cx="0" cy="0"/>
        </a:xfrm>
      </p:grpSpPr>
      <p:sp>
        <p:nvSpPr>
          <p:cNvPr id="334" name="Google Shape;334;p60"/>
          <p:cNvSpPr txBox="1">
            <a:spLocks noGrp="1"/>
          </p:cNvSpPr>
          <p:nvPr>
            <p:ph type="body" idx="1"/>
          </p:nvPr>
        </p:nvSpPr>
        <p:spPr>
          <a:xfrm>
            <a:off x="4429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5" name="Google Shape;335;p60"/>
          <p:cNvSpPr txBox="1">
            <a:spLocks noGrp="1"/>
          </p:cNvSpPr>
          <p:nvPr>
            <p:ph type="body" idx="2"/>
          </p:nvPr>
        </p:nvSpPr>
        <p:spPr>
          <a:xfrm>
            <a:off x="33606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6" name="Google Shape;336;p60"/>
          <p:cNvSpPr txBox="1">
            <a:spLocks noGrp="1"/>
          </p:cNvSpPr>
          <p:nvPr>
            <p:ph type="body" idx="3"/>
          </p:nvPr>
        </p:nvSpPr>
        <p:spPr>
          <a:xfrm>
            <a:off x="6275388"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7" name="Google Shape;337;p60"/>
          <p:cNvSpPr txBox="1">
            <a:spLocks noGrp="1"/>
          </p:cNvSpPr>
          <p:nvPr>
            <p:ph type="body" idx="4"/>
          </p:nvPr>
        </p:nvSpPr>
        <p:spPr>
          <a:xfrm>
            <a:off x="919016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8" name="Google Shape;338;p60"/>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9" name="Google Shape;339;p6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40" name="Google Shape;340;p60"/>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ive Content - Subtitle">
  <p:cSld name="Five Content - Subtitle">
    <p:spTree>
      <p:nvGrpSpPr>
        <p:cNvPr id="1" name="Shape 341"/>
        <p:cNvGrpSpPr/>
        <p:nvPr/>
      </p:nvGrpSpPr>
      <p:grpSpPr>
        <a:xfrm>
          <a:off x="0" y="0"/>
          <a:ext cx="0" cy="0"/>
          <a:chOff x="0" y="0"/>
          <a:chExt cx="0" cy="0"/>
        </a:xfrm>
      </p:grpSpPr>
      <p:sp>
        <p:nvSpPr>
          <p:cNvPr id="342" name="Google Shape;342;p61"/>
          <p:cNvSpPr txBox="1">
            <a:spLocks noGrp="1"/>
          </p:cNvSpPr>
          <p:nvPr>
            <p:ph type="body" idx="1"/>
          </p:nvPr>
        </p:nvSpPr>
        <p:spPr>
          <a:xfrm>
            <a:off x="44291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3" name="Google Shape;343;p61"/>
          <p:cNvSpPr txBox="1">
            <a:spLocks noGrp="1"/>
          </p:cNvSpPr>
          <p:nvPr>
            <p:ph type="body" idx="2"/>
          </p:nvPr>
        </p:nvSpPr>
        <p:spPr>
          <a:xfrm>
            <a:off x="2777045"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4" name="Google Shape;344;p61"/>
          <p:cNvSpPr txBox="1">
            <a:spLocks noGrp="1"/>
          </p:cNvSpPr>
          <p:nvPr>
            <p:ph type="body" idx="3"/>
          </p:nvPr>
        </p:nvSpPr>
        <p:spPr>
          <a:xfrm>
            <a:off x="5111177"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5" name="Google Shape;345;p61"/>
          <p:cNvSpPr txBox="1">
            <a:spLocks noGrp="1"/>
          </p:cNvSpPr>
          <p:nvPr>
            <p:ph type="body" idx="4"/>
          </p:nvPr>
        </p:nvSpPr>
        <p:spPr>
          <a:xfrm>
            <a:off x="7445309"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6" name="Google Shape;346;p61"/>
          <p:cNvSpPr txBox="1">
            <a:spLocks noGrp="1"/>
          </p:cNvSpPr>
          <p:nvPr>
            <p:ph type="body" idx="5"/>
          </p:nvPr>
        </p:nvSpPr>
        <p:spPr>
          <a:xfrm>
            <a:off x="977944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7" name="Google Shape;347;p61"/>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8" name="Google Shape;348;p6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49" name="Google Shape;349;p61"/>
          <p:cNvSpPr txBox="1">
            <a:spLocks noGrp="1"/>
          </p:cNvSpPr>
          <p:nvPr>
            <p:ph type="subTitle" idx="6"/>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Images - Subtitle">
  <p:cSld name="Three Images - Subtitle">
    <p:spTree>
      <p:nvGrpSpPr>
        <p:cNvPr id="1" name="Shape 350"/>
        <p:cNvGrpSpPr/>
        <p:nvPr/>
      </p:nvGrpSpPr>
      <p:grpSpPr>
        <a:xfrm>
          <a:off x="0" y="0"/>
          <a:ext cx="0" cy="0"/>
          <a:chOff x="0" y="0"/>
          <a:chExt cx="0" cy="0"/>
        </a:xfrm>
      </p:grpSpPr>
      <p:sp>
        <p:nvSpPr>
          <p:cNvPr id="351" name="Google Shape;351;p62"/>
          <p:cNvSpPr/>
          <p:nvPr/>
        </p:nvSpPr>
        <p:spPr>
          <a:xfrm>
            <a:off x="442911"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2" name="Google Shape;352;p62"/>
          <p:cNvSpPr/>
          <p:nvPr/>
        </p:nvSpPr>
        <p:spPr>
          <a:xfrm>
            <a:off x="4331493"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3" name="Google Shape;353;p62"/>
          <p:cNvSpPr/>
          <p:nvPr/>
        </p:nvSpPr>
        <p:spPr>
          <a:xfrm>
            <a:off x="8220075"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4" name="Google Shape;354;p62"/>
          <p:cNvSpPr txBox="1">
            <a:spLocks noGrp="1"/>
          </p:cNvSpPr>
          <p:nvPr>
            <p:ph type="body" idx="1"/>
          </p:nvPr>
        </p:nvSpPr>
        <p:spPr>
          <a:xfrm>
            <a:off x="442913"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5" name="Google Shape;355;p62"/>
          <p:cNvSpPr txBox="1">
            <a:spLocks noGrp="1"/>
          </p:cNvSpPr>
          <p:nvPr>
            <p:ph type="body" idx="2"/>
          </p:nvPr>
        </p:nvSpPr>
        <p:spPr>
          <a:xfrm>
            <a:off x="4331495"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6" name="Google Shape;356;p62"/>
          <p:cNvSpPr txBox="1">
            <a:spLocks noGrp="1"/>
          </p:cNvSpPr>
          <p:nvPr>
            <p:ph type="body" idx="3"/>
          </p:nvPr>
        </p:nvSpPr>
        <p:spPr>
          <a:xfrm>
            <a:off x="8220076"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7" name="Google Shape;357;p62"/>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8" name="Google Shape;358;p62"/>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59" name="Google Shape;359;p62"/>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Text Boxes for Icons - Subtitle">
  <p:cSld name="Four Text Boxes for Icons - Subtitle">
    <p:spTree>
      <p:nvGrpSpPr>
        <p:cNvPr id="1" name="Shape 360"/>
        <p:cNvGrpSpPr/>
        <p:nvPr/>
      </p:nvGrpSpPr>
      <p:grpSpPr>
        <a:xfrm>
          <a:off x="0" y="0"/>
          <a:ext cx="0" cy="0"/>
          <a:chOff x="0" y="0"/>
          <a:chExt cx="0" cy="0"/>
        </a:xfrm>
      </p:grpSpPr>
      <p:sp>
        <p:nvSpPr>
          <p:cNvPr id="361" name="Google Shape;361;p63"/>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2" name="Google Shape;362;p63"/>
          <p:cNvSpPr txBox="1">
            <a:spLocks noGrp="1"/>
          </p:cNvSpPr>
          <p:nvPr>
            <p:ph type="body" idx="2"/>
          </p:nvPr>
        </p:nvSpPr>
        <p:spPr>
          <a:xfrm>
            <a:off x="335819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3" name="Google Shape;363;p63"/>
          <p:cNvSpPr txBox="1">
            <a:spLocks noGrp="1"/>
          </p:cNvSpPr>
          <p:nvPr>
            <p:ph type="body" idx="3"/>
          </p:nvPr>
        </p:nvSpPr>
        <p:spPr>
          <a:xfrm>
            <a:off x="627348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4" name="Google Shape;364;p63"/>
          <p:cNvSpPr txBox="1">
            <a:spLocks noGrp="1"/>
          </p:cNvSpPr>
          <p:nvPr>
            <p:ph type="body" idx="4"/>
          </p:nvPr>
        </p:nvSpPr>
        <p:spPr>
          <a:xfrm>
            <a:off x="9188767"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5" name="Google Shape;365;p6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6" name="Google Shape;366;p6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67" name="Google Shape;367;p63"/>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Team Images - Subtitle">
  <p:cSld name="Four Team Images - Subtitle">
    <p:spTree>
      <p:nvGrpSpPr>
        <p:cNvPr id="1" name="Shape 368"/>
        <p:cNvGrpSpPr/>
        <p:nvPr/>
      </p:nvGrpSpPr>
      <p:grpSpPr>
        <a:xfrm>
          <a:off x="0" y="0"/>
          <a:ext cx="0" cy="0"/>
          <a:chOff x="0" y="0"/>
          <a:chExt cx="0" cy="0"/>
        </a:xfrm>
      </p:grpSpPr>
      <p:sp>
        <p:nvSpPr>
          <p:cNvPr id="369" name="Google Shape;369;p64"/>
          <p:cNvSpPr/>
          <p:nvPr/>
        </p:nvSpPr>
        <p:spPr>
          <a:xfrm>
            <a:off x="44291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0" name="Google Shape;370;p64"/>
          <p:cNvSpPr/>
          <p:nvPr/>
        </p:nvSpPr>
        <p:spPr>
          <a:xfrm>
            <a:off x="3359637"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1" name="Google Shape;371;p64"/>
          <p:cNvSpPr/>
          <p:nvPr/>
        </p:nvSpPr>
        <p:spPr>
          <a:xfrm>
            <a:off x="627636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2" name="Google Shape;372;p64"/>
          <p:cNvSpPr/>
          <p:nvPr/>
        </p:nvSpPr>
        <p:spPr>
          <a:xfrm>
            <a:off x="9193088"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3" name="Google Shape;373;p64"/>
          <p:cNvSpPr txBox="1">
            <a:spLocks noGrp="1"/>
          </p:cNvSpPr>
          <p:nvPr>
            <p:ph type="body" idx="1"/>
          </p:nvPr>
        </p:nvSpPr>
        <p:spPr>
          <a:xfrm>
            <a:off x="44291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4" name="Google Shape;374;p64"/>
          <p:cNvSpPr txBox="1">
            <a:spLocks noGrp="1"/>
          </p:cNvSpPr>
          <p:nvPr>
            <p:ph type="body" idx="2"/>
          </p:nvPr>
        </p:nvSpPr>
        <p:spPr>
          <a:xfrm>
            <a:off x="335819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5" name="Google Shape;375;p64"/>
          <p:cNvSpPr txBox="1">
            <a:spLocks noGrp="1"/>
          </p:cNvSpPr>
          <p:nvPr>
            <p:ph type="body" idx="3"/>
          </p:nvPr>
        </p:nvSpPr>
        <p:spPr>
          <a:xfrm>
            <a:off x="627348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6" name="Google Shape;376;p64"/>
          <p:cNvSpPr txBox="1">
            <a:spLocks noGrp="1"/>
          </p:cNvSpPr>
          <p:nvPr>
            <p:ph type="body" idx="4"/>
          </p:nvPr>
        </p:nvSpPr>
        <p:spPr>
          <a:xfrm>
            <a:off x="918876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7" name="Google Shape;377;p64"/>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8" name="Google Shape;378;p6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79" name="Google Shape;379;p64"/>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Chart - Subtitle">
  <p:cSld name="One Column Chart - Subtitle">
    <p:spTree>
      <p:nvGrpSpPr>
        <p:cNvPr id="1" name="Shape 380"/>
        <p:cNvGrpSpPr/>
        <p:nvPr/>
      </p:nvGrpSpPr>
      <p:grpSpPr>
        <a:xfrm>
          <a:off x="0" y="0"/>
          <a:ext cx="0" cy="0"/>
          <a:chOff x="0" y="0"/>
          <a:chExt cx="0" cy="0"/>
        </a:xfrm>
      </p:grpSpPr>
      <p:sp>
        <p:nvSpPr>
          <p:cNvPr id="381" name="Google Shape;381;p65"/>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2" name="Google Shape;382;p6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3" name="Google Shape;383;p6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84" name="Google Shape;384;p6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Header Rose Manual">
  <p:cSld name="Section Header Rose Manual">
    <p:bg>
      <p:bgPr>
        <a:solidFill>
          <a:srgbClr val="D93954"/>
        </a:solidFill>
        <a:effectLst/>
      </p:bgPr>
    </p:bg>
    <p:spTree>
      <p:nvGrpSpPr>
        <p:cNvPr id="1" name="Shape 385"/>
        <p:cNvGrpSpPr/>
        <p:nvPr/>
      </p:nvGrpSpPr>
      <p:grpSpPr>
        <a:xfrm>
          <a:off x="0" y="0"/>
          <a:ext cx="0" cy="0"/>
          <a:chOff x="0" y="0"/>
          <a:chExt cx="0" cy="0"/>
        </a:xfrm>
      </p:grpSpPr>
      <p:sp>
        <p:nvSpPr>
          <p:cNvPr id="386" name="Google Shape;386;p66"/>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7"/>
        <p:cNvGrpSpPr/>
        <p:nvPr/>
      </p:nvGrpSpPr>
      <p:grpSpPr>
        <a:xfrm>
          <a:off x="0" y="0"/>
          <a:ext cx="0" cy="0"/>
          <a:chOff x="0" y="0"/>
          <a:chExt cx="0" cy="0"/>
        </a:xfrm>
      </p:grpSpPr>
      <p:sp>
        <p:nvSpPr>
          <p:cNvPr id="388" name="Google Shape;388;p6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5" name="Google Shape;115;p1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 Subtitle">
  <p:cSld name="Title and Content - Subtitle">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6" name="Google Shape;176;p33"/>
          <p:cNvSpPr txBox="1">
            <a:spLocks noGrp="1"/>
          </p:cNvSpPr>
          <p:nvPr>
            <p:ph type="body" idx="1"/>
          </p:nvPr>
        </p:nvSpPr>
        <p:spPr>
          <a:xfrm>
            <a:off x="442913" y="2103438"/>
            <a:ext cx="741838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77" name="Google Shape;177;p3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78" name="Google Shape;178;p33"/>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Text Boxes for Icons">
  <p:cSld name="Four Text Boxes for Icons">
    <p:spTree>
      <p:nvGrpSpPr>
        <p:cNvPr id="1" name="Shape 266"/>
        <p:cNvGrpSpPr/>
        <p:nvPr/>
      </p:nvGrpSpPr>
      <p:grpSpPr>
        <a:xfrm>
          <a:off x="0" y="0"/>
          <a:ext cx="0" cy="0"/>
          <a:chOff x="0" y="0"/>
          <a:chExt cx="0" cy="0"/>
        </a:xfrm>
      </p:grpSpPr>
      <p:sp>
        <p:nvSpPr>
          <p:cNvPr id="267" name="Google Shape;267;p50"/>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8" name="Google Shape;268;p50"/>
          <p:cNvSpPr txBox="1">
            <a:spLocks noGrp="1"/>
          </p:cNvSpPr>
          <p:nvPr>
            <p:ph type="body" idx="2"/>
          </p:nvPr>
        </p:nvSpPr>
        <p:spPr>
          <a:xfrm>
            <a:off x="335963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9" name="Google Shape;269;p50"/>
          <p:cNvSpPr txBox="1">
            <a:spLocks noGrp="1"/>
          </p:cNvSpPr>
          <p:nvPr>
            <p:ph type="body" idx="3"/>
          </p:nvPr>
        </p:nvSpPr>
        <p:spPr>
          <a:xfrm>
            <a:off x="627636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0" name="Google Shape;270;p50"/>
          <p:cNvSpPr txBox="1">
            <a:spLocks noGrp="1"/>
          </p:cNvSpPr>
          <p:nvPr>
            <p:ph type="body" idx="4"/>
          </p:nvPr>
        </p:nvSpPr>
        <p:spPr>
          <a:xfrm>
            <a:off x="919308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1" name="Google Shape;271;p50"/>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2" name="Google Shape;272;p5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hank You Light">
  <p:cSld name="Thank You Light">
    <p:bg>
      <p:bgPr>
        <a:solidFill>
          <a:schemeClr val="lt1"/>
        </a:solidFill>
        <a:effectLst/>
      </p:bgPr>
    </p:bg>
    <p:spTree>
      <p:nvGrpSpPr>
        <p:cNvPr id="1" name="Shape 284"/>
        <p:cNvGrpSpPr/>
        <p:nvPr/>
      </p:nvGrpSpPr>
      <p:grpSpPr>
        <a:xfrm>
          <a:off x="0" y="0"/>
          <a:ext cx="0" cy="0"/>
          <a:chOff x="0" y="0"/>
          <a:chExt cx="0" cy="0"/>
        </a:xfrm>
      </p:grpSpPr>
      <p:sp>
        <p:nvSpPr>
          <p:cNvPr id="285" name="Google Shape;285;p52"/>
          <p:cNvSpPr/>
          <p:nvPr/>
        </p:nvSpPr>
        <p:spPr>
          <a:xfrm>
            <a:off x="0" y="4940854"/>
            <a:ext cx="12192000" cy="1917146"/>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6" name="Google Shape;286;p52"/>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5800"/>
              <a:buFont typeface="Georgia"/>
              <a:buNone/>
              <a:defRPr sz="5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7" name="Google Shape;287;p52"/>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8" name="Google Shape;288;p52"/>
          <p:cNvSpPr txBox="1">
            <a:spLocks noGrp="1"/>
          </p:cNvSpPr>
          <p:nvPr>
            <p:ph type="body" idx="1"/>
          </p:nvPr>
        </p:nvSpPr>
        <p:spPr>
          <a:xfrm>
            <a:off x="442912" y="5259600"/>
            <a:ext cx="11306176" cy="145161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289" name="Google Shape;289;p52"/>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0" name="Google Shape;290;p52"/>
          <p:cNvSpPr txBox="1"/>
          <p:nvPr/>
        </p:nvSpPr>
        <p:spPr>
          <a:xfrm>
            <a:off x="442913" y="4400548"/>
            <a:ext cx="5473699" cy="3404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GB" sz="1200">
                <a:solidFill>
                  <a:schemeClr val="dk1"/>
                </a:solidFill>
                <a:latin typeface="Arial"/>
                <a:ea typeface="Arial"/>
                <a:cs typeface="Arial"/>
                <a:sym typeface="Arial"/>
              </a:rPr>
              <a:t>pwc.com</a:t>
            </a:r>
            <a:endParaRPr sz="12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Logo Shape Rose">
  <p:cSld name="Title Slide Logo Shape Rose">
    <p:spTree>
      <p:nvGrpSpPr>
        <p:cNvPr id="1" name="Shape 298"/>
        <p:cNvGrpSpPr/>
        <p:nvPr/>
      </p:nvGrpSpPr>
      <p:grpSpPr>
        <a:xfrm>
          <a:off x="0" y="0"/>
          <a:ext cx="0" cy="0"/>
          <a:chOff x="0" y="0"/>
          <a:chExt cx="0" cy="0"/>
        </a:xfrm>
      </p:grpSpPr>
      <p:grpSp>
        <p:nvGrpSpPr>
          <p:cNvPr id="299" name="Google Shape;299;p54"/>
          <p:cNvGrpSpPr/>
          <p:nvPr/>
        </p:nvGrpSpPr>
        <p:grpSpPr>
          <a:xfrm>
            <a:off x="0" y="0"/>
            <a:ext cx="8914102" cy="6858001"/>
            <a:chOff x="0" y="0"/>
            <a:chExt cx="8914102" cy="6858001"/>
          </a:xfrm>
        </p:grpSpPr>
        <p:sp>
          <p:nvSpPr>
            <p:cNvPr id="300" name="Google Shape;300;p5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1" name="Google Shape;301;p54"/>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302" name="Google Shape;302;p54"/>
          <p:cNvSpPr txBox="1">
            <a:spLocks noGrp="1"/>
          </p:cNvSpPr>
          <p:nvPr>
            <p:ph type="ctrTitle"/>
          </p:nvPr>
        </p:nvSpPr>
        <p:spPr>
          <a:xfrm>
            <a:off x="442913" y="1009185"/>
            <a:ext cx="5258640" cy="2419816"/>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3" name="Google Shape;303;p54"/>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ull Content - Subtitle">
  <p:cSld name="Title and Full Content - Subtitle">
    <p:spTree>
      <p:nvGrpSpPr>
        <p:cNvPr id="1" name="Shape 304"/>
        <p:cNvGrpSpPr/>
        <p:nvPr/>
      </p:nvGrpSpPr>
      <p:grpSpPr>
        <a:xfrm>
          <a:off x="0" y="0"/>
          <a:ext cx="0" cy="0"/>
          <a:chOff x="0" y="0"/>
          <a:chExt cx="0" cy="0"/>
        </a:xfrm>
      </p:grpSpPr>
      <p:sp>
        <p:nvSpPr>
          <p:cNvPr id="305" name="Google Shape;305;p55"/>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06" name="Google Shape;306;p5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7" name="Google Shape;307;p5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08" name="Google Shape;308;p5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309"/>
        <p:cNvGrpSpPr/>
        <p:nvPr/>
      </p:nvGrpSpPr>
      <p:grpSpPr>
        <a:xfrm>
          <a:off x="0" y="0"/>
          <a:ext cx="0" cy="0"/>
          <a:chOff x="0" y="0"/>
          <a:chExt cx="0" cy="0"/>
        </a:xfrm>
      </p:grpSpPr>
      <p:sp>
        <p:nvSpPr>
          <p:cNvPr id="310" name="Google Shape;310;p56"/>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1" name="Google Shape;311;p56"/>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2" name="Google Shape;312;p5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3" name="Google Shape;313;p56"/>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314"/>
        <p:cNvGrpSpPr/>
        <p:nvPr/>
      </p:nvGrpSpPr>
      <p:grpSpPr>
        <a:xfrm>
          <a:off x="0" y="0"/>
          <a:ext cx="0" cy="0"/>
          <a:chOff x="0" y="0"/>
          <a:chExt cx="0" cy="0"/>
        </a:xfrm>
      </p:grpSpPr>
      <p:sp>
        <p:nvSpPr>
          <p:cNvPr id="315" name="Google Shape;315;p57"/>
          <p:cNvSpPr txBox="1">
            <a:spLocks noGrp="1"/>
          </p:cNvSpPr>
          <p:nvPr>
            <p:ph type="body" idx="1"/>
          </p:nvPr>
        </p:nvSpPr>
        <p:spPr>
          <a:xfrm>
            <a:off x="442913" y="2103438"/>
            <a:ext cx="5473700"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6" name="Google Shape;316;p57"/>
          <p:cNvSpPr txBox="1">
            <a:spLocks noGrp="1"/>
          </p:cNvSpPr>
          <p:nvPr>
            <p:ph type="body" idx="2"/>
          </p:nvPr>
        </p:nvSpPr>
        <p:spPr>
          <a:xfrm>
            <a:off x="6275388" y="2103437"/>
            <a:ext cx="5473699"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7" name="Google Shape;317;p57"/>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8" name="Google Shape;318;p5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9" name="Google Shape;319;p57"/>
          <p:cNvSpPr txBox="1">
            <a:spLocks noGrp="1"/>
          </p:cNvSpPr>
          <p:nvPr>
            <p:ph type="subTitle" idx="3"/>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b="0" i="0" u="none" strike="noStrike" cap="none">
                <a:solidFill>
                  <a:schemeClr val="dk1"/>
                </a:solidFill>
                <a:latin typeface="Arial"/>
                <a:ea typeface="Arial"/>
                <a:cs typeface="Arial"/>
                <a:sym typeface="Arial"/>
              </a:defRPr>
            </a:lvl1pPr>
            <a:lvl2pPr marL="0" marR="0" lvl="1" indent="0" algn="r" rtl="0">
              <a:spcBef>
                <a:spcPts val="0"/>
              </a:spcBef>
              <a:buNone/>
              <a:defRPr sz="750" b="0" i="0" u="none" strike="noStrike" cap="none">
                <a:solidFill>
                  <a:schemeClr val="dk1"/>
                </a:solidFill>
                <a:latin typeface="Arial"/>
                <a:ea typeface="Arial"/>
                <a:cs typeface="Arial"/>
                <a:sym typeface="Arial"/>
              </a:defRPr>
            </a:lvl2pPr>
            <a:lvl3pPr marL="0" marR="0" lvl="2" indent="0" algn="r" rtl="0">
              <a:spcBef>
                <a:spcPts val="0"/>
              </a:spcBef>
              <a:buNone/>
              <a:defRPr sz="750" b="0" i="0" u="none" strike="noStrike" cap="none">
                <a:solidFill>
                  <a:schemeClr val="dk1"/>
                </a:solidFill>
                <a:latin typeface="Arial"/>
                <a:ea typeface="Arial"/>
                <a:cs typeface="Arial"/>
                <a:sym typeface="Arial"/>
              </a:defRPr>
            </a:lvl3pPr>
            <a:lvl4pPr marL="0" marR="0" lvl="3" indent="0" algn="r" rtl="0">
              <a:spcBef>
                <a:spcPts val="0"/>
              </a:spcBef>
              <a:buNone/>
              <a:defRPr sz="750" b="0" i="0" u="none" strike="noStrike" cap="none">
                <a:solidFill>
                  <a:schemeClr val="dk1"/>
                </a:solidFill>
                <a:latin typeface="Arial"/>
                <a:ea typeface="Arial"/>
                <a:cs typeface="Arial"/>
                <a:sym typeface="Arial"/>
              </a:defRPr>
            </a:lvl4pPr>
            <a:lvl5pPr marL="0" marR="0" lvl="4" indent="0" algn="r" rtl="0">
              <a:spcBef>
                <a:spcPts val="0"/>
              </a:spcBef>
              <a:buNone/>
              <a:defRPr sz="750" b="0" i="0" u="none" strike="noStrike" cap="none">
                <a:solidFill>
                  <a:schemeClr val="dk1"/>
                </a:solidFill>
                <a:latin typeface="Arial"/>
                <a:ea typeface="Arial"/>
                <a:cs typeface="Arial"/>
                <a:sym typeface="Arial"/>
              </a:defRPr>
            </a:lvl5pPr>
            <a:lvl6pPr marL="0" marR="0" lvl="5" indent="0" algn="r" rtl="0">
              <a:spcBef>
                <a:spcPts val="0"/>
              </a:spcBef>
              <a:buNone/>
              <a:defRPr sz="750" b="0" i="0" u="none" strike="noStrike" cap="none">
                <a:solidFill>
                  <a:schemeClr val="dk1"/>
                </a:solidFill>
                <a:latin typeface="Arial"/>
                <a:ea typeface="Arial"/>
                <a:cs typeface="Arial"/>
                <a:sym typeface="Arial"/>
              </a:defRPr>
            </a:lvl6pPr>
            <a:lvl7pPr marL="0" marR="0" lvl="6" indent="0" algn="r" rtl="0">
              <a:spcBef>
                <a:spcPts val="0"/>
              </a:spcBef>
              <a:buNone/>
              <a:defRPr sz="750" b="0" i="0" u="none" strike="noStrike" cap="none">
                <a:solidFill>
                  <a:schemeClr val="dk1"/>
                </a:solidFill>
                <a:latin typeface="Arial"/>
                <a:ea typeface="Arial"/>
                <a:cs typeface="Arial"/>
                <a:sym typeface="Arial"/>
              </a:defRPr>
            </a:lvl7pPr>
            <a:lvl8pPr marL="0" marR="0" lvl="7" indent="0" algn="r" rtl="0">
              <a:spcBef>
                <a:spcPts val="0"/>
              </a:spcBef>
              <a:buNone/>
              <a:defRPr sz="750" b="0" i="0" u="none" strike="noStrike" cap="none">
                <a:solidFill>
                  <a:schemeClr val="dk1"/>
                </a:solidFill>
                <a:latin typeface="Arial"/>
                <a:ea typeface="Arial"/>
                <a:cs typeface="Arial"/>
                <a:sym typeface="Arial"/>
              </a:defRPr>
            </a:lvl8pPr>
            <a:lvl9pPr marL="0" marR="0" lvl="8" indent="0" algn="r" rtl="0">
              <a:spcBef>
                <a:spcPts val="0"/>
              </a:spcBef>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1"/>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i="0" u="none" strike="noStrike" cap="none">
                <a:solidFill>
                  <a:schemeClr val="dk1"/>
                </a:solidFill>
                <a:latin typeface="Arial"/>
                <a:ea typeface="Arial"/>
                <a:cs typeface="Arial"/>
                <a:sym typeface="Arial"/>
              </a:rPr>
              <a:t>PwC</a:t>
            </a:r>
            <a:endParaRPr/>
          </a:p>
        </p:txBody>
      </p:sp>
      <p:sp>
        <p:nvSpPr>
          <p:cNvPr id="14" name="Google Shape;14;p1"/>
          <p:cNvSpPr txBox="1"/>
          <p:nvPr/>
        </p:nvSpPr>
        <p:spPr>
          <a:xfrm>
            <a:off x="442913" y="635508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i="0" u="none" strike="noStrike" cap="none">
                <a:solidFill>
                  <a:schemeClr val="dk1"/>
                </a:solidFill>
                <a:latin typeface="Arial"/>
                <a:ea typeface="Arial"/>
                <a:cs typeface="Arial"/>
                <a:sym typeface="Arial"/>
              </a:rPr>
              <a:t>Presentation Title [View &gt; </a:t>
            </a:r>
            <a:r>
              <a:rPr lang="en-GB" sz="750">
                <a:solidFill>
                  <a:schemeClr val="dk1"/>
                </a:solidFill>
              </a:rPr>
              <a:t>Theme builder</a:t>
            </a:r>
            <a:r>
              <a:rPr lang="en-GB" sz="750" b="0" i="0" u="none" strike="noStrike" cap="none">
                <a:solidFill>
                  <a:schemeClr val="dk1"/>
                </a:solidFill>
                <a:latin typeface="Arial"/>
                <a:ea typeface="Arial"/>
                <a:cs typeface="Arial"/>
                <a:sym typeface="Arial"/>
              </a:rPr>
              <a:t> and edit/delete on very top slide </a:t>
            </a:r>
            <a:r>
              <a:rPr lang="en-GB" sz="750">
                <a:solidFill>
                  <a:schemeClr val="dk1"/>
                </a:solidFill>
              </a:rPr>
              <a:t>layout</a:t>
            </a:r>
            <a:r>
              <a:rPr lang="en-GB" sz="750" b="0" i="0" u="none" strike="noStrike" cap="none">
                <a:solidFill>
                  <a:schemeClr val="dk1"/>
                </a:solidFill>
                <a:latin typeface="Arial"/>
                <a:ea typeface="Arial"/>
                <a:cs typeface="Arial"/>
                <a:sym typeface="Arial"/>
              </a:rPr>
              <a:t>]</a:t>
            </a:r>
            <a:endParaRPr/>
          </a:p>
        </p:txBody>
      </p:sp>
      <p:sp>
        <p:nvSpPr>
          <p:cNvPr id="15" name="Google Shape;15;p1"/>
          <p:cNvSpPr txBox="1"/>
          <p:nvPr/>
        </p:nvSpPr>
        <p:spPr>
          <a:xfrm>
            <a:off x="8218488" y="635508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GB" sz="750" b="0" i="0" u="none" strike="noStrike" cap="none">
                <a:solidFill>
                  <a:schemeClr val="dk1"/>
                </a:solidFill>
                <a:latin typeface="Arial"/>
                <a:ea typeface="Arial"/>
                <a:cs typeface="Arial"/>
                <a:sym typeface="Arial"/>
              </a:rPr>
              <a:t>Date [View &gt; </a:t>
            </a:r>
            <a:r>
              <a:rPr lang="en-GB" sz="750">
                <a:solidFill>
                  <a:schemeClr val="dk1"/>
                </a:solidFill>
              </a:rPr>
              <a:t>Theme builder</a:t>
            </a:r>
            <a:r>
              <a:rPr lang="en-GB" sz="750" b="0" i="0" u="none" strike="noStrike" cap="none">
                <a:solidFill>
                  <a:schemeClr val="dk1"/>
                </a:solidFill>
                <a:latin typeface="Arial"/>
                <a:ea typeface="Arial"/>
                <a:cs typeface="Arial"/>
                <a:sym typeface="Arial"/>
              </a:rPr>
              <a:t> and edit/delete on very top slide </a:t>
            </a:r>
            <a:r>
              <a:rPr lang="en-GB" sz="750">
                <a:solidFill>
                  <a:schemeClr val="dk1"/>
                </a:solidFill>
              </a:rPr>
              <a:t>layout</a:t>
            </a:r>
            <a:r>
              <a:rPr lang="en-GB" sz="750" b="0" i="0" u="none" strike="noStrike" cap="none">
                <a:solidFill>
                  <a:schemeClr val="dk1"/>
                </a:solidFill>
                <a:latin typeface="Arial"/>
                <a:ea typeface="Arial"/>
                <a:cs typeface="Arial"/>
                <a:sym typeface="Arial"/>
              </a:rPr>
              <a:t>]</a:t>
            </a:r>
            <a:endParaRPr/>
          </a:p>
        </p:txBody>
      </p:sp>
    </p:spTree>
  </p:cSld>
  <p:clrMap bg1="lt1" tx1="dk1" bg2="dk2" tx2="lt2" accent1="accent1" accent2="accent2" accent3="accent3" accent4="accent4" accent5="accent5" accent6="accent6" hlink="hlink" folHlink="folHlink"/>
  <p:sldLayoutIdLst>
    <p:sldLayoutId id="2147483648" r:id="rId1"/>
    <p:sldLayoutId id="2147483663" r:id="rId2"/>
    <p:sldLayoutId id="2147483679" r:id="rId3"/>
    <p:sldLayoutId id="2147483696" r:id="rId4"/>
    <p:sldLayoutId id="2147483698"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279">
          <p15:clr>
            <a:srgbClr val="F26B43"/>
          </p15:clr>
        </p15:guide>
        <p15:guide id="3" pos="7401">
          <p15:clr>
            <a:srgbClr val="F26B43"/>
          </p15:clr>
        </p15:guide>
        <p15:guide id="4" pos="3953">
          <p15:clr>
            <a:srgbClr val="F26B43"/>
          </p15:clr>
        </p15:guide>
        <p15:guide id="5" pos="3727">
          <p15:clr>
            <a:srgbClr val="F26B43"/>
          </p15:clr>
        </p15:guide>
        <p15:guide id="6" orient="horz" pos="3888">
          <p15:clr>
            <a:srgbClr val="F26B43"/>
          </p15:clr>
        </p15:guide>
        <p15:guide id="7" pos="2726">
          <p15:clr>
            <a:srgbClr val="F26B43"/>
          </p15:clr>
        </p15:guide>
        <p15:guide id="8" pos="2502">
          <p15:clr>
            <a:srgbClr val="F26B43"/>
          </p15:clr>
        </p15:guide>
        <p15:guide id="9" pos="4952">
          <p15:clr>
            <a:srgbClr val="F26B43"/>
          </p15:clr>
        </p15:guide>
        <p15:guide id="10" pos="5177">
          <p15:clr>
            <a:srgbClr val="F26B43"/>
          </p15:clr>
        </p15:guide>
        <p15:guide id="11" orient="horz" pos="2160">
          <p15:clr>
            <a:srgbClr val="F26B43"/>
          </p15:clr>
        </p15:guide>
        <p15:guide id="12" orient="horz" pos="1325">
          <p15:clr>
            <a:srgbClr val="F26B43"/>
          </p15:clr>
        </p15:guide>
        <p15:guide id="13" orient="horz" pos="1146">
          <p15:clr>
            <a:srgbClr val="F26B43"/>
          </p15:clr>
        </p15:guide>
        <p15:guide id="14" orient="horz" pos="27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19.sv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7.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19.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7.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19.sv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7.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19.sv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7.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19.sv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7.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23.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19.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7.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8"/>
          <p:cNvSpPr txBox="1">
            <a:spLocks noGrp="1"/>
          </p:cNvSpPr>
          <p:nvPr>
            <p:ph type="ctrTitle"/>
          </p:nvPr>
        </p:nvSpPr>
        <p:spPr>
          <a:xfrm>
            <a:off x="252412" y="1558229"/>
            <a:ext cx="7900988" cy="1061085"/>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lt1"/>
              </a:buClr>
              <a:buSzPts val="6000"/>
              <a:buFont typeface="Georgia"/>
              <a:buNone/>
            </a:pPr>
            <a:r>
              <a:rPr lang="en-GB" sz="6000" b="1" i="0" u="none" strike="noStrike" cap="none" dirty="0">
                <a:solidFill>
                  <a:schemeClr val="lt1"/>
                </a:solidFill>
                <a:latin typeface="Georgia"/>
                <a:ea typeface="Georgia"/>
                <a:cs typeface="Georgia"/>
                <a:sym typeface="Georgia"/>
              </a:rPr>
              <a:t>Model Comparison</a:t>
            </a:r>
          </a:p>
        </p:txBody>
      </p:sp>
      <p:sp>
        <p:nvSpPr>
          <p:cNvPr id="2" name="Title 18">
            <a:extLst>
              <a:ext uri="{FF2B5EF4-FFF2-40B4-BE49-F238E27FC236}">
                <a16:creationId xmlns:a16="http://schemas.microsoft.com/office/drawing/2014/main" id="{3A4E13DF-93D9-5E8C-5EC6-B6D773075BD2}"/>
              </a:ext>
            </a:extLst>
          </p:cNvPr>
          <p:cNvSpPr txBox="1">
            <a:spLocks/>
          </p:cNvSpPr>
          <p:nvPr/>
        </p:nvSpPr>
        <p:spPr>
          <a:xfrm>
            <a:off x="10439400" y="6442403"/>
            <a:ext cx="1636910" cy="341955"/>
          </a:xfrm>
          <a:prstGeom prst="rect">
            <a:avLst/>
          </a:prstGeom>
          <a:noFill/>
          <a:ln>
            <a:noFill/>
          </a:ln>
        </p:spPr>
        <p:txBody>
          <a:bodyPr spcFirstLastPara="1" vert="horz" wrap="none" lIns="0" tIns="0" rIns="0" bIns="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fld id="{F501D808-9E5B-3F44-AEAE-38524047C2EF}" type="datetime4">
              <a:rPr lang="en-US" sz="2000" b="1" smtClean="0">
                <a:solidFill>
                  <a:srgbClr val="D04A02"/>
                </a:solidFill>
                <a:latin typeface="STC Forward" panose="00000500000000000000" pitchFamily="2" charset="-78"/>
                <a:cs typeface="STC Forward" panose="00000500000000000000" pitchFamily="2" charset="-78"/>
              </a:rPr>
              <a:pPr algn="r"/>
              <a:t>June 3, 2024</a:t>
            </a:fld>
            <a:endParaRPr lang="en-GB" sz="2000" b="1" dirty="0">
              <a:solidFill>
                <a:srgbClr val="D04A02"/>
              </a:solidFill>
              <a:latin typeface="STC Forward" panose="00000500000000000000" pitchFamily="2" charset="-78"/>
              <a:cs typeface="STC Forward" panose="00000500000000000000" pitchFamily="2" charset="-78"/>
            </a:endParaRPr>
          </a:p>
        </p:txBody>
      </p:sp>
      <p:sp>
        <p:nvSpPr>
          <p:cNvPr id="5" name="Google Shape;393;p68">
            <a:extLst>
              <a:ext uri="{FF2B5EF4-FFF2-40B4-BE49-F238E27FC236}">
                <a16:creationId xmlns:a16="http://schemas.microsoft.com/office/drawing/2014/main" id="{6D1735FD-9741-639F-5616-F6B286DAC89C}"/>
              </a:ext>
            </a:extLst>
          </p:cNvPr>
          <p:cNvSpPr txBox="1">
            <a:spLocks/>
          </p:cNvSpPr>
          <p:nvPr/>
        </p:nvSpPr>
        <p:spPr>
          <a:xfrm>
            <a:off x="252412" y="3498216"/>
            <a:ext cx="7418388" cy="76136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4000" dirty="0"/>
              <a:t>Technical Interview</a:t>
            </a:r>
          </a:p>
        </p:txBody>
      </p:sp>
      <p:sp>
        <p:nvSpPr>
          <p:cNvPr id="6" name="Google Shape;704;p105">
            <a:extLst>
              <a:ext uri="{FF2B5EF4-FFF2-40B4-BE49-F238E27FC236}">
                <a16:creationId xmlns:a16="http://schemas.microsoft.com/office/drawing/2014/main" id="{41DE1F7D-DAD4-0583-E718-E14595757229}"/>
              </a:ext>
            </a:extLst>
          </p:cNvPr>
          <p:cNvSpPr txBox="1">
            <a:spLocks/>
          </p:cNvSpPr>
          <p:nvPr/>
        </p:nvSpPr>
        <p:spPr>
          <a:xfrm>
            <a:off x="252412" y="2835236"/>
            <a:ext cx="11306176" cy="4470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914400" marR="0" lvl="1"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pPr marL="0" indent="0">
              <a:lnSpc>
                <a:spcPct val="85000"/>
              </a:lnSpc>
              <a:buClr>
                <a:schemeClr val="dk1"/>
              </a:buClr>
              <a:buSzPts val="2400"/>
            </a:pPr>
            <a:r>
              <a:rPr lang="en-US" sz="1800" dirty="0">
                <a:solidFill>
                  <a:schemeClr val="bg1">
                    <a:lumMod val="85000"/>
                  </a:schemeClr>
                </a:solidFill>
              </a:rPr>
              <a:t>Evaluating and Comparing Large Language Models for Question Answering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10</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4106665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2C152172-663E-0BB2-6A3B-F40D0771E86F}"/>
              </a:ext>
            </a:extLst>
          </p:cNvPr>
          <p:cNvSpPr/>
          <p:nvPr/>
        </p:nvSpPr>
        <p:spPr>
          <a:xfrm>
            <a:off x="402784" y="2248802"/>
            <a:ext cx="1138643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4"/>
          <a:stretch>
            <a:fillRect/>
          </a:stretch>
        </p:blipFill>
        <p:spPr>
          <a:xfrm>
            <a:off x="655880" y="2499910"/>
            <a:ext cx="1033213" cy="1033213"/>
          </a:xfrm>
          <a:prstGeom prst="rect">
            <a:avLst/>
          </a:prstGeom>
        </p:spPr>
      </p:pic>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1942189" y="2777385"/>
            <a:ext cx="3242284"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Vectorization (Embedding)</a:t>
            </a:r>
          </a:p>
        </p:txBody>
      </p:sp>
    </p:spTree>
    <p:extLst>
      <p:ext uri="{BB962C8B-B14F-4D97-AF65-F5344CB8AC3E}">
        <p14:creationId xmlns:p14="http://schemas.microsoft.com/office/powerpoint/2010/main" val="1950060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12</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216561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5F40C99-FA4C-E2C8-9DB7-0AC4C586B6BF}"/>
              </a:ext>
            </a:extLst>
          </p:cNvPr>
          <p:cNvSpPr/>
          <p:nvPr/>
        </p:nvSpPr>
        <p:spPr>
          <a:xfrm>
            <a:off x="395383" y="2203635"/>
            <a:ext cx="11401231"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4"/>
          <a:stretch>
            <a:fillRect/>
          </a:stretch>
        </p:blipFill>
        <p:spPr>
          <a:xfrm>
            <a:off x="539062" y="2248850"/>
            <a:ext cx="1239691" cy="1239691"/>
          </a:xfrm>
          <a:prstGeom prst="rect">
            <a:avLst/>
          </a:prstGeom>
        </p:spPr>
      </p:pic>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1786154" y="2961933"/>
            <a:ext cx="3861577"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Vector Database </a:t>
            </a:r>
          </a:p>
        </p:txBody>
      </p:sp>
    </p:spTree>
    <p:extLst>
      <p:ext uri="{BB962C8B-B14F-4D97-AF65-F5344CB8AC3E}">
        <p14:creationId xmlns:p14="http://schemas.microsoft.com/office/powerpoint/2010/main" val="3323226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14</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585601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23EE574-7C0A-1B46-4ECF-49FEDAE0A286}"/>
              </a:ext>
            </a:extLst>
          </p:cNvPr>
          <p:cNvSpPr/>
          <p:nvPr/>
        </p:nvSpPr>
        <p:spPr>
          <a:xfrm>
            <a:off x="6096000" y="2248801"/>
            <a:ext cx="5684495"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402785" y="2248801"/>
            <a:ext cx="5626059"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15</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6232976" y="2307171"/>
            <a:ext cx="1219702" cy="121970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5"/>
          <a:stretch>
            <a:fillRect/>
          </a:stretch>
        </p:blipFill>
        <p:spPr>
          <a:xfrm>
            <a:off x="606917" y="2437297"/>
            <a:ext cx="959451" cy="959451"/>
          </a:xfrm>
          <a:prstGeom prst="rect">
            <a:avLst/>
          </a:prstGeom>
        </p:spPr>
      </p:pic>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1633524" y="280764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452678" y="284140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Re-ranker</a:t>
            </a:r>
          </a:p>
        </p:txBody>
      </p:sp>
    </p:spTree>
    <p:extLst>
      <p:ext uri="{BB962C8B-B14F-4D97-AF65-F5344CB8AC3E}">
        <p14:creationId xmlns:p14="http://schemas.microsoft.com/office/powerpoint/2010/main" val="247882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16</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39959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402783" y="2203635"/>
            <a:ext cx="11393832"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17</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4"/>
          <a:stretch>
            <a:fillRect/>
          </a:stretch>
        </p:blipFill>
        <p:spPr>
          <a:xfrm>
            <a:off x="605406" y="2483042"/>
            <a:ext cx="960962" cy="960962"/>
          </a:xfrm>
          <a:prstGeom prst="rect">
            <a:avLst/>
          </a:prstGeom>
        </p:spPr>
      </p:pic>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1566368" y="269986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Evaluation Criteria</a:t>
            </a:r>
          </a:p>
        </p:txBody>
      </p:sp>
    </p:spTree>
    <p:extLst>
      <p:ext uri="{BB962C8B-B14F-4D97-AF65-F5344CB8AC3E}">
        <p14:creationId xmlns:p14="http://schemas.microsoft.com/office/powerpoint/2010/main" val="1968754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18</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415219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 and implementation approach</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113018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graphicFrame>
        <p:nvGraphicFramePr>
          <p:cNvPr id="535" name="Google Shape;535;p84"/>
          <p:cNvGraphicFramePr/>
          <p:nvPr>
            <p:extLst>
              <p:ext uri="{D42A27DB-BD31-4B8C-83A1-F6EECF244321}">
                <p14:modId xmlns:p14="http://schemas.microsoft.com/office/powerpoint/2010/main" val="1716344788"/>
              </p:ext>
            </p:extLst>
          </p:nvPr>
        </p:nvGraphicFramePr>
        <p:xfrm>
          <a:off x="740212" y="1434365"/>
          <a:ext cx="10711575" cy="4876840"/>
        </p:xfrm>
        <a:graphic>
          <a:graphicData uri="http://schemas.openxmlformats.org/drawingml/2006/table">
            <a:tbl>
              <a:tblPr>
                <a:noFill/>
                <a:tableStyleId>{F67A34D0-F88C-4578-BAFE-0BCF1AC5DDA5}</a:tableStyleId>
              </a:tblPr>
              <a:tblGrid>
                <a:gridCol w="723525">
                  <a:extLst>
                    <a:ext uri="{9D8B030D-6E8A-4147-A177-3AD203B41FA5}">
                      <a16:colId xmlns:a16="http://schemas.microsoft.com/office/drawing/2014/main" val="20000"/>
                    </a:ext>
                  </a:extLst>
                </a:gridCol>
                <a:gridCol w="907365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28350">
                <a:tc>
                  <a:txBody>
                    <a:bodyPr/>
                    <a:lstStyle/>
                    <a:p>
                      <a:pPr marL="0" marR="0" lvl="0" indent="0" algn="l" rtl="0">
                        <a:spcBef>
                          <a:spcPts val="0"/>
                        </a:spcBef>
                        <a:spcAft>
                          <a:spcPts val="0"/>
                        </a:spcAft>
                        <a:buNone/>
                      </a:pPr>
                      <a:r>
                        <a:rPr lang="en-GB" sz="2800" u="none" strike="noStrike" cap="none">
                          <a:solidFill>
                            <a:schemeClr val="accent1"/>
                          </a:solidFill>
                        </a:rPr>
                        <a:t>1.</a:t>
                      </a:r>
                      <a:endParaRPr/>
                    </a:p>
                  </a:txBody>
                  <a:tcPr marL="0" marR="0" marT="0" marB="45725"/>
                </a:tc>
                <a:tc>
                  <a:txBody>
                    <a:bodyPr/>
                    <a:lstStyle/>
                    <a:p>
                      <a:pPr marL="0" marR="0" lvl="0" indent="0" algn="l" rtl="0">
                        <a:spcBef>
                          <a:spcPts val="0"/>
                        </a:spcBef>
                        <a:spcAft>
                          <a:spcPts val="0"/>
                        </a:spcAft>
                        <a:buNone/>
                      </a:pPr>
                      <a:r>
                        <a:rPr lang="en-GB" sz="2800" dirty="0"/>
                        <a:t>Abstract</a:t>
                      </a:r>
                      <a:endParaRPr dirty="0"/>
                    </a:p>
                  </a:txBody>
                  <a:tcPr marL="0" marR="0" marT="0" marB="45725"/>
                </a:tc>
                <a:tc>
                  <a:txBody>
                    <a:bodyPr/>
                    <a:lstStyle/>
                    <a:p>
                      <a:pPr marL="0" marR="0" lvl="0" indent="0" algn="r" rtl="0">
                        <a:spcBef>
                          <a:spcPts val="0"/>
                        </a:spcBef>
                        <a:spcAft>
                          <a:spcPts val="0"/>
                        </a:spcAft>
                        <a:buNone/>
                      </a:pPr>
                      <a:endParaRPr dirty="0"/>
                    </a:p>
                  </a:txBody>
                  <a:tcPr marL="0" marR="0" marT="0" marB="45725"/>
                </a:tc>
                <a:extLst>
                  <a:ext uri="{0D108BD9-81ED-4DB2-BD59-A6C34878D82A}">
                    <a16:rowId xmlns:a16="http://schemas.microsoft.com/office/drawing/2014/main" val="10000"/>
                  </a:ext>
                </a:extLst>
              </a:tr>
              <a:tr h="328350">
                <a:tc>
                  <a:txBody>
                    <a:bodyPr/>
                    <a:lstStyle/>
                    <a:p>
                      <a:pPr marL="0" marR="0" lvl="0" indent="0" algn="l" rtl="0">
                        <a:spcBef>
                          <a:spcPts val="0"/>
                        </a:spcBef>
                        <a:spcAft>
                          <a:spcPts val="0"/>
                        </a:spcAft>
                        <a:buNone/>
                      </a:pPr>
                      <a:r>
                        <a:rPr lang="en-GB" sz="2800">
                          <a:solidFill>
                            <a:schemeClr val="accent1"/>
                          </a:solidFill>
                        </a:rPr>
                        <a:t>2.</a:t>
                      </a:r>
                      <a:endParaRPr lang="en-GB"/>
                    </a:p>
                  </a:txBody>
                  <a:tcPr marL="0" marR="0" marT="0"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diagram</a:t>
                      </a:r>
                      <a:endParaRPr kumimoji="0" lang="en-GB" sz="2800" b="0" i="0" u="none" strike="noStrike" kern="0" cap="none" spc="0" normalizeH="0" baseline="0" noProof="0" dirty="0">
                        <a:ln>
                          <a:noFill/>
                        </a:ln>
                        <a:solidFill>
                          <a:srgbClr val="000000"/>
                        </a:solidFill>
                        <a:effectLst/>
                        <a:uLnTx/>
                        <a:uFillTx/>
                        <a:latin typeface="Arial"/>
                        <a:cs typeface="Arial"/>
                        <a:sym typeface="Arial"/>
                      </a:endParaRPr>
                    </a:p>
                  </a:txBody>
                  <a:tcPr marL="0" marR="0" marT="0" marB="45725"/>
                </a:tc>
                <a:tc>
                  <a:txBody>
                    <a:bodyPr/>
                    <a:lstStyle/>
                    <a:p>
                      <a:pPr marL="0" marR="0" lvl="0" indent="0" algn="r" rtl="0">
                        <a:spcBef>
                          <a:spcPts val="0"/>
                        </a:spcBef>
                        <a:spcAft>
                          <a:spcPts val="0"/>
                        </a:spcAft>
                        <a:buNone/>
                      </a:pPr>
                      <a:endParaRPr lang="en-GB" dirty="0"/>
                    </a:p>
                  </a:txBody>
                  <a:tcPr marL="0" marR="0" marT="0" marB="45725"/>
                </a:tc>
                <a:extLst>
                  <a:ext uri="{0D108BD9-81ED-4DB2-BD59-A6C34878D82A}">
                    <a16:rowId xmlns:a16="http://schemas.microsoft.com/office/drawing/2014/main" val="10001"/>
                  </a:ext>
                </a:extLst>
              </a:tr>
              <a:tr h="328350">
                <a:tc>
                  <a:txBody>
                    <a:bodyPr/>
                    <a:lstStyle/>
                    <a:p>
                      <a:pPr marL="0" marR="0" lvl="0" indent="0" algn="l" rtl="0">
                        <a:spcBef>
                          <a:spcPts val="0"/>
                        </a:spcBef>
                        <a:spcAft>
                          <a:spcPts val="0"/>
                        </a:spcAft>
                        <a:buNone/>
                      </a:pPr>
                      <a:r>
                        <a:rPr lang="en-GB" sz="2800" dirty="0">
                          <a:solidFill>
                            <a:schemeClr val="accent1"/>
                          </a:solidFill>
                        </a:rPr>
                        <a:t>3.</a:t>
                      </a:r>
                      <a:endParaRPr lang="en-GB" dirty="0"/>
                    </a:p>
                  </a:txBody>
                  <a:tcPr marL="0" marR="0" marT="0"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Requirements and implementation approach </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000000"/>
                          </a:solidFill>
                          <a:effectLst/>
                          <a:uLnTx/>
                          <a:uFillTx/>
                          <a:latin typeface="Arial"/>
                          <a:cs typeface="Arial"/>
                          <a:sym typeface="Arial"/>
                        </a:rPr>
                        <a:t>   </a:t>
                      </a:r>
                      <a:r>
                        <a:rPr lang="en-GB" sz="2400" b="0" i="0" u="none" strike="noStrike" cap="none" noProof="0" dirty="0">
                          <a:solidFill>
                            <a:schemeClr val="accent1"/>
                          </a:solidFill>
                          <a:latin typeface="Arial"/>
                          <a:cs typeface="Arial"/>
                          <a:sym typeface="Arial"/>
                        </a:rPr>
                        <a:t>3.1</a:t>
                      </a:r>
                      <a:r>
                        <a:rPr kumimoji="0" lang="en-GB" sz="2400" b="0" i="0" u="none" strike="noStrike" kern="0" cap="none" spc="0" normalizeH="0" baseline="0" noProof="0" dirty="0">
                          <a:ln>
                            <a:noFill/>
                          </a:ln>
                          <a:solidFill>
                            <a:srgbClr val="000000"/>
                          </a:solidFill>
                          <a:effectLst/>
                          <a:uLnTx/>
                          <a:uFillTx/>
                          <a:latin typeface="Arial"/>
                          <a:cs typeface="Arial"/>
                          <a:sym typeface="Arial"/>
                        </a:rPr>
                        <a:t> Backend</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000000"/>
                          </a:solidFill>
                          <a:effectLst/>
                          <a:uLnTx/>
                          <a:uFillTx/>
                          <a:latin typeface="Arial"/>
                          <a:cs typeface="Arial"/>
                          <a:sym typeface="Arial"/>
                        </a:rPr>
                        <a:t>   </a:t>
                      </a:r>
                      <a:r>
                        <a:rPr lang="en-GB" sz="2400" b="0" i="0" u="none" strike="noStrike" cap="none" noProof="0" dirty="0">
                          <a:solidFill>
                            <a:schemeClr val="accent1"/>
                          </a:solidFill>
                          <a:latin typeface="Arial"/>
                          <a:cs typeface="Arial"/>
                          <a:sym typeface="Arial"/>
                        </a:rPr>
                        <a:t>3.2</a:t>
                      </a:r>
                      <a:r>
                        <a:rPr kumimoji="0" lang="en-GB" sz="2400" b="0" i="0" u="none" strike="noStrike" kern="0" cap="none" spc="0" normalizeH="0" baseline="0" noProof="0" dirty="0">
                          <a:ln>
                            <a:noFill/>
                          </a:ln>
                          <a:solidFill>
                            <a:srgbClr val="000000"/>
                          </a:solidFill>
                          <a:effectLst/>
                          <a:uLnTx/>
                          <a:uFillTx/>
                          <a:latin typeface="Arial"/>
                          <a:cs typeface="Arial"/>
                          <a:sym typeface="Arial"/>
                        </a:rPr>
                        <a:t> Frontend</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000000"/>
                          </a:solidFill>
                          <a:effectLst/>
                          <a:uLnTx/>
                          <a:uFillTx/>
                          <a:latin typeface="Arial"/>
                          <a:cs typeface="Arial"/>
                          <a:sym typeface="Arial"/>
                        </a:rPr>
                        <a:t>   </a:t>
                      </a:r>
                      <a:r>
                        <a:rPr lang="en-GB" sz="2400" b="0" i="0" u="none" strike="noStrike" cap="none" noProof="0" dirty="0">
                          <a:solidFill>
                            <a:schemeClr val="accent1"/>
                          </a:solidFill>
                          <a:latin typeface="Arial"/>
                          <a:cs typeface="Arial"/>
                          <a:sym typeface="Arial"/>
                        </a:rPr>
                        <a:t>3.3</a:t>
                      </a:r>
                      <a:r>
                        <a:rPr kumimoji="0" lang="en-GB" sz="2400" b="0" i="0" u="none" strike="noStrike" kern="0" cap="none" spc="0" normalizeH="0" baseline="0" noProof="0" dirty="0">
                          <a:ln>
                            <a:noFill/>
                          </a:ln>
                          <a:solidFill>
                            <a:srgbClr val="000000"/>
                          </a:solidFill>
                          <a:effectLst/>
                          <a:uLnTx/>
                          <a:uFillTx/>
                          <a:latin typeface="Arial"/>
                          <a:cs typeface="Arial"/>
                          <a:sym typeface="Arial"/>
                        </a:rPr>
                        <a:t> integration</a:t>
                      </a:r>
                    </a:p>
                  </a:txBody>
                  <a:tcPr marL="0" marR="0" marT="0" marB="45725"/>
                </a:tc>
                <a:tc>
                  <a:txBody>
                    <a:bodyPr/>
                    <a:lstStyle/>
                    <a:p>
                      <a:pPr marL="0" marR="0" lvl="0" indent="0" algn="r" rtl="0">
                        <a:spcBef>
                          <a:spcPts val="0"/>
                        </a:spcBef>
                        <a:spcAft>
                          <a:spcPts val="0"/>
                        </a:spcAft>
                        <a:buNone/>
                      </a:pPr>
                      <a:endParaRPr lang="en-GB" dirty="0"/>
                    </a:p>
                  </a:txBody>
                  <a:tcPr marL="0" marR="0" marT="0" marB="45725"/>
                </a:tc>
                <a:extLst>
                  <a:ext uri="{0D108BD9-81ED-4DB2-BD59-A6C34878D82A}">
                    <a16:rowId xmlns:a16="http://schemas.microsoft.com/office/drawing/2014/main" val="10002"/>
                  </a:ext>
                </a:extLst>
              </a:tr>
              <a:tr h="328350">
                <a:tc>
                  <a:txBody>
                    <a:bodyPr/>
                    <a:lstStyle/>
                    <a:p>
                      <a:pPr marL="0" marR="0" lvl="0" indent="0" algn="l" rtl="0">
                        <a:lnSpc>
                          <a:spcPct val="100000"/>
                        </a:lnSpc>
                        <a:spcBef>
                          <a:spcPts val="0"/>
                        </a:spcBef>
                        <a:spcAft>
                          <a:spcPts val="0"/>
                        </a:spcAft>
                        <a:buClr>
                          <a:srgbClr val="000000"/>
                        </a:buClr>
                        <a:buFont typeface="Arial"/>
                        <a:buNone/>
                      </a:pPr>
                      <a:r>
                        <a:rPr lang="en-GB" sz="2800" b="0" i="0" u="none" strike="noStrike" cap="none" dirty="0">
                          <a:solidFill>
                            <a:schemeClr val="accent1"/>
                          </a:solidFill>
                          <a:latin typeface="Arial"/>
                          <a:cs typeface="Arial"/>
                          <a:sym typeface="Arial"/>
                        </a:rPr>
                        <a:t>4.</a:t>
                      </a:r>
                    </a:p>
                  </a:txBody>
                  <a:tcPr marL="0" marR="0" marT="0"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800" dirty="0"/>
                        <a:t>Testing &amp; Result</a:t>
                      </a: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3"/>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4"/>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5"/>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6"/>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7"/>
                  </a:ext>
                </a:extLst>
              </a:tr>
            </a:tbl>
          </a:graphicData>
        </a:graphic>
      </p:graphicFrame>
      <p:sp>
        <p:nvSpPr>
          <p:cNvPr id="536" name="Google Shape;536;p84"/>
          <p:cNvSpPr txBox="1"/>
          <p:nvPr/>
        </p:nvSpPr>
        <p:spPr>
          <a:xfrm>
            <a:off x="442914" y="640080"/>
            <a:ext cx="11306173" cy="1084898"/>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chemeClr val="dk1"/>
              </a:buClr>
              <a:buSzPts val="3200"/>
              <a:buFont typeface="Georgia"/>
              <a:buNone/>
            </a:pPr>
            <a:endParaRPr sz="3200">
              <a:solidFill>
                <a:schemeClr val="dk1"/>
              </a:solidFill>
              <a:latin typeface="Georgia"/>
              <a:ea typeface="Georgia"/>
              <a:cs typeface="Georgia"/>
              <a:sym typeface="Georgia"/>
            </a:endParaRPr>
          </a:p>
        </p:txBody>
      </p:sp>
      <p:sp>
        <p:nvSpPr>
          <p:cNvPr id="537" name="Google Shape;537;p84"/>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sz="3200" b="0" i="0" u="none" strike="noStrike" cap="none">
                <a:solidFill>
                  <a:schemeClr val="dk1"/>
                </a:solidFill>
                <a:latin typeface="Georgia"/>
                <a:ea typeface="Georgia"/>
                <a:cs typeface="Georgia"/>
                <a:sym typeface="Georgia"/>
              </a:rPr>
              <a:t>Agenda</a:t>
            </a:r>
            <a:br>
              <a:rPr lang="en-GB" sz="3200" b="0" i="0" u="none" strike="noStrike" cap="none">
                <a:solidFill>
                  <a:schemeClr val="dk1"/>
                </a:solidFill>
                <a:latin typeface="Georgia"/>
                <a:ea typeface="Georgia"/>
                <a:cs typeface="Georgia"/>
                <a:sym typeface="Georgia"/>
              </a:rPr>
            </a:br>
            <a:endParaRPr sz="3200" b="0" i="0" u="none" strike="noStrike" cap="none">
              <a:solidFill>
                <a:schemeClr val="dk1"/>
              </a:solidFill>
              <a:latin typeface="Georgia"/>
              <a:ea typeface="Georgia"/>
              <a:cs typeface="Georgia"/>
              <a:sym typeface="Georgia"/>
            </a:endParaRPr>
          </a:p>
        </p:txBody>
      </p:sp>
      <p:sp>
        <p:nvSpPr>
          <p:cNvPr id="538" name="Google Shape;538;p8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a:t>
            </a:fld>
            <a:endParaRPr sz="75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20</a:t>
            </a:fld>
            <a:endParaRPr sz="750">
              <a:solidFill>
                <a:schemeClr val="dk1"/>
              </a:solidFill>
              <a:latin typeface="Arial"/>
              <a:ea typeface="Arial"/>
              <a:cs typeface="Arial"/>
              <a:sym typeface="Arial"/>
            </a:endParaRP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19F7D089-C394-E429-7F2A-DEF67B9F4FA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89932"/>
            <a:ext cx="946646" cy="946646"/>
          </a:xfrm>
          <a:prstGeom prst="rect">
            <a:avLst/>
          </a:prstGeom>
        </p:spPr>
      </p:pic>
      <p:cxnSp>
        <p:nvCxnSpPr>
          <p:cNvPr id="8" name="Straight Connector 7">
            <a:extLst>
              <a:ext uri="{FF2B5EF4-FFF2-40B4-BE49-F238E27FC236}">
                <a16:creationId xmlns:a16="http://schemas.microsoft.com/office/drawing/2014/main" id="{A5B5A696-41F0-3344-37C7-86B6734882DD}"/>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Google Shape;1185;p134">
            <a:extLst>
              <a:ext uri="{FF2B5EF4-FFF2-40B4-BE49-F238E27FC236}">
                <a16:creationId xmlns:a16="http://schemas.microsoft.com/office/drawing/2014/main" id="{C8AF9DEF-0E3A-F177-3006-844167D549B1}"/>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Frontend</a:t>
            </a:r>
          </a:p>
        </p:txBody>
      </p:sp>
      <p:sp>
        <p:nvSpPr>
          <p:cNvPr id="2" name="Rectangle: Rounded Corners 1">
            <a:extLst>
              <a:ext uri="{FF2B5EF4-FFF2-40B4-BE49-F238E27FC236}">
                <a16:creationId xmlns:a16="http://schemas.microsoft.com/office/drawing/2014/main" id="{D0F2A294-0D3B-0BFD-A599-3203968D04B7}"/>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Rounded Corners 2">
            <a:extLst>
              <a:ext uri="{FF2B5EF4-FFF2-40B4-BE49-F238E27FC236}">
                <a16:creationId xmlns:a16="http://schemas.microsoft.com/office/drawing/2014/main" id="{9B54F1D2-EE58-EBC1-D8BF-26E04CAAAA23}"/>
              </a:ext>
            </a:extLst>
          </p:cNvPr>
          <p:cNvSpPr/>
          <p:nvPr/>
        </p:nvSpPr>
        <p:spPr>
          <a:xfrm>
            <a:off x="8006744" y="2248803"/>
            <a:ext cx="374122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Rectangle: Rounded Corners 3">
            <a:extLst>
              <a:ext uri="{FF2B5EF4-FFF2-40B4-BE49-F238E27FC236}">
                <a16:creationId xmlns:a16="http://schemas.microsoft.com/office/drawing/2014/main" id="{7EEABC4D-EE7C-9267-2FFF-995F5BCCA646}"/>
              </a:ext>
            </a:extLst>
          </p:cNvPr>
          <p:cNvSpPr/>
          <p:nvPr/>
        </p:nvSpPr>
        <p:spPr>
          <a:xfrm>
            <a:off x="4216870" y="2248803"/>
            <a:ext cx="3741223"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6" name="Rectangle: Rounded Corners 5">
            <a:extLst>
              <a:ext uri="{FF2B5EF4-FFF2-40B4-BE49-F238E27FC236}">
                <a16:creationId xmlns:a16="http://schemas.microsoft.com/office/drawing/2014/main" id="{3780CD9E-1CCA-637F-5211-90B738E7CB41}"/>
              </a:ext>
            </a:extLst>
          </p:cNvPr>
          <p:cNvSpPr/>
          <p:nvPr/>
        </p:nvSpPr>
        <p:spPr>
          <a:xfrm>
            <a:off x="420383" y="2248850"/>
            <a:ext cx="3741222"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Google Shape;1185;p134">
            <a:extLst>
              <a:ext uri="{FF2B5EF4-FFF2-40B4-BE49-F238E27FC236}">
                <a16:creationId xmlns:a16="http://schemas.microsoft.com/office/drawing/2014/main" id="{68CF3D76-C2DA-A1F9-4F3B-279B4D82BAAC}"/>
              </a:ext>
            </a:extLst>
          </p:cNvPr>
          <p:cNvSpPr txBox="1">
            <a:spLocks/>
          </p:cNvSpPr>
          <p:nvPr/>
        </p:nvSpPr>
        <p:spPr>
          <a:xfrm>
            <a:off x="4848126" y="257219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b="1" dirty="0">
                <a:solidFill>
                  <a:schemeClr val="tx1">
                    <a:lumMod val="85000"/>
                    <a:lumOff val="15000"/>
                  </a:schemeClr>
                </a:solidFill>
              </a:rPr>
              <a:t>Styling Using CSS</a:t>
            </a:r>
          </a:p>
        </p:txBody>
      </p:sp>
      <p:sp>
        <p:nvSpPr>
          <p:cNvPr id="10" name="Google Shape;1185;p134">
            <a:extLst>
              <a:ext uri="{FF2B5EF4-FFF2-40B4-BE49-F238E27FC236}">
                <a16:creationId xmlns:a16="http://schemas.microsoft.com/office/drawing/2014/main" id="{ABA3E3F2-90D7-34B9-108D-60628458D71B}"/>
              </a:ext>
            </a:extLst>
          </p:cNvPr>
          <p:cNvSpPr txBox="1">
            <a:spLocks/>
          </p:cNvSpPr>
          <p:nvPr/>
        </p:nvSpPr>
        <p:spPr>
          <a:xfrm>
            <a:off x="1034040" y="257219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b="1" dirty="0">
                <a:solidFill>
                  <a:schemeClr val="tx1">
                    <a:lumMod val="85000"/>
                    <a:lumOff val="15000"/>
                  </a:schemeClr>
                </a:solidFill>
              </a:rPr>
              <a:t>Write HTML Code</a:t>
            </a:r>
          </a:p>
        </p:txBody>
      </p:sp>
      <p:sp>
        <p:nvSpPr>
          <p:cNvPr id="11" name="Google Shape;1185;p134">
            <a:extLst>
              <a:ext uri="{FF2B5EF4-FFF2-40B4-BE49-F238E27FC236}">
                <a16:creationId xmlns:a16="http://schemas.microsoft.com/office/drawing/2014/main" id="{BBFEF592-FC06-0711-B14F-9CBD4599E2C1}"/>
              </a:ext>
            </a:extLst>
          </p:cNvPr>
          <p:cNvSpPr txBox="1">
            <a:spLocks/>
          </p:cNvSpPr>
          <p:nvPr/>
        </p:nvSpPr>
        <p:spPr>
          <a:xfrm>
            <a:off x="8689833" y="2426195"/>
            <a:ext cx="258791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US" sz="2000" b="1" dirty="0">
                <a:solidFill>
                  <a:schemeClr val="tx1">
                    <a:lumMod val="85000"/>
                    <a:lumOff val="15000"/>
                  </a:schemeClr>
                </a:solidFill>
              </a:rPr>
              <a:t>JavaScript or jQuery to Call Backend APIs</a:t>
            </a:r>
            <a:endParaRPr lang="en-GB" sz="2000" b="1" dirty="0">
              <a:solidFill>
                <a:schemeClr val="tx1">
                  <a:lumMod val="85000"/>
                  <a:lumOff val="15000"/>
                </a:schemeClr>
              </a:solidFill>
            </a:endParaRPr>
          </a:p>
        </p:txBody>
      </p:sp>
      <p:pic>
        <p:nvPicPr>
          <p:cNvPr id="13" name="Graphic 12" descr="Badge 1 with solid fill">
            <a:extLst>
              <a:ext uri="{FF2B5EF4-FFF2-40B4-BE49-F238E27FC236}">
                <a16:creationId xmlns:a16="http://schemas.microsoft.com/office/drawing/2014/main" id="{ED5B59FB-A22D-1A75-032F-135C3A5E24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4337" y="2422353"/>
            <a:ext cx="482104" cy="482104"/>
          </a:xfrm>
          <a:prstGeom prst="rect">
            <a:avLst/>
          </a:prstGeom>
        </p:spPr>
      </p:pic>
      <p:pic>
        <p:nvPicPr>
          <p:cNvPr id="15" name="Graphic 14" descr="Badge with solid fill">
            <a:extLst>
              <a:ext uri="{FF2B5EF4-FFF2-40B4-BE49-F238E27FC236}">
                <a16:creationId xmlns:a16="http://schemas.microsoft.com/office/drawing/2014/main" id="{81747BEA-4C10-3891-1C4A-57DA427386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93158" y="2422353"/>
            <a:ext cx="482104" cy="482104"/>
          </a:xfrm>
          <a:prstGeom prst="rect">
            <a:avLst/>
          </a:prstGeom>
        </p:spPr>
      </p:pic>
      <p:pic>
        <p:nvPicPr>
          <p:cNvPr id="17" name="Graphic 16" descr="Badge 3 with solid fill">
            <a:extLst>
              <a:ext uri="{FF2B5EF4-FFF2-40B4-BE49-F238E27FC236}">
                <a16:creationId xmlns:a16="http://schemas.microsoft.com/office/drawing/2014/main" id="{9EBD42FB-81F4-CEA2-EB5E-A80AB076ACC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76968" y="2422353"/>
            <a:ext cx="482105" cy="482105"/>
          </a:xfrm>
          <a:prstGeom prst="rect">
            <a:avLst/>
          </a:prstGeom>
        </p:spPr>
      </p:pic>
      <p:sp>
        <p:nvSpPr>
          <p:cNvPr id="18" name="Google Shape;1185;p134">
            <a:extLst>
              <a:ext uri="{FF2B5EF4-FFF2-40B4-BE49-F238E27FC236}">
                <a16:creationId xmlns:a16="http://schemas.microsoft.com/office/drawing/2014/main" id="{3B3939E9-E374-333B-DA36-35561F528AB6}"/>
              </a:ext>
            </a:extLst>
          </p:cNvPr>
          <p:cNvSpPr txBox="1">
            <a:spLocks/>
          </p:cNvSpPr>
          <p:nvPr/>
        </p:nvSpPr>
        <p:spPr>
          <a:xfrm>
            <a:off x="763545" y="3409461"/>
            <a:ext cx="2286000" cy="26082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solidFill>
                  <a:schemeClr val="tx1">
                    <a:lumMod val="85000"/>
                    <a:lumOff val="15000"/>
                  </a:schemeClr>
                </a:solidFill>
              </a:rPr>
              <a:t>Create the structure of the web page using HTML.</a:t>
            </a:r>
          </a:p>
          <a:p>
            <a:pPr marL="0" indent="0">
              <a:spcAft>
                <a:spcPts val="300"/>
              </a:spcAft>
              <a:buSzPts val="1600"/>
            </a:pPr>
            <a:r>
              <a:rPr lang="en-US" sz="2000" dirty="0">
                <a:solidFill>
                  <a:schemeClr val="tx1">
                    <a:lumMod val="85000"/>
                    <a:lumOff val="15000"/>
                  </a:schemeClr>
                </a:solidFill>
              </a:rPr>
              <a:t>Including input field, buttons, and </a:t>
            </a:r>
            <a:r>
              <a:rPr lang="en-US" sz="2000" dirty="0" err="1">
                <a:solidFill>
                  <a:schemeClr val="tx1">
                    <a:lumMod val="85000"/>
                    <a:lumOff val="15000"/>
                  </a:schemeClr>
                </a:solidFill>
              </a:rPr>
              <a:t>divs</a:t>
            </a:r>
            <a:r>
              <a:rPr lang="en-US" sz="2000" dirty="0">
                <a:solidFill>
                  <a:schemeClr val="tx1">
                    <a:lumMod val="85000"/>
                    <a:lumOff val="15000"/>
                  </a:schemeClr>
                </a:solidFill>
              </a:rPr>
              <a:t> for displaying responses.</a:t>
            </a:r>
            <a:endParaRPr lang="en-GB" sz="2000" dirty="0">
              <a:solidFill>
                <a:schemeClr val="tx1">
                  <a:lumMod val="85000"/>
                  <a:lumOff val="15000"/>
                </a:schemeClr>
              </a:solidFill>
            </a:endParaRPr>
          </a:p>
        </p:txBody>
      </p:sp>
      <p:sp>
        <p:nvSpPr>
          <p:cNvPr id="19" name="Google Shape;1185;p134">
            <a:extLst>
              <a:ext uri="{FF2B5EF4-FFF2-40B4-BE49-F238E27FC236}">
                <a16:creationId xmlns:a16="http://schemas.microsoft.com/office/drawing/2014/main" id="{E2A92DB4-B573-311A-F372-9480D5935BBC}"/>
              </a:ext>
            </a:extLst>
          </p:cNvPr>
          <p:cNvSpPr txBox="1">
            <a:spLocks/>
          </p:cNvSpPr>
          <p:nvPr/>
        </p:nvSpPr>
        <p:spPr>
          <a:xfrm>
            <a:off x="4944481" y="3409461"/>
            <a:ext cx="2286000" cy="26082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solidFill>
                  <a:schemeClr val="tx1">
                    <a:lumMod val="85000"/>
                    <a:lumOff val="15000"/>
                  </a:schemeClr>
                </a:solidFill>
              </a:rPr>
              <a:t>Apply CSS to style the web page and enhance the visual appearance and layout of the elements.</a:t>
            </a:r>
          </a:p>
        </p:txBody>
      </p:sp>
      <p:sp>
        <p:nvSpPr>
          <p:cNvPr id="20" name="Google Shape;1185;p134">
            <a:extLst>
              <a:ext uri="{FF2B5EF4-FFF2-40B4-BE49-F238E27FC236}">
                <a16:creationId xmlns:a16="http://schemas.microsoft.com/office/drawing/2014/main" id="{01654353-F69A-9242-452C-F05290E2821E}"/>
              </a:ext>
            </a:extLst>
          </p:cNvPr>
          <p:cNvSpPr txBox="1">
            <a:spLocks/>
          </p:cNvSpPr>
          <p:nvPr/>
        </p:nvSpPr>
        <p:spPr>
          <a:xfrm>
            <a:off x="8731422" y="3438758"/>
            <a:ext cx="2286000" cy="26082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solidFill>
                  <a:schemeClr val="tx1">
                    <a:lumMod val="85000"/>
                    <a:lumOff val="15000"/>
                  </a:schemeClr>
                </a:solidFill>
              </a:rPr>
              <a:t>Add JavaScript code to handle user interactions and make API calls That Fetch data from the backend and update the web page with the received responses.</a:t>
            </a:r>
          </a:p>
        </p:txBody>
      </p:sp>
    </p:spTree>
    <p:extLst>
      <p:ext uri="{BB962C8B-B14F-4D97-AF65-F5344CB8AC3E}">
        <p14:creationId xmlns:p14="http://schemas.microsoft.com/office/powerpoint/2010/main" val="4280029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 and implementation approach</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295383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22</a:t>
            </a:fld>
            <a:endParaRPr sz="750">
              <a:solidFill>
                <a:schemeClr val="dk1"/>
              </a:solidFill>
              <a:latin typeface="Arial"/>
              <a:ea typeface="Arial"/>
              <a:cs typeface="Arial"/>
              <a:sym typeface="Arial"/>
            </a:endParaRPr>
          </a:p>
        </p:txBody>
      </p:sp>
      <p:cxnSp>
        <p:nvCxnSpPr>
          <p:cNvPr id="8" name="Straight Connector 7">
            <a:extLst>
              <a:ext uri="{FF2B5EF4-FFF2-40B4-BE49-F238E27FC236}">
                <a16:creationId xmlns:a16="http://schemas.microsoft.com/office/drawing/2014/main" id="{A5B5A696-41F0-3344-37C7-86B6734882DD}"/>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Google Shape;1185;p134">
            <a:extLst>
              <a:ext uri="{FF2B5EF4-FFF2-40B4-BE49-F238E27FC236}">
                <a16:creationId xmlns:a16="http://schemas.microsoft.com/office/drawing/2014/main" id="{C8AF9DEF-0E3A-F177-3006-844167D549B1}"/>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Integration</a:t>
            </a:r>
          </a:p>
        </p:txBody>
      </p:sp>
      <p:pic>
        <p:nvPicPr>
          <p:cNvPr id="2" name="Picture 1" descr="A black background with a black square&#10;&#10;Description automatically generated with medium confidence">
            <a:extLst>
              <a:ext uri="{FF2B5EF4-FFF2-40B4-BE49-F238E27FC236}">
                <a16:creationId xmlns:a16="http://schemas.microsoft.com/office/drawing/2014/main" id="{EFD89007-EE60-70AA-1C81-2C214BFA3B26}"/>
              </a:ext>
            </a:extLst>
          </p:cNvPr>
          <p:cNvPicPr>
            <a:picLocks noChangeAspect="1"/>
          </p:cNvPicPr>
          <p:nvPr/>
        </p:nvPicPr>
        <p:blipFill>
          <a:blip r:embed="rId3">
            <a:duotone>
              <a:schemeClr val="accent3">
                <a:shade val="45000"/>
                <a:satMod val="135000"/>
              </a:schemeClr>
              <a:prstClr val="white"/>
            </a:duotone>
          </a:blip>
          <a:stretch>
            <a:fillRect/>
          </a:stretch>
        </p:blipFill>
        <p:spPr>
          <a:xfrm>
            <a:off x="442913" y="1169908"/>
            <a:ext cx="946646" cy="946646"/>
          </a:xfrm>
          <a:prstGeom prst="rect">
            <a:avLst/>
          </a:prstGeom>
          <a:ln>
            <a:noFill/>
          </a:ln>
        </p:spPr>
      </p:pic>
    </p:spTree>
    <p:extLst>
      <p:ext uri="{BB962C8B-B14F-4D97-AF65-F5344CB8AC3E}">
        <p14:creationId xmlns:p14="http://schemas.microsoft.com/office/powerpoint/2010/main" val="1817795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384379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134"/>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p>
            <a:pPr marL="0" lvl="0" indent="0" algn="l" rtl="0">
              <a:spcBef>
                <a:spcPts val="0"/>
              </a:spcBef>
              <a:spcAft>
                <a:spcPts val="300"/>
              </a:spcAft>
              <a:buClr>
                <a:schemeClr val="dk1"/>
              </a:buClr>
              <a:buSzPts val="1600"/>
              <a:buFont typeface="Arial"/>
              <a:buNone/>
            </a:pPr>
            <a:r>
              <a:rPr lang="en-GB" dirty="0"/>
              <a:t>Text</a:t>
            </a:r>
            <a:endParaRPr dirty="0"/>
          </a:p>
        </p:txBody>
      </p:sp>
      <p:sp>
        <p:nvSpPr>
          <p:cNvPr id="1185" name="Google Shape;1185;p134"/>
          <p:cNvSpPr txBox="1">
            <a:spLocks noGrp="1"/>
          </p:cNvSpPr>
          <p:nvPr>
            <p:ph type="body" idx="2"/>
          </p:nvPr>
        </p:nvSpPr>
        <p:spPr>
          <a:xfrm>
            <a:off x="3359638" y="3438000"/>
            <a:ext cx="2286000" cy="2734200"/>
          </a:xfrm>
          <a:prstGeom prst="rect">
            <a:avLst/>
          </a:prstGeom>
          <a:noFill/>
          <a:ln>
            <a:noFill/>
          </a:ln>
        </p:spPr>
        <p:txBody>
          <a:bodyPr spcFirstLastPara="1" wrap="square" lIns="0" tIns="0" rIns="0" bIns="0" anchor="t" anchorCtr="0">
            <a:noAutofit/>
          </a:bodyPr>
          <a:lstStyle/>
          <a:p>
            <a:pPr marL="0" lvl="0" indent="0" algn="l" rtl="0">
              <a:spcBef>
                <a:spcPts val="0"/>
              </a:spcBef>
              <a:spcAft>
                <a:spcPts val="300"/>
              </a:spcAft>
              <a:buClr>
                <a:schemeClr val="dk1"/>
              </a:buClr>
              <a:buSzPts val="1600"/>
              <a:buFont typeface="Arial"/>
              <a:buNone/>
            </a:pPr>
            <a:r>
              <a:rPr lang="en-GB" dirty="0"/>
              <a:t>Text</a:t>
            </a:r>
            <a:endParaRPr dirty="0"/>
          </a:p>
        </p:txBody>
      </p:sp>
      <p:sp>
        <p:nvSpPr>
          <p:cNvPr id="1186" name="Google Shape;1186;p134"/>
          <p:cNvSpPr txBox="1">
            <a:spLocks noGrp="1"/>
          </p:cNvSpPr>
          <p:nvPr>
            <p:ph type="body" idx="3"/>
          </p:nvPr>
        </p:nvSpPr>
        <p:spPr>
          <a:xfrm>
            <a:off x="6276363" y="3438000"/>
            <a:ext cx="2286000" cy="2734200"/>
          </a:xfrm>
          <a:prstGeom prst="rect">
            <a:avLst/>
          </a:prstGeom>
          <a:noFill/>
          <a:ln>
            <a:noFill/>
          </a:ln>
        </p:spPr>
        <p:txBody>
          <a:bodyPr spcFirstLastPara="1" wrap="square" lIns="0" tIns="0" rIns="0" bIns="0" anchor="t" anchorCtr="0">
            <a:noAutofit/>
          </a:bodyPr>
          <a:lstStyle/>
          <a:p>
            <a:pPr marL="0" lvl="0" indent="0" algn="l" rtl="0">
              <a:spcBef>
                <a:spcPts val="0"/>
              </a:spcBef>
              <a:spcAft>
                <a:spcPts val="300"/>
              </a:spcAft>
              <a:buClr>
                <a:schemeClr val="dk1"/>
              </a:buClr>
              <a:buSzPts val="1600"/>
              <a:buFont typeface="Arial"/>
              <a:buNone/>
            </a:pPr>
            <a:r>
              <a:rPr lang="en-GB" dirty="0"/>
              <a:t>Text</a:t>
            </a:r>
            <a:endParaRPr dirty="0"/>
          </a:p>
        </p:txBody>
      </p:sp>
      <p:sp>
        <p:nvSpPr>
          <p:cNvPr id="1187" name="Google Shape;1187;p134"/>
          <p:cNvSpPr txBox="1">
            <a:spLocks noGrp="1"/>
          </p:cNvSpPr>
          <p:nvPr>
            <p:ph type="body" idx="4"/>
          </p:nvPr>
        </p:nvSpPr>
        <p:spPr>
          <a:xfrm>
            <a:off x="9193088" y="3438000"/>
            <a:ext cx="2286000" cy="2734200"/>
          </a:xfrm>
          <a:prstGeom prst="rect">
            <a:avLst/>
          </a:prstGeom>
          <a:noFill/>
          <a:ln>
            <a:noFill/>
          </a:ln>
        </p:spPr>
        <p:txBody>
          <a:bodyPr spcFirstLastPara="1" wrap="square" lIns="0" tIns="0" rIns="0" bIns="0" anchor="t" anchorCtr="0">
            <a:noAutofit/>
          </a:bodyPr>
          <a:lstStyle/>
          <a:p>
            <a:pPr marL="0" lvl="0" indent="0" algn="l" rtl="0">
              <a:spcBef>
                <a:spcPts val="0"/>
              </a:spcBef>
              <a:spcAft>
                <a:spcPts val="300"/>
              </a:spcAft>
              <a:buClr>
                <a:schemeClr val="dk1"/>
              </a:buClr>
              <a:buSzPts val="1600"/>
              <a:buFont typeface="Arial"/>
              <a:buNone/>
            </a:pPr>
            <a:r>
              <a:rPr lang="en-GB" dirty="0"/>
              <a:t>Text</a:t>
            </a:r>
            <a:endParaRPr dirty="0"/>
          </a:p>
        </p:txBody>
      </p:sp>
      <p:sp>
        <p:nvSpPr>
          <p:cNvPr id="1188" name="Google Shape;1188;p134"/>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sz="3200" b="0" i="0" u="none" strike="noStrike" cap="none" dirty="0">
                <a:solidFill>
                  <a:schemeClr val="dk1"/>
                </a:solidFill>
                <a:latin typeface="Georgia"/>
                <a:ea typeface="Georgia"/>
                <a:cs typeface="Georgia"/>
                <a:sym typeface="Georgia"/>
              </a:rPr>
              <a:t>Presentation Template</a:t>
            </a:r>
            <a:endParaRPr sz="3200" b="0" i="0" u="none" strike="noStrike" cap="none" dirty="0">
              <a:solidFill>
                <a:schemeClr val="dk1"/>
              </a:solidFill>
              <a:latin typeface="Georgia"/>
              <a:ea typeface="Georgia"/>
              <a:cs typeface="Georgia"/>
              <a:sym typeface="Georgia"/>
            </a:endParaRPr>
          </a:p>
        </p:txBody>
      </p:sp>
      <p:grpSp>
        <p:nvGrpSpPr>
          <p:cNvPr id="1189" name="Google Shape;1189;p134"/>
          <p:cNvGrpSpPr/>
          <p:nvPr/>
        </p:nvGrpSpPr>
        <p:grpSpPr>
          <a:xfrm>
            <a:off x="3359638" y="2102400"/>
            <a:ext cx="966788" cy="966788"/>
            <a:chOff x="3314701" y="2632075"/>
            <a:chExt cx="966788" cy="966788"/>
          </a:xfrm>
        </p:grpSpPr>
        <p:sp>
          <p:nvSpPr>
            <p:cNvPr id="1190" name="Google Shape;1190;p134"/>
            <p:cNvSpPr/>
            <p:nvPr/>
          </p:nvSpPr>
          <p:spPr>
            <a:xfrm>
              <a:off x="3314701"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3" y="583"/>
                  </a:lnTo>
                  <a:lnTo>
                    <a:pt x="583" y="26"/>
                  </a:lnTo>
                  <a:lnTo>
                    <a:pt x="26" y="26"/>
                  </a:lnTo>
                  <a:lnTo>
                    <a:pt x="26" y="583"/>
                  </a:lnTo>
                  <a:lnTo>
                    <a:pt x="26" y="58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1" name="Google Shape;1191;p134"/>
            <p:cNvSpPr/>
            <p:nvPr/>
          </p:nvSpPr>
          <p:spPr>
            <a:xfrm>
              <a:off x="3335338" y="2652713"/>
              <a:ext cx="277813" cy="431800"/>
            </a:xfrm>
            <a:custGeom>
              <a:avLst/>
              <a:gdLst/>
              <a:ahLst/>
              <a:cxnLst/>
              <a:rect l="l" t="t" r="r" b="b"/>
              <a:pathLst>
                <a:path w="175" h="272" extrusionOk="0">
                  <a:moveTo>
                    <a:pt x="175" y="272"/>
                  </a:moveTo>
                  <a:lnTo>
                    <a:pt x="0" y="272"/>
                  </a:lnTo>
                  <a:lnTo>
                    <a:pt x="0" y="247"/>
                  </a:lnTo>
                  <a:lnTo>
                    <a:pt x="149" y="247"/>
                  </a:lnTo>
                  <a:lnTo>
                    <a:pt x="149" y="0"/>
                  </a:lnTo>
                  <a:lnTo>
                    <a:pt x="175" y="0"/>
                  </a:lnTo>
                  <a:lnTo>
                    <a:pt x="175" y="272"/>
                  </a:lnTo>
                  <a:lnTo>
                    <a:pt x="175" y="27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2" name="Google Shape;1192;p134"/>
            <p:cNvSpPr/>
            <p:nvPr/>
          </p:nvSpPr>
          <p:spPr>
            <a:xfrm>
              <a:off x="3998913" y="3144838"/>
              <a:ext cx="261938" cy="433388"/>
            </a:xfrm>
            <a:custGeom>
              <a:avLst/>
              <a:gdLst/>
              <a:ahLst/>
              <a:cxnLst/>
              <a:rect l="l" t="t" r="r" b="b"/>
              <a:pathLst>
                <a:path w="165" h="273" extrusionOk="0">
                  <a:moveTo>
                    <a:pt x="26" y="273"/>
                  </a:moveTo>
                  <a:lnTo>
                    <a:pt x="0" y="273"/>
                  </a:lnTo>
                  <a:lnTo>
                    <a:pt x="0" y="0"/>
                  </a:lnTo>
                  <a:lnTo>
                    <a:pt x="165" y="0"/>
                  </a:lnTo>
                  <a:lnTo>
                    <a:pt x="165" y="25"/>
                  </a:lnTo>
                  <a:lnTo>
                    <a:pt x="26" y="25"/>
                  </a:lnTo>
                  <a:lnTo>
                    <a:pt x="26" y="273"/>
                  </a:lnTo>
                  <a:lnTo>
                    <a:pt x="26" y="27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3" name="Google Shape;1193;p134"/>
            <p:cNvSpPr/>
            <p:nvPr/>
          </p:nvSpPr>
          <p:spPr>
            <a:xfrm>
              <a:off x="3343276" y="2878138"/>
              <a:ext cx="792163" cy="476250"/>
            </a:xfrm>
            <a:custGeom>
              <a:avLst/>
              <a:gdLst/>
              <a:ahLst/>
              <a:cxnLst/>
              <a:rect l="l" t="t" r="r" b="b"/>
              <a:pathLst>
                <a:path w="499" h="300" extrusionOk="0">
                  <a:moveTo>
                    <a:pt x="270" y="300"/>
                  </a:moveTo>
                  <a:lnTo>
                    <a:pt x="231" y="300"/>
                  </a:lnTo>
                  <a:lnTo>
                    <a:pt x="231" y="274"/>
                  </a:lnTo>
                  <a:lnTo>
                    <a:pt x="270" y="274"/>
                  </a:lnTo>
                  <a:lnTo>
                    <a:pt x="270" y="300"/>
                  </a:lnTo>
                  <a:lnTo>
                    <a:pt x="270" y="300"/>
                  </a:lnTo>
                  <a:close/>
                  <a:moveTo>
                    <a:pt x="193" y="300"/>
                  </a:moveTo>
                  <a:lnTo>
                    <a:pt x="154" y="300"/>
                  </a:lnTo>
                  <a:lnTo>
                    <a:pt x="154" y="274"/>
                  </a:lnTo>
                  <a:lnTo>
                    <a:pt x="193" y="274"/>
                  </a:lnTo>
                  <a:lnTo>
                    <a:pt x="193" y="300"/>
                  </a:lnTo>
                  <a:lnTo>
                    <a:pt x="193" y="300"/>
                  </a:lnTo>
                  <a:close/>
                  <a:moveTo>
                    <a:pt x="116" y="300"/>
                  </a:moveTo>
                  <a:lnTo>
                    <a:pt x="77" y="300"/>
                  </a:lnTo>
                  <a:lnTo>
                    <a:pt x="77" y="274"/>
                  </a:lnTo>
                  <a:lnTo>
                    <a:pt x="116" y="274"/>
                  </a:lnTo>
                  <a:lnTo>
                    <a:pt x="116" y="300"/>
                  </a:lnTo>
                  <a:lnTo>
                    <a:pt x="116" y="300"/>
                  </a:lnTo>
                  <a:close/>
                  <a:moveTo>
                    <a:pt x="39" y="300"/>
                  </a:moveTo>
                  <a:lnTo>
                    <a:pt x="0" y="300"/>
                  </a:lnTo>
                  <a:lnTo>
                    <a:pt x="0" y="274"/>
                  </a:lnTo>
                  <a:lnTo>
                    <a:pt x="39" y="274"/>
                  </a:lnTo>
                  <a:lnTo>
                    <a:pt x="39" y="300"/>
                  </a:lnTo>
                  <a:lnTo>
                    <a:pt x="39" y="300"/>
                  </a:lnTo>
                  <a:close/>
                  <a:moveTo>
                    <a:pt x="302" y="268"/>
                  </a:moveTo>
                  <a:lnTo>
                    <a:pt x="277" y="268"/>
                  </a:lnTo>
                  <a:lnTo>
                    <a:pt x="277" y="230"/>
                  </a:lnTo>
                  <a:lnTo>
                    <a:pt x="302" y="230"/>
                  </a:lnTo>
                  <a:lnTo>
                    <a:pt x="302" y="268"/>
                  </a:lnTo>
                  <a:lnTo>
                    <a:pt x="302" y="268"/>
                  </a:lnTo>
                  <a:close/>
                  <a:moveTo>
                    <a:pt x="302" y="191"/>
                  </a:moveTo>
                  <a:lnTo>
                    <a:pt x="277" y="191"/>
                  </a:lnTo>
                  <a:lnTo>
                    <a:pt x="277" y="153"/>
                  </a:lnTo>
                  <a:lnTo>
                    <a:pt x="302" y="153"/>
                  </a:lnTo>
                  <a:lnTo>
                    <a:pt x="302" y="191"/>
                  </a:lnTo>
                  <a:lnTo>
                    <a:pt x="302" y="191"/>
                  </a:lnTo>
                  <a:close/>
                  <a:moveTo>
                    <a:pt x="302" y="114"/>
                  </a:moveTo>
                  <a:lnTo>
                    <a:pt x="277" y="114"/>
                  </a:lnTo>
                  <a:lnTo>
                    <a:pt x="277" y="76"/>
                  </a:lnTo>
                  <a:lnTo>
                    <a:pt x="302" y="76"/>
                  </a:lnTo>
                  <a:lnTo>
                    <a:pt x="302" y="114"/>
                  </a:lnTo>
                  <a:lnTo>
                    <a:pt x="302" y="114"/>
                  </a:lnTo>
                  <a:close/>
                  <a:moveTo>
                    <a:pt x="302" y="37"/>
                  </a:moveTo>
                  <a:lnTo>
                    <a:pt x="277" y="37"/>
                  </a:lnTo>
                  <a:lnTo>
                    <a:pt x="277" y="0"/>
                  </a:lnTo>
                  <a:lnTo>
                    <a:pt x="303" y="0"/>
                  </a:lnTo>
                  <a:lnTo>
                    <a:pt x="303" y="25"/>
                  </a:lnTo>
                  <a:lnTo>
                    <a:pt x="302" y="25"/>
                  </a:lnTo>
                  <a:lnTo>
                    <a:pt x="302" y="37"/>
                  </a:lnTo>
                  <a:lnTo>
                    <a:pt x="302" y="37"/>
                  </a:lnTo>
                  <a:close/>
                  <a:moveTo>
                    <a:pt x="499" y="25"/>
                  </a:moveTo>
                  <a:lnTo>
                    <a:pt x="495" y="25"/>
                  </a:lnTo>
                  <a:lnTo>
                    <a:pt x="495" y="0"/>
                  </a:lnTo>
                  <a:lnTo>
                    <a:pt x="499" y="0"/>
                  </a:lnTo>
                  <a:lnTo>
                    <a:pt x="499" y="25"/>
                  </a:lnTo>
                  <a:lnTo>
                    <a:pt x="499" y="25"/>
                  </a:lnTo>
                  <a:close/>
                  <a:moveTo>
                    <a:pt x="457" y="25"/>
                  </a:moveTo>
                  <a:lnTo>
                    <a:pt x="418" y="25"/>
                  </a:lnTo>
                  <a:lnTo>
                    <a:pt x="418" y="0"/>
                  </a:lnTo>
                  <a:lnTo>
                    <a:pt x="457" y="0"/>
                  </a:lnTo>
                  <a:lnTo>
                    <a:pt x="457" y="25"/>
                  </a:lnTo>
                  <a:lnTo>
                    <a:pt x="457" y="25"/>
                  </a:lnTo>
                  <a:close/>
                  <a:moveTo>
                    <a:pt x="380" y="25"/>
                  </a:moveTo>
                  <a:lnTo>
                    <a:pt x="341" y="25"/>
                  </a:lnTo>
                  <a:lnTo>
                    <a:pt x="341" y="0"/>
                  </a:lnTo>
                  <a:lnTo>
                    <a:pt x="380" y="0"/>
                  </a:lnTo>
                  <a:lnTo>
                    <a:pt x="380" y="25"/>
                  </a:lnTo>
                  <a:lnTo>
                    <a:pt x="380" y="25"/>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4" name="Google Shape;1194;p134"/>
            <p:cNvSpPr/>
            <p:nvPr/>
          </p:nvSpPr>
          <p:spPr>
            <a:xfrm>
              <a:off x="4035426" y="2800350"/>
              <a:ext cx="130175" cy="203200"/>
            </a:xfrm>
            <a:custGeom>
              <a:avLst/>
              <a:gdLst/>
              <a:ahLst/>
              <a:cxnLst/>
              <a:rect l="l" t="t" r="r" b="b"/>
              <a:pathLst>
                <a:path w="82" h="128" extrusionOk="0">
                  <a:moveTo>
                    <a:pt x="18" y="128"/>
                  </a:moveTo>
                  <a:lnTo>
                    <a:pt x="0" y="110"/>
                  </a:lnTo>
                  <a:lnTo>
                    <a:pt x="46" y="64"/>
                  </a:lnTo>
                  <a:lnTo>
                    <a:pt x="1" y="18"/>
                  </a:lnTo>
                  <a:lnTo>
                    <a:pt x="19" y="0"/>
                  </a:lnTo>
                  <a:lnTo>
                    <a:pt x="82" y="64"/>
                  </a:lnTo>
                  <a:lnTo>
                    <a:pt x="18" y="128"/>
                  </a:lnTo>
                  <a:lnTo>
                    <a:pt x="18" y="12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195" name="Google Shape;1195;p134"/>
          <p:cNvGrpSpPr/>
          <p:nvPr/>
        </p:nvGrpSpPr>
        <p:grpSpPr>
          <a:xfrm>
            <a:off x="9193088" y="2102400"/>
            <a:ext cx="966788" cy="966788"/>
            <a:chOff x="9048751" y="2632075"/>
            <a:chExt cx="966788" cy="966788"/>
          </a:xfrm>
        </p:grpSpPr>
        <p:sp>
          <p:nvSpPr>
            <p:cNvPr id="1196" name="Google Shape;1196;p134"/>
            <p:cNvSpPr/>
            <p:nvPr/>
          </p:nvSpPr>
          <p:spPr>
            <a:xfrm>
              <a:off x="9048751"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3" y="583"/>
                  </a:lnTo>
                  <a:lnTo>
                    <a:pt x="583" y="26"/>
                  </a:lnTo>
                  <a:lnTo>
                    <a:pt x="26" y="26"/>
                  </a:lnTo>
                  <a:lnTo>
                    <a:pt x="26" y="583"/>
                  </a:lnTo>
                  <a:lnTo>
                    <a:pt x="26" y="583"/>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7" name="Google Shape;1197;p134"/>
            <p:cNvSpPr/>
            <p:nvPr/>
          </p:nvSpPr>
          <p:spPr>
            <a:xfrm>
              <a:off x="9207501" y="2822575"/>
              <a:ext cx="215900" cy="214313"/>
            </a:xfrm>
            <a:custGeom>
              <a:avLst/>
              <a:gdLst/>
              <a:ahLst/>
              <a:cxnLst/>
              <a:rect l="l" t="t" r="r" b="b"/>
              <a:pathLst>
                <a:path w="460" h="459" extrusionOk="0">
                  <a:moveTo>
                    <a:pt x="230" y="459"/>
                  </a:moveTo>
                  <a:cubicBezTo>
                    <a:pt x="103" y="459"/>
                    <a:pt x="0" y="356"/>
                    <a:pt x="0" y="230"/>
                  </a:cubicBezTo>
                  <a:cubicBezTo>
                    <a:pt x="0" y="103"/>
                    <a:pt x="103" y="0"/>
                    <a:pt x="230" y="0"/>
                  </a:cubicBezTo>
                  <a:cubicBezTo>
                    <a:pt x="357" y="0"/>
                    <a:pt x="460" y="103"/>
                    <a:pt x="460" y="230"/>
                  </a:cubicBezTo>
                  <a:cubicBezTo>
                    <a:pt x="460" y="356"/>
                    <a:pt x="357" y="459"/>
                    <a:pt x="230" y="459"/>
                  </a:cubicBezTo>
                  <a:close/>
                  <a:moveTo>
                    <a:pt x="230" y="88"/>
                  </a:moveTo>
                  <a:cubicBezTo>
                    <a:pt x="152" y="88"/>
                    <a:pt x="88" y="151"/>
                    <a:pt x="88" y="230"/>
                  </a:cubicBezTo>
                  <a:cubicBezTo>
                    <a:pt x="88" y="308"/>
                    <a:pt x="152" y="372"/>
                    <a:pt x="230" y="372"/>
                  </a:cubicBezTo>
                  <a:cubicBezTo>
                    <a:pt x="309" y="372"/>
                    <a:pt x="372" y="308"/>
                    <a:pt x="372" y="230"/>
                  </a:cubicBezTo>
                  <a:cubicBezTo>
                    <a:pt x="372" y="151"/>
                    <a:pt x="309" y="88"/>
                    <a:pt x="230" y="8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8" name="Google Shape;1198;p134"/>
            <p:cNvSpPr/>
            <p:nvPr/>
          </p:nvSpPr>
          <p:spPr>
            <a:xfrm>
              <a:off x="9602788" y="3217863"/>
              <a:ext cx="215900" cy="215900"/>
            </a:xfrm>
            <a:custGeom>
              <a:avLst/>
              <a:gdLst/>
              <a:ahLst/>
              <a:cxnLst/>
              <a:rect l="l" t="t" r="r" b="b"/>
              <a:pathLst>
                <a:path w="459" h="460" extrusionOk="0">
                  <a:moveTo>
                    <a:pt x="229" y="460"/>
                  </a:moveTo>
                  <a:cubicBezTo>
                    <a:pt x="103" y="460"/>
                    <a:pt x="0" y="357"/>
                    <a:pt x="0" y="230"/>
                  </a:cubicBezTo>
                  <a:cubicBezTo>
                    <a:pt x="0" y="103"/>
                    <a:pt x="103" y="0"/>
                    <a:pt x="229" y="0"/>
                  </a:cubicBezTo>
                  <a:cubicBezTo>
                    <a:pt x="356" y="0"/>
                    <a:pt x="459" y="103"/>
                    <a:pt x="459" y="230"/>
                  </a:cubicBezTo>
                  <a:cubicBezTo>
                    <a:pt x="459" y="357"/>
                    <a:pt x="356" y="460"/>
                    <a:pt x="229" y="460"/>
                  </a:cubicBezTo>
                  <a:close/>
                  <a:moveTo>
                    <a:pt x="229" y="88"/>
                  </a:moveTo>
                  <a:cubicBezTo>
                    <a:pt x="151" y="88"/>
                    <a:pt x="87" y="152"/>
                    <a:pt x="87" y="230"/>
                  </a:cubicBezTo>
                  <a:cubicBezTo>
                    <a:pt x="87" y="308"/>
                    <a:pt x="151" y="372"/>
                    <a:pt x="229" y="372"/>
                  </a:cubicBezTo>
                  <a:cubicBezTo>
                    <a:pt x="308" y="372"/>
                    <a:pt x="372" y="308"/>
                    <a:pt x="372" y="230"/>
                  </a:cubicBezTo>
                  <a:cubicBezTo>
                    <a:pt x="372" y="152"/>
                    <a:pt x="308" y="88"/>
                    <a:pt x="229" y="8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9" name="Google Shape;1199;p134"/>
            <p:cNvSpPr/>
            <p:nvPr/>
          </p:nvSpPr>
          <p:spPr>
            <a:xfrm>
              <a:off x="9055101" y="2638425"/>
              <a:ext cx="954088" cy="954088"/>
            </a:xfrm>
            <a:custGeom>
              <a:avLst/>
              <a:gdLst/>
              <a:ahLst/>
              <a:cxnLst/>
              <a:rect l="l" t="t" r="r" b="b"/>
              <a:pathLst>
                <a:path w="601" h="601" extrusionOk="0">
                  <a:moveTo>
                    <a:pt x="18" y="601"/>
                  </a:moveTo>
                  <a:lnTo>
                    <a:pt x="0" y="583"/>
                  </a:lnTo>
                  <a:lnTo>
                    <a:pt x="583" y="0"/>
                  </a:lnTo>
                  <a:lnTo>
                    <a:pt x="601" y="18"/>
                  </a:lnTo>
                  <a:lnTo>
                    <a:pt x="18" y="601"/>
                  </a:lnTo>
                  <a:lnTo>
                    <a:pt x="18" y="60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200" name="Google Shape;1200;p134"/>
          <p:cNvGrpSpPr/>
          <p:nvPr/>
        </p:nvGrpSpPr>
        <p:grpSpPr>
          <a:xfrm>
            <a:off x="442913" y="2102400"/>
            <a:ext cx="966788" cy="966788"/>
            <a:chOff x="442913" y="2632075"/>
            <a:chExt cx="966788" cy="966788"/>
          </a:xfrm>
        </p:grpSpPr>
        <p:sp>
          <p:nvSpPr>
            <p:cNvPr id="1201" name="Google Shape;1201;p134"/>
            <p:cNvSpPr/>
            <p:nvPr/>
          </p:nvSpPr>
          <p:spPr>
            <a:xfrm>
              <a:off x="442913"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4" y="583"/>
                  </a:lnTo>
                  <a:lnTo>
                    <a:pt x="584" y="26"/>
                  </a:lnTo>
                  <a:lnTo>
                    <a:pt x="26" y="26"/>
                  </a:lnTo>
                  <a:lnTo>
                    <a:pt x="26" y="583"/>
                  </a:lnTo>
                  <a:lnTo>
                    <a:pt x="26" y="58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2" name="Google Shape;1202;p134"/>
            <p:cNvSpPr/>
            <p:nvPr/>
          </p:nvSpPr>
          <p:spPr>
            <a:xfrm>
              <a:off x="463551" y="2863850"/>
              <a:ext cx="923925" cy="41275"/>
            </a:xfrm>
            <a:custGeom>
              <a:avLst/>
              <a:gdLst/>
              <a:ahLst/>
              <a:cxnLst/>
              <a:rect l="l" t="t" r="r" b="b"/>
              <a:pathLst>
                <a:path w="582" h="26" extrusionOk="0">
                  <a:moveTo>
                    <a:pt x="582" y="26"/>
                  </a:moveTo>
                  <a:lnTo>
                    <a:pt x="0" y="26"/>
                  </a:lnTo>
                  <a:lnTo>
                    <a:pt x="0" y="0"/>
                  </a:lnTo>
                  <a:lnTo>
                    <a:pt x="582" y="0"/>
                  </a:lnTo>
                  <a:lnTo>
                    <a:pt x="582" y="26"/>
                  </a:lnTo>
                  <a:lnTo>
                    <a:pt x="582" y="2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3" name="Google Shape;1203;p134"/>
            <p:cNvSpPr/>
            <p:nvPr/>
          </p:nvSpPr>
          <p:spPr>
            <a:xfrm>
              <a:off x="466726" y="3095625"/>
              <a:ext cx="922338" cy="39688"/>
            </a:xfrm>
            <a:custGeom>
              <a:avLst/>
              <a:gdLst/>
              <a:ahLst/>
              <a:cxnLst/>
              <a:rect l="l" t="t" r="r" b="b"/>
              <a:pathLst>
                <a:path w="581" h="25" extrusionOk="0">
                  <a:moveTo>
                    <a:pt x="581" y="25"/>
                  </a:moveTo>
                  <a:lnTo>
                    <a:pt x="0" y="25"/>
                  </a:lnTo>
                  <a:lnTo>
                    <a:pt x="0" y="0"/>
                  </a:lnTo>
                  <a:lnTo>
                    <a:pt x="581" y="0"/>
                  </a:lnTo>
                  <a:lnTo>
                    <a:pt x="581" y="25"/>
                  </a:lnTo>
                  <a:lnTo>
                    <a:pt x="581" y="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4" name="Google Shape;1204;p134"/>
            <p:cNvSpPr/>
            <p:nvPr/>
          </p:nvSpPr>
          <p:spPr>
            <a:xfrm>
              <a:off x="466726" y="3327400"/>
              <a:ext cx="922338" cy="39688"/>
            </a:xfrm>
            <a:custGeom>
              <a:avLst/>
              <a:gdLst/>
              <a:ahLst/>
              <a:cxnLst/>
              <a:rect l="l" t="t" r="r" b="b"/>
              <a:pathLst>
                <a:path w="581" h="25" extrusionOk="0">
                  <a:moveTo>
                    <a:pt x="581" y="25"/>
                  </a:moveTo>
                  <a:lnTo>
                    <a:pt x="0" y="25"/>
                  </a:lnTo>
                  <a:lnTo>
                    <a:pt x="0" y="0"/>
                  </a:lnTo>
                  <a:lnTo>
                    <a:pt x="581" y="0"/>
                  </a:lnTo>
                  <a:lnTo>
                    <a:pt x="581" y="25"/>
                  </a:lnTo>
                  <a:lnTo>
                    <a:pt x="581" y="2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5" name="Google Shape;1205;p134"/>
            <p:cNvSpPr/>
            <p:nvPr/>
          </p:nvSpPr>
          <p:spPr>
            <a:xfrm>
              <a:off x="449263" y="3348038"/>
              <a:ext cx="244475" cy="244475"/>
            </a:xfrm>
            <a:custGeom>
              <a:avLst/>
              <a:gdLst/>
              <a:ahLst/>
              <a:cxnLst/>
              <a:rect l="l" t="t" r="r" b="b"/>
              <a:pathLst>
                <a:path w="154" h="154" extrusionOk="0">
                  <a:moveTo>
                    <a:pt x="18" y="154"/>
                  </a:moveTo>
                  <a:lnTo>
                    <a:pt x="0" y="136"/>
                  </a:lnTo>
                  <a:lnTo>
                    <a:pt x="27" y="109"/>
                  </a:lnTo>
                  <a:lnTo>
                    <a:pt x="45" y="127"/>
                  </a:lnTo>
                  <a:lnTo>
                    <a:pt x="18" y="154"/>
                  </a:lnTo>
                  <a:lnTo>
                    <a:pt x="18" y="154"/>
                  </a:lnTo>
                  <a:close/>
                  <a:moveTo>
                    <a:pt x="72" y="100"/>
                  </a:moveTo>
                  <a:lnTo>
                    <a:pt x="54" y="81"/>
                  </a:lnTo>
                  <a:lnTo>
                    <a:pt x="82" y="54"/>
                  </a:lnTo>
                  <a:lnTo>
                    <a:pt x="100" y="73"/>
                  </a:lnTo>
                  <a:lnTo>
                    <a:pt x="72" y="100"/>
                  </a:lnTo>
                  <a:lnTo>
                    <a:pt x="72" y="100"/>
                  </a:lnTo>
                  <a:close/>
                  <a:moveTo>
                    <a:pt x="127" y="46"/>
                  </a:moveTo>
                  <a:lnTo>
                    <a:pt x="109" y="27"/>
                  </a:lnTo>
                  <a:lnTo>
                    <a:pt x="136" y="0"/>
                  </a:lnTo>
                  <a:lnTo>
                    <a:pt x="154" y="18"/>
                  </a:lnTo>
                  <a:lnTo>
                    <a:pt x="127" y="46"/>
                  </a:lnTo>
                  <a:lnTo>
                    <a:pt x="127"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6" name="Google Shape;1206;p134"/>
            <p:cNvSpPr/>
            <p:nvPr/>
          </p:nvSpPr>
          <p:spPr>
            <a:xfrm>
              <a:off x="798513" y="2874963"/>
              <a:ext cx="611188" cy="487363"/>
            </a:xfrm>
            <a:custGeom>
              <a:avLst/>
              <a:gdLst/>
              <a:ahLst/>
              <a:cxnLst/>
              <a:rect l="l" t="t" r="r" b="b"/>
              <a:pathLst>
                <a:path w="385" h="307" extrusionOk="0">
                  <a:moveTo>
                    <a:pt x="18" y="307"/>
                  </a:moveTo>
                  <a:lnTo>
                    <a:pt x="0" y="289"/>
                  </a:lnTo>
                  <a:lnTo>
                    <a:pt x="27" y="262"/>
                  </a:lnTo>
                  <a:lnTo>
                    <a:pt x="45" y="280"/>
                  </a:lnTo>
                  <a:lnTo>
                    <a:pt x="18" y="307"/>
                  </a:lnTo>
                  <a:lnTo>
                    <a:pt x="18" y="307"/>
                  </a:lnTo>
                  <a:close/>
                  <a:moveTo>
                    <a:pt x="72" y="253"/>
                  </a:moveTo>
                  <a:lnTo>
                    <a:pt x="54" y="235"/>
                  </a:lnTo>
                  <a:lnTo>
                    <a:pt x="81" y="208"/>
                  </a:lnTo>
                  <a:lnTo>
                    <a:pt x="100" y="226"/>
                  </a:lnTo>
                  <a:lnTo>
                    <a:pt x="72" y="253"/>
                  </a:lnTo>
                  <a:lnTo>
                    <a:pt x="72" y="253"/>
                  </a:lnTo>
                  <a:close/>
                  <a:moveTo>
                    <a:pt x="127" y="198"/>
                  </a:moveTo>
                  <a:lnTo>
                    <a:pt x="108" y="180"/>
                  </a:lnTo>
                  <a:lnTo>
                    <a:pt x="136" y="153"/>
                  </a:lnTo>
                  <a:lnTo>
                    <a:pt x="154" y="171"/>
                  </a:lnTo>
                  <a:lnTo>
                    <a:pt x="127" y="198"/>
                  </a:lnTo>
                  <a:lnTo>
                    <a:pt x="127" y="198"/>
                  </a:lnTo>
                  <a:close/>
                  <a:moveTo>
                    <a:pt x="217" y="164"/>
                  </a:moveTo>
                  <a:lnTo>
                    <a:pt x="179" y="164"/>
                  </a:lnTo>
                  <a:lnTo>
                    <a:pt x="179" y="138"/>
                  </a:lnTo>
                  <a:lnTo>
                    <a:pt x="217" y="138"/>
                  </a:lnTo>
                  <a:lnTo>
                    <a:pt x="217" y="164"/>
                  </a:lnTo>
                  <a:lnTo>
                    <a:pt x="217" y="164"/>
                  </a:lnTo>
                  <a:close/>
                  <a:moveTo>
                    <a:pt x="259" y="145"/>
                  </a:moveTo>
                  <a:lnTo>
                    <a:pt x="240" y="127"/>
                  </a:lnTo>
                  <a:lnTo>
                    <a:pt x="267" y="100"/>
                  </a:lnTo>
                  <a:lnTo>
                    <a:pt x="285" y="118"/>
                  </a:lnTo>
                  <a:lnTo>
                    <a:pt x="259" y="145"/>
                  </a:lnTo>
                  <a:lnTo>
                    <a:pt x="259" y="145"/>
                  </a:lnTo>
                  <a:close/>
                  <a:moveTo>
                    <a:pt x="313" y="90"/>
                  </a:moveTo>
                  <a:lnTo>
                    <a:pt x="294" y="72"/>
                  </a:lnTo>
                  <a:lnTo>
                    <a:pt x="321" y="45"/>
                  </a:lnTo>
                  <a:lnTo>
                    <a:pt x="340" y="63"/>
                  </a:lnTo>
                  <a:lnTo>
                    <a:pt x="313" y="90"/>
                  </a:lnTo>
                  <a:lnTo>
                    <a:pt x="313" y="90"/>
                  </a:lnTo>
                  <a:close/>
                  <a:moveTo>
                    <a:pt x="367" y="36"/>
                  </a:moveTo>
                  <a:lnTo>
                    <a:pt x="348" y="18"/>
                  </a:lnTo>
                  <a:lnTo>
                    <a:pt x="366" y="0"/>
                  </a:lnTo>
                  <a:lnTo>
                    <a:pt x="385" y="18"/>
                  </a:lnTo>
                  <a:lnTo>
                    <a:pt x="367" y="36"/>
                  </a:lnTo>
                  <a:lnTo>
                    <a:pt x="367" y="3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207" name="Google Shape;1207;p134"/>
          <p:cNvGrpSpPr/>
          <p:nvPr/>
        </p:nvGrpSpPr>
        <p:grpSpPr>
          <a:xfrm>
            <a:off x="6276363" y="2102400"/>
            <a:ext cx="966788" cy="1071563"/>
            <a:chOff x="6181726" y="2632075"/>
            <a:chExt cx="966788" cy="1071563"/>
          </a:xfrm>
        </p:grpSpPr>
        <p:sp>
          <p:nvSpPr>
            <p:cNvPr id="1208" name="Google Shape;1208;p134"/>
            <p:cNvSpPr/>
            <p:nvPr/>
          </p:nvSpPr>
          <p:spPr>
            <a:xfrm>
              <a:off x="6181726" y="2632075"/>
              <a:ext cx="966788" cy="966788"/>
            </a:xfrm>
            <a:custGeom>
              <a:avLst/>
              <a:gdLst/>
              <a:ahLst/>
              <a:cxnLst/>
              <a:rect l="l" t="t" r="r" b="b"/>
              <a:pathLst>
                <a:path w="609" h="609" extrusionOk="0">
                  <a:moveTo>
                    <a:pt x="609" y="609"/>
                  </a:moveTo>
                  <a:lnTo>
                    <a:pt x="352" y="609"/>
                  </a:lnTo>
                  <a:lnTo>
                    <a:pt x="352" y="583"/>
                  </a:lnTo>
                  <a:lnTo>
                    <a:pt x="583" y="583"/>
                  </a:lnTo>
                  <a:lnTo>
                    <a:pt x="583" y="26"/>
                  </a:lnTo>
                  <a:lnTo>
                    <a:pt x="26" y="26"/>
                  </a:lnTo>
                  <a:lnTo>
                    <a:pt x="26" y="583"/>
                  </a:lnTo>
                  <a:lnTo>
                    <a:pt x="294" y="583"/>
                  </a:lnTo>
                  <a:lnTo>
                    <a:pt x="294" y="609"/>
                  </a:lnTo>
                  <a:lnTo>
                    <a:pt x="0" y="609"/>
                  </a:lnTo>
                  <a:lnTo>
                    <a:pt x="0" y="0"/>
                  </a:lnTo>
                  <a:lnTo>
                    <a:pt x="609" y="0"/>
                  </a:lnTo>
                  <a:lnTo>
                    <a:pt x="609" y="609"/>
                  </a:lnTo>
                  <a:lnTo>
                    <a:pt x="609" y="609"/>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9" name="Google Shape;1209;p134"/>
            <p:cNvSpPr/>
            <p:nvPr/>
          </p:nvSpPr>
          <p:spPr>
            <a:xfrm>
              <a:off x="6294438" y="3211513"/>
              <a:ext cx="741363" cy="354013"/>
            </a:xfrm>
            <a:custGeom>
              <a:avLst/>
              <a:gdLst/>
              <a:ahLst/>
              <a:cxnLst/>
              <a:rect l="l" t="t" r="r" b="b"/>
              <a:pathLst>
                <a:path w="1583" h="757" extrusionOk="0">
                  <a:moveTo>
                    <a:pt x="86" y="757"/>
                  </a:moveTo>
                  <a:cubicBezTo>
                    <a:pt x="0" y="745"/>
                    <a:pt x="0" y="745"/>
                    <a:pt x="0" y="745"/>
                  </a:cubicBezTo>
                  <a:cubicBezTo>
                    <a:pt x="56" y="342"/>
                    <a:pt x="56" y="342"/>
                    <a:pt x="56" y="342"/>
                  </a:cubicBezTo>
                  <a:cubicBezTo>
                    <a:pt x="89" y="237"/>
                    <a:pt x="171" y="153"/>
                    <a:pt x="276" y="117"/>
                  </a:cubicBezTo>
                  <a:cubicBezTo>
                    <a:pt x="584" y="12"/>
                    <a:pt x="584" y="12"/>
                    <a:pt x="584" y="12"/>
                  </a:cubicBezTo>
                  <a:cubicBezTo>
                    <a:pt x="620" y="0"/>
                    <a:pt x="660" y="10"/>
                    <a:pt x="686" y="37"/>
                  </a:cubicBezTo>
                  <a:cubicBezTo>
                    <a:pt x="710" y="62"/>
                    <a:pt x="710" y="62"/>
                    <a:pt x="710" y="62"/>
                  </a:cubicBezTo>
                  <a:cubicBezTo>
                    <a:pt x="731" y="84"/>
                    <a:pt x="760" y="96"/>
                    <a:pt x="791" y="96"/>
                  </a:cubicBezTo>
                  <a:cubicBezTo>
                    <a:pt x="791" y="96"/>
                    <a:pt x="791" y="96"/>
                    <a:pt x="791" y="96"/>
                  </a:cubicBezTo>
                  <a:cubicBezTo>
                    <a:pt x="822" y="96"/>
                    <a:pt x="851" y="84"/>
                    <a:pt x="873" y="62"/>
                  </a:cubicBezTo>
                  <a:cubicBezTo>
                    <a:pt x="897" y="37"/>
                    <a:pt x="897" y="37"/>
                    <a:pt x="897" y="37"/>
                  </a:cubicBezTo>
                  <a:cubicBezTo>
                    <a:pt x="923" y="10"/>
                    <a:pt x="963" y="0"/>
                    <a:pt x="998" y="12"/>
                  </a:cubicBezTo>
                  <a:cubicBezTo>
                    <a:pt x="1307" y="117"/>
                    <a:pt x="1307" y="117"/>
                    <a:pt x="1307" y="117"/>
                  </a:cubicBezTo>
                  <a:cubicBezTo>
                    <a:pt x="1412" y="153"/>
                    <a:pt x="1494" y="237"/>
                    <a:pt x="1527" y="342"/>
                  </a:cubicBezTo>
                  <a:cubicBezTo>
                    <a:pt x="1528" y="349"/>
                    <a:pt x="1528" y="349"/>
                    <a:pt x="1528" y="349"/>
                  </a:cubicBezTo>
                  <a:cubicBezTo>
                    <a:pt x="1583" y="745"/>
                    <a:pt x="1583" y="745"/>
                    <a:pt x="1583" y="745"/>
                  </a:cubicBezTo>
                  <a:cubicBezTo>
                    <a:pt x="1497" y="757"/>
                    <a:pt x="1497" y="757"/>
                    <a:pt x="1497" y="757"/>
                  </a:cubicBezTo>
                  <a:cubicBezTo>
                    <a:pt x="1442" y="365"/>
                    <a:pt x="1442" y="365"/>
                    <a:pt x="1442" y="365"/>
                  </a:cubicBezTo>
                  <a:cubicBezTo>
                    <a:pt x="1417" y="287"/>
                    <a:pt x="1356" y="226"/>
                    <a:pt x="1279" y="200"/>
                  </a:cubicBezTo>
                  <a:cubicBezTo>
                    <a:pt x="970" y="95"/>
                    <a:pt x="970" y="95"/>
                    <a:pt x="970" y="95"/>
                  </a:cubicBezTo>
                  <a:cubicBezTo>
                    <a:pt x="967" y="94"/>
                    <a:pt x="962" y="95"/>
                    <a:pt x="960" y="98"/>
                  </a:cubicBezTo>
                  <a:cubicBezTo>
                    <a:pt x="936" y="122"/>
                    <a:pt x="936" y="122"/>
                    <a:pt x="936" y="122"/>
                  </a:cubicBezTo>
                  <a:cubicBezTo>
                    <a:pt x="897" y="162"/>
                    <a:pt x="846" y="183"/>
                    <a:pt x="791" y="183"/>
                  </a:cubicBezTo>
                  <a:cubicBezTo>
                    <a:pt x="791" y="183"/>
                    <a:pt x="791" y="183"/>
                    <a:pt x="791" y="183"/>
                  </a:cubicBezTo>
                  <a:cubicBezTo>
                    <a:pt x="737" y="183"/>
                    <a:pt x="685" y="162"/>
                    <a:pt x="647" y="122"/>
                  </a:cubicBezTo>
                  <a:cubicBezTo>
                    <a:pt x="623" y="98"/>
                    <a:pt x="623" y="98"/>
                    <a:pt x="623" y="98"/>
                  </a:cubicBezTo>
                  <a:cubicBezTo>
                    <a:pt x="620" y="95"/>
                    <a:pt x="616" y="94"/>
                    <a:pt x="612" y="95"/>
                  </a:cubicBezTo>
                  <a:cubicBezTo>
                    <a:pt x="304" y="200"/>
                    <a:pt x="304" y="200"/>
                    <a:pt x="304" y="200"/>
                  </a:cubicBezTo>
                  <a:cubicBezTo>
                    <a:pt x="227" y="226"/>
                    <a:pt x="166" y="287"/>
                    <a:pt x="141" y="365"/>
                  </a:cubicBezTo>
                  <a:cubicBezTo>
                    <a:pt x="86" y="757"/>
                    <a:pt x="86" y="757"/>
                    <a:pt x="86" y="75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0" name="Google Shape;1210;p134"/>
            <p:cNvSpPr/>
            <p:nvPr/>
          </p:nvSpPr>
          <p:spPr>
            <a:xfrm>
              <a:off x="6534151" y="2836863"/>
              <a:ext cx="261938" cy="358775"/>
            </a:xfrm>
            <a:custGeom>
              <a:avLst/>
              <a:gdLst/>
              <a:ahLst/>
              <a:cxnLst/>
              <a:rect l="l" t="t" r="r" b="b"/>
              <a:pathLst>
                <a:path w="557" h="765" extrusionOk="0">
                  <a:moveTo>
                    <a:pt x="278" y="765"/>
                  </a:moveTo>
                  <a:cubicBezTo>
                    <a:pt x="193" y="765"/>
                    <a:pt x="144" y="718"/>
                    <a:pt x="93" y="661"/>
                  </a:cubicBezTo>
                  <a:cubicBezTo>
                    <a:pt x="31" y="592"/>
                    <a:pt x="0" y="473"/>
                    <a:pt x="0" y="307"/>
                  </a:cubicBezTo>
                  <a:cubicBezTo>
                    <a:pt x="0" y="138"/>
                    <a:pt x="125" y="0"/>
                    <a:pt x="278" y="0"/>
                  </a:cubicBezTo>
                  <a:cubicBezTo>
                    <a:pt x="432" y="0"/>
                    <a:pt x="557" y="138"/>
                    <a:pt x="557" y="307"/>
                  </a:cubicBezTo>
                  <a:cubicBezTo>
                    <a:pt x="557" y="473"/>
                    <a:pt x="526" y="592"/>
                    <a:pt x="464" y="661"/>
                  </a:cubicBezTo>
                  <a:cubicBezTo>
                    <a:pt x="413" y="718"/>
                    <a:pt x="364" y="765"/>
                    <a:pt x="278" y="765"/>
                  </a:cubicBezTo>
                  <a:close/>
                  <a:moveTo>
                    <a:pt x="278" y="88"/>
                  </a:moveTo>
                  <a:cubicBezTo>
                    <a:pt x="173" y="88"/>
                    <a:pt x="87" y="186"/>
                    <a:pt x="87" y="307"/>
                  </a:cubicBezTo>
                  <a:cubicBezTo>
                    <a:pt x="87" y="447"/>
                    <a:pt x="112" y="552"/>
                    <a:pt x="158" y="603"/>
                  </a:cubicBezTo>
                  <a:cubicBezTo>
                    <a:pt x="210" y="661"/>
                    <a:pt x="236" y="678"/>
                    <a:pt x="278" y="678"/>
                  </a:cubicBezTo>
                  <a:cubicBezTo>
                    <a:pt x="321" y="678"/>
                    <a:pt x="346" y="661"/>
                    <a:pt x="399" y="603"/>
                  </a:cubicBezTo>
                  <a:cubicBezTo>
                    <a:pt x="444" y="552"/>
                    <a:pt x="470" y="447"/>
                    <a:pt x="470" y="307"/>
                  </a:cubicBezTo>
                  <a:cubicBezTo>
                    <a:pt x="470" y="186"/>
                    <a:pt x="384" y="88"/>
                    <a:pt x="278" y="88"/>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1" name="Google Shape;1211;p134"/>
            <p:cNvSpPr/>
            <p:nvPr/>
          </p:nvSpPr>
          <p:spPr>
            <a:xfrm>
              <a:off x="6523038" y="3454400"/>
              <a:ext cx="153988" cy="249238"/>
            </a:xfrm>
            <a:custGeom>
              <a:avLst/>
              <a:gdLst/>
              <a:ahLst/>
              <a:cxnLst/>
              <a:rect l="l" t="t" r="r" b="b"/>
              <a:pathLst>
                <a:path w="97" h="157" extrusionOk="0">
                  <a:moveTo>
                    <a:pt x="19" y="157"/>
                  </a:moveTo>
                  <a:lnTo>
                    <a:pt x="0" y="139"/>
                  </a:lnTo>
                  <a:lnTo>
                    <a:pt x="61" y="79"/>
                  </a:lnTo>
                  <a:lnTo>
                    <a:pt x="0" y="19"/>
                  </a:lnTo>
                  <a:lnTo>
                    <a:pt x="19" y="0"/>
                  </a:lnTo>
                  <a:lnTo>
                    <a:pt x="97" y="79"/>
                  </a:lnTo>
                  <a:lnTo>
                    <a:pt x="19" y="157"/>
                  </a:lnTo>
                  <a:lnTo>
                    <a:pt x="19" y="15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212" name="Google Shape;1212;p13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24</a:t>
            </a:fld>
            <a:endParaRPr sz="75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36"/>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dk1"/>
              </a:buClr>
              <a:buSzPts val="5800"/>
              <a:buFont typeface="Georgia"/>
              <a:buNone/>
            </a:pPr>
            <a:r>
              <a:rPr lang="en-GB" sz="5800" b="0" i="0" u="none" strike="noStrike" cap="none">
                <a:solidFill>
                  <a:schemeClr val="dk1"/>
                </a:solidFill>
                <a:latin typeface="Georgia"/>
                <a:ea typeface="Georgia"/>
                <a:cs typeface="Georgia"/>
                <a:sym typeface="Georgia"/>
              </a:rPr>
              <a:t>Thank you</a:t>
            </a:r>
            <a:endParaRPr/>
          </a:p>
        </p:txBody>
      </p:sp>
      <p:sp>
        <p:nvSpPr>
          <p:cNvPr id="1234" name="Google Shape;1234;p136"/>
          <p:cNvSpPr txBox="1">
            <a:spLocks noGrp="1"/>
          </p:cNvSpPr>
          <p:nvPr>
            <p:ph type="body" idx="1"/>
          </p:nvPr>
        </p:nvSpPr>
        <p:spPr>
          <a:xfrm>
            <a:off x="442912" y="5259600"/>
            <a:ext cx="11306176" cy="145161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GB" sz="1200" b="0" i="0" u="none" strike="noStrike" cap="none">
                <a:solidFill>
                  <a:schemeClr val="lt1"/>
                </a:solidFill>
                <a:latin typeface="Arial"/>
                <a:ea typeface="Arial"/>
                <a:cs typeface="Arial"/>
                <a:sym typeface="Arial"/>
              </a:rPr>
              <a:t>© 2022 PwC. All rights reserved. Not for further distribution without the permission of PwC. “PwC” refers to the network of member firms of PricewaterhouseCoopers International Limited (PwCIL), or, as the context requires, individual member firms of the PwC network. Each member firm is a separate legal entity and does not act as agent of PwCIL or any other member firm. PwCIL does not provide any services to clients. PwCIL is not responsible or liable for the acts or omissions of any of its member firms nor can it control the exercise of their professional judgment or bind them in any way. No member firm is responsible or liable for the acts or omissions of any other member firm nor can it control the exercise of another member firm’s professional judgment or bind another member firm or PwCIL in any 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AFD1-BAFF-5B53-94BE-DC666A1527FB}"/>
              </a:ext>
            </a:extLst>
          </p:cNvPr>
          <p:cNvSpPr>
            <a:spLocks noGrp="1"/>
          </p:cNvSpPr>
          <p:nvPr>
            <p:ph type="title"/>
          </p:nvPr>
        </p:nvSpPr>
        <p:spPr>
          <a:xfrm>
            <a:off x="442913" y="432000"/>
            <a:ext cx="11306175" cy="386147"/>
          </a:xfrm>
        </p:spPr>
        <p:txBody>
          <a:bodyPr/>
          <a:lstStyle/>
          <a:p>
            <a:r>
              <a:rPr lang="en-US" dirty="0"/>
              <a:t>Abstract</a:t>
            </a:r>
            <a:endParaRPr lang="ar-SA" dirty="0"/>
          </a:p>
        </p:txBody>
      </p:sp>
      <p:sp>
        <p:nvSpPr>
          <p:cNvPr id="3" name="Slide Number Placeholder 2">
            <a:extLst>
              <a:ext uri="{FF2B5EF4-FFF2-40B4-BE49-F238E27FC236}">
                <a16:creationId xmlns:a16="http://schemas.microsoft.com/office/drawing/2014/main" id="{1A664B83-A1BA-8881-55D7-4F2E26AED4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grpSp>
        <p:nvGrpSpPr>
          <p:cNvPr id="11" name="Group 10">
            <a:extLst>
              <a:ext uri="{FF2B5EF4-FFF2-40B4-BE49-F238E27FC236}">
                <a16:creationId xmlns:a16="http://schemas.microsoft.com/office/drawing/2014/main" id="{D1984AD2-B13D-8DE4-BB62-E429752B3347}"/>
              </a:ext>
            </a:extLst>
          </p:cNvPr>
          <p:cNvGrpSpPr/>
          <p:nvPr/>
        </p:nvGrpSpPr>
        <p:grpSpPr>
          <a:xfrm>
            <a:off x="442912" y="1661821"/>
            <a:ext cx="11306176" cy="3534357"/>
            <a:chOff x="442911" y="1440062"/>
            <a:chExt cx="11306176" cy="3534357"/>
          </a:xfrm>
        </p:grpSpPr>
        <p:sp>
          <p:nvSpPr>
            <p:cNvPr id="5" name="Rectangle: Rounded Corners 4">
              <a:extLst>
                <a:ext uri="{FF2B5EF4-FFF2-40B4-BE49-F238E27FC236}">
                  <a16:creationId xmlns:a16="http://schemas.microsoft.com/office/drawing/2014/main" id="{152C668D-C060-79EE-F78A-BC13B08E7E8F}"/>
                </a:ext>
              </a:extLst>
            </p:cNvPr>
            <p:cNvSpPr/>
            <p:nvPr/>
          </p:nvSpPr>
          <p:spPr>
            <a:xfrm>
              <a:off x="442912" y="1440062"/>
              <a:ext cx="11306175" cy="939800"/>
            </a:xfrm>
            <a:prstGeom prst="roundRect">
              <a:avLst/>
            </a:prstGeom>
            <a:solidFill>
              <a:schemeClr val="accent1">
                <a:alpha val="5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Rectangle: Rounded Corners 5">
              <a:extLst>
                <a:ext uri="{FF2B5EF4-FFF2-40B4-BE49-F238E27FC236}">
                  <a16:creationId xmlns:a16="http://schemas.microsoft.com/office/drawing/2014/main" id="{50422779-9E04-A343-0EBA-B6B5ADB20E9B}"/>
                </a:ext>
              </a:extLst>
            </p:cNvPr>
            <p:cNvSpPr/>
            <p:nvPr/>
          </p:nvSpPr>
          <p:spPr>
            <a:xfrm>
              <a:off x="442912" y="2731371"/>
              <a:ext cx="11306175" cy="939800"/>
            </a:xfrm>
            <a:prstGeom prst="roundRect">
              <a:avLst/>
            </a:prstGeom>
            <a:solidFill>
              <a:schemeClr val="accent4">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Rectangle: Rounded Corners 6">
              <a:extLst>
                <a:ext uri="{FF2B5EF4-FFF2-40B4-BE49-F238E27FC236}">
                  <a16:creationId xmlns:a16="http://schemas.microsoft.com/office/drawing/2014/main" id="{9D2677F0-869B-67F3-E606-877404DCF3BF}"/>
                </a:ext>
              </a:extLst>
            </p:cNvPr>
            <p:cNvSpPr/>
            <p:nvPr/>
          </p:nvSpPr>
          <p:spPr>
            <a:xfrm>
              <a:off x="442912" y="4022680"/>
              <a:ext cx="11306175" cy="939800"/>
            </a:xfrm>
            <a:prstGeom prst="roundRect">
              <a:avLst/>
            </a:prstGeom>
            <a:solidFill>
              <a:schemeClr val="accent2">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Google Shape;704;p105">
              <a:extLst>
                <a:ext uri="{FF2B5EF4-FFF2-40B4-BE49-F238E27FC236}">
                  <a16:creationId xmlns:a16="http://schemas.microsoft.com/office/drawing/2014/main" id="{CC8A3FB9-DE7D-2523-DC34-CD796C952896}"/>
                </a:ext>
              </a:extLst>
            </p:cNvPr>
            <p:cNvSpPr txBox="1">
              <a:spLocks/>
            </p:cNvSpPr>
            <p:nvPr/>
          </p:nvSpPr>
          <p:spPr>
            <a:xfrm>
              <a:off x="442911" y="1617110"/>
              <a:ext cx="11306176" cy="663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5000"/>
                </a:lnSpc>
                <a:buClr>
                  <a:schemeClr val="dk1"/>
                </a:buClr>
                <a:buSzPts val="2400"/>
              </a:pPr>
              <a:r>
                <a:rPr lang="en-US" sz="1800" dirty="0"/>
                <a:t>The objective of this project is to create a web application that </a:t>
              </a:r>
              <a:r>
                <a:rPr lang="en-US" sz="1800" b="1" dirty="0"/>
                <a:t>evaluates</a:t>
              </a:r>
              <a:r>
                <a:rPr lang="en-US" sz="1800" dirty="0"/>
                <a:t> and </a:t>
              </a:r>
              <a:r>
                <a:rPr lang="en-US" sz="1800" b="1" dirty="0"/>
                <a:t>compares</a:t>
              </a:r>
              <a:r>
                <a:rPr lang="en-US" sz="1800" dirty="0"/>
                <a:t> the responses of </a:t>
              </a:r>
              <a:r>
                <a:rPr lang="en-US" sz="1800" b="1" dirty="0"/>
                <a:t>four</a:t>
              </a:r>
              <a:r>
                <a:rPr lang="en-US" sz="1800" dirty="0"/>
                <a:t> large language models (</a:t>
              </a:r>
              <a:r>
                <a:rPr lang="en-US" sz="1800" b="1" dirty="0"/>
                <a:t>LLMs</a:t>
              </a:r>
              <a:r>
                <a:rPr lang="en-US" sz="1800" dirty="0"/>
                <a:t>). </a:t>
              </a:r>
            </a:p>
            <a:p>
              <a:pPr algn="ctr">
                <a:lnSpc>
                  <a:spcPct val="85000"/>
                </a:lnSpc>
                <a:buClr>
                  <a:schemeClr val="dk1"/>
                </a:buClr>
                <a:buSzPts val="2400"/>
              </a:pPr>
              <a:endParaRPr lang="en-US" sz="1800" dirty="0"/>
            </a:p>
          </p:txBody>
        </p:sp>
        <p:sp>
          <p:nvSpPr>
            <p:cNvPr id="9" name="Google Shape;704;p105">
              <a:extLst>
                <a:ext uri="{FF2B5EF4-FFF2-40B4-BE49-F238E27FC236}">
                  <a16:creationId xmlns:a16="http://schemas.microsoft.com/office/drawing/2014/main" id="{EE9E0F12-7048-A0E1-4DC8-D09C22FDE765}"/>
                </a:ext>
              </a:extLst>
            </p:cNvPr>
            <p:cNvSpPr txBox="1">
              <a:spLocks/>
            </p:cNvSpPr>
            <p:nvPr/>
          </p:nvSpPr>
          <p:spPr>
            <a:xfrm>
              <a:off x="442911" y="2975859"/>
              <a:ext cx="11306176" cy="663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5000"/>
                </a:lnSpc>
                <a:buClr>
                  <a:schemeClr val="dk1"/>
                </a:buClr>
                <a:buSzPts val="2400"/>
              </a:pPr>
              <a:r>
                <a:rPr lang="en-US" sz="1800" dirty="0"/>
                <a:t>The application </a:t>
              </a:r>
              <a:r>
                <a:rPr lang="en-US" sz="1800" b="1" dirty="0"/>
                <a:t>retrieves</a:t>
              </a:r>
              <a:r>
                <a:rPr lang="en-US" sz="1800" dirty="0"/>
                <a:t> relevant data to ensure that models responses </a:t>
              </a:r>
              <a:r>
                <a:rPr lang="en-US" sz="1800" b="1" dirty="0"/>
                <a:t>based</a:t>
              </a:r>
              <a:r>
                <a:rPr lang="en-US" sz="1800" dirty="0"/>
                <a:t> on </a:t>
              </a:r>
              <a:r>
                <a:rPr lang="en-US" sz="1800" b="1" dirty="0"/>
                <a:t>search</a:t>
              </a:r>
              <a:r>
                <a:rPr lang="en-US" sz="1800" dirty="0"/>
                <a:t> </a:t>
              </a:r>
              <a:r>
                <a:rPr lang="en-US" sz="1800" b="1" dirty="0"/>
                <a:t>results</a:t>
              </a:r>
              <a:r>
                <a:rPr lang="en-US" sz="1800" dirty="0"/>
                <a:t>, not their own </a:t>
              </a:r>
              <a:r>
                <a:rPr lang="en-US" sz="1800" b="1" dirty="0"/>
                <a:t>knowledge</a:t>
              </a:r>
              <a:r>
                <a:rPr lang="en-US" sz="1800" dirty="0"/>
                <a:t> or </a:t>
              </a:r>
              <a:r>
                <a:rPr lang="en-US" sz="1800" b="1" dirty="0"/>
                <a:t>hallucinations</a:t>
              </a:r>
              <a:r>
                <a:rPr lang="en-US" sz="1800" dirty="0"/>
                <a:t>. </a:t>
              </a:r>
            </a:p>
            <a:p>
              <a:pPr algn="ctr">
                <a:lnSpc>
                  <a:spcPct val="85000"/>
                </a:lnSpc>
                <a:buClr>
                  <a:schemeClr val="dk1"/>
                </a:buClr>
                <a:buSzPts val="2400"/>
              </a:pPr>
              <a:endParaRPr lang="en-US" sz="1800" dirty="0"/>
            </a:p>
          </p:txBody>
        </p:sp>
        <p:sp>
          <p:nvSpPr>
            <p:cNvPr id="10" name="Google Shape;704;p105">
              <a:extLst>
                <a:ext uri="{FF2B5EF4-FFF2-40B4-BE49-F238E27FC236}">
                  <a16:creationId xmlns:a16="http://schemas.microsoft.com/office/drawing/2014/main" id="{0B4B8DD5-F5D5-87A8-0B2F-09BCBBF1271C}"/>
                </a:ext>
              </a:extLst>
            </p:cNvPr>
            <p:cNvSpPr txBox="1">
              <a:spLocks/>
            </p:cNvSpPr>
            <p:nvPr/>
          </p:nvSpPr>
          <p:spPr>
            <a:xfrm>
              <a:off x="442911" y="4311062"/>
              <a:ext cx="11306176" cy="663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5000"/>
                </a:lnSpc>
                <a:buClr>
                  <a:schemeClr val="dk1"/>
                </a:buClr>
                <a:buSzPts val="2400"/>
              </a:pPr>
              <a:r>
                <a:rPr lang="en-US" sz="1800" dirty="0"/>
                <a:t>This approach ultimately identifies the </a:t>
              </a:r>
              <a:r>
                <a:rPr lang="en-US" sz="1800" b="1" dirty="0"/>
                <a:t>best-performing</a:t>
              </a:r>
              <a:r>
                <a:rPr lang="en-US" sz="1800" dirty="0"/>
                <a:t> model based on predefined </a:t>
              </a:r>
              <a:r>
                <a:rPr lang="en-US" sz="1800" b="1" dirty="0"/>
                <a:t>evaluation criteria</a:t>
              </a:r>
              <a:r>
                <a:rPr lang="en-US" sz="1800" dirty="0"/>
                <a:t>.</a:t>
              </a:r>
              <a:endParaRPr lang="en-US" sz="1100" dirty="0"/>
            </a:p>
            <a:p>
              <a:pPr algn="ctr">
                <a:lnSpc>
                  <a:spcPct val="85000"/>
                </a:lnSpc>
                <a:buClr>
                  <a:schemeClr val="dk1"/>
                </a:buClr>
                <a:buSzPts val="2400"/>
              </a:pPr>
              <a:endParaRPr lang="en-US" sz="1800" dirty="0"/>
            </a:p>
          </p:txBody>
        </p:sp>
      </p:grpSp>
    </p:spTree>
    <p:extLst>
      <p:ext uri="{BB962C8B-B14F-4D97-AF65-F5344CB8AC3E}">
        <p14:creationId xmlns:p14="http://schemas.microsoft.com/office/powerpoint/2010/main" val="206487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Ecosystem</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4</a:t>
            </a:fld>
            <a:endParaRPr sz="750">
              <a:solidFill>
                <a:schemeClr val="dk1"/>
              </a:solidFill>
              <a:latin typeface="Arial"/>
              <a:ea typeface="Arial"/>
              <a:cs typeface="Arial"/>
              <a:sym typeface="Arial"/>
            </a:endParaRPr>
          </a:p>
        </p:txBody>
      </p:sp>
      <p:sp>
        <p:nvSpPr>
          <p:cNvPr id="704" name="Google Shape;704;p105"/>
          <p:cNvSpPr txBox="1">
            <a:spLocks noGrp="1"/>
          </p:cNvSpPr>
          <p:nvPr>
            <p:ph type="body" idx="1"/>
          </p:nvPr>
        </p:nvSpPr>
        <p:spPr>
          <a:xfrm>
            <a:off x="442912" y="933433"/>
            <a:ext cx="11306176" cy="885842"/>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Arial"/>
              <a:buNone/>
            </a:pPr>
            <a:r>
              <a:rPr lang="en-GB" sz="2400" b="0" i="0" u="none" strike="noStrike" cap="none" dirty="0">
                <a:solidFill>
                  <a:schemeClr val="dk1"/>
                </a:solidFill>
                <a:latin typeface="Arial"/>
                <a:ea typeface="Arial"/>
                <a:cs typeface="Arial"/>
                <a:sym typeface="Arial"/>
              </a:rPr>
              <a:t>Optional subhead layouts are available for text layouts</a:t>
            </a:r>
            <a:endParaRPr dirty="0"/>
          </a:p>
        </p:txBody>
      </p:sp>
      <p:pic>
        <p:nvPicPr>
          <p:cNvPr id="5" name="Picture 4" descr="A black background with a black square&#10;&#10;Description automatically generated with medium confidence">
            <a:extLst>
              <a:ext uri="{FF2B5EF4-FFF2-40B4-BE49-F238E27FC236}">
                <a16:creationId xmlns:a16="http://schemas.microsoft.com/office/drawing/2014/main" id="{19F7D089-C394-E429-7F2A-DEF67B9F4FA3}"/>
              </a:ext>
            </a:extLst>
          </p:cNvPr>
          <p:cNvPicPr>
            <a:picLocks noChangeAspect="1"/>
          </p:cNvPicPr>
          <p:nvPr/>
        </p:nvPicPr>
        <p:blipFill>
          <a:blip r:embed="rId3">
            <a:duotone>
              <a:schemeClr val="accent1">
                <a:shade val="45000"/>
                <a:satMod val="135000"/>
              </a:schemeClr>
              <a:prstClr val="white"/>
            </a:duotone>
          </a:blip>
          <a:stretch>
            <a:fillRect/>
          </a:stretch>
        </p:blipFill>
        <p:spPr>
          <a:xfrm>
            <a:off x="1682203" y="2695178"/>
            <a:ext cx="885843" cy="885843"/>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4">
            <a:duotone>
              <a:schemeClr val="accent1">
                <a:shade val="45000"/>
                <a:satMod val="135000"/>
              </a:schemeClr>
              <a:prstClr val="white"/>
            </a:duotone>
          </a:blip>
          <a:stretch>
            <a:fillRect/>
          </a:stretch>
        </p:blipFill>
        <p:spPr>
          <a:xfrm>
            <a:off x="3259130" y="2695178"/>
            <a:ext cx="885843" cy="885843"/>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3199079"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Backend</a:t>
            </a:r>
          </a:p>
        </p:txBody>
      </p:sp>
      <p:pic>
        <p:nvPicPr>
          <p:cNvPr id="4" name="Graphic 3" descr="User with solid fill">
            <a:extLst>
              <a:ext uri="{FF2B5EF4-FFF2-40B4-BE49-F238E27FC236}">
                <a16:creationId xmlns:a16="http://schemas.microsoft.com/office/drawing/2014/main" id="{A11B7B71-CBF5-1289-28D3-6054FCDF71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8199" y="2751639"/>
            <a:ext cx="772920" cy="772920"/>
          </a:xfrm>
          <a:prstGeom prst="rect">
            <a:avLst/>
          </a:prstGeom>
        </p:spPr>
      </p:pic>
      <p:pic>
        <p:nvPicPr>
          <p:cNvPr id="8" name="Picture 7" descr="A black background with a black square&#10;&#10;Description automatically generated with medium confidence">
            <a:extLst>
              <a:ext uri="{FF2B5EF4-FFF2-40B4-BE49-F238E27FC236}">
                <a16:creationId xmlns:a16="http://schemas.microsoft.com/office/drawing/2014/main" id="{A9CD299D-7137-5962-ADF3-3E5752923AB5}"/>
              </a:ext>
            </a:extLst>
          </p:cNvPr>
          <p:cNvPicPr>
            <a:picLocks noChangeAspect="1"/>
          </p:cNvPicPr>
          <p:nvPr/>
        </p:nvPicPr>
        <p:blipFill>
          <a:blip r:embed="rId7">
            <a:duotone>
              <a:schemeClr val="accent1">
                <a:shade val="45000"/>
                <a:satMod val="135000"/>
              </a:schemeClr>
              <a:prstClr val="white"/>
            </a:duotone>
          </a:blip>
          <a:stretch>
            <a:fillRect/>
          </a:stretch>
        </p:blipFill>
        <p:spPr>
          <a:xfrm>
            <a:off x="9623953" y="2695178"/>
            <a:ext cx="885842" cy="885842"/>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66F37733-D156-EA44-B659-084E61493311}"/>
              </a:ext>
            </a:extLst>
          </p:cNvPr>
          <p:cNvPicPr>
            <a:picLocks noChangeAspect="1"/>
          </p:cNvPicPr>
          <p:nvPr/>
        </p:nvPicPr>
        <p:blipFill>
          <a:blip r:embed="rId8">
            <a:duotone>
              <a:schemeClr val="accent1">
                <a:shade val="45000"/>
                <a:satMod val="135000"/>
              </a:schemeClr>
              <a:prstClr val="white"/>
            </a:duotone>
          </a:blip>
          <a:stretch>
            <a:fillRect/>
          </a:stretch>
        </p:blipFill>
        <p:spPr>
          <a:xfrm>
            <a:off x="8018468" y="2680899"/>
            <a:ext cx="914401" cy="914401"/>
          </a:xfrm>
          <a:prstGeom prst="rect">
            <a:avLst/>
          </a:prstGeom>
        </p:spPr>
      </p:pic>
      <p:pic>
        <p:nvPicPr>
          <p:cNvPr id="18" name="Picture 17" descr="A black background with a black square&#10;&#10;Description automatically generated with medium confidence">
            <a:extLst>
              <a:ext uri="{FF2B5EF4-FFF2-40B4-BE49-F238E27FC236}">
                <a16:creationId xmlns:a16="http://schemas.microsoft.com/office/drawing/2014/main" id="{344480CB-91ED-5462-7FB9-FC0D2FFEBCDB}"/>
              </a:ext>
            </a:extLst>
          </p:cNvPr>
          <p:cNvPicPr>
            <a:picLocks noChangeAspect="1"/>
          </p:cNvPicPr>
          <p:nvPr/>
        </p:nvPicPr>
        <p:blipFill>
          <a:blip r:embed="rId9">
            <a:duotone>
              <a:schemeClr val="accent1">
                <a:shade val="45000"/>
                <a:satMod val="135000"/>
              </a:schemeClr>
              <a:prstClr val="white"/>
            </a:duotone>
          </a:blip>
          <a:stretch>
            <a:fillRect/>
          </a:stretch>
        </p:blipFill>
        <p:spPr>
          <a:xfrm>
            <a:off x="4836057" y="2680899"/>
            <a:ext cx="914400" cy="914400"/>
          </a:xfrm>
          <a:prstGeom prst="rect">
            <a:avLst/>
          </a:prstGeom>
        </p:spPr>
      </p:pic>
      <p:pic>
        <p:nvPicPr>
          <p:cNvPr id="20" name="Picture 19" descr="A number on a black background&#10;&#10;Description automatically generated">
            <a:extLst>
              <a:ext uri="{FF2B5EF4-FFF2-40B4-BE49-F238E27FC236}">
                <a16:creationId xmlns:a16="http://schemas.microsoft.com/office/drawing/2014/main" id="{CAB120FC-7CD3-FE9B-5559-85264E9A09FB}"/>
              </a:ext>
            </a:extLst>
          </p:cNvPr>
          <p:cNvPicPr>
            <a:picLocks noChangeAspect="1"/>
          </p:cNvPicPr>
          <p:nvPr/>
        </p:nvPicPr>
        <p:blipFill>
          <a:blip r:embed="rId10">
            <a:duotone>
              <a:schemeClr val="accent1">
                <a:shade val="45000"/>
                <a:satMod val="135000"/>
              </a:schemeClr>
              <a:prstClr val="white"/>
            </a:duotone>
          </a:blip>
          <a:stretch>
            <a:fillRect/>
          </a:stretch>
        </p:blipFill>
        <p:spPr>
          <a:xfrm>
            <a:off x="6441541" y="2695178"/>
            <a:ext cx="885843" cy="885843"/>
          </a:xfrm>
          <a:prstGeom prst="rect">
            <a:avLst/>
          </a:prstGeom>
        </p:spPr>
      </p:pic>
      <p:pic>
        <p:nvPicPr>
          <p:cNvPr id="21" name="Graphic 20" descr="User with solid fill">
            <a:extLst>
              <a:ext uri="{FF2B5EF4-FFF2-40B4-BE49-F238E27FC236}">
                <a16:creationId xmlns:a16="http://schemas.microsoft.com/office/drawing/2014/main" id="{CACF5C6C-11C0-E154-3CD4-804F91A7D0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880" y="2751639"/>
            <a:ext cx="772920" cy="772920"/>
          </a:xfrm>
          <a:prstGeom prst="rect">
            <a:avLst/>
          </a:prstGeom>
        </p:spPr>
      </p:pic>
      <p:pic>
        <p:nvPicPr>
          <p:cNvPr id="23" name="Graphic 22" descr="Caret Down with solid fill">
            <a:extLst>
              <a:ext uri="{FF2B5EF4-FFF2-40B4-BE49-F238E27FC236}">
                <a16:creationId xmlns:a16="http://schemas.microsoft.com/office/drawing/2014/main" id="{008BA070-1596-6298-E40C-3B42D45D1A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932857" y="2820590"/>
            <a:ext cx="647745" cy="647745"/>
          </a:xfrm>
          <a:prstGeom prst="rect">
            <a:avLst/>
          </a:prstGeom>
        </p:spPr>
      </p:pic>
      <p:pic>
        <p:nvPicPr>
          <p:cNvPr id="24" name="Graphic 23" descr="Caret Down with solid fill">
            <a:extLst>
              <a:ext uri="{FF2B5EF4-FFF2-40B4-BE49-F238E27FC236}">
                <a16:creationId xmlns:a16="http://schemas.microsoft.com/office/drawing/2014/main" id="{4BE35C68-4105-22DE-0DFE-39E734A53E3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2568045" y="2814226"/>
            <a:ext cx="647745" cy="647745"/>
          </a:xfrm>
          <a:prstGeom prst="rect">
            <a:avLst/>
          </a:prstGeom>
        </p:spPr>
      </p:pic>
      <p:pic>
        <p:nvPicPr>
          <p:cNvPr id="25" name="Graphic 24" descr="Caret Down with solid fill">
            <a:extLst>
              <a:ext uri="{FF2B5EF4-FFF2-40B4-BE49-F238E27FC236}">
                <a16:creationId xmlns:a16="http://schemas.microsoft.com/office/drawing/2014/main" id="{FFD767B0-0823-3303-CB42-2C031E5A053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4144972" y="2814225"/>
            <a:ext cx="647745" cy="647745"/>
          </a:xfrm>
          <a:prstGeom prst="rect">
            <a:avLst/>
          </a:prstGeom>
        </p:spPr>
      </p:pic>
      <p:pic>
        <p:nvPicPr>
          <p:cNvPr id="26" name="Graphic 25" descr="Caret Down with solid fill">
            <a:extLst>
              <a:ext uri="{FF2B5EF4-FFF2-40B4-BE49-F238E27FC236}">
                <a16:creationId xmlns:a16="http://schemas.microsoft.com/office/drawing/2014/main" id="{CB73AF08-FDD3-C429-ABC2-3C592DA1578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5688022" y="2820590"/>
            <a:ext cx="647745" cy="647745"/>
          </a:xfrm>
          <a:prstGeom prst="rect">
            <a:avLst/>
          </a:prstGeom>
        </p:spPr>
      </p:pic>
      <p:pic>
        <p:nvPicPr>
          <p:cNvPr id="27" name="Graphic 26" descr="Caret Down with solid fill">
            <a:extLst>
              <a:ext uri="{FF2B5EF4-FFF2-40B4-BE49-F238E27FC236}">
                <a16:creationId xmlns:a16="http://schemas.microsoft.com/office/drawing/2014/main" id="{62B18B2B-C563-4643-5BFA-E8A29FC7F34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7364373" y="2814225"/>
            <a:ext cx="647745" cy="647745"/>
          </a:xfrm>
          <a:prstGeom prst="rect">
            <a:avLst/>
          </a:prstGeom>
        </p:spPr>
      </p:pic>
      <p:pic>
        <p:nvPicPr>
          <p:cNvPr id="28" name="Graphic 27" descr="Caret Down with solid fill">
            <a:extLst>
              <a:ext uri="{FF2B5EF4-FFF2-40B4-BE49-F238E27FC236}">
                <a16:creationId xmlns:a16="http://schemas.microsoft.com/office/drawing/2014/main" id="{248EA6CF-7E59-1C20-FA02-0CE2F1DCBE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8932868" y="2813464"/>
            <a:ext cx="647745" cy="647745"/>
          </a:xfrm>
          <a:prstGeom prst="rect">
            <a:avLst/>
          </a:prstGeom>
        </p:spPr>
      </p:pic>
      <p:pic>
        <p:nvPicPr>
          <p:cNvPr id="29" name="Graphic 28" descr="Caret Down with solid fill">
            <a:extLst>
              <a:ext uri="{FF2B5EF4-FFF2-40B4-BE49-F238E27FC236}">
                <a16:creationId xmlns:a16="http://schemas.microsoft.com/office/drawing/2014/main" id="{12E62E2E-A363-D2B5-018C-132F79B2E5B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10571124" y="2813464"/>
            <a:ext cx="647745" cy="647745"/>
          </a:xfrm>
          <a:prstGeom prst="rect">
            <a:avLst/>
          </a:prstGeom>
        </p:spPr>
      </p:pic>
      <p:sp>
        <p:nvSpPr>
          <p:cNvPr id="30" name="Rectangle: Rounded Corners 29">
            <a:extLst>
              <a:ext uri="{FF2B5EF4-FFF2-40B4-BE49-F238E27FC236}">
                <a16:creationId xmlns:a16="http://schemas.microsoft.com/office/drawing/2014/main" id="{A55C0DDA-9DE2-5BEF-3D2E-FD9317D434B2}"/>
              </a:ext>
            </a:extLst>
          </p:cNvPr>
          <p:cNvSpPr/>
          <p:nvPr/>
        </p:nvSpPr>
        <p:spPr>
          <a:xfrm>
            <a:off x="218199" y="2538070"/>
            <a:ext cx="11755601" cy="1617687"/>
          </a:xfrm>
          <a:prstGeom prst="roundRect">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1" name="Google Shape;1185;p134">
            <a:extLst>
              <a:ext uri="{FF2B5EF4-FFF2-40B4-BE49-F238E27FC236}">
                <a16:creationId xmlns:a16="http://schemas.microsoft.com/office/drawing/2014/main" id="{2C5FF988-ED88-B216-C499-BCBCC90204AD}"/>
              </a:ext>
            </a:extLst>
          </p:cNvPr>
          <p:cNvSpPr txBox="1">
            <a:spLocks/>
          </p:cNvSpPr>
          <p:nvPr/>
        </p:nvSpPr>
        <p:spPr>
          <a:xfrm>
            <a:off x="1622152"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Frontend</a:t>
            </a:r>
          </a:p>
        </p:txBody>
      </p:sp>
      <p:sp>
        <p:nvSpPr>
          <p:cNvPr id="32" name="Google Shape;1185;p134">
            <a:extLst>
              <a:ext uri="{FF2B5EF4-FFF2-40B4-BE49-F238E27FC236}">
                <a16:creationId xmlns:a16="http://schemas.microsoft.com/office/drawing/2014/main" id="{A6F641A8-D3B7-371F-FEF8-2B65D39DB3A3}"/>
              </a:ext>
            </a:extLst>
          </p:cNvPr>
          <p:cNvSpPr txBox="1">
            <a:spLocks/>
          </p:cNvSpPr>
          <p:nvPr/>
        </p:nvSpPr>
        <p:spPr>
          <a:xfrm>
            <a:off x="101687"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User</a:t>
            </a:r>
          </a:p>
        </p:txBody>
      </p:sp>
      <p:sp>
        <p:nvSpPr>
          <p:cNvPr id="33" name="Google Shape;1185;p134">
            <a:extLst>
              <a:ext uri="{FF2B5EF4-FFF2-40B4-BE49-F238E27FC236}">
                <a16:creationId xmlns:a16="http://schemas.microsoft.com/office/drawing/2014/main" id="{61B41441-9BFA-8822-4AEC-BB4734868616}"/>
              </a:ext>
            </a:extLst>
          </p:cNvPr>
          <p:cNvSpPr txBox="1">
            <a:spLocks/>
          </p:cNvSpPr>
          <p:nvPr/>
        </p:nvSpPr>
        <p:spPr>
          <a:xfrm>
            <a:off x="4796110"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Vector Database</a:t>
            </a:r>
          </a:p>
        </p:txBody>
      </p:sp>
      <p:sp>
        <p:nvSpPr>
          <p:cNvPr id="34" name="Google Shape;1185;p134">
            <a:extLst>
              <a:ext uri="{FF2B5EF4-FFF2-40B4-BE49-F238E27FC236}">
                <a16:creationId xmlns:a16="http://schemas.microsoft.com/office/drawing/2014/main" id="{D3C3E6D2-4C4A-5CFF-7276-F4256DAA8AA9}"/>
              </a:ext>
            </a:extLst>
          </p:cNvPr>
          <p:cNvSpPr txBox="1">
            <a:spLocks/>
          </p:cNvSpPr>
          <p:nvPr/>
        </p:nvSpPr>
        <p:spPr>
          <a:xfrm>
            <a:off x="6377031" y="367749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RAG</a:t>
            </a:r>
          </a:p>
        </p:txBody>
      </p:sp>
      <p:sp>
        <p:nvSpPr>
          <p:cNvPr id="35" name="Google Shape;1185;p134">
            <a:extLst>
              <a:ext uri="{FF2B5EF4-FFF2-40B4-BE49-F238E27FC236}">
                <a16:creationId xmlns:a16="http://schemas.microsoft.com/office/drawing/2014/main" id="{B2C0CFC1-D1C6-B43F-7752-D11A6AE6AF43}"/>
              </a:ext>
            </a:extLst>
          </p:cNvPr>
          <p:cNvSpPr txBox="1">
            <a:spLocks/>
          </p:cNvSpPr>
          <p:nvPr/>
        </p:nvSpPr>
        <p:spPr>
          <a:xfrm>
            <a:off x="7974062" y="3658812"/>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LLMs</a:t>
            </a:r>
          </a:p>
        </p:txBody>
      </p:sp>
      <p:sp>
        <p:nvSpPr>
          <p:cNvPr id="36" name="Google Shape;1185;p134">
            <a:extLst>
              <a:ext uri="{FF2B5EF4-FFF2-40B4-BE49-F238E27FC236}">
                <a16:creationId xmlns:a16="http://schemas.microsoft.com/office/drawing/2014/main" id="{1C38A2A3-6414-A3E5-6E67-407B8DB91094}"/>
              </a:ext>
            </a:extLst>
          </p:cNvPr>
          <p:cNvSpPr txBox="1">
            <a:spLocks/>
          </p:cNvSpPr>
          <p:nvPr/>
        </p:nvSpPr>
        <p:spPr>
          <a:xfrm>
            <a:off x="9523387" y="3658812"/>
            <a:ext cx="1086974"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Evaluation</a:t>
            </a:r>
          </a:p>
        </p:txBody>
      </p:sp>
      <p:sp>
        <p:nvSpPr>
          <p:cNvPr id="37" name="Google Shape;1185;p134">
            <a:extLst>
              <a:ext uri="{FF2B5EF4-FFF2-40B4-BE49-F238E27FC236}">
                <a16:creationId xmlns:a16="http://schemas.microsoft.com/office/drawing/2014/main" id="{9F346093-F176-8AF1-166A-83FBC4BF7DE4}"/>
              </a:ext>
            </a:extLst>
          </p:cNvPr>
          <p:cNvSpPr txBox="1">
            <a:spLocks/>
          </p:cNvSpPr>
          <p:nvPr/>
        </p:nvSpPr>
        <p:spPr>
          <a:xfrm>
            <a:off x="11084368" y="356701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User</a:t>
            </a:r>
          </a:p>
        </p:txBody>
      </p:sp>
    </p:spTree>
    <p:extLst>
      <p:ext uri="{BB962C8B-B14F-4D97-AF65-F5344CB8AC3E}">
        <p14:creationId xmlns:p14="http://schemas.microsoft.com/office/powerpoint/2010/main" val="4883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 and implementation approach</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06008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6</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4"/>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5"/>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6"/>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7"/>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8"/>
          <a:stretch>
            <a:fillRect/>
          </a:stretch>
        </p:blipFill>
        <p:spPr>
          <a:xfrm>
            <a:off x="8476906" y="2950030"/>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9"/>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857112" y="4144249"/>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spTree>
    <p:extLst>
      <p:ext uri="{BB962C8B-B14F-4D97-AF65-F5344CB8AC3E}">
        <p14:creationId xmlns:p14="http://schemas.microsoft.com/office/powerpoint/2010/main" val="3884899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1393832"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4"/>
          <a:stretch>
            <a:fillRect/>
          </a:stretch>
        </p:blipFill>
        <p:spPr>
          <a:xfrm>
            <a:off x="821681" y="2483042"/>
            <a:ext cx="778216" cy="778216"/>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1692411" y="27829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Data Scraping</a:t>
            </a:r>
          </a:p>
        </p:txBody>
      </p:sp>
    </p:spTree>
    <p:extLst>
      <p:ext uri="{BB962C8B-B14F-4D97-AF65-F5344CB8AC3E}">
        <p14:creationId xmlns:p14="http://schemas.microsoft.com/office/powerpoint/2010/main" val="413830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8</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1057883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DC2FDAE5-9D2A-4801-6979-5592144297BE}"/>
              </a:ext>
            </a:extLst>
          </p:cNvPr>
          <p:cNvSpPr/>
          <p:nvPr/>
        </p:nvSpPr>
        <p:spPr>
          <a:xfrm>
            <a:off x="395383" y="2248803"/>
            <a:ext cx="11393829"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4"/>
          <a:stretch>
            <a:fillRect/>
          </a:stretch>
        </p:blipFill>
        <p:spPr>
          <a:xfrm>
            <a:off x="718262" y="2468038"/>
            <a:ext cx="960962" cy="960962"/>
          </a:xfrm>
          <a:prstGeom prst="rect">
            <a:avLst/>
          </a:prstGeom>
        </p:spPr>
      </p:pic>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1864477" y="2906511"/>
            <a:ext cx="338129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Data Splitting (Chunks) </a:t>
            </a:r>
          </a:p>
        </p:txBody>
      </p:sp>
    </p:spTree>
    <p:extLst>
      <p:ext uri="{BB962C8B-B14F-4D97-AF65-F5344CB8AC3E}">
        <p14:creationId xmlns:p14="http://schemas.microsoft.com/office/powerpoint/2010/main" val="27863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3374</Words>
  <Application>Microsoft Office PowerPoint</Application>
  <PresentationFormat>Widescreen</PresentationFormat>
  <Paragraphs>562</Paragraphs>
  <Slides>25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Georgia</vt:lpstr>
      <vt:lpstr>STC Forward</vt:lpstr>
      <vt:lpstr>ui-sans-serif</vt:lpstr>
      <vt:lpstr>PwC</vt:lpstr>
      <vt:lpstr>Model Comparison</vt:lpstr>
      <vt:lpstr>Agenda </vt:lpstr>
      <vt:lpstr>Abstract</vt:lpstr>
      <vt:lpstr>Ecosystem</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vt:lpstr>
      <vt:lpstr>Presentation Template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cp:lastModifiedBy>نجلاء بنت مسفر بن سعيد ال حمدان</cp:lastModifiedBy>
  <cp:revision>58</cp:revision>
  <dcterms:modified xsi:type="dcterms:W3CDTF">2024-06-03T22:02:48Z</dcterms:modified>
</cp:coreProperties>
</file>