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4" r:id="rId1"/>
  </p:sldMasterIdLst>
  <p:notesMasterIdLst>
    <p:notesMasterId r:id="rId28"/>
  </p:notesMasterIdLst>
  <p:sldIdLst>
    <p:sldId id="256" r:id="rId2"/>
    <p:sldId id="272" r:id="rId3"/>
    <p:sldId id="326" r:id="rId4"/>
    <p:sldId id="327" r:id="rId5"/>
    <p:sldId id="325" r:id="rId6"/>
    <p:sldId id="328"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29" r:id="rId20"/>
    <p:sldId id="330" r:id="rId21"/>
    <p:sldId id="331" r:id="rId22"/>
    <p:sldId id="332" r:id="rId23"/>
    <p:sldId id="333" r:id="rId24"/>
    <p:sldId id="349" r:id="rId25"/>
    <p:sldId id="348" r:id="rId26"/>
    <p:sldId id="324"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A34D0-F88C-4578-BAFE-0BCF1AC5DDA5}">
  <a:tblStyle styleId="{F67A34D0-F88C-4578-BAFE-0BCF1AC5DDA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A250AB-D0F1-4FAA-B3CD-1D65DCBF08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422" autoAdjust="0"/>
  </p:normalViewPr>
  <p:slideViewPr>
    <p:cSldViewPr snapToGrid="0">
      <p:cViewPr varScale="1">
        <p:scale>
          <a:sx n="40" d="100"/>
          <a:sy n="40" d="100"/>
        </p:scale>
        <p:origin x="16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ragas.io/en/latest/concepts/metrics/context_precision.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ocs.ragas.io/en/latest/concepts/metrics/answer_relevance.html" TargetMode="External"/><Relationship Id="rId5" Type="http://schemas.openxmlformats.org/officeDocument/2006/relationships/hyperlink" Target="https://docs.ragas.io/en/latest/concepts/metrics/faithfulness.html" TargetMode="External"/><Relationship Id="rId4" Type="http://schemas.openxmlformats.org/officeDocument/2006/relationships/hyperlink" Target="https://docs.ragas.io/en/latest/concepts/metrics/context_recall.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1" name="Google Shape;3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2305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9017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68801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5549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64573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b="1" i="0" dirty="0">
                <a:solidFill>
                  <a:srgbClr val="242424"/>
                </a:solidFill>
                <a:effectLst/>
                <a:latin typeface="source-serif-pro"/>
              </a:rPr>
              <a:t>Retrieve: </a:t>
            </a:r>
            <a:r>
              <a:rPr lang="en-US" b="0" i="0" dirty="0">
                <a:solidFill>
                  <a:srgbClr val="242424"/>
                </a:solidFill>
                <a:effectLst/>
                <a:latin typeface="source-serif-pro"/>
              </a:rPr>
              <a:t>The user query is used to retrieve relevant context from an external knowledge source. For this, the user query is embedded with an embedding model into the same vector space as the additional context in the vector database. This allows to perform a similarity search, and the top k closest data objects from the vector database are returned.</a:t>
            </a:r>
          </a:p>
          <a:p>
            <a:pPr algn="l">
              <a:buFont typeface="+mj-lt"/>
              <a:buAutoNum type="arabicPeriod"/>
            </a:pPr>
            <a:r>
              <a:rPr lang="en-US" b="1" i="0" dirty="0">
                <a:solidFill>
                  <a:srgbClr val="242424"/>
                </a:solidFill>
                <a:effectLst/>
                <a:latin typeface="source-serif-pro"/>
              </a:rPr>
              <a:t>Augment: </a:t>
            </a:r>
            <a:r>
              <a:rPr lang="en-US" b="0" i="0" dirty="0">
                <a:solidFill>
                  <a:srgbClr val="242424"/>
                </a:solidFill>
                <a:effectLst/>
                <a:latin typeface="source-serif-pro"/>
              </a:rPr>
              <a:t>The user query and the retrieved additional context are stuffed into a prompt template.</a:t>
            </a:r>
          </a:p>
          <a:p>
            <a:pPr algn="l">
              <a:buFont typeface="+mj-lt"/>
              <a:buAutoNum type="arabicPeriod"/>
            </a:pPr>
            <a:r>
              <a:rPr lang="en-US" b="1" i="0" dirty="0">
                <a:solidFill>
                  <a:srgbClr val="242424"/>
                </a:solidFill>
                <a:effectLst/>
                <a:latin typeface="source-serif-pro"/>
              </a:rPr>
              <a:t>Generate:</a:t>
            </a:r>
            <a:r>
              <a:rPr lang="en-US" b="0" i="0" dirty="0">
                <a:solidFill>
                  <a:srgbClr val="242424"/>
                </a:solidFill>
                <a:effectLst/>
                <a:latin typeface="source-serif-pro"/>
              </a:rPr>
              <a:t> Finally, the retrieval-augmented prompt is fed to the LLM.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242424"/>
                </a:solidFill>
                <a:effectLst/>
                <a:latin typeface="source-serif-pro"/>
              </a:rPr>
              <a:t>Additionally, define your relevant environment variables in a .env file in your root directory.</a:t>
            </a:r>
            <a:r>
              <a:rPr lang="en-US" b="0" i="0" dirty="0">
                <a:solidFill>
                  <a:srgbClr val="ECECEC"/>
                </a:solidFill>
                <a:effectLst/>
                <a:highlight>
                  <a:srgbClr val="212121"/>
                </a:highlight>
                <a:latin typeface="ui-sans-serif"/>
              </a:rPr>
              <a:t>.</a:t>
            </a:r>
          </a:p>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3172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19011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dirty="0">
                <a:solidFill>
                  <a:srgbClr val="242424"/>
                </a:solidFill>
                <a:effectLst/>
                <a:latin typeface="source-serif-pro"/>
              </a:rPr>
              <a:t>To evaluate the RAG pipeline, RAGAs expects the following information:</a:t>
            </a:r>
          </a:p>
          <a:p>
            <a:pPr algn="l">
              <a:buFont typeface="Arial" panose="020B0604020202020204" pitchFamily="34" charset="0"/>
              <a:buChar char="•"/>
            </a:pPr>
            <a:r>
              <a:rPr lang="en-US" b="0" i="0" dirty="0">
                <a:solidFill>
                  <a:srgbClr val="242424"/>
                </a:solidFill>
                <a:effectLst/>
                <a:latin typeface="source-serif-pro"/>
              </a:rPr>
              <a:t>question: The user query that is the input of the RAG pipeline. The input.</a:t>
            </a:r>
          </a:p>
          <a:p>
            <a:pPr algn="l">
              <a:buFont typeface="Arial" panose="020B0604020202020204" pitchFamily="34" charset="0"/>
              <a:buChar char="•"/>
            </a:pPr>
            <a:r>
              <a:rPr lang="en-US" b="0" i="0" dirty="0">
                <a:solidFill>
                  <a:srgbClr val="242424"/>
                </a:solidFill>
                <a:effectLst/>
                <a:latin typeface="source-serif-pro"/>
              </a:rPr>
              <a:t>answer: The generated answer from the RAG pipeline. The output.</a:t>
            </a:r>
          </a:p>
          <a:p>
            <a:pPr algn="l">
              <a:buFont typeface="Arial" panose="020B0604020202020204" pitchFamily="34" charset="0"/>
              <a:buChar char="•"/>
            </a:pPr>
            <a:r>
              <a:rPr lang="en-US" b="0" i="0" dirty="0">
                <a:solidFill>
                  <a:srgbClr val="242424"/>
                </a:solidFill>
                <a:effectLst/>
                <a:latin typeface="source-serif-pro"/>
              </a:rPr>
              <a:t>contexts: The contexts retrieved from the external knowledge source used to answer the question.</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r>
              <a:rPr lang="en-US" b="0" i="0" dirty="0">
                <a:solidFill>
                  <a:srgbClr val="242424"/>
                </a:solidFill>
                <a:effectLst/>
                <a:latin typeface="source-serif-pro"/>
              </a:rPr>
              <a:t>On a </a:t>
            </a:r>
            <a:r>
              <a:rPr lang="en-US" b="1" i="0" dirty="0">
                <a:solidFill>
                  <a:srgbClr val="242424"/>
                </a:solidFill>
                <a:effectLst/>
                <a:latin typeface="source-serif-pro"/>
              </a:rPr>
              <a:t>component level</a:t>
            </a:r>
            <a:r>
              <a:rPr lang="en-US" b="0" i="0" dirty="0">
                <a:solidFill>
                  <a:srgbClr val="242424"/>
                </a:solidFill>
                <a:effectLst/>
                <a:latin typeface="source-serif-pro"/>
              </a:rPr>
              <a:t>, RAGAs provides you with metrics to evaluate the retrieval component (</a:t>
            </a:r>
            <a:r>
              <a:rPr lang="en-US" b="0" i="0" dirty="0" err="1">
                <a:solidFill>
                  <a:srgbClr val="242424"/>
                </a:solidFill>
                <a:effectLst/>
                <a:latin typeface="source-serif-pro"/>
              </a:rPr>
              <a:t>context_relevancy</a:t>
            </a:r>
            <a:r>
              <a:rPr lang="en-US" b="0" i="0" dirty="0">
                <a:solidFill>
                  <a:srgbClr val="242424"/>
                </a:solidFill>
                <a:effectLst/>
                <a:latin typeface="source-serif-pro"/>
              </a:rPr>
              <a:t> and </a:t>
            </a:r>
            <a:r>
              <a:rPr lang="en-US" b="0" i="0" dirty="0" err="1">
                <a:solidFill>
                  <a:srgbClr val="242424"/>
                </a:solidFill>
                <a:effectLst/>
                <a:latin typeface="source-serif-pro"/>
              </a:rPr>
              <a:t>context_recall</a:t>
            </a:r>
            <a:r>
              <a:rPr lang="en-US" b="0" i="0" dirty="0">
                <a:solidFill>
                  <a:srgbClr val="242424"/>
                </a:solidFill>
                <a:effectLst/>
                <a:latin typeface="source-serif-pro"/>
              </a:rPr>
              <a:t>) and the generative component (faithfulness and </a:t>
            </a:r>
            <a:r>
              <a:rPr lang="en-US" b="0" i="0" dirty="0" err="1">
                <a:solidFill>
                  <a:srgbClr val="242424"/>
                </a:solidFill>
                <a:effectLst/>
                <a:latin typeface="source-serif-pro"/>
              </a:rPr>
              <a:t>answer_relevancy</a:t>
            </a:r>
            <a:r>
              <a:rPr lang="en-US" b="0" i="0" dirty="0">
                <a:solidFill>
                  <a:srgbClr val="242424"/>
                </a:solidFill>
                <a:effectLst/>
                <a:latin typeface="source-serif-pro"/>
              </a:rPr>
              <a:t>) separately [2]:</a:t>
            </a:r>
          </a:p>
          <a:p>
            <a:pPr algn="l">
              <a:buFont typeface="Arial" panose="020B0604020202020204" pitchFamily="34" charset="0"/>
              <a:buChar char="•"/>
            </a:pPr>
            <a:r>
              <a:rPr lang="en-US" b="1" i="0" u="sng" dirty="0">
                <a:solidFill>
                  <a:srgbClr val="242424"/>
                </a:solidFill>
                <a:effectLst/>
                <a:latin typeface="source-serif-pro"/>
                <a:hlinkClick r:id="rId3"/>
              </a:rPr>
              <a:t>Context precision</a:t>
            </a:r>
            <a:r>
              <a:rPr lang="en-US" b="1" i="0" dirty="0">
                <a:solidFill>
                  <a:srgbClr val="242424"/>
                </a:solidFill>
                <a:effectLst/>
                <a:latin typeface="source-serif-pro"/>
              </a:rPr>
              <a:t> </a:t>
            </a:r>
            <a:r>
              <a:rPr lang="en-US" b="0" i="0" dirty="0">
                <a:solidFill>
                  <a:srgbClr val="242424"/>
                </a:solidFill>
                <a:effectLst/>
                <a:latin typeface="source-serif-pro"/>
              </a:rPr>
              <a:t>measures the signal-to-noise ratio of the retrieved context. This metric is computed using the question and the contexts.</a:t>
            </a:r>
          </a:p>
          <a:p>
            <a:pPr algn="l">
              <a:buFont typeface="Arial" panose="020B0604020202020204" pitchFamily="34" charset="0"/>
              <a:buChar char="•"/>
            </a:pPr>
            <a:r>
              <a:rPr lang="en-US" b="1" i="0" u="sng" dirty="0">
                <a:solidFill>
                  <a:srgbClr val="242424"/>
                </a:solidFill>
                <a:effectLst/>
                <a:latin typeface="source-serif-pro"/>
                <a:hlinkClick r:id="rId4"/>
              </a:rPr>
              <a:t>Context recall</a:t>
            </a:r>
            <a:r>
              <a:rPr lang="en-US" b="1" i="0" dirty="0">
                <a:solidFill>
                  <a:srgbClr val="242424"/>
                </a:solidFill>
                <a:effectLst/>
                <a:latin typeface="source-serif-pro"/>
              </a:rPr>
              <a:t> </a:t>
            </a:r>
            <a:r>
              <a:rPr lang="en-US" b="0" i="0" dirty="0">
                <a:solidFill>
                  <a:srgbClr val="242424"/>
                </a:solidFill>
                <a:effectLst/>
                <a:latin typeface="source-serif-pro"/>
              </a:rPr>
              <a:t>measures if all the relevant information required to answer the question was retrieved. This metric is computed based on the </a:t>
            </a:r>
            <a:r>
              <a:rPr lang="en-US" b="0" i="0" dirty="0" err="1">
                <a:solidFill>
                  <a:srgbClr val="242424"/>
                </a:solidFill>
                <a:effectLst/>
                <a:latin typeface="source-serif-pro"/>
              </a:rPr>
              <a:t>ground_truth</a:t>
            </a:r>
            <a:r>
              <a:rPr lang="en-US" b="0" i="0" dirty="0">
                <a:solidFill>
                  <a:srgbClr val="242424"/>
                </a:solidFill>
                <a:effectLst/>
                <a:latin typeface="source-serif-pro"/>
              </a:rPr>
              <a:t> (this is the only metric in the framework that relies on human-annotated ground truth labels) and the contexts.</a:t>
            </a:r>
          </a:p>
          <a:p>
            <a:pPr algn="l">
              <a:buFont typeface="Arial" panose="020B0604020202020204" pitchFamily="34" charset="0"/>
              <a:buChar char="•"/>
            </a:pPr>
            <a:r>
              <a:rPr lang="en-US" b="1" i="0" u="sng" dirty="0">
                <a:solidFill>
                  <a:srgbClr val="242424"/>
                </a:solidFill>
                <a:effectLst/>
                <a:latin typeface="source-serif-pro"/>
                <a:hlinkClick r:id="rId5"/>
              </a:rPr>
              <a:t>Faithfulness</a:t>
            </a:r>
            <a:r>
              <a:rPr lang="en-US" b="0" i="0" dirty="0">
                <a:solidFill>
                  <a:srgbClr val="242424"/>
                </a:solidFill>
                <a:effectLst/>
                <a:latin typeface="source-serif-pro"/>
              </a:rPr>
              <a:t> measures the factual accuracy of the generated answer. The number of correct statements from the given contexts is divided by the total number of statements in the generated answer. This metric uses the question, </a:t>
            </a:r>
            <a:r>
              <a:rPr lang="en-US" b="0" i="0" dirty="0" err="1">
                <a:solidFill>
                  <a:srgbClr val="242424"/>
                </a:solidFill>
                <a:effectLst/>
                <a:latin typeface="source-serif-pro"/>
              </a:rPr>
              <a:t>contextsand</a:t>
            </a:r>
            <a:r>
              <a:rPr lang="en-US" b="0" i="0" dirty="0">
                <a:solidFill>
                  <a:srgbClr val="242424"/>
                </a:solidFill>
                <a:effectLst/>
                <a:latin typeface="source-serif-pro"/>
              </a:rPr>
              <a:t> the answer.</a:t>
            </a:r>
          </a:p>
          <a:p>
            <a:pPr algn="l">
              <a:buFont typeface="Arial" panose="020B0604020202020204" pitchFamily="34" charset="0"/>
              <a:buChar char="•"/>
            </a:pPr>
            <a:r>
              <a:rPr lang="en-US" b="1" i="0" u="sng" dirty="0">
                <a:solidFill>
                  <a:srgbClr val="242424"/>
                </a:solidFill>
                <a:effectLst/>
                <a:latin typeface="source-serif-pro"/>
                <a:hlinkClick r:id="rId6"/>
              </a:rPr>
              <a:t>Answer relevancy</a:t>
            </a:r>
            <a:r>
              <a:rPr lang="en-US" b="0" i="0" dirty="0">
                <a:solidFill>
                  <a:srgbClr val="242424"/>
                </a:solidFill>
                <a:effectLst/>
                <a:latin typeface="source-serif-pro"/>
              </a:rPr>
              <a:t> measures how relevant the generated answer is to the question. This metric is computed using the question and the answer. For example, the answer “</a:t>
            </a:r>
            <a:r>
              <a:rPr lang="en-US" b="0" i="1" dirty="0">
                <a:solidFill>
                  <a:srgbClr val="242424"/>
                </a:solidFill>
                <a:effectLst/>
                <a:latin typeface="source-serif-pro"/>
              </a:rPr>
              <a:t>France is in western Europe</a:t>
            </a:r>
            <a:r>
              <a:rPr lang="en-US" b="0" i="0" dirty="0">
                <a:solidFill>
                  <a:srgbClr val="242424"/>
                </a:solidFill>
                <a:effectLst/>
                <a:latin typeface="source-serif-pro"/>
              </a:rPr>
              <a:t>.” to the question “</a:t>
            </a:r>
            <a:r>
              <a:rPr lang="en-US" b="0" i="1" dirty="0">
                <a:solidFill>
                  <a:srgbClr val="242424"/>
                </a:solidFill>
                <a:effectLst/>
                <a:latin typeface="source-serif-pro"/>
              </a:rPr>
              <a:t>Where is France and what is it’s capital?</a:t>
            </a:r>
            <a:r>
              <a:rPr lang="en-US" b="0" i="0" dirty="0">
                <a:solidFill>
                  <a:srgbClr val="242424"/>
                </a:solidFill>
                <a:effectLst/>
                <a:latin typeface="source-serif-pro"/>
              </a:rPr>
              <a:t>” would achieve a low answer relevancy because it only answers half of the question.</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r>
              <a:rPr lang="en-US" b="0" i="0" dirty="0">
                <a:solidFill>
                  <a:srgbClr val="242424"/>
                </a:solidFill>
                <a:effectLst/>
                <a:latin typeface="source-serif-pro"/>
              </a:rPr>
              <a:t>All metrics are scaled to the range [0, 1], with higher values indicating a better performance.</a:t>
            </a:r>
          </a:p>
          <a:p>
            <a:pPr algn="l"/>
            <a:r>
              <a:rPr lang="en-US" b="0" i="0" dirty="0">
                <a:solidFill>
                  <a:srgbClr val="242424"/>
                </a:solidFill>
                <a:effectLst/>
                <a:latin typeface="source-serif-pro"/>
              </a:rPr>
              <a:t>RAGAs also provides you with metrics to evaluate the RAG pipeline </a:t>
            </a:r>
            <a:r>
              <a:rPr lang="en-US" b="1" i="0" dirty="0">
                <a:solidFill>
                  <a:srgbClr val="242424"/>
                </a:solidFill>
                <a:effectLst/>
                <a:latin typeface="source-serif-pro"/>
              </a:rPr>
              <a:t>end-to-end</a:t>
            </a:r>
            <a:endParaRPr lang="en-US" b="0" i="0" dirty="0">
              <a:solidFill>
                <a:srgbClr val="242424"/>
              </a:solidFill>
              <a:effectLst/>
              <a:latin typeface="source-serif-pro"/>
            </a:endParaRPr>
          </a:p>
          <a:p>
            <a:pPr algn="l"/>
            <a:r>
              <a:rPr lang="en-US" b="1" i="0" dirty="0">
                <a:solidFill>
                  <a:srgbClr val="242424"/>
                </a:solidFill>
                <a:effectLst/>
                <a:latin typeface="sohne"/>
              </a:rPr>
              <a:t>Preparing the Evaluation Data</a:t>
            </a:r>
          </a:p>
          <a:p>
            <a:pPr algn="l"/>
            <a:r>
              <a:rPr lang="en-US" b="0" i="0" dirty="0">
                <a:solidFill>
                  <a:srgbClr val="242424"/>
                </a:solidFill>
                <a:effectLst/>
                <a:latin typeface="source-serif-pro"/>
              </a:rPr>
              <a:t>As RAGAs aims to be a reference-free evaluation framework, the required preparations of the evaluation dataset are minimal. You will need to prepare question and </a:t>
            </a:r>
            <a:r>
              <a:rPr lang="en-US" b="0" i="0" dirty="0" err="1">
                <a:solidFill>
                  <a:srgbClr val="242424"/>
                </a:solidFill>
                <a:effectLst/>
                <a:latin typeface="source-serif-pro"/>
              </a:rPr>
              <a:t>ground_truths</a:t>
            </a:r>
            <a:r>
              <a:rPr lang="en-US" b="0" i="0" dirty="0">
                <a:solidFill>
                  <a:srgbClr val="242424"/>
                </a:solidFill>
                <a:effectLst/>
                <a:latin typeface="source-serif-pro"/>
              </a:rPr>
              <a:t> pairs from which you can prepare the remaining information through inference as follows:</a:t>
            </a:r>
          </a:p>
          <a:p>
            <a:pPr algn="l"/>
            <a:r>
              <a:rPr lang="en-US" b="0" i="0" dirty="0">
                <a:solidFill>
                  <a:srgbClr val="242424"/>
                </a:solidFill>
                <a:effectLst/>
                <a:latin typeface="source-serif-pro"/>
              </a:rPr>
              <a:t>If you are not interested in the </a:t>
            </a:r>
            <a:r>
              <a:rPr lang="en-US" b="0" i="0" dirty="0" err="1">
                <a:solidFill>
                  <a:srgbClr val="242424"/>
                </a:solidFill>
                <a:effectLst/>
                <a:latin typeface="source-serif-pro"/>
              </a:rPr>
              <a:t>context_recall</a:t>
            </a:r>
            <a:r>
              <a:rPr lang="en-US" b="0" i="0" dirty="0">
                <a:solidFill>
                  <a:srgbClr val="242424"/>
                </a:solidFill>
                <a:effectLst/>
                <a:latin typeface="source-serif-pro"/>
              </a:rPr>
              <a:t> metric, you don’t need to provide the </a:t>
            </a:r>
            <a:r>
              <a:rPr lang="en-US" b="0" i="0" dirty="0" err="1">
                <a:solidFill>
                  <a:srgbClr val="242424"/>
                </a:solidFill>
                <a:effectLst/>
                <a:latin typeface="source-serif-pro"/>
              </a:rPr>
              <a:t>ground_truths</a:t>
            </a:r>
            <a:r>
              <a:rPr lang="en-US" b="0" i="0" dirty="0">
                <a:solidFill>
                  <a:srgbClr val="242424"/>
                </a:solidFill>
                <a:effectLst/>
                <a:latin typeface="source-serif-pro"/>
              </a:rPr>
              <a:t> information. In this case, all you need to prepare are the questions.</a:t>
            </a:r>
          </a:p>
          <a:p>
            <a:pPr algn="l"/>
            <a:r>
              <a:rPr lang="en-US" b="1" i="0" dirty="0">
                <a:solidFill>
                  <a:srgbClr val="242424"/>
                </a:solidFill>
                <a:effectLst/>
                <a:latin typeface="sohne"/>
              </a:rPr>
              <a:t>Evaluating the RAG application</a:t>
            </a:r>
          </a:p>
          <a:p>
            <a:pPr algn="l"/>
            <a:r>
              <a:rPr lang="en-US" b="0" i="0" dirty="0">
                <a:solidFill>
                  <a:srgbClr val="242424"/>
                </a:solidFill>
                <a:effectLst/>
                <a:latin typeface="source-serif-pro"/>
              </a:rPr>
              <a:t>First, import all the metrics you want to use from </a:t>
            </a:r>
            <a:r>
              <a:rPr lang="en-US" b="0" i="0" dirty="0" err="1">
                <a:solidFill>
                  <a:srgbClr val="242424"/>
                </a:solidFill>
                <a:effectLst/>
                <a:latin typeface="source-serif-pro"/>
              </a:rPr>
              <a:t>ragas.metrics</a:t>
            </a:r>
            <a:r>
              <a:rPr lang="en-US" b="0" i="0" dirty="0">
                <a:solidFill>
                  <a:srgbClr val="242424"/>
                </a:solidFill>
                <a:effectLst/>
                <a:latin typeface="source-serif-pro"/>
              </a:rPr>
              <a:t>. Then, you can use the evaluate() function and simply pass in the relevant metrics and the prepared dataset.</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r>
              <a:rPr lang="en-US" b="0" i="0" dirty="0">
                <a:solidFill>
                  <a:srgbClr val="242424"/>
                </a:solidFill>
                <a:effectLst/>
                <a:latin typeface="source-serif-pro"/>
              </a:rPr>
              <a:t>We can make the following observations:</a:t>
            </a:r>
          </a:p>
          <a:p>
            <a:pPr algn="l">
              <a:buFont typeface="Arial" panose="020B0604020202020204" pitchFamily="34" charset="0"/>
              <a:buChar char="•"/>
            </a:pPr>
            <a:r>
              <a:rPr lang="en-US" b="0" i="0" dirty="0" err="1">
                <a:solidFill>
                  <a:srgbClr val="242424"/>
                </a:solidFill>
                <a:effectLst/>
                <a:latin typeface="source-serif-pro"/>
              </a:rPr>
              <a:t>context_relevancy</a:t>
            </a:r>
            <a:r>
              <a:rPr lang="en-US" b="0" i="0" dirty="0">
                <a:solidFill>
                  <a:srgbClr val="242424"/>
                </a:solidFill>
                <a:effectLst/>
                <a:latin typeface="source-serif-pro"/>
              </a:rPr>
              <a:t> (signal-to-noise ratio of the retrieved context): While the LLM judges all of the context as relevant for the last question, it also judges that most of the retrieved context for the second question is irrelevant. Depending on this metric, you could experiment with different numbers of retrieved contexts to reduce the noise.</a:t>
            </a:r>
          </a:p>
          <a:p>
            <a:pPr algn="l">
              <a:buFont typeface="Arial" panose="020B0604020202020204" pitchFamily="34" charset="0"/>
              <a:buChar char="•"/>
            </a:pPr>
            <a:r>
              <a:rPr lang="en-US" b="0" i="0" dirty="0" err="1">
                <a:solidFill>
                  <a:srgbClr val="242424"/>
                </a:solidFill>
                <a:effectLst/>
                <a:latin typeface="source-serif-pro"/>
              </a:rPr>
              <a:t>context_recall</a:t>
            </a:r>
            <a:r>
              <a:rPr lang="en-US" b="1" i="0" dirty="0">
                <a:solidFill>
                  <a:srgbClr val="242424"/>
                </a:solidFill>
                <a:effectLst/>
                <a:latin typeface="source-serif-pro"/>
              </a:rPr>
              <a:t> </a:t>
            </a:r>
            <a:r>
              <a:rPr lang="en-US" b="0" i="0" dirty="0">
                <a:solidFill>
                  <a:srgbClr val="242424"/>
                </a:solidFill>
                <a:effectLst/>
                <a:latin typeface="source-serif-pro"/>
              </a:rPr>
              <a:t>(if all the relevant information required to answer the question was retrieved): The LLMs evaluate that the retrieved contexts contain the relevant information required to answer the questions correctly.</a:t>
            </a:r>
          </a:p>
          <a:p>
            <a:pPr algn="l">
              <a:buFont typeface="Arial" panose="020B0604020202020204" pitchFamily="34" charset="0"/>
              <a:buChar char="•"/>
            </a:pPr>
            <a:r>
              <a:rPr lang="en-US" b="0" i="0" dirty="0">
                <a:solidFill>
                  <a:srgbClr val="242424"/>
                </a:solidFill>
                <a:effectLst/>
                <a:latin typeface="source-serif-pro"/>
              </a:rPr>
              <a:t>faithfulness (factual accuracy of the generated answer): While the LLM judges that the first and last questions are answered correctly, the answer to the second question, which wrongly states that the president did not mention Intel’s CEO, is judged with a faithfulness of 0.5.</a:t>
            </a:r>
          </a:p>
          <a:p>
            <a:pPr algn="l">
              <a:buFont typeface="Arial" panose="020B0604020202020204" pitchFamily="34" charset="0"/>
              <a:buChar char="•"/>
            </a:pPr>
            <a:r>
              <a:rPr lang="en-US" b="0" i="0" dirty="0" err="1">
                <a:solidFill>
                  <a:srgbClr val="242424"/>
                </a:solidFill>
                <a:effectLst/>
                <a:latin typeface="source-serif-pro"/>
              </a:rPr>
              <a:t>answer_relevancy</a:t>
            </a:r>
            <a:r>
              <a:rPr lang="en-US" b="0" i="0" dirty="0">
                <a:solidFill>
                  <a:srgbClr val="242424"/>
                </a:solidFill>
                <a:effectLst/>
                <a:latin typeface="source-serif-pro"/>
              </a:rPr>
              <a:t> (how relevant is the generated answer to the question): All of the generated answers are judged as fairly relevant to the questions.</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https://towardsdatascience.com/evaluating-rag-applications-with-ragas-81d67b0ee31a</a:t>
            </a: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11981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12393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888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Abstract (the Objective of this assignments), Requirement, diagram, implementation approach (Code), testing, results </a:t>
            </a:r>
            <a:endParaRPr dirty="0"/>
          </a:p>
        </p:txBody>
      </p:sp>
      <p:sp>
        <p:nvSpPr>
          <p:cNvPr id="533" name="Google Shape;5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14568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259578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57793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4 LLMs:</a:t>
            </a:r>
          </a:p>
          <a:p>
            <a:r>
              <a:rPr lang="en-US" dirty="0"/>
              <a:t>1. gpt-3.5-turbo </a:t>
            </a:r>
          </a:p>
          <a:p>
            <a:r>
              <a:rPr lang="en-US" dirty="0"/>
              <a:t>2. gpt-4 </a:t>
            </a:r>
          </a:p>
          <a:p>
            <a:r>
              <a:rPr lang="en-US" dirty="0"/>
              <a:t>3. Llama-2-70b-chat </a:t>
            </a:r>
          </a:p>
          <a:p>
            <a:r>
              <a:rPr lang="en-US" dirty="0"/>
              <a:t>4. Falcon-40b-instruct</a:t>
            </a:r>
          </a:p>
          <a:p>
            <a:endParaRPr lang="en-US" dirty="0"/>
          </a:p>
          <a:p>
            <a:endParaRPr lang="en-US" dirty="0"/>
          </a:p>
          <a:p>
            <a:endParaRPr lang="en-US" dirty="0"/>
          </a:p>
          <a:p>
            <a:r>
              <a:rPr lang="en-US" b="1" i="0" dirty="0">
                <a:solidFill>
                  <a:srgbClr val="ECECEC"/>
                </a:solidFill>
                <a:effectLst/>
                <a:highlight>
                  <a:srgbClr val="212121"/>
                </a:highlight>
                <a:latin typeface="ui-sans-serif"/>
              </a:rPr>
              <a:t>Retrieving relevant data</a:t>
            </a:r>
            <a:r>
              <a:rPr lang="en-US" b="0" i="0" dirty="0">
                <a:solidFill>
                  <a:srgbClr val="ECECEC"/>
                </a:solidFill>
                <a:effectLst/>
                <a:highlight>
                  <a:srgbClr val="212121"/>
                </a:highlight>
                <a:latin typeface="ui-sans-serif"/>
              </a:rPr>
              <a:t> means finding and picking out specific pieces of information that are directly related to the question a user asks.</a:t>
            </a:r>
          </a:p>
          <a:p>
            <a:endParaRPr lang="en-US" b="0" i="0" dirty="0">
              <a:solidFill>
                <a:srgbClr val="ECECEC"/>
              </a:solidFill>
              <a:effectLst/>
              <a:highlight>
                <a:srgbClr val="212121"/>
              </a:highlight>
              <a:latin typeface="ui-sans-serif"/>
            </a:endParaRPr>
          </a:p>
          <a:p>
            <a:pPr algn="l"/>
            <a:r>
              <a:rPr lang="en-US" b="0" i="0" dirty="0">
                <a:solidFill>
                  <a:srgbClr val="ECECEC"/>
                </a:solidFill>
                <a:effectLst/>
                <a:highlight>
                  <a:srgbClr val="212121"/>
                </a:highlight>
                <a:latin typeface="ui-sans-serif"/>
              </a:rPr>
              <a:t>In this project, when a user asks a question, the application searches through a large collection of stored data to find the most relevant information. It then uses this specific information to help generate an accurate response. This process ensures that the answers are based on the actual data retrieved and not just on what the models already "know" or might guess, which could sometimes be incorrect.</a:t>
            </a:r>
          </a:p>
          <a:p>
            <a:pPr algn="l"/>
            <a:r>
              <a:rPr lang="en-US" b="0" i="0" dirty="0">
                <a:solidFill>
                  <a:srgbClr val="ECECEC"/>
                </a:solidFill>
                <a:effectLst/>
                <a:highlight>
                  <a:srgbClr val="212121"/>
                </a:highlight>
                <a:latin typeface="ui-sans-serif"/>
              </a:rPr>
              <a:t>This way, the responses provided by the language models are more precise and trustworthy because they are backed by relevant, specific data rather than the models' pre-existing knowledge or assumptions.</a:t>
            </a: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Hallucinations </a:t>
            </a:r>
            <a:r>
              <a:rPr lang="en-US" b="0" i="0" dirty="0">
                <a:solidFill>
                  <a:srgbClr val="ECECEC"/>
                </a:solidFill>
                <a:effectLst/>
                <a:highlight>
                  <a:srgbClr val="212121"/>
                </a:highlight>
                <a:latin typeface="ui-sans-serif"/>
              </a:rPr>
              <a:t>in LLMs occur when the model generates information that is not true or based on reality. This happens because the model sometimes creates answers based on patterns rather than specific, accurate data. To reduce hallucinations, it's important to retrieve relevant data, verify information, and incorporate user feedback.</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ECECEC"/>
                </a:solidFill>
                <a:effectLst/>
                <a:highlight>
                  <a:srgbClr val="212121"/>
                </a:highlight>
                <a:latin typeface="ui-sans-serif"/>
              </a:rPr>
              <a:t>“</a:t>
            </a:r>
            <a:r>
              <a:rPr lang="en-US" dirty="0"/>
              <a:t>Lower temperatures make a model more conservative, encouraging it to sample the most likely word. Higher temperatures make it more creative, by increasing the randomness of this selection. If the goal is to reduce hallucinations, the temperature should be set to zero.”</a:t>
            </a:r>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Evaluation Criteria:</a:t>
            </a:r>
          </a:p>
          <a:p>
            <a:endParaRPr lang="en-US" dirty="0"/>
          </a:p>
          <a:p>
            <a:endParaRPr lang="en-US" dirty="0"/>
          </a:p>
          <a:p>
            <a:endParaRPr lang="ar-S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Arial"/>
                <a:ea typeface="Arial"/>
                <a:cs typeface="Arial"/>
                <a:sym typeface="Arial"/>
              </a:rPr>
              <a:t>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097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buFont typeface="+mj-lt"/>
              <a:buAutoNum type="arabicPeriod"/>
            </a:pPr>
            <a:r>
              <a:rPr lang="en-US" b="1" i="0" dirty="0">
                <a:solidFill>
                  <a:srgbClr val="ECECEC"/>
                </a:solidFill>
                <a:effectLst/>
                <a:highlight>
                  <a:srgbClr val="212121"/>
                </a:highlight>
                <a:latin typeface="ui-sans-serif"/>
              </a:rPr>
              <a:t>User Interface (Frontend)</a:t>
            </a:r>
            <a:endParaRPr lang="en-US" b="0" i="0" dirty="0">
              <a:solidFill>
                <a:srgbClr val="ECECEC"/>
              </a:solidFill>
              <a:effectLst/>
              <a:highlight>
                <a:srgbClr val="212121"/>
              </a:highlight>
              <a:latin typeface="ui-sans-serif"/>
            </a:endParaRPr>
          </a:p>
          <a:p>
            <a:pPr marL="457200" lvl="1" indent="0" algn="l">
              <a:buFont typeface="+mj-lt"/>
              <a:buNone/>
            </a:pPr>
            <a:r>
              <a:rPr lang="en-US" b="0" i="0" dirty="0">
                <a:solidFill>
                  <a:srgbClr val="ECECEC"/>
                </a:solidFill>
                <a:effectLst/>
                <a:highlight>
                  <a:srgbClr val="212121"/>
                </a:highlight>
                <a:latin typeface="ui-sans-serif"/>
              </a:rPr>
              <a:t>The part of the application that the user interacts with. It includes input fields where the user can type the query.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user types a question into an input field and clicks a submit button.</a:t>
            </a:r>
          </a:p>
          <a:p>
            <a:pPr marL="1143000" lvl="2" indent="-228600" algn="l">
              <a:buFont typeface="+mj-lt"/>
              <a:buAutoNum type="arabicPeriod"/>
            </a:pPr>
            <a:r>
              <a:rPr lang="en-US" b="0" i="0" dirty="0">
                <a:solidFill>
                  <a:srgbClr val="ECECEC"/>
                </a:solidFill>
                <a:effectLst/>
                <a:highlight>
                  <a:srgbClr val="212121"/>
                </a:highlight>
                <a:latin typeface="ui-sans-serif"/>
              </a:rPr>
              <a:t>This sends the question to the backend server.</a:t>
            </a:r>
          </a:p>
          <a:p>
            <a:pPr algn="l">
              <a:buFont typeface="+mj-lt"/>
              <a:buAutoNum type="arabicPeriod"/>
            </a:pPr>
            <a:r>
              <a:rPr lang="en-US" b="1" i="0" dirty="0">
                <a:solidFill>
                  <a:srgbClr val="ECECEC"/>
                </a:solidFill>
                <a:effectLst/>
                <a:highlight>
                  <a:srgbClr val="212121"/>
                </a:highlight>
                <a:latin typeface="ui-sans-serif"/>
              </a:rPr>
              <a:t>Backend Server</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server-side component that handles the request from the frontend, processes it, and returns a response.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Receives the user’s query from the frontend.</a:t>
            </a:r>
          </a:p>
          <a:p>
            <a:pPr marL="1143000" lvl="2" indent="-228600" algn="l">
              <a:buFont typeface="+mj-lt"/>
              <a:buAutoNum type="arabicPeriod"/>
            </a:pPr>
            <a:r>
              <a:rPr lang="en-US" b="0" i="0" dirty="0">
                <a:solidFill>
                  <a:srgbClr val="ECECEC"/>
                </a:solidFill>
                <a:effectLst/>
                <a:highlight>
                  <a:srgbClr val="212121"/>
                </a:highlight>
                <a:latin typeface="ui-sans-serif"/>
              </a:rPr>
              <a:t>Converts the query into a vector using a pre-trained model.</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A specialized database for storing and retrieving vectors efficiently.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uses the vectorized query to search the vector database.</a:t>
            </a:r>
          </a:p>
          <a:p>
            <a:pPr marL="1143000" lvl="2" indent="-228600" algn="l">
              <a:buFont typeface="+mj-lt"/>
              <a:buAutoNum type="arabicPeriod"/>
            </a:pPr>
            <a:r>
              <a:rPr lang="en-US" b="0" i="0" dirty="0">
                <a:solidFill>
                  <a:srgbClr val="ECECEC"/>
                </a:solidFill>
                <a:effectLst/>
                <a:highlight>
                  <a:srgbClr val="212121"/>
                </a:highlight>
                <a:latin typeface="ui-sans-serif"/>
              </a:rPr>
              <a:t>Retrieves relevant documents (vectors) based on the query.</a:t>
            </a:r>
          </a:p>
          <a:p>
            <a:pPr marL="1143000" lvl="2" indent="-228600" algn="l">
              <a:buFont typeface="+mj-lt"/>
              <a:buAutoNum type="arabicPeriod"/>
            </a:pPr>
            <a:r>
              <a:rPr lang="en-US" b="0" i="0" dirty="0">
                <a:solidFill>
                  <a:srgbClr val="ECECEC"/>
                </a:solidFill>
                <a:effectLst/>
                <a:highlight>
                  <a:srgbClr val="212121"/>
                </a:highlight>
                <a:latin typeface="ui-sans-serif"/>
              </a:rPr>
              <a:t>The retrieved documents are ranked based on their relevance to the query.</a:t>
            </a:r>
          </a:p>
          <a:p>
            <a:pPr algn="l">
              <a:buFont typeface="+mj-lt"/>
              <a:buAutoNum type="arabicPeriod"/>
            </a:pPr>
            <a:r>
              <a:rPr lang="en-US" b="1" i="0" dirty="0">
                <a:solidFill>
                  <a:srgbClr val="ECECEC"/>
                </a:solidFill>
                <a:effectLst/>
                <a:highlight>
                  <a:srgbClr val="212121"/>
                </a:highlight>
                <a:latin typeface="ui-sans-serif"/>
              </a:rPr>
              <a:t>Retrieval-Augmented Generation (RAG) System</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Enhances the accuracy of responses by using relevant information retrieved from the vector database.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constructs a new prompt that includes both the user's query and the top-ranked retrieved documents.</a:t>
            </a:r>
          </a:p>
          <a:p>
            <a:pPr marL="1143000" lvl="2" indent="-228600" algn="l">
              <a:buFont typeface="+mj-lt"/>
              <a:buAutoNum type="arabicPeriod"/>
            </a:pPr>
            <a:r>
              <a:rPr lang="en-US" b="0" i="0" dirty="0">
                <a:solidFill>
                  <a:srgbClr val="ECECEC"/>
                </a:solidFill>
                <a:effectLst/>
                <a:highlight>
                  <a:srgbClr val="212121"/>
                </a:highlight>
                <a:latin typeface="ui-sans-serif"/>
              </a:rPr>
              <a:t>Sends this prompt to the large language models (LLMs) for generating a response.</a:t>
            </a:r>
          </a:p>
          <a:p>
            <a:pPr algn="l">
              <a:buFont typeface="+mj-lt"/>
              <a:buAutoNum type="arabicPeriod"/>
            </a:pPr>
            <a:r>
              <a:rPr lang="en-US" b="1" i="0" dirty="0">
                <a:solidFill>
                  <a:srgbClr val="ECECEC"/>
                </a:solidFill>
                <a:effectLst/>
                <a:highlight>
                  <a:srgbClr val="212121"/>
                </a:highlight>
                <a:latin typeface="ui-sans-serif"/>
              </a:rPr>
              <a:t>Large Language Models (LLMs)</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Models like GPT-3.5-Turbo, GPT-4, Llama-2-70b-chat, and Falcon-40b-instruct that generate responses based on the given prompt.</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Each LLM generates a response based on the combined prompt (user query + retrieved documents).</a:t>
            </a:r>
          </a:p>
          <a:p>
            <a:pPr algn="l">
              <a:buFont typeface="+mj-lt"/>
              <a:buAutoNum type="arabicPeriod"/>
            </a:pPr>
            <a:r>
              <a:rPr lang="en-US" b="1" i="0" dirty="0">
                <a:solidFill>
                  <a:srgbClr val="ECECEC"/>
                </a:solidFill>
                <a:effectLst/>
                <a:highlight>
                  <a:srgbClr val="212121"/>
                </a:highlight>
                <a:latin typeface="ui-sans-serif"/>
              </a:rPr>
              <a:t>Response Evaluation</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Compares the responses from different LLMs to determine the best one.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Uses specific criteria such as relevance, accuracy, and completeness to evaluate the responses.</a:t>
            </a:r>
          </a:p>
          <a:p>
            <a:pPr marL="1143000" lvl="2" indent="-228600" algn="l">
              <a:buFont typeface="+mj-lt"/>
              <a:buAutoNum type="arabicPeriod"/>
            </a:pPr>
            <a:r>
              <a:rPr lang="en-US" b="0" i="0" dirty="0">
                <a:solidFill>
                  <a:srgbClr val="ECECEC"/>
                </a:solidFill>
                <a:effectLst/>
                <a:highlight>
                  <a:srgbClr val="212121"/>
                </a:highlight>
                <a:latin typeface="ui-sans-serif"/>
              </a:rPr>
              <a:t>Selects the best response.</a:t>
            </a:r>
          </a:p>
          <a:p>
            <a:pPr algn="l">
              <a:buFont typeface="+mj-lt"/>
              <a:buAutoNum type="arabicPeriod"/>
            </a:pPr>
            <a:r>
              <a:rPr lang="en-US" b="1" i="0" dirty="0">
                <a:solidFill>
                  <a:srgbClr val="ECECEC"/>
                </a:solidFill>
                <a:effectLst/>
                <a:highlight>
                  <a:srgbClr val="212121"/>
                </a:highlight>
                <a:latin typeface="ui-sans-serif"/>
              </a:rPr>
              <a:t>Backend to Frontend</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backend sends the best response back to the frontend.</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takes the evaluated best response and sends it to the frontend.</a:t>
            </a:r>
          </a:p>
          <a:p>
            <a:pPr marL="1143000" lvl="2" indent="-228600" algn="l">
              <a:buFont typeface="+mj-lt"/>
              <a:buAutoNum type="arabicPeriod"/>
            </a:pPr>
            <a:r>
              <a:rPr lang="en-US" b="0" i="0" dirty="0">
                <a:solidFill>
                  <a:srgbClr val="ECECEC"/>
                </a:solidFill>
                <a:effectLst/>
                <a:highlight>
                  <a:srgbClr val="212121"/>
                </a:highlight>
                <a:latin typeface="ui-sans-serif"/>
              </a:rPr>
              <a:t>The frontend displays the response to the user.</a:t>
            </a: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40653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Arial"/>
                <a:ea typeface="Arial"/>
                <a:cs typeface="Arial"/>
                <a:sym typeface="Arial"/>
              </a:rPr>
              <a:t>5</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816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8396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94829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5117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The importance of text splitting lies in breaking down large documents into manageable chunks, crucial for tasks like natural language processing. </a:t>
            </a: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0112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2" name="Google Shape;22;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26"/>
        <p:cNvGrpSpPr/>
        <p:nvPr/>
      </p:nvGrpSpPr>
      <p:grpSpPr>
        <a:xfrm>
          <a:off x="0" y="0"/>
          <a:ext cx="0" cy="0"/>
          <a:chOff x="0" y="0"/>
          <a:chExt cx="0" cy="0"/>
        </a:xfrm>
      </p:grpSpPr>
      <p:sp>
        <p:nvSpPr>
          <p:cNvPr id="327" name="Google Shape;327;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8" name="Google Shape;328;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0" name="Google Shape;330;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1" name="Google Shape;331;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2" name="Google Shape;332;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33"/>
        <p:cNvGrpSpPr/>
        <p:nvPr/>
      </p:nvGrpSpPr>
      <p:grpSpPr>
        <a:xfrm>
          <a:off x="0" y="0"/>
          <a:ext cx="0" cy="0"/>
          <a:chOff x="0" y="0"/>
          <a:chExt cx="0" cy="0"/>
        </a:xfrm>
      </p:grpSpPr>
      <p:sp>
        <p:nvSpPr>
          <p:cNvPr id="334" name="Google Shape;334;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5" name="Google Shape;335;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6" name="Google Shape;336;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8" name="Google Shape;338;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9" name="Google Shape;339;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0" name="Google Shape;340;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41"/>
        <p:cNvGrpSpPr/>
        <p:nvPr/>
      </p:nvGrpSpPr>
      <p:grpSpPr>
        <a:xfrm>
          <a:off x="0" y="0"/>
          <a:ext cx="0" cy="0"/>
          <a:chOff x="0" y="0"/>
          <a:chExt cx="0" cy="0"/>
        </a:xfrm>
      </p:grpSpPr>
      <p:sp>
        <p:nvSpPr>
          <p:cNvPr id="342" name="Google Shape;342;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3" name="Google Shape;343;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4" name="Google Shape;344;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5" name="Google Shape;345;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7" name="Google Shape;347;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8" name="Google Shape;348;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9" name="Google Shape;349;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50"/>
        <p:cNvGrpSpPr/>
        <p:nvPr/>
      </p:nvGrpSpPr>
      <p:grpSpPr>
        <a:xfrm>
          <a:off x="0" y="0"/>
          <a:ext cx="0" cy="0"/>
          <a:chOff x="0" y="0"/>
          <a:chExt cx="0" cy="0"/>
        </a:xfrm>
      </p:grpSpPr>
      <p:sp>
        <p:nvSpPr>
          <p:cNvPr id="351" name="Google Shape;351;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4" name="Google Shape;354;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6" name="Google Shape;356;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7" name="Google Shape;357;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8" name="Google Shape;358;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9" name="Google Shape;359;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60"/>
        <p:cNvGrpSpPr/>
        <p:nvPr/>
      </p:nvGrpSpPr>
      <p:grpSpPr>
        <a:xfrm>
          <a:off x="0" y="0"/>
          <a:ext cx="0" cy="0"/>
          <a:chOff x="0" y="0"/>
          <a:chExt cx="0" cy="0"/>
        </a:xfrm>
      </p:grpSpPr>
      <p:sp>
        <p:nvSpPr>
          <p:cNvPr id="361" name="Google Shape;361;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4" name="Google Shape;364;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5" name="Google Shape;365;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6" name="Google Shape;366;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7" name="Google Shape;367;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368"/>
        <p:cNvGrpSpPr/>
        <p:nvPr/>
      </p:nvGrpSpPr>
      <p:grpSpPr>
        <a:xfrm>
          <a:off x="0" y="0"/>
          <a:ext cx="0" cy="0"/>
          <a:chOff x="0" y="0"/>
          <a:chExt cx="0" cy="0"/>
        </a:xfrm>
      </p:grpSpPr>
      <p:sp>
        <p:nvSpPr>
          <p:cNvPr id="369" name="Google Shape;369;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3" name="Google Shape;373;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4" name="Google Shape;374;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5" name="Google Shape;375;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6" name="Google Shape;376;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7" name="Google Shape;377;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8" name="Google Shape;378;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9" name="Google Shape;379;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380"/>
        <p:cNvGrpSpPr/>
        <p:nvPr/>
      </p:nvGrpSpPr>
      <p:grpSpPr>
        <a:xfrm>
          <a:off x="0" y="0"/>
          <a:ext cx="0" cy="0"/>
          <a:chOff x="0" y="0"/>
          <a:chExt cx="0" cy="0"/>
        </a:xfrm>
      </p:grpSpPr>
      <p:sp>
        <p:nvSpPr>
          <p:cNvPr id="381" name="Google Shape;381;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2" name="Google Shape;382;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3" name="Google Shape;383;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4" name="Google Shape;384;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385"/>
        <p:cNvGrpSpPr/>
        <p:nvPr/>
      </p:nvGrpSpPr>
      <p:grpSpPr>
        <a:xfrm>
          <a:off x="0" y="0"/>
          <a:ext cx="0" cy="0"/>
          <a:chOff x="0" y="0"/>
          <a:chExt cx="0" cy="0"/>
        </a:xfrm>
      </p:grpSpPr>
      <p:sp>
        <p:nvSpPr>
          <p:cNvPr id="386" name="Google Shape;386;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7"/>
        <p:cNvGrpSpPr/>
        <p:nvPr/>
      </p:nvGrpSpPr>
      <p:grpSpPr>
        <a:xfrm>
          <a:off x="0" y="0"/>
          <a:ext cx="0" cy="0"/>
          <a:chOff x="0" y="0"/>
          <a:chExt cx="0" cy="0"/>
        </a:xfrm>
      </p:grpSpPr>
      <p:sp>
        <p:nvSpPr>
          <p:cNvPr id="388" name="Google Shape;388;p6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1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6" name="Google Shape;176;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7" name="Google Shape;177;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8" name="Google Shape;178;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284"/>
        <p:cNvGrpSpPr/>
        <p:nvPr/>
      </p:nvGrpSpPr>
      <p:grpSpPr>
        <a:xfrm>
          <a:off x="0" y="0"/>
          <a:ext cx="0" cy="0"/>
          <a:chOff x="0" y="0"/>
          <a:chExt cx="0" cy="0"/>
        </a:xfrm>
      </p:grpSpPr>
      <p:sp>
        <p:nvSpPr>
          <p:cNvPr id="285" name="Google Shape;285;p52"/>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52"/>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800"/>
              <a:buFont typeface="Georgia"/>
              <a:buNone/>
              <a:defRPr sz="5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7" name="Google Shape;287;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52"/>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89" name="Google Shape;289;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52"/>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a:solidFill>
                  <a:schemeClr val="dk1"/>
                </a:solidFill>
                <a:latin typeface="Arial"/>
                <a:ea typeface="Arial"/>
                <a:cs typeface="Arial"/>
                <a:sym typeface="Arial"/>
              </a:rPr>
              <a:t>pwc.com</a:t>
            </a:r>
            <a:endParaRPr sz="12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298"/>
        <p:cNvGrpSpPr/>
        <p:nvPr/>
      </p:nvGrpSpPr>
      <p:grpSpPr>
        <a:xfrm>
          <a:off x="0" y="0"/>
          <a:ext cx="0" cy="0"/>
          <a:chOff x="0" y="0"/>
          <a:chExt cx="0" cy="0"/>
        </a:xfrm>
      </p:grpSpPr>
      <p:grpSp>
        <p:nvGrpSpPr>
          <p:cNvPr id="299" name="Google Shape;299;p54"/>
          <p:cNvGrpSpPr/>
          <p:nvPr/>
        </p:nvGrpSpPr>
        <p:grpSpPr>
          <a:xfrm>
            <a:off x="0" y="0"/>
            <a:ext cx="8914102" cy="6858001"/>
            <a:chOff x="0" y="0"/>
            <a:chExt cx="8914102" cy="6858001"/>
          </a:xfrm>
        </p:grpSpPr>
        <p:sp>
          <p:nvSpPr>
            <p:cNvPr id="300" name="Google Shape;300;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1" name="Google Shape;301;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2" name="Google Shape;302;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3" name="Google Shape;303;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04"/>
        <p:cNvGrpSpPr/>
        <p:nvPr/>
      </p:nvGrpSpPr>
      <p:grpSpPr>
        <a:xfrm>
          <a:off x="0" y="0"/>
          <a:ext cx="0" cy="0"/>
          <a:chOff x="0" y="0"/>
          <a:chExt cx="0" cy="0"/>
        </a:xfrm>
      </p:grpSpPr>
      <p:sp>
        <p:nvSpPr>
          <p:cNvPr id="305" name="Google Shape;305;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6" name="Google Shape;306;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7" name="Google Shape;307;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8" name="Google Shape;308;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09"/>
        <p:cNvGrpSpPr/>
        <p:nvPr/>
      </p:nvGrpSpPr>
      <p:grpSpPr>
        <a:xfrm>
          <a:off x="0" y="0"/>
          <a:ext cx="0" cy="0"/>
          <a:chOff x="0" y="0"/>
          <a:chExt cx="0" cy="0"/>
        </a:xfrm>
      </p:grpSpPr>
      <p:sp>
        <p:nvSpPr>
          <p:cNvPr id="310" name="Google Shape;310;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1" name="Google Shape;311;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2" name="Google Shape;312;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3" name="Google Shape;313;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14"/>
        <p:cNvGrpSpPr/>
        <p:nvPr/>
      </p:nvGrpSpPr>
      <p:grpSpPr>
        <a:xfrm>
          <a:off x="0" y="0"/>
          <a:ext cx="0" cy="0"/>
          <a:chOff x="0" y="0"/>
          <a:chExt cx="0" cy="0"/>
        </a:xfrm>
      </p:grpSpPr>
      <p:sp>
        <p:nvSpPr>
          <p:cNvPr id="315" name="Google Shape;315;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6" name="Google Shape;316;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7" name="Google Shape;317;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8" name="Google Shape;318;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9" name="Google Shape;319;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20"/>
        <p:cNvGrpSpPr/>
        <p:nvPr/>
      </p:nvGrpSpPr>
      <p:grpSpPr>
        <a:xfrm>
          <a:off x="0" y="0"/>
          <a:ext cx="0" cy="0"/>
          <a:chOff x="0" y="0"/>
          <a:chExt cx="0" cy="0"/>
        </a:xfrm>
      </p:grpSpPr>
      <p:sp>
        <p:nvSpPr>
          <p:cNvPr id="321" name="Google Shape;321;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2" name="Google Shape;322;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3" name="Google Shape;323;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4" name="Google Shape;324;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5" name="Google Shape;325;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PwC</a:t>
            </a:r>
            <a:endParaRPr/>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Presentation Title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
        <p:nvSpPr>
          <p:cNvPr id="15" name="Google Shape;15;p1"/>
          <p:cNvSpPr txBox="1"/>
          <p:nvPr/>
        </p:nvSpPr>
        <p:spPr>
          <a:xfrm>
            <a:off x="8218488" y="635508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GB" sz="750" b="0" i="0" u="none" strike="noStrike" cap="none">
                <a:solidFill>
                  <a:schemeClr val="dk1"/>
                </a:solidFill>
                <a:latin typeface="Arial"/>
                <a:ea typeface="Arial"/>
                <a:cs typeface="Arial"/>
                <a:sym typeface="Arial"/>
              </a:rPr>
              <a:t>Date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79"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6.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sv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8"/>
          <p:cNvSpPr txBox="1">
            <a:spLocks noGrp="1"/>
          </p:cNvSpPr>
          <p:nvPr>
            <p:ph type="ctrTitle"/>
          </p:nvPr>
        </p:nvSpPr>
        <p:spPr>
          <a:xfrm>
            <a:off x="252412" y="1558229"/>
            <a:ext cx="7900988" cy="1061085"/>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6000"/>
              <a:buFont typeface="Georgia"/>
              <a:buNone/>
            </a:pPr>
            <a:r>
              <a:rPr lang="en-GB" sz="6000" b="1" i="0" u="none" strike="noStrike" cap="none" dirty="0">
                <a:solidFill>
                  <a:schemeClr val="lt1"/>
                </a:solidFill>
                <a:latin typeface="Georgia"/>
                <a:ea typeface="Georgia"/>
                <a:cs typeface="Georgia"/>
                <a:sym typeface="Georgia"/>
              </a:rPr>
              <a:t>Model Comparison</a:t>
            </a:r>
          </a:p>
        </p:txBody>
      </p:sp>
      <p:sp>
        <p:nvSpPr>
          <p:cNvPr id="2" name="Title 18">
            <a:extLst>
              <a:ext uri="{FF2B5EF4-FFF2-40B4-BE49-F238E27FC236}">
                <a16:creationId xmlns:a16="http://schemas.microsoft.com/office/drawing/2014/main" id="{3A4E13DF-93D9-5E8C-5EC6-B6D773075BD2}"/>
              </a:ext>
            </a:extLst>
          </p:cNvPr>
          <p:cNvSpPr txBox="1">
            <a:spLocks/>
          </p:cNvSpPr>
          <p:nvPr/>
        </p:nvSpPr>
        <p:spPr>
          <a:xfrm>
            <a:off x="10439400" y="6442403"/>
            <a:ext cx="1636910" cy="341955"/>
          </a:xfrm>
          <a:prstGeom prst="rect">
            <a:avLst/>
          </a:prstGeom>
          <a:noFill/>
          <a:ln>
            <a:noFill/>
          </a:ln>
        </p:spPr>
        <p:txBody>
          <a:bodyPr spcFirstLastPara="1" vert="horz" wrap="non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fld id="{F501D808-9E5B-3F44-AEAE-38524047C2EF}" type="datetime4">
              <a:rPr lang="en-US" sz="2000" b="1" smtClean="0">
                <a:solidFill>
                  <a:srgbClr val="D04A02"/>
                </a:solidFill>
                <a:latin typeface="STC Forward" panose="00000500000000000000" pitchFamily="2" charset="-78"/>
                <a:cs typeface="STC Forward" panose="00000500000000000000" pitchFamily="2" charset="-78"/>
              </a:rPr>
              <a:pPr algn="r"/>
              <a:t>June 7, 2024</a:t>
            </a:fld>
            <a:endParaRPr lang="en-GB" sz="2000" b="1" dirty="0">
              <a:solidFill>
                <a:srgbClr val="D04A02"/>
              </a:solidFill>
              <a:latin typeface="STC Forward" panose="00000500000000000000" pitchFamily="2" charset="-78"/>
              <a:cs typeface="STC Forward" panose="00000500000000000000" pitchFamily="2" charset="-78"/>
            </a:endParaRPr>
          </a:p>
        </p:txBody>
      </p:sp>
      <p:sp>
        <p:nvSpPr>
          <p:cNvPr id="5" name="Google Shape;393;p68">
            <a:extLst>
              <a:ext uri="{FF2B5EF4-FFF2-40B4-BE49-F238E27FC236}">
                <a16:creationId xmlns:a16="http://schemas.microsoft.com/office/drawing/2014/main" id="{6D1735FD-9741-639F-5616-F6B286DAC89C}"/>
              </a:ext>
            </a:extLst>
          </p:cNvPr>
          <p:cNvSpPr txBox="1">
            <a:spLocks/>
          </p:cNvSpPr>
          <p:nvPr/>
        </p:nvSpPr>
        <p:spPr>
          <a:xfrm>
            <a:off x="252412" y="3498216"/>
            <a:ext cx="7418388" cy="76136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4000" dirty="0"/>
              <a:t>Technical Interview</a:t>
            </a:r>
          </a:p>
        </p:txBody>
      </p:sp>
      <p:sp>
        <p:nvSpPr>
          <p:cNvPr id="6" name="Google Shape;704;p105">
            <a:extLst>
              <a:ext uri="{FF2B5EF4-FFF2-40B4-BE49-F238E27FC236}">
                <a16:creationId xmlns:a16="http://schemas.microsoft.com/office/drawing/2014/main" id="{41DE1F7D-DAD4-0583-E718-E14595757229}"/>
              </a:ext>
            </a:extLst>
          </p:cNvPr>
          <p:cNvSpPr txBox="1">
            <a:spLocks/>
          </p:cNvSpPr>
          <p:nvPr/>
        </p:nvSpPr>
        <p:spPr>
          <a:xfrm>
            <a:off x="252412" y="2835236"/>
            <a:ext cx="11306176" cy="4470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marL="0" indent="0">
              <a:lnSpc>
                <a:spcPct val="85000"/>
              </a:lnSpc>
              <a:buClr>
                <a:schemeClr val="dk1"/>
              </a:buClr>
              <a:buSzPts val="2400"/>
            </a:pPr>
            <a:r>
              <a:rPr lang="en-US" sz="1800" dirty="0">
                <a:solidFill>
                  <a:schemeClr val="bg1">
                    <a:lumMod val="85000"/>
                  </a:schemeClr>
                </a:solidFill>
              </a:rPr>
              <a:t>Evaluating and Comparing Large Language Models for Question Answering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10</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0666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2C152172-663E-0BB2-6A3B-F40D0771E86F}"/>
              </a:ext>
            </a:extLst>
          </p:cNvPr>
          <p:cNvSpPr/>
          <p:nvPr/>
        </p:nvSpPr>
        <p:spPr>
          <a:xfrm>
            <a:off x="402784" y="2248802"/>
            <a:ext cx="1138643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655880" y="2499910"/>
            <a:ext cx="1033213" cy="1033213"/>
          </a:xfrm>
          <a:prstGeom prst="rect">
            <a:avLst/>
          </a:prstGeom>
        </p:spPr>
      </p:pic>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1942189" y="2777385"/>
            <a:ext cx="324228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Vectorization (Embedding)</a:t>
            </a:r>
          </a:p>
        </p:txBody>
      </p:sp>
      <p:sp>
        <p:nvSpPr>
          <p:cNvPr id="2" name="Google Shape;1185;p134">
            <a:extLst>
              <a:ext uri="{FF2B5EF4-FFF2-40B4-BE49-F238E27FC236}">
                <a16:creationId xmlns:a16="http://schemas.microsoft.com/office/drawing/2014/main" id="{D5415514-3041-078A-F77A-0F41135932C1}"/>
              </a:ext>
            </a:extLst>
          </p:cNvPr>
          <p:cNvSpPr txBox="1">
            <a:spLocks/>
          </p:cNvSpPr>
          <p:nvPr/>
        </p:nvSpPr>
        <p:spPr>
          <a:xfrm>
            <a:off x="1942189" y="4092753"/>
            <a:ext cx="646158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t>Converting text chunks into numerical vectors</a:t>
            </a:r>
            <a:endParaRPr lang="en-GB" sz="2000" dirty="0"/>
          </a:p>
        </p:txBody>
      </p:sp>
      <p:sp>
        <p:nvSpPr>
          <p:cNvPr id="11" name="Google Shape;1185;p134">
            <a:extLst>
              <a:ext uri="{FF2B5EF4-FFF2-40B4-BE49-F238E27FC236}">
                <a16:creationId xmlns:a16="http://schemas.microsoft.com/office/drawing/2014/main" id="{4ACED2CC-87DA-4187-857A-12F58C8221E6}"/>
              </a:ext>
            </a:extLst>
          </p:cNvPr>
          <p:cNvSpPr txBox="1">
            <a:spLocks/>
          </p:cNvSpPr>
          <p:nvPr/>
        </p:nvSpPr>
        <p:spPr>
          <a:xfrm>
            <a:off x="1942189" y="3545040"/>
            <a:ext cx="324228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dirty="0"/>
              <a:t>Open-Source: Alibaba-NLP</a:t>
            </a:r>
          </a:p>
        </p:txBody>
      </p:sp>
    </p:spTree>
    <p:extLst>
      <p:ext uri="{BB962C8B-B14F-4D97-AF65-F5344CB8AC3E}">
        <p14:creationId xmlns:p14="http://schemas.microsoft.com/office/powerpoint/2010/main" val="1950060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12</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216561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5F40C99-FA4C-E2C8-9DB7-0AC4C586B6BF}"/>
              </a:ext>
            </a:extLst>
          </p:cNvPr>
          <p:cNvSpPr/>
          <p:nvPr/>
        </p:nvSpPr>
        <p:spPr>
          <a:xfrm>
            <a:off x="395383" y="2203635"/>
            <a:ext cx="11401231"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4"/>
          <a:stretch>
            <a:fillRect/>
          </a:stretch>
        </p:blipFill>
        <p:spPr>
          <a:xfrm>
            <a:off x="539062" y="2248850"/>
            <a:ext cx="1239691" cy="1239691"/>
          </a:xfrm>
          <a:prstGeom prst="rect">
            <a:avLst/>
          </a:prstGeom>
        </p:spPr>
      </p:pic>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1786154" y="2961933"/>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 Database </a:t>
            </a:r>
          </a:p>
        </p:txBody>
      </p:sp>
      <p:sp>
        <p:nvSpPr>
          <p:cNvPr id="2" name="Google Shape;1185;p134">
            <a:extLst>
              <a:ext uri="{FF2B5EF4-FFF2-40B4-BE49-F238E27FC236}">
                <a16:creationId xmlns:a16="http://schemas.microsoft.com/office/drawing/2014/main" id="{7C24C803-2A52-18D2-7AD2-D62DC02F9465}"/>
              </a:ext>
            </a:extLst>
          </p:cNvPr>
          <p:cNvSpPr txBox="1">
            <a:spLocks/>
          </p:cNvSpPr>
          <p:nvPr/>
        </p:nvSpPr>
        <p:spPr>
          <a:xfrm>
            <a:off x="1786154" y="4550822"/>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dirty="0" err="1"/>
              <a:t>ChromaDB</a:t>
            </a:r>
            <a:endParaRPr lang="en-GB" sz="2000" dirty="0"/>
          </a:p>
        </p:txBody>
      </p:sp>
      <p:sp>
        <p:nvSpPr>
          <p:cNvPr id="11" name="Google Shape;1185;p134">
            <a:extLst>
              <a:ext uri="{FF2B5EF4-FFF2-40B4-BE49-F238E27FC236}">
                <a16:creationId xmlns:a16="http://schemas.microsoft.com/office/drawing/2014/main" id="{9A4D1F0F-F46E-4D72-97B2-012335CAC7A9}"/>
              </a:ext>
            </a:extLst>
          </p:cNvPr>
          <p:cNvSpPr txBox="1">
            <a:spLocks/>
          </p:cNvSpPr>
          <p:nvPr/>
        </p:nvSpPr>
        <p:spPr>
          <a:xfrm>
            <a:off x="1778753" y="3855156"/>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t>Storing vectors for easy retrieval</a:t>
            </a:r>
            <a:endParaRPr lang="en-GB" sz="2000" dirty="0"/>
          </a:p>
        </p:txBody>
      </p:sp>
    </p:spTree>
    <p:extLst>
      <p:ext uri="{BB962C8B-B14F-4D97-AF65-F5344CB8AC3E}">
        <p14:creationId xmlns:p14="http://schemas.microsoft.com/office/powerpoint/2010/main" val="3323226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14</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58560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23EE574-7C0A-1B46-4ECF-49FEDAE0A286}"/>
              </a:ext>
            </a:extLst>
          </p:cNvPr>
          <p:cNvSpPr/>
          <p:nvPr/>
        </p:nvSpPr>
        <p:spPr>
          <a:xfrm>
            <a:off x="6096000" y="2248801"/>
            <a:ext cx="5684495"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402785" y="2248801"/>
            <a:ext cx="5626059"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15</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6232976" y="2307171"/>
            <a:ext cx="1219702" cy="121970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5"/>
          <a:stretch>
            <a:fillRect/>
          </a:stretch>
        </p:blipFill>
        <p:spPr>
          <a:xfrm>
            <a:off x="606917" y="2437297"/>
            <a:ext cx="959451" cy="959451"/>
          </a:xfrm>
          <a:prstGeom prst="rect">
            <a:avLst/>
          </a:prstGeom>
        </p:spPr>
      </p:pic>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1633524" y="2548129"/>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452678" y="284140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Re-ranker</a:t>
            </a:r>
          </a:p>
        </p:txBody>
      </p:sp>
      <p:sp>
        <p:nvSpPr>
          <p:cNvPr id="3" name="Google Shape;1185;p134">
            <a:extLst>
              <a:ext uri="{FF2B5EF4-FFF2-40B4-BE49-F238E27FC236}">
                <a16:creationId xmlns:a16="http://schemas.microsoft.com/office/drawing/2014/main" id="{2281A281-1C2A-AC2A-E00E-59054EC8E6C0}"/>
              </a:ext>
            </a:extLst>
          </p:cNvPr>
          <p:cNvSpPr txBox="1">
            <a:spLocks/>
          </p:cNvSpPr>
          <p:nvPr/>
        </p:nvSpPr>
        <p:spPr>
          <a:xfrm>
            <a:off x="1703343" y="2886128"/>
            <a:ext cx="4529631" cy="16384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t>Implementation of RAG for combining retrieved information with generation capabilities</a:t>
            </a:r>
            <a:endParaRPr lang="en-GB" sz="2000" dirty="0"/>
          </a:p>
        </p:txBody>
      </p:sp>
      <p:pic>
        <p:nvPicPr>
          <p:cNvPr id="5" name="Picture 4">
            <a:extLst>
              <a:ext uri="{FF2B5EF4-FFF2-40B4-BE49-F238E27FC236}">
                <a16:creationId xmlns:a16="http://schemas.microsoft.com/office/drawing/2014/main" id="{0FB0F9A9-B239-E6B8-E23B-7A298246E7EC}"/>
              </a:ext>
            </a:extLst>
          </p:cNvPr>
          <p:cNvPicPr>
            <a:picLocks noChangeAspect="1"/>
          </p:cNvPicPr>
          <p:nvPr/>
        </p:nvPicPr>
        <p:blipFill>
          <a:blip r:embed="rId6"/>
          <a:stretch>
            <a:fillRect/>
          </a:stretch>
        </p:blipFill>
        <p:spPr>
          <a:xfrm>
            <a:off x="8117262" y="3816781"/>
            <a:ext cx="2679612" cy="2197095"/>
          </a:xfrm>
          <a:prstGeom prst="rect">
            <a:avLst/>
          </a:prstGeom>
        </p:spPr>
      </p:pic>
      <p:sp>
        <p:nvSpPr>
          <p:cNvPr id="16" name="Google Shape;1185;p134">
            <a:extLst>
              <a:ext uri="{FF2B5EF4-FFF2-40B4-BE49-F238E27FC236}">
                <a16:creationId xmlns:a16="http://schemas.microsoft.com/office/drawing/2014/main" id="{18A54B50-6605-4631-9C7C-FF8B363EF3B0}"/>
              </a:ext>
            </a:extLst>
          </p:cNvPr>
          <p:cNvSpPr txBox="1">
            <a:spLocks/>
          </p:cNvSpPr>
          <p:nvPr/>
        </p:nvSpPr>
        <p:spPr>
          <a:xfrm>
            <a:off x="7747852" y="3171962"/>
            <a:ext cx="3737468" cy="16384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t>Sorting and prioritizing retrieved documents.</a:t>
            </a:r>
          </a:p>
        </p:txBody>
      </p:sp>
      <p:pic>
        <p:nvPicPr>
          <p:cNvPr id="6" name="Picture 5">
            <a:extLst>
              <a:ext uri="{FF2B5EF4-FFF2-40B4-BE49-F238E27FC236}">
                <a16:creationId xmlns:a16="http://schemas.microsoft.com/office/drawing/2014/main" id="{9588B720-4322-496A-B58E-ACAF6AA0E440}"/>
              </a:ext>
            </a:extLst>
          </p:cNvPr>
          <p:cNvPicPr>
            <a:picLocks noChangeAspect="1"/>
          </p:cNvPicPr>
          <p:nvPr/>
        </p:nvPicPr>
        <p:blipFill>
          <a:blip r:embed="rId7"/>
          <a:stretch>
            <a:fillRect/>
          </a:stretch>
        </p:blipFill>
        <p:spPr>
          <a:xfrm>
            <a:off x="1097727" y="3746037"/>
            <a:ext cx="4347994" cy="2267839"/>
          </a:xfrm>
          <a:prstGeom prst="rect">
            <a:avLst/>
          </a:prstGeom>
        </p:spPr>
      </p:pic>
    </p:spTree>
    <p:extLst>
      <p:ext uri="{BB962C8B-B14F-4D97-AF65-F5344CB8AC3E}">
        <p14:creationId xmlns:p14="http://schemas.microsoft.com/office/powerpoint/2010/main" val="24788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39959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402783" y="2203635"/>
            <a:ext cx="11393832"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17</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4"/>
          <a:stretch>
            <a:fillRect/>
          </a:stretch>
        </p:blipFill>
        <p:spPr>
          <a:xfrm>
            <a:off x="605406" y="2483042"/>
            <a:ext cx="960962" cy="960962"/>
          </a:xfrm>
          <a:prstGeom prst="rect">
            <a:avLst/>
          </a:prstGeom>
        </p:spPr>
      </p:pic>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1566368" y="269986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a:t>Evaluation Criteria</a:t>
            </a:r>
            <a:endParaRPr lang="en-GB" sz="2000" b="1" dirty="0"/>
          </a:p>
        </p:txBody>
      </p:sp>
      <p:grpSp>
        <p:nvGrpSpPr>
          <p:cNvPr id="8" name="Group 7">
            <a:extLst>
              <a:ext uri="{FF2B5EF4-FFF2-40B4-BE49-F238E27FC236}">
                <a16:creationId xmlns:a16="http://schemas.microsoft.com/office/drawing/2014/main" id="{1B063256-E9DD-D37D-5EC7-63D1981D1DDB}"/>
              </a:ext>
            </a:extLst>
          </p:cNvPr>
          <p:cNvGrpSpPr/>
          <p:nvPr/>
        </p:nvGrpSpPr>
        <p:grpSpPr>
          <a:xfrm>
            <a:off x="3183087" y="4521307"/>
            <a:ext cx="6051880" cy="1835228"/>
            <a:chOff x="2348898" y="4596527"/>
            <a:chExt cx="6051880" cy="1835228"/>
          </a:xfrm>
        </p:grpSpPr>
        <p:grpSp>
          <p:nvGrpSpPr>
            <p:cNvPr id="4" name="Group 3">
              <a:extLst>
                <a:ext uri="{FF2B5EF4-FFF2-40B4-BE49-F238E27FC236}">
                  <a16:creationId xmlns:a16="http://schemas.microsoft.com/office/drawing/2014/main" id="{34B44716-DFFC-D919-3950-689DAC884EAC}"/>
                </a:ext>
              </a:extLst>
            </p:cNvPr>
            <p:cNvGrpSpPr/>
            <p:nvPr/>
          </p:nvGrpSpPr>
          <p:grpSpPr>
            <a:xfrm>
              <a:off x="2386898" y="4596527"/>
              <a:ext cx="5991406" cy="273701"/>
              <a:chOff x="2798268" y="3485499"/>
              <a:chExt cx="5991406" cy="273701"/>
            </a:xfrm>
            <a:noFill/>
          </p:grpSpPr>
          <p:sp>
            <p:nvSpPr>
              <p:cNvPr id="2" name="Google Shape;1185;p134">
                <a:extLst>
                  <a:ext uri="{FF2B5EF4-FFF2-40B4-BE49-F238E27FC236}">
                    <a16:creationId xmlns:a16="http://schemas.microsoft.com/office/drawing/2014/main" id="{A27E1CF8-992E-227E-5106-F00131C6B2C4}"/>
                  </a:ext>
                </a:extLst>
              </p:cNvPr>
              <p:cNvSpPr txBox="1">
                <a:spLocks/>
              </p:cNvSpPr>
              <p:nvPr/>
            </p:nvSpPr>
            <p:spPr>
              <a:xfrm>
                <a:off x="2798268" y="3485499"/>
                <a:ext cx="2984466" cy="273701"/>
              </a:xfrm>
              <a:prstGeom prst="rect">
                <a:avLst/>
              </a:prstGeom>
              <a:grpFill/>
              <a:ln>
                <a:solidFill>
                  <a:schemeClr val="tx1"/>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t>Faithfulness</a:t>
                </a:r>
              </a:p>
            </p:txBody>
          </p:sp>
          <p:sp>
            <p:nvSpPr>
              <p:cNvPr id="3" name="Google Shape;1185;p134">
                <a:extLst>
                  <a:ext uri="{FF2B5EF4-FFF2-40B4-BE49-F238E27FC236}">
                    <a16:creationId xmlns:a16="http://schemas.microsoft.com/office/drawing/2014/main" id="{50DA6E3F-E8E5-6D79-70B8-89040C6DEB3D}"/>
                  </a:ext>
                </a:extLst>
              </p:cNvPr>
              <p:cNvSpPr txBox="1">
                <a:spLocks/>
              </p:cNvSpPr>
              <p:nvPr/>
            </p:nvSpPr>
            <p:spPr>
              <a:xfrm>
                <a:off x="5805208" y="3485499"/>
                <a:ext cx="2984466" cy="273701"/>
              </a:xfrm>
              <a:prstGeom prst="rect">
                <a:avLst/>
              </a:prstGeom>
              <a:grpFill/>
              <a:ln>
                <a:solidFill>
                  <a:schemeClr val="tx1"/>
                </a:solid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t>Relevancy</a:t>
                </a:r>
              </a:p>
            </p:txBody>
          </p:sp>
        </p:grpSp>
        <p:sp>
          <p:nvSpPr>
            <p:cNvPr id="5" name="Google Shape;1185;p134">
              <a:extLst>
                <a:ext uri="{FF2B5EF4-FFF2-40B4-BE49-F238E27FC236}">
                  <a16:creationId xmlns:a16="http://schemas.microsoft.com/office/drawing/2014/main" id="{0D53E7F3-E4B5-F7BA-5884-438EE7C8CA8A}"/>
                </a:ext>
              </a:extLst>
            </p:cNvPr>
            <p:cNvSpPr txBox="1">
              <a:spLocks/>
            </p:cNvSpPr>
            <p:nvPr/>
          </p:nvSpPr>
          <p:spPr>
            <a:xfrm>
              <a:off x="2348898" y="5056909"/>
              <a:ext cx="3006940" cy="1374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1600" dirty="0"/>
                <a:t>Measures hallucinations based on context accuracy</a:t>
              </a:r>
              <a:endParaRPr lang="en-GB" sz="1600" dirty="0"/>
            </a:p>
          </p:txBody>
        </p:sp>
        <p:sp>
          <p:nvSpPr>
            <p:cNvPr id="6" name="Google Shape;1185;p134">
              <a:extLst>
                <a:ext uri="{FF2B5EF4-FFF2-40B4-BE49-F238E27FC236}">
                  <a16:creationId xmlns:a16="http://schemas.microsoft.com/office/drawing/2014/main" id="{35B6EE8B-DC3E-8C4D-E775-F900403B374F}"/>
                </a:ext>
              </a:extLst>
            </p:cNvPr>
            <p:cNvSpPr txBox="1">
              <a:spLocks/>
            </p:cNvSpPr>
            <p:nvPr/>
          </p:nvSpPr>
          <p:spPr>
            <a:xfrm>
              <a:off x="5393838" y="5052640"/>
              <a:ext cx="3006940" cy="1374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US" sz="1600" dirty="0"/>
                <a:t>Evaluates how relevant the answer is to the given query</a:t>
              </a:r>
            </a:p>
          </p:txBody>
        </p:sp>
      </p:grpSp>
      <p:sp>
        <p:nvSpPr>
          <p:cNvPr id="16" name="Google Shape;1185;p134">
            <a:extLst>
              <a:ext uri="{FF2B5EF4-FFF2-40B4-BE49-F238E27FC236}">
                <a16:creationId xmlns:a16="http://schemas.microsoft.com/office/drawing/2014/main" id="{ECED22B0-3448-4CA2-9FD6-AA7E441F93DE}"/>
              </a:ext>
            </a:extLst>
          </p:cNvPr>
          <p:cNvSpPr txBox="1">
            <a:spLocks/>
          </p:cNvSpPr>
          <p:nvPr/>
        </p:nvSpPr>
        <p:spPr>
          <a:xfrm>
            <a:off x="2032100" y="3107862"/>
            <a:ext cx="7012782" cy="843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1600" b="1" dirty="0"/>
              <a:t>Comparing and analyzing model responses to determine the best one</a:t>
            </a:r>
          </a:p>
          <a:p>
            <a:pPr marL="0" indent="0">
              <a:spcAft>
                <a:spcPts val="300"/>
              </a:spcAft>
              <a:buSzPts val="1600"/>
            </a:pPr>
            <a:endParaRPr lang="en-US" sz="1600" b="1" dirty="0"/>
          </a:p>
          <a:p>
            <a:pPr marL="0" indent="0">
              <a:spcAft>
                <a:spcPts val="300"/>
              </a:spcAft>
              <a:buSzPts val="1600"/>
            </a:pPr>
            <a:r>
              <a:rPr lang="en-US" sz="1600" dirty="0"/>
              <a:t>RAGAs (Retrieval-Augmented Generation Assessment) is a framework that provides you with the necessary ingredients to help you evaluate your RAG pipeline on a component level.</a:t>
            </a:r>
          </a:p>
          <a:p>
            <a:pPr marL="0" indent="0">
              <a:spcAft>
                <a:spcPts val="300"/>
              </a:spcAft>
              <a:buSzPts val="1600"/>
            </a:pPr>
            <a:r>
              <a:rPr lang="en-US" sz="1600" dirty="0"/>
              <a:t>.</a:t>
            </a:r>
          </a:p>
          <a:p>
            <a:pPr marL="0" indent="0">
              <a:spcAft>
                <a:spcPts val="300"/>
              </a:spcAft>
              <a:buSzPts val="1600"/>
            </a:pPr>
            <a:endParaRPr lang="en-GB" sz="1600" dirty="0"/>
          </a:p>
        </p:txBody>
      </p:sp>
    </p:spTree>
    <p:extLst>
      <p:ext uri="{BB962C8B-B14F-4D97-AF65-F5344CB8AC3E}">
        <p14:creationId xmlns:p14="http://schemas.microsoft.com/office/powerpoint/2010/main" val="196875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5219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13018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aphicFrame>
        <p:nvGraphicFramePr>
          <p:cNvPr id="535" name="Google Shape;535;p84"/>
          <p:cNvGraphicFramePr/>
          <p:nvPr>
            <p:extLst>
              <p:ext uri="{D42A27DB-BD31-4B8C-83A1-F6EECF244321}">
                <p14:modId xmlns:p14="http://schemas.microsoft.com/office/powerpoint/2010/main" val="3498058760"/>
              </p:ext>
            </p:extLst>
          </p:nvPr>
        </p:nvGraphicFramePr>
        <p:xfrm>
          <a:off x="740212" y="1434365"/>
          <a:ext cx="10711575" cy="4876840"/>
        </p:xfrm>
        <a:graphic>
          <a:graphicData uri="http://schemas.openxmlformats.org/drawingml/2006/table">
            <a:tbl>
              <a:tblPr>
                <a:noFill/>
                <a:tableStyleId>{F67A34D0-F88C-4578-BAFE-0BCF1AC5DDA5}</a:tableStyleId>
              </a:tblPr>
              <a:tblGrid>
                <a:gridCol w="723525">
                  <a:extLst>
                    <a:ext uri="{9D8B030D-6E8A-4147-A177-3AD203B41FA5}">
                      <a16:colId xmlns:a16="http://schemas.microsoft.com/office/drawing/2014/main" val="20000"/>
                    </a:ext>
                  </a:extLst>
                </a:gridCol>
                <a:gridCol w="90736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28350">
                <a:tc>
                  <a:txBody>
                    <a:bodyPr/>
                    <a:lstStyle/>
                    <a:p>
                      <a:pPr marL="0" marR="0" lvl="0" indent="0" algn="l" rtl="0">
                        <a:spcBef>
                          <a:spcPts val="0"/>
                        </a:spcBef>
                        <a:spcAft>
                          <a:spcPts val="0"/>
                        </a:spcAft>
                        <a:buNone/>
                      </a:pPr>
                      <a:r>
                        <a:rPr lang="en-GB" sz="2800" u="none" strike="noStrike" cap="none">
                          <a:solidFill>
                            <a:schemeClr val="accent1"/>
                          </a:solidFill>
                        </a:rPr>
                        <a:t>1.</a:t>
                      </a:r>
                      <a:endParaRPr/>
                    </a:p>
                  </a:txBody>
                  <a:tcPr marL="0" marR="0" marT="0" marB="45725"/>
                </a:tc>
                <a:tc>
                  <a:txBody>
                    <a:bodyPr/>
                    <a:lstStyle/>
                    <a:p>
                      <a:pPr marL="0" marR="0" lvl="0" indent="0" algn="l" rtl="0">
                        <a:spcBef>
                          <a:spcPts val="0"/>
                        </a:spcBef>
                        <a:spcAft>
                          <a:spcPts val="0"/>
                        </a:spcAft>
                        <a:buNone/>
                      </a:pPr>
                      <a:r>
                        <a:rPr lang="en-GB" sz="2800" dirty="0"/>
                        <a:t>Abstract</a:t>
                      </a:r>
                      <a:endParaRPr dirty="0"/>
                    </a:p>
                  </a:txBody>
                  <a:tcPr marL="0" marR="0" marT="0" marB="45725"/>
                </a:tc>
                <a:tc>
                  <a:txBody>
                    <a:bodyPr/>
                    <a:lstStyle/>
                    <a:p>
                      <a:pPr marL="0" marR="0" lvl="0" indent="0" algn="r" rtl="0">
                        <a:spcBef>
                          <a:spcPts val="0"/>
                        </a:spcBef>
                        <a:spcAft>
                          <a:spcPts val="0"/>
                        </a:spcAft>
                        <a:buNone/>
                      </a:pPr>
                      <a:endParaRPr dirty="0"/>
                    </a:p>
                  </a:txBody>
                  <a:tcPr marL="0" marR="0" marT="0" marB="45725"/>
                </a:tc>
                <a:extLst>
                  <a:ext uri="{0D108BD9-81ED-4DB2-BD59-A6C34878D82A}">
                    <a16:rowId xmlns:a16="http://schemas.microsoft.com/office/drawing/2014/main" val="10000"/>
                  </a:ext>
                </a:extLst>
              </a:tr>
              <a:tr h="328350">
                <a:tc>
                  <a:txBody>
                    <a:bodyPr/>
                    <a:lstStyle/>
                    <a:p>
                      <a:pPr marL="0" marR="0" lvl="0" indent="0" algn="l" rtl="0">
                        <a:spcBef>
                          <a:spcPts val="0"/>
                        </a:spcBef>
                        <a:spcAft>
                          <a:spcPts val="0"/>
                        </a:spcAft>
                        <a:buNone/>
                      </a:pPr>
                      <a:r>
                        <a:rPr lang="en-GB" sz="2800">
                          <a:solidFill>
                            <a:schemeClr val="accent1"/>
                          </a:solidFill>
                        </a:rPr>
                        <a:t>2.</a:t>
                      </a:r>
                      <a:endParaRPr lang="en-GB"/>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Ecosystem</a:t>
                      </a:r>
                      <a:endParaRPr kumimoji="0" lang="en-GB" sz="2800" b="0" i="0" u="none" strike="noStrike" kern="0" cap="none" spc="0" normalizeH="0" baseline="0" noProof="0" dirty="0">
                        <a:ln>
                          <a:noFill/>
                        </a:ln>
                        <a:solidFill>
                          <a:srgbClr val="000000"/>
                        </a:solidFill>
                        <a:effectLst/>
                        <a:uLnTx/>
                        <a:uFillTx/>
                        <a:latin typeface="Arial"/>
                        <a:cs typeface="Arial"/>
                        <a:sym typeface="Arial"/>
                      </a:endParaRP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1"/>
                  </a:ext>
                </a:extLst>
              </a:tr>
              <a:tr h="328350">
                <a:tc>
                  <a:txBody>
                    <a:bodyPr/>
                    <a:lstStyle/>
                    <a:p>
                      <a:pPr marL="0" marR="0" lvl="0" indent="0" algn="l" rtl="0">
                        <a:spcBef>
                          <a:spcPts val="0"/>
                        </a:spcBef>
                        <a:spcAft>
                          <a:spcPts val="0"/>
                        </a:spcAft>
                        <a:buNone/>
                      </a:pPr>
                      <a:r>
                        <a:rPr lang="en-GB" sz="2800" dirty="0">
                          <a:solidFill>
                            <a:schemeClr val="accent1"/>
                          </a:solidFill>
                        </a:rPr>
                        <a:t>3.</a:t>
                      </a:r>
                      <a:endParaRPr lang="en-GB" dirty="0"/>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Requirements and implementation approach </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3.1</a:t>
                      </a:r>
                      <a:r>
                        <a:rPr kumimoji="0" lang="en-GB" sz="2400" b="0" i="0" u="none" strike="noStrike" kern="0" cap="none" spc="0" normalizeH="0" baseline="0" noProof="0" dirty="0">
                          <a:ln>
                            <a:noFill/>
                          </a:ln>
                          <a:solidFill>
                            <a:srgbClr val="000000"/>
                          </a:solidFill>
                          <a:effectLst/>
                          <a:uLnTx/>
                          <a:uFillTx/>
                          <a:latin typeface="Arial"/>
                          <a:cs typeface="Arial"/>
                          <a:sym typeface="Arial"/>
                        </a:rPr>
                        <a:t> Backend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3.2</a:t>
                      </a:r>
                      <a:r>
                        <a:rPr kumimoji="0" lang="en-GB" sz="2400" b="0" i="0" u="none" strike="noStrike" kern="0" cap="none" spc="0" normalizeH="0" baseline="0" noProof="0" dirty="0">
                          <a:ln>
                            <a:noFill/>
                          </a:ln>
                          <a:solidFill>
                            <a:srgbClr val="000000"/>
                          </a:solidFill>
                          <a:effectLst/>
                          <a:uLnTx/>
                          <a:uFillTx/>
                          <a:latin typeface="Arial"/>
                          <a:cs typeface="Arial"/>
                          <a:sym typeface="Arial"/>
                        </a:rPr>
                        <a:t> Frontend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3.3</a:t>
                      </a:r>
                      <a:r>
                        <a:rPr kumimoji="0" lang="en-GB" sz="2400" b="0" i="0" u="none" strike="noStrike" kern="0" cap="none" spc="0" normalizeH="0" baseline="0" noProof="0" dirty="0">
                          <a:ln>
                            <a:noFill/>
                          </a:ln>
                          <a:solidFill>
                            <a:srgbClr val="000000"/>
                          </a:solidFill>
                          <a:effectLst/>
                          <a:uLnTx/>
                          <a:uFillTx/>
                          <a:latin typeface="Arial"/>
                          <a:cs typeface="Arial"/>
                          <a:sym typeface="Arial"/>
                        </a:rPr>
                        <a:t> integration</a:t>
                      </a: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2"/>
                  </a:ext>
                </a:extLst>
              </a:tr>
              <a:tr h="328350">
                <a:tc>
                  <a:txBody>
                    <a:bodyPr/>
                    <a:lstStyle/>
                    <a:p>
                      <a:pPr marL="0" marR="0" lvl="0" indent="0" algn="l" rtl="0">
                        <a:lnSpc>
                          <a:spcPct val="100000"/>
                        </a:lnSpc>
                        <a:spcBef>
                          <a:spcPts val="0"/>
                        </a:spcBef>
                        <a:spcAft>
                          <a:spcPts val="0"/>
                        </a:spcAft>
                        <a:buClr>
                          <a:srgbClr val="000000"/>
                        </a:buClr>
                        <a:buFont typeface="Arial"/>
                        <a:buNone/>
                      </a:pPr>
                      <a:r>
                        <a:rPr lang="en-GB" sz="2800" b="0" i="0" u="none" strike="noStrike" cap="none" dirty="0">
                          <a:solidFill>
                            <a:schemeClr val="accent1"/>
                          </a:solidFill>
                          <a:latin typeface="Arial"/>
                          <a:cs typeface="Arial"/>
                          <a:sym typeface="Arial"/>
                        </a:rPr>
                        <a:t>4.</a:t>
                      </a:r>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t>Testing &amp; Result</a:t>
                      </a: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3"/>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4"/>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5"/>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6"/>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7"/>
                  </a:ext>
                </a:extLst>
              </a:tr>
            </a:tbl>
          </a:graphicData>
        </a:graphic>
      </p:graphicFrame>
      <p:sp>
        <p:nvSpPr>
          <p:cNvPr id="536" name="Google Shape;536;p84"/>
          <p:cNvSpPr txBox="1"/>
          <p:nvPr/>
        </p:nvSpPr>
        <p:spPr>
          <a:xfrm>
            <a:off x="442914" y="640080"/>
            <a:ext cx="11306173" cy="1084898"/>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chemeClr val="dk1"/>
              </a:buClr>
              <a:buSzPts val="3200"/>
              <a:buFont typeface="Georgia"/>
              <a:buNone/>
            </a:pPr>
            <a:endParaRPr sz="3200">
              <a:solidFill>
                <a:schemeClr val="dk1"/>
              </a:solidFill>
              <a:latin typeface="Georgia"/>
              <a:ea typeface="Georgia"/>
              <a:cs typeface="Georgia"/>
              <a:sym typeface="Georgia"/>
            </a:endParaRPr>
          </a:p>
        </p:txBody>
      </p:sp>
      <p:sp>
        <p:nvSpPr>
          <p:cNvPr id="537" name="Google Shape;537;p8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sz="3200" b="0" i="0" u="none" strike="noStrike" cap="none">
                <a:solidFill>
                  <a:schemeClr val="dk1"/>
                </a:solidFill>
                <a:latin typeface="Georgia"/>
                <a:ea typeface="Georgia"/>
                <a:cs typeface="Georgia"/>
                <a:sym typeface="Georgia"/>
              </a:rPr>
              <a:t>Agenda</a:t>
            </a:r>
            <a:br>
              <a:rPr lang="en-GB" sz="3200" b="0" i="0" u="none" strike="noStrike" cap="none">
                <a:solidFill>
                  <a:schemeClr val="dk1"/>
                </a:solidFill>
                <a:latin typeface="Georgia"/>
                <a:ea typeface="Georgia"/>
                <a:cs typeface="Georgia"/>
                <a:sym typeface="Georgia"/>
              </a:rPr>
            </a:br>
            <a:endParaRPr sz="3200" b="0" i="0" u="none" strike="noStrike" cap="none">
              <a:solidFill>
                <a:schemeClr val="dk1"/>
              </a:solidFill>
              <a:latin typeface="Georgia"/>
              <a:ea typeface="Georgia"/>
              <a:cs typeface="Georgia"/>
              <a:sym typeface="Georgia"/>
            </a:endParaRPr>
          </a:p>
        </p:txBody>
      </p:sp>
      <p:sp>
        <p:nvSpPr>
          <p:cNvPr id="538" name="Google Shape;538;p8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a:t>
            </a:fld>
            <a:endParaRPr sz="75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20</a:t>
            </a:fld>
            <a:endParaRPr sz="750">
              <a:solidFill>
                <a:schemeClr val="dk1"/>
              </a:solidFill>
              <a:latin typeface="Arial"/>
              <a:ea typeface="Arial"/>
              <a:cs typeface="Arial"/>
              <a:sym typeface="Aria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89932"/>
            <a:ext cx="946646" cy="946646"/>
          </a:xfrm>
          <a:prstGeom prst="rect">
            <a:avLst/>
          </a:prstGeom>
        </p:spPr>
      </p:pic>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Frontend</a:t>
            </a:r>
          </a:p>
        </p:txBody>
      </p:sp>
      <p:sp>
        <p:nvSpPr>
          <p:cNvPr id="2" name="Rectangle: Rounded Corners 1">
            <a:extLst>
              <a:ext uri="{FF2B5EF4-FFF2-40B4-BE49-F238E27FC236}">
                <a16:creationId xmlns:a16="http://schemas.microsoft.com/office/drawing/2014/main" id="{D0F2A294-0D3B-0BFD-A599-3203968D04B7}"/>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Rounded Corners 2">
            <a:extLst>
              <a:ext uri="{FF2B5EF4-FFF2-40B4-BE49-F238E27FC236}">
                <a16:creationId xmlns:a16="http://schemas.microsoft.com/office/drawing/2014/main" id="{9B54F1D2-EE58-EBC1-D8BF-26E04CAAAA23}"/>
              </a:ext>
            </a:extLst>
          </p:cNvPr>
          <p:cNvSpPr/>
          <p:nvPr/>
        </p:nvSpPr>
        <p:spPr>
          <a:xfrm>
            <a:off x="8006744" y="2248803"/>
            <a:ext cx="374122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Rectangle: Rounded Corners 3">
            <a:extLst>
              <a:ext uri="{FF2B5EF4-FFF2-40B4-BE49-F238E27FC236}">
                <a16:creationId xmlns:a16="http://schemas.microsoft.com/office/drawing/2014/main" id="{7EEABC4D-EE7C-9267-2FFF-995F5BCCA646}"/>
              </a:ext>
            </a:extLst>
          </p:cNvPr>
          <p:cNvSpPr/>
          <p:nvPr/>
        </p:nvSpPr>
        <p:spPr>
          <a:xfrm>
            <a:off x="4216870" y="2248803"/>
            <a:ext cx="3741223"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6" name="Rectangle: Rounded Corners 5">
            <a:extLst>
              <a:ext uri="{FF2B5EF4-FFF2-40B4-BE49-F238E27FC236}">
                <a16:creationId xmlns:a16="http://schemas.microsoft.com/office/drawing/2014/main" id="{3780CD9E-1CCA-637F-5211-90B738E7CB41}"/>
              </a:ext>
            </a:extLst>
          </p:cNvPr>
          <p:cNvSpPr/>
          <p:nvPr/>
        </p:nvSpPr>
        <p:spPr>
          <a:xfrm>
            <a:off x="420383" y="2248850"/>
            <a:ext cx="374122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Google Shape;1185;p134">
            <a:extLst>
              <a:ext uri="{FF2B5EF4-FFF2-40B4-BE49-F238E27FC236}">
                <a16:creationId xmlns:a16="http://schemas.microsoft.com/office/drawing/2014/main" id="{68CF3D76-C2DA-A1F9-4F3B-279B4D82BAAC}"/>
              </a:ext>
            </a:extLst>
          </p:cNvPr>
          <p:cNvSpPr txBox="1">
            <a:spLocks/>
          </p:cNvSpPr>
          <p:nvPr/>
        </p:nvSpPr>
        <p:spPr>
          <a:xfrm>
            <a:off x="4848126" y="257219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solidFill>
                  <a:schemeClr val="tx1">
                    <a:lumMod val="85000"/>
                    <a:lumOff val="15000"/>
                  </a:schemeClr>
                </a:solidFill>
              </a:rPr>
              <a:t>Styling Using CSS</a:t>
            </a:r>
          </a:p>
        </p:txBody>
      </p:sp>
      <p:sp>
        <p:nvSpPr>
          <p:cNvPr id="10" name="Google Shape;1185;p134">
            <a:extLst>
              <a:ext uri="{FF2B5EF4-FFF2-40B4-BE49-F238E27FC236}">
                <a16:creationId xmlns:a16="http://schemas.microsoft.com/office/drawing/2014/main" id="{ABA3E3F2-90D7-34B9-108D-60628458D71B}"/>
              </a:ext>
            </a:extLst>
          </p:cNvPr>
          <p:cNvSpPr txBox="1">
            <a:spLocks/>
          </p:cNvSpPr>
          <p:nvPr/>
        </p:nvSpPr>
        <p:spPr>
          <a:xfrm>
            <a:off x="1034040" y="257219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solidFill>
                  <a:schemeClr val="tx1">
                    <a:lumMod val="85000"/>
                    <a:lumOff val="15000"/>
                  </a:schemeClr>
                </a:solidFill>
              </a:rPr>
              <a:t>Write HTML Code</a:t>
            </a:r>
          </a:p>
        </p:txBody>
      </p:sp>
      <p:sp>
        <p:nvSpPr>
          <p:cNvPr id="11" name="Google Shape;1185;p134">
            <a:extLst>
              <a:ext uri="{FF2B5EF4-FFF2-40B4-BE49-F238E27FC236}">
                <a16:creationId xmlns:a16="http://schemas.microsoft.com/office/drawing/2014/main" id="{BBFEF592-FC06-0711-B14F-9CBD4599E2C1}"/>
              </a:ext>
            </a:extLst>
          </p:cNvPr>
          <p:cNvSpPr txBox="1">
            <a:spLocks/>
          </p:cNvSpPr>
          <p:nvPr/>
        </p:nvSpPr>
        <p:spPr>
          <a:xfrm>
            <a:off x="8689833" y="2426195"/>
            <a:ext cx="258791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US" sz="2000" b="1" dirty="0">
                <a:solidFill>
                  <a:schemeClr val="tx1">
                    <a:lumMod val="85000"/>
                    <a:lumOff val="15000"/>
                  </a:schemeClr>
                </a:solidFill>
              </a:rPr>
              <a:t>JavaScript or jQuery to Call Backend APIs</a:t>
            </a:r>
            <a:endParaRPr lang="en-GB" sz="2000" b="1" dirty="0">
              <a:solidFill>
                <a:schemeClr val="tx1">
                  <a:lumMod val="85000"/>
                  <a:lumOff val="15000"/>
                </a:schemeClr>
              </a:solidFill>
            </a:endParaRPr>
          </a:p>
        </p:txBody>
      </p:sp>
      <p:pic>
        <p:nvPicPr>
          <p:cNvPr id="13" name="Graphic 12" descr="Badge 1 with solid fill">
            <a:extLst>
              <a:ext uri="{FF2B5EF4-FFF2-40B4-BE49-F238E27FC236}">
                <a16:creationId xmlns:a16="http://schemas.microsoft.com/office/drawing/2014/main" id="{ED5B59FB-A22D-1A75-032F-135C3A5E24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337" y="2422353"/>
            <a:ext cx="482104" cy="482104"/>
          </a:xfrm>
          <a:prstGeom prst="rect">
            <a:avLst/>
          </a:prstGeom>
        </p:spPr>
      </p:pic>
      <p:pic>
        <p:nvPicPr>
          <p:cNvPr id="15" name="Graphic 14" descr="Badge with solid fill">
            <a:extLst>
              <a:ext uri="{FF2B5EF4-FFF2-40B4-BE49-F238E27FC236}">
                <a16:creationId xmlns:a16="http://schemas.microsoft.com/office/drawing/2014/main" id="{81747BEA-4C10-3891-1C4A-57DA42738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93158" y="2422353"/>
            <a:ext cx="482104" cy="482104"/>
          </a:xfrm>
          <a:prstGeom prst="rect">
            <a:avLst/>
          </a:prstGeom>
        </p:spPr>
      </p:pic>
      <p:pic>
        <p:nvPicPr>
          <p:cNvPr id="17" name="Graphic 16" descr="Badge 3 with solid fill">
            <a:extLst>
              <a:ext uri="{FF2B5EF4-FFF2-40B4-BE49-F238E27FC236}">
                <a16:creationId xmlns:a16="http://schemas.microsoft.com/office/drawing/2014/main" id="{9EBD42FB-81F4-CEA2-EB5E-A80AB076AC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6968" y="2422353"/>
            <a:ext cx="482105" cy="482105"/>
          </a:xfrm>
          <a:prstGeom prst="rect">
            <a:avLst/>
          </a:prstGeom>
        </p:spPr>
      </p:pic>
      <p:sp>
        <p:nvSpPr>
          <p:cNvPr id="18" name="Google Shape;1185;p134">
            <a:extLst>
              <a:ext uri="{FF2B5EF4-FFF2-40B4-BE49-F238E27FC236}">
                <a16:creationId xmlns:a16="http://schemas.microsoft.com/office/drawing/2014/main" id="{3B3939E9-E374-333B-DA36-35561F528AB6}"/>
              </a:ext>
            </a:extLst>
          </p:cNvPr>
          <p:cNvSpPr txBox="1">
            <a:spLocks/>
          </p:cNvSpPr>
          <p:nvPr/>
        </p:nvSpPr>
        <p:spPr>
          <a:xfrm>
            <a:off x="763545" y="3409461"/>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Create the structure of the web page using HTML.</a:t>
            </a:r>
          </a:p>
          <a:p>
            <a:pPr marL="0" indent="0">
              <a:spcAft>
                <a:spcPts val="300"/>
              </a:spcAft>
              <a:buSzPts val="1600"/>
            </a:pPr>
            <a:r>
              <a:rPr lang="en-US" sz="2000" dirty="0">
                <a:solidFill>
                  <a:schemeClr val="tx1">
                    <a:lumMod val="85000"/>
                    <a:lumOff val="15000"/>
                  </a:schemeClr>
                </a:solidFill>
              </a:rPr>
              <a:t>Including input field, buttons, and </a:t>
            </a:r>
            <a:r>
              <a:rPr lang="en-US" sz="2000" dirty="0" err="1">
                <a:solidFill>
                  <a:schemeClr val="tx1">
                    <a:lumMod val="85000"/>
                    <a:lumOff val="15000"/>
                  </a:schemeClr>
                </a:solidFill>
              </a:rPr>
              <a:t>divs</a:t>
            </a:r>
            <a:r>
              <a:rPr lang="en-US" sz="2000" dirty="0">
                <a:solidFill>
                  <a:schemeClr val="tx1">
                    <a:lumMod val="85000"/>
                    <a:lumOff val="15000"/>
                  </a:schemeClr>
                </a:solidFill>
              </a:rPr>
              <a:t> for displaying responses.</a:t>
            </a:r>
            <a:endParaRPr lang="en-GB" sz="2000" dirty="0">
              <a:solidFill>
                <a:schemeClr val="tx1">
                  <a:lumMod val="85000"/>
                  <a:lumOff val="15000"/>
                </a:schemeClr>
              </a:solidFill>
            </a:endParaRPr>
          </a:p>
        </p:txBody>
      </p:sp>
      <p:sp>
        <p:nvSpPr>
          <p:cNvPr id="19" name="Google Shape;1185;p134">
            <a:extLst>
              <a:ext uri="{FF2B5EF4-FFF2-40B4-BE49-F238E27FC236}">
                <a16:creationId xmlns:a16="http://schemas.microsoft.com/office/drawing/2014/main" id="{E2A92DB4-B573-311A-F372-9480D5935BBC}"/>
              </a:ext>
            </a:extLst>
          </p:cNvPr>
          <p:cNvSpPr txBox="1">
            <a:spLocks/>
          </p:cNvSpPr>
          <p:nvPr/>
        </p:nvSpPr>
        <p:spPr>
          <a:xfrm>
            <a:off x="4944481" y="3409461"/>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Apply CSS to style the web page and enhance the visual appearance and layout of the elements.</a:t>
            </a:r>
          </a:p>
        </p:txBody>
      </p:sp>
      <p:sp>
        <p:nvSpPr>
          <p:cNvPr id="20" name="Google Shape;1185;p134">
            <a:extLst>
              <a:ext uri="{FF2B5EF4-FFF2-40B4-BE49-F238E27FC236}">
                <a16:creationId xmlns:a16="http://schemas.microsoft.com/office/drawing/2014/main" id="{01654353-F69A-9242-452C-F05290E2821E}"/>
              </a:ext>
            </a:extLst>
          </p:cNvPr>
          <p:cNvSpPr txBox="1">
            <a:spLocks/>
          </p:cNvSpPr>
          <p:nvPr/>
        </p:nvSpPr>
        <p:spPr>
          <a:xfrm>
            <a:off x="8731422" y="3438758"/>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Add JavaScript code to handle user interactions and make API calls That Fetch data from the backend and update the web page with the received responses.</a:t>
            </a:r>
          </a:p>
        </p:txBody>
      </p:sp>
    </p:spTree>
    <p:extLst>
      <p:ext uri="{BB962C8B-B14F-4D97-AF65-F5344CB8AC3E}">
        <p14:creationId xmlns:p14="http://schemas.microsoft.com/office/powerpoint/2010/main" val="428002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29538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22</a:t>
            </a:fld>
            <a:endParaRPr sz="750">
              <a:solidFill>
                <a:schemeClr val="dk1"/>
              </a:solidFill>
              <a:latin typeface="Arial"/>
              <a:ea typeface="Arial"/>
              <a:cs typeface="Arial"/>
              <a:sym typeface="Arial"/>
            </a:endParaRPr>
          </a:p>
        </p:txBody>
      </p:sp>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Integration</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EFD89007-EE60-70AA-1C81-2C214BFA3B26}"/>
              </a:ext>
            </a:extLst>
          </p:cNvPr>
          <p:cNvPicPr>
            <a:picLocks noChangeAspect="1"/>
          </p:cNvPicPr>
          <p:nvPr/>
        </p:nvPicPr>
        <p:blipFill>
          <a:blip r:embed="rId3">
            <a:duotone>
              <a:schemeClr val="accent3">
                <a:shade val="45000"/>
                <a:satMod val="135000"/>
              </a:schemeClr>
              <a:prstClr val="white"/>
            </a:duotone>
          </a:blip>
          <a:stretch>
            <a:fillRect/>
          </a:stretch>
        </p:blipFill>
        <p:spPr>
          <a:xfrm>
            <a:off x="442913" y="1169908"/>
            <a:ext cx="946646" cy="946646"/>
          </a:xfrm>
          <a:prstGeom prst="rect">
            <a:avLst/>
          </a:prstGeom>
          <a:ln>
            <a:noFill/>
          </a:ln>
        </p:spPr>
      </p:pic>
      <p:pic>
        <p:nvPicPr>
          <p:cNvPr id="4" name="Picture 3">
            <a:extLst>
              <a:ext uri="{FF2B5EF4-FFF2-40B4-BE49-F238E27FC236}">
                <a16:creationId xmlns:a16="http://schemas.microsoft.com/office/drawing/2014/main" id="{1641581E-42DD-4537-4D90-2990DE634357}"/>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5250575" y="3429000"/>
            <a:ext cx="1179590" cy="1179590"/>
          </a:xfrm>
          <a:prstGeom prst="rect">
            <a:avLst/>
          </a:prstGeom>
        </p:spPr>
      </p:pic>
      <p:sp>
        <p:nvSpPr>
          <p:cNvPr id="5" name="Rectangle: Rounded Corners 4">
            <a:extLst>
              <a:ext uri="{FF2B5EF4-FFF2-40B4-BE49-F238E27FC236}">
                <a16:creationId xmlns:a16="http://schemas.microsoft.com/office/drawing/2014/main" id="{8E51EFD7-F24B-94BD-AA3D-9F9EB1FBE265}"/>
              </a:ext>
            </a:extLst>
          </p:cNvPr>
          <p:cNvSpPr/>
          <p:nvPr/>
        </p:nvSpPr>
        <p:spPr>
          <a:xfrm>
            <a:off x="1477963" y="2449877"/>
            <a:ext cx="8771915" cy="3137836"/>
          </a:xfrm>
          <a:prstGeom prst="roundRect">
            <a:avLst/>
          </a:prstGeom>
          <a:no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Rectangle: Rounded Corners 5">
            <a:extLst>
              <a:ext uri="{FF2B5EF4-FFF2-40B4-BE49-F238E27FC236}">
                <a16:creationId xmlns:a16="http://schemas.microsoft.com/office/drawing/2014/main" id="{E99CF518-CD0C-5688-2F00-8A5DC8C30563}"/>
              </a:ext>
            </a:extLst>
          </p:cNvPr>
          <p:cNvSpPr/>
          <p:nvPr/>
        </p:nvSpPr>
        <p:spPr>
          <a:xfrm>
            <a:off x="1664834" y="2620047"/>
            <a:ext cx="3461400" cy="2797496"/>
          </a:xfrm>
          <a:prstGeom prst="roundRect">
            <a:avLst/>
          </a:prstGeom>
          <a:solidFill>
            <a:schemeClr val="bg1">
              <a:lumMod val="95000"/>
            </a:schemeClr>
          </a:solid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E4A82BC7-0566-6C53-FAB4-31B1D558925C}"/>
              </a:ext>
            </a:extLst>
          </p:cNvPr>
          <p:cNvSpPr/>
          <p:nvPr/>
        </p:nvSpPr>
        <p:spPr>
          <a:xfrm>
            <a:off x="6578536" y="2620047"/>
            <a:ext cx="3461400" cy="2797496"/>
          </a:xfrm>
          <a:prstGeom prst="roundRect">
            <a:avLst/>
          </a:prstGeom>
          <a:solidFill>
            <a:schemeClr val="bg1">
              <a:lumMod val="95000"/>
            </a:schemeClr>
          </a:solid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TextBox 10">
            <a:extLst>
              <a:ext uri="{FF2B5EF4-FFF2-40B4-BE49-F238E27FC236}">
                <a16:creationId xmlns:a16="http://schemas.microsoft.com/office/drawing/2014/main" id="{40C4C311-1594-C967-5B52-D432F6AC3235}"/>
              </a:ext>
            </a:extLst>
          </p:cNvPr>
          <p:cNvSpPr txBox="1"/>
          <p:nvPr/>
        </p:nvSpPr>
        <p:spPr>
          <a:xfrm>
            <a:off x="1865117" y="3709695"/>
            <a:ext cx="2906830" cy="369332"/>
          </a:xfrm>
          <a:prstGeom prst="rect">
            <a:avLst/>
          </a:prstGeom>
          <a:noFill/>
        </p:spPr>
        <p:txBody>
          <a:bodyPr wrap="square" rtlCol="1">
            <a:spAutoFit/>
          </a:bodyPr>
          <a:lstStyle/>
          <a:p>
            <a:pPr algn="ctr"/>
            <a:r>
              <a:rPr lang="en-US" sz="1800" dirty="0"/>
              <a:t>Written in </a:t>
            </a:r>
            <a:r>
              <a:rPr lang="en-US" sz="1800" dirty="0" err="1"/>
              <a:t>FastAPI</a:t>
            </a:r>
            <a:endParaRPr lang="ar-SA" sz="1800" dirty="0"/>
          </a:p>
        </p:txBody>
      </p:sp>
      <p:sp>
        <p:nvSpPr>
          <p:cNvPr id="12" name="TextBox 11">
            <a:extLst>
              <a:ext uri="{FF2B5EF4-FFF2-40B4-BE49-F238E27FC236}">
                <a16:creationId xmlns:a16="http://schemas.microsoft.com/office/drawing/2014/main" id="{B2A0C974-3D7C-B79F-721D-BAA3AFE67BDD}"/>
              </a:ext>
            </a:extLst>
          </p:cNvPr>
          <p:cNvSpPr txBox="1"/>
          <p:nvPr/>
        </p:nvSpPr>
        <p:spPr>
          <a:xfrm>
            <a:off x="7000200" y="3617362"/>
            <a:ext cx="2906830" cy="923330"/>
          </a:xfrm>
          <a:prstGeom prst="rect">
            <a:avLst/>
          </a:prstGeom>
          <a:noFill/>
        </p:spPr>
        <p:txBody>
          <a:bodyPr wrap="square" rtlCol="1">
            <a:spAutoFit/>
          </a:bodyPr>
          <a:lstStyle/>
          <a:p>
            <a:pPr algn="ctr"/>
            <a:r>
              <a:rPr lang="en-US" sz="1800" dirty="0"/>
              <a:t>Call </a:t>
            </a:r>
            <a:r>
              <a:rPr lang="en-US" sz="1800" dirty="0" err="1"/>
              <a:t>FastAPI</a:t>
            </a:r>
            <a:r>
              <a:rPr lang="en-US" sz="1800" dirty="0"/>
              <a:t> from the frontend using JavaScript or jQuery.</a:t>
            </a:r>
            <a:endParaRPr lang="ar-SA" sz="1800" dirty="0"/>
          </a:p>
        </p:txBody>
      </p:sp>
      <p:sp>
        <p:nvSpPr>
          <p:cNvPr id="13" name="TextBox 12">
            <a:extLst>
              <a:ext uri="{FF2B5EF4-FFF2-40B4-BE49-F238E27FC236}">
                <a16:creationId xmlns:a16="http://schemas.microsoft.com/office/drawing/2014/main" id="{8948FB9E-9921-4012-4E6C-E477189B6B65}"/>
              </a:ext>
            </a:extLst>
          </p:cNvPr>
          <p:cNvSpPr txBox="1"/>
          <p:nvPr/>
        </p:nvSpPr>
        <p:spPr>
          <a:xfrm>
            <a:off x="1942119" y="2740512"/>
            <a:ext cx="2906830" cy="369332"/>
          </a:xfrm>
          <a:prstGeom prst="rect">
            <a:avLst/>
          </a:prstGeom>
          <a:noFill/>
        </p:spPr>
        <p:txBody>
          <a:bodyPr wrap="square" rtlCol="1">
            <a:spAutoFit/>
          </a:bodyPr>
          <a:lstStyle/>
          <a:p>
            <a:pPr algn="ctr"/>
            <a:r>
              <a:rPr lang="en-US" sz="1800" b="1" dirty="0">
                <a:solidFill>
                  <a:schemeClr val="bg2">
                    <a:lumMod val="75000"/>
                  </a:schemeClr>
                </a:solidFill>
              </a:rPr>
              <a:t>Backend</a:t>
            </a:r>
            <a:endParaRPr lang="ar-SA" sz="1800" b="1" dirty="0">
              <a:solidFill>
                <a:schemeClr val="bg2">
                  <a:lumMod val="75000"/>
                </a:schemeClr>
              </a:solidFill>
            </a:endParaRPr>
          </a:p>
        </p:txBody>
      </p:sp>
      <p:sp>
        <p:nvSpPr>
          <p:cNvPr id="14" name="TextBox 13">
            <a:extLst>
              <a:ext uri="{FF2B5EF4-FFF2-40B4-BE49-F238E27FC236}">
                <a16:creationId xmlns:a16="http://schemas.microsoft.com/office/drawing/2014/main" id="{820774DA-3830-46AA-9097-3B25FF0901DE}"/>
              </a:ext>
            </a:extLst>
          </p:cNvPr>
          <p:cNvSpPr txBox="1"/>
          <p:nvPr/>
        </p:nvSpPr>
        <p:spPr>
          <a:xfrm>
            <a:off x="6855821" y="2740512"/>
            <a:ext cx="2906830" cy="369332"/>
          </a:xfrm>
          <a:prstGeom prst="rect">
            <a:avLst/>
          </a:prstGeom>
          <a:noFill/>
        </p:spPr>
        <p:txBody>
          <a:bodyPr wrap="square" rtlCol="1">
            <a:spAutoFit/>
          </a:bodyPr>
          <a:lstStyle>
            <a:defPPr marR="0" lvl="0" algn="l" rtl="0">
              <a:lnSpc>
                <a:spcPct val="100000"/>
              </a:lnSpc>
              <a:spcBef>
                <a:spcPts val="0"/>
              </a:spcBef>
              <a:spcAft>
                <a:spcPts val="0"/>
              </a:spcAft>
            </a:defPPr>
            <a:lvl1pPr algn="ctr">
              <a:defRPr sz="1800" b="1">
                <a:solidFill>
                  <a:schemeClr val="bg2">
                    <a:lumMod val="75000"/>
                  </a:schemeClr>
                </a:solidFill>
              </a:defRPr>
            </a:lvl1pPr>
          </a:lstStyle>
          <a:p>
            <a:r>
              <a:rPr lang="en-US" dirty="0"/>
              <a:t>Frontend</a:t>
            </a:r>
            <a:endParaRPr lang="ar-SA" dirty="0"/>
          </a:p>
        </p:txBody>
      </p:sp>
    </p:spTree>
    <p:extLst>
      <p:ext uri="{BB962C8B-B14F-4D97-AF65-F5344CB8AC3E}">
        <p14:creationId xmlns:p14="http://schemas.microsoft.com/office/powerpoint/2010/main" val="1817795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384379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3200" dirty="0"/>
              <a:t>Testing &amp; Result</a:t>
            </a:r>
            <a:endParaRPr lang="en-US" sz="3200" b="0" i="0" u="none" strike="noStrike" cap="none" dirty="0">
              <a:solidFill>
                <a:schemeClr val="accent1"/>
              </a:solidFill>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24</a:t>
            </a:fld>
            <a:endParaRPr sz="75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25996E4C-CFC7-0D61-5D69-CB186847B1B8}"/>
              </a:ext>
            </a:extLst>
          </p:cNvPr>
          <p:cNvPicPr>
            <a:picLocks noChangeAspect="1"/>
          </p:cNvPicPr>
          <p:nvPr/>
        </p:nvPicPr>
        <p:blipFill>
          <a:blip r:embed="rId3"/>
          <a:stretch>
            <a:fillRect/>
          </a:stretch>
        </p:blipFill>
        <p:spPr>
          <a:xfrm>
            <a:off x="112295" y="1866771"/>
            <a:ext cx="7915639" cy="3402021"/>
          </a:xfrm>
          <a:prstGeom prst="rect">
            <a:avLst/>
          </a:prstGeom>
        </p:spPr>
      </p:pic>
      <p:pic>
        <p:nvPicPr>
          <p:cNvPr id="7" name="Picture 6">
            <a:extLst>
              <a:ext uri="{FF2B5EF4-FFF2-40B4-BE49-F238E27FC236}">
                <a16:creationId xmlns:a16="http://schemas.microsoft.com/office/drawing/2014/main" id="{F0EF049E-C0E9-EB64-C72F-7EC35C023264}"/>
              </a:ext>
            </a:extLst>
          </p:cNvPr>
          <p:cNvPicPr>
            <a:picLocks noChangeAspect="1"/>
          </p:cNvPicPr>
          <p:nvPr/>
        </p:nvPicPr>
        <p:blipFill>
          <a:blip r:embed="rId4"/>
          <a:stretch>
            <a:fillRect/>
          </a:stretch>
        </p:blipFill>
        <p:spPr>
          <a:xfrm>
            <a:off x="8536300" y="1589208"/>
            <a:ext cx="3017139" cy="3679584"/>
          </a:xfrm>
          <a:prstGeom prst="rect">
            <a:avLst/>
          </a:prstGeom>
        </p:spPr>
      </p:pic>
      <p:sp>
        <p:nvSpPr>
          <p:cNvPr id="8" name="Google Shape;701;p105">
            <a:extLst>
              <a:ext uri="{FF2B5EF4-FFF2-40B4-BE49-F238E27FC236}">
                <a16:creationId xmlns:a16="http://schemas.microsoft.com/office/drawing/2014/main" id="{F96D2B77-AA0A-55DD-8D0E-4BB6072BE727}"/>
              </a:ext>
            </a:extLst>
          </p:cNvPr>
          <p:cNvSpPr txBox="1">
            <a:spLocks/>
          </p:cNvSpPr>
          <p:nvPr/>
        </p:nvSpPr>
        <p:spPr>
          <a:xfrm>
            <a:off x="643439" y="1042238"/>
            <a:ext cx="11306175" cy="50292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buClr>
                <a:srgbClr val="000000"/>
              </a:buClr>
              <a:buSzPts val="2800"/>
              <a:buFont typeface="Arial"/>
              <a:buNone/>
              <a:defRPr/>
            </a:pPr>
            <a:r>
              <a:rPr lang="en-US" sz="2400" dirty="0"/>
              <a:t>Relevant question: What is UAE Pass?</a:t>
            </a:r>
            <a:endParaRPr lang="en-US" sz="2400" dirty="0">
              <a:solidFill>
                <a:schemeClr val="accent1"/>
              </a:solidFill>
              <a:latin typeface="Arial"/>
              <a:cs typeface="Arial"/>
              <a:sym typeface="Arial"/>
            </a:endParaRPr>
          </a:p>
        </p:txBody>
      </p:sp>
    </p:spTree>
    <p:extLst>
      <p:ext uri="{BB962C8B-B14F-4D97-AF65-F5344CB8AC3E}">
        <p14:creationId xmlns:p14="http://schemas.microsoft.com/office/powerpoint/2010/main" val="2318207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3200" dirty="0"/>
              <a:t>Testing &amp; Result</a:t>
            </a:r>
            <a:endParaRPr lang="en-US" sz="3200" b="0" i="0" u="none" strike="noStrike" cap="none" dirty="0">
              <a:solidFill>
                <a:schemeClr val="accent1"/>
              </a:solidFill>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25</a:t>
            </a:fld>
            <a:endParaRPr sz="75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B8BDB86-7F76-3DEE-FD29-562B9559F24E}"/>
              </a:ext>
            </a:extLst>
          </p:cNvPr>
          <p:cNvPicPr>
            <a:picLocks noChangeAspect="1"/>
          </p:cNvPicPr>
          <p:nvPr/>
        </p:nvPicPr>
        <p:blipFill>
          <a:blip r:embed="rId3"/>
          <a:stretch>
            <a:fillRect/>
          </a:stretch>
        </p:blipFill>
        <p:spPr>
          <a:xfrm>
            <a:off x="442913" y="2104549"/>
            <a:ext cx="7082589" cy="3051455"/>
          </a:xfrm>
          <a:prstGeom prst="rect">
            <a:avLst/>
          </a:prstGeom>
        </p:spPr>
      </p:pic>
      <p:pic>
        <p:nvPicPr>
          <p:cNvPr id="5" name="Picture 4">
            <a:extLst>
              <a:ext uri="{FF2B5EF4-FFF2-40B4-BE49-F238E27FC236}">
                <a16:creationId xmlns:a16="http://schemas.microsoft.com/office/drawing/2014/main" id="{8A257D8C-40A1-5780-D274-258F9B3CC570}"/>
              </a:ext>
            </a:extLst>
          </p:cNvPr>
          <p:cNvPicPr>
            <a:picLocks noChangeAspect="1"/>
          </p:cNvPicPr>
          <p:nvPr/>
        </p:nvPicPr>
        <p:blipFill>
          <a:blip r:embed="rId4"/>
          <a:stretch>
            <a:fillRect/>
          </a:stretch>
        </p:blipFill>
        <p:spPr>
          <a:xfrm>
            <a:off x="7873767" y="1881247"/>
            <a:ext cx="3512058" cy="3274757"/>
          </a:xfrm>
          <a:prstGeom prst="rect">
            <a:avLst/>
          </a:prstGeom>
        </p:spPr>
      </p:pic>
      <p:sp>
        <p:nvSpPr>
          <p:cNvPr id="6" name="Google Shape;701;p105">
            <a:extLst>
              <a:ext uri="{FF2B5EF4-FFF2-40B4-BE49-F238E27FC236}">
                <a16:creationId xmlns:a16="http://schemas.microsoft.com/office/drawing/2014/main" id="{90A3F80D-BABF-B21E-5725-18DABB856D9B}"/>
              </a:ext>
            </a:extLst>
          </p:cNvPr>
          <p:cNvSpPr txBox="1">
            <a:spLocks/>
          </p:cNvSpPr>
          <p:nvPr/>
        </p:nvSpPr>
        <p:spPr>
          <a:xfrm>
            <a:off x="643439" y="1042238"/>
            <a:ext cx="11306175" cy="50292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0000"/>
              </a:lnSpc>
              <a:buClr>
                <a:srgbClr val="000000"/>
              </a:buClr>
              <a:buSzPts val="2800"/>
              <a:buFont typeface="Arial"/>
              <a:buNone/>
              <a:defRPr/>
            </a:pPr>
            <a:r>
              <a:rPr lang="en-US" sz="2400" dirty="0"/>
              <a:t>Non-relevant question: where does Saudi Arabia located?</a:t>
            </a:r>
            <a:endParaRPr lang="en-US" sz="2400" dirty="0">
              <a:solidFill>
                <a:schemeClr val="accent1"/>
              </a:solidFill>
              <a:latin typeface="Arial"/>
              <a:cs typeface="Arial"/>
              <a:sym typeface="Arial"/>
            </a:endParaRPr>
          </a:p>
        </p:txBody>
      </p:sp>
    </p:spTree>
    <p:extLst>
      <p:ext uri="{BB962C8B-B14F-4D97-AF65-F5344CB8AC3E}">
        <p14:creationId xmlns:p14="http://schemas.microsoft.com/office/powerpoint/2010/main" val="24378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36"/>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5800"/>
              <a:buFont typeface="Georgia"/>
              <a:buNone/>
            </a:pPr>
            <a:r>
              <a:rPr lang="en-GB" sz="5800" b="0" i="0" u="none" strike="noStrike" cap="none">
                <a:solidFill>
                  <a:schemeClr val="dk1"/>
                </a:solidFill>
                <a:latin typeface="Georgia"/>
                <a:ea typeface="Georgia"/>
                <a:cs typeface="Georgia"/>
                <a:sym typeface="Georgia"/>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AFD1-BAFF-5B53-94BE-DC666A1527FB}"/>
              </a:ext>
            </a:extLst>
          </p:cNvPr>
          <p:cNvSpPr>
            <a:spLocks noGrp="1"/>
          </p:cNvSpPr>
          <p:nvPr>
            <p:ph type="title"/>
          </p:nvPr>
        </p:nvSpPr>
        <p:spPr>
          <a:xfrm>
            <a:off x="442913" y="432000"/>
            <a:ext cx="11306175" cy="386147"/>
          </a:xfrm>
        </p:spPr>
        <p:txBody>
          <a:bodyPr/>
          <a:lstStyle/>
          <a:p>
            <a:r>
              <a:rPr lang="en-US" dirty="0"/>
              <a:t>Abstract</a:t>
            </a:r>
            <a:endParaRPr lang="ar-SA" dirty="0"/>
          </a:p>
        </p:txBody>
      </p:sp>
      <p:sp>
        <p:nvSpPr>
          <p:cNvPr id="3" name="Slide Number Placeholder 2">
            <a:extLst>
              <a:ext uri="{FF2B5EF4-FFF2-40B4-BE49-F238E27FC236}">
                <a16:creationId xmlns:a16="http://schemas.microsoft.com/office/drawing/2014/main" id="{1A664B83-A1BA-8881-55D7-4F2E26AED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pSp>
        <p:nvGrpSpPr>
          <p:cNvPr id="11" name="Group 10">
            <a:extLst>
              <a:ext uri="{FF2B5EF4-FFF2-40B4-BE49-F238E27FC236}">
                <a16:creationId xmlns:a16="http://schemas.microsoft.com/office/drawing/2014/main" id="{D1984AD2-B13D-8DE4-BB62-E429752B3347}"/>
              </a:ext>
            </a:extLst>
          </p:cNvPr>
          <p:cNvGrpSpPr/>
          <p:nvPr/>
        </p:nvGrpSpPr>
        <p:grpSpPr>
          <a:xfrm>
            <a:off x="442912" y="1661821"/>
            <a:ext cx="11306176" cy="3534357"/>
            <a:chOff x="442911" y="1440062"/>
            <a:chExt cx="11306176" cy="3534357"/>
          </a:xfrm>
        </p:grpSpPr>
        <p:sp>
          <p:nvSpPr>
            <p:cNvPr id="5" name="Rectangle: Rounded Corners 4">
              <a:extLst>
                <a:ext uri="{FF2B5EF4-FFF2-40B4-BE49-F238E27FC236}">
                  <a16:creationId xmlns:a16="http://schemas.microsoft.com/office/drawing/2014/main" id="{152C668D-C060-79EE-F78A-BC13B08E7E8F}"/>
                </a:ext>
              </a:extLst>
            </p:cNvPr>
            <p:cNvSpPr/>
            <p:nvPr/>
          </p:nvSpPr>
          <p:spPr>
            <a:xfrm>
              <a:off x="442912" y="1440062"/>
              <a:ext cx="11306175" cy="939800"/>
            </a:xfrm>
            <a:prstGeom prst="roundRect">
              <a:avLst/>
            </a:prstGeom>
            <a:solidFill>
              <a:schemeClr val="accent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Rectangle: Rounded Corners 5">
              <a:extLst>
                <a:ext uri="{FF2B5EF4-FFF2-40B4-BE49-F238E27FC236}">
                  <a16:creationId xmlns:a16="http://schemas.microsoft.com/office/drawing/2014/main" id="{50422779-9E04-A343-0EBA-B6B5ADB20E9B}"/>
                </a:ext>
              </a:extLst>
            </p:cNvPr>
            <p:cNvSpPr/>
            <p:nvPr/>
          </p:nvSpPr>
          <p:spPr>
            <a:xfrm>
              <a:off x="442912" y="2731371"/>
              <a:ext cx="11306175" cy="939800"/>
            </a:xfrm>
            <a:prstGeom prst="roundRect">
              <a:avLst/>
            </a:prstGeom>
            <a:solidFill>
              <a:schemeClr val="accent4">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9D2677F0-869B-67F3-E606-877404DCF3BF}"/>
                </a:ext>
              </a:extLst>
            </p:cNvPr>
            <p:cNvSpPr/>
            <p:nvPr/>
          </p:nvSpPr>
          <p:spPr>
            <a:xfrm>
              <a:off x="442912" y="4022680"/>
              <a:ext cx="11306175" cy="939800"/>
            </a:xfrm>
            <a:prstGeom prst="roundRect">
              <a:avLst/>
            </a:prstGeom>
            <a:solidFill>
              <a:schemeClr val="accent2">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Google Shape;704;p105">
              <a:extLst>
                <a:ext uri="{FF2B5EF4-FFF2-40B4-BE49-F238E27FC236}">
                  <a16:creationId xmlns:a16="http://schemas.microsoft.com/office/drawing/2014/main" id="{CC8A3FB9-DE7D-2523-DC34-CD796C952896}"/>
                </a:ext>
              </a:extLst>
            </p:cNvPr>
            <p:cNvSpPr txBox="1">
              <a:spLocks/>
            </p:cNvSpPr>
            <p:nvPr/>
          </p:nvSpPr>
          <p:spPr>
            <a:xfrm>
              <a:off x="442911" y="1617110"/>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objective of this project is to create a web application that </a:t>
              </a:r>
              <a:r>
                <a:rPr lang="en-US" sz="1800" b="1" dirty="0"/>
                <a:t>evaluates</a:t>
              </a:r>
              <a:r>
                <a:rPr lang="en-US" sz="1800" dirty="0"/>
                <a:t> and </a:t>
              </a:r>
              <a:r>
                <a:rPr lang="en-US" sz="1800" b="1" dirty="0"/>
                <a:t>compares</a:t>
              </a:r>
              <a:r>
                <a:rPr lang="en-US" sz="1800" dirty="0"/>
                <a:t> the responses of </a:t>
              </a:r>
              <a:r>
                <a:rPr lang="en-US" sz="1800" b="1" dirty="0"/>
                <a:t>four</a:t>
              </a:r>
              <a:r>
                <a:rPr lang="en-US" sz="1800" dirty="0"/>
                <a:t> large language models (</a:t>
              </a:r>
              <a:r>
                <a:rPr lang="en-US" sz="1800" b="1" dirty="0"/>
                <a:t>LLMs</a:t>
              </a:r>
              <a:r>
                <a:rPr lang="en-US" sz="1800" dirty="0"/>
                <a:t>). </a:t>
              </a:r>
            </a:p>
            <a:p>
              <a:pPr algn="ctr">
                <a:lnSpc>
                  <a:spcPct val="85000"/>
                </a:lnSpc>
                <a:buClr>
                  <a:schemeClr val="dk1"/>
                </a:buClr>
                <a:buSzPts val="2400"/>
              </a:pPr>
              <a:endParaRPr lang="en-US" sz="1800" dirty="0"/>
            </a:p>
          </p:txBody>
        </p:sp>
        <p:sp>
          <p:nvSpPr>
            <p:cNvPr id="9" name="Google Shape;704;p105">
              <a:extLst>
                <a:ext uri="{FF2B5EF4-FFF2-40B4-BE49-F238E27FC236}">
                  <a16:creationId xmlns:a16="http://schemas.microsoft.com/office/drawing/2014/main" id="{EE9E0F12-7048-A0E1-4DC8-D09C22FDE765}"/>
                </a:ext>
              </a:extLst>
            </p:cNvPr>
            <p:cNvSpPr txBox="1">
              <a:spLocks/>
            </p:cNvSpPr>
            <p:nvPr/>
          </p:nvSpPr>
          <p:spPr>
            <a:xfrm>
              <a:off x="442911" y="2975859"/>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application </a:t>
              </a:r>
              <a:r>
                <a:rPr lang="en-US" sz="1800" b="1" dirty="0"/>
                <a:t>retrieves</a:t>
              </a:r>
              <a:r>
                <a:rPr lang="en-US" sz="1800" dirty="0"/>
                <a:t> relevant data to ensure that models responses </a:t>
              </a:r>
              <a:r>
                <a:rPr lang="en-US" sz="1800" b="1" dirty="0"/>
                <a:t>based</a:t>
              </a:r>
              <a:r>
                <a:rPr lang="en-US" sz="1800" dirty="0"/>
                <a:t> on </a:t>
              </a:r>
              <a:r>
                <a:rPr lang="en-US" sz="1800" b="1" dirty="0"/>
                <a:t>search</a:t>
              </a:r>
              <a:r>
                <a:rPr lang="en-US" sz="1800" dirty="0"/>
                <a:t> </a:t>
              </a:r>
              <a:r>
                <a:rPr lang="en-US" sz="1800" b="1" dirty="0"/>
                <a:t>results</a:t>
              </a:r>
              <a:r>
                <a:rPr lang="en-US" sz="1800" dirty="0"/>
                <a:t>, not their own </a:t>
              </a:r>
              <a:r>
                <a:rPr lang="en-US" sz="1800" b="1" dirty="0"/>
                <a:t>knowledge</a:t>
              </a:r>
              <a:r>
                <a:rPr lang="en-US" sz="1800" dirty="0"/>
                <a:t> or </a:t>
              </a:r>
              <a:r>
                <a:rPr lang="en-US" sz="1800" b="1" dirty="0"/>
                <a:t>hallucinations</a:t>
              </a:r>
              <a:r>
                <a:rPr lang="en-US" sz="1800" dirty="0"/>
                <a:t>. </a:t>
              </a:r>
            </a:p>
            <a:p>
              <a:pPr algn="ctr">
                <a:lnSpc>
                  <a:spcPct val="85000"/>
                </a:lnSpc>
                <a:buClr>
                  <a:schemeClr val="dk1"/>
                </a:buClr>
                <a:buSzPts val="2400"/>
              </a:pPr>
              <a:endParaRPr lang="en-US" sz="1800" dirty="0"/>
            </a:p>
          </p:txBody>
        </p:sp>
        <p:sp>
          <p:nvSpPr>
            <p:cNvPr id="10" name="Google Shape;704;p105">
              <a:extLst>
                <a:ext uri="{FF2B5EF4-FFF2-40B4-BE49-F238E27FC236}">
                  <a16:creationId xmlns:a16="http://schemas.microsoft.com/office/drawing/2014/main" id="{0B4B8DD5-F5D5-87A8-0B2F-09BCBBF1271C}"/>
                </a:ext>
              </a:extLst>
            </p:cNvPr>
            <p:cNvSpPr txBox="1">
              <a:spLocks/>
            </p:cNvSpPr>
            <p:nvPr/>
          </p:nvSpPr>
          <p:spPr>
            <a:xfrm>
              <a:off x="442911" y="4311062"/>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This approach ultimately identifies the </a:t>
              </a:r>
              <a:r>
                <a:rPr lang="en-US" sz="1800" b="1" dirty="0"/>
                <a:t>best-performing</a:t>
              </a:r>
              <a:r>
                <a:rPr lang="en-US" sz="1800" dirty="0"/>
                <a:t> model based on predefined </a:t>
              </a:r>
              <a:r>
                <a:rPr lang="en-US" sz="1800" b="1" dirty="0"/>
                <a:t>evaluation criteria</a:t>
              </a:r>
              <a:r>
                <a:rPr lang="en-US" sz="1800" dirty="0"/>
                <a:t>.</a:t>
              </a:r>
              <a:endParaRPr lang="en-US" sz="1100" dirty="0"/>
            </a:p>
            <a:p>
              <a:pPr algn="ctr">
                <a:lnSpc>
                  <a:spcPct val="85000"/>
                </a:lnSpc>
                <a:buClr>
                  <a:schemeClr val="dk1"/>
                </a:buClr>
                <a:buSzPts val="2400"/>
              </a:pPr>
              <a:endParaRPr lang="en-US" sz="1800" dirty="0"/>
            </a:p>
          </p:txBody>
        </p:sp>
      </p:grpSp>
    </p:spTree>
    <p:extLst>
      <p:ext uri="{BB962C8B-B14F-4D97-AF65-F5344CB8AC3E}">
        <p14:creationId xmlns:p14="http://schemas.microsoft.com/office/powerpoint/2010/main" val="206487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Ecosystem</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4</a:t>
            </a:fld>
            <a:endParaRPr sz="750">
              <a:solidFill>
                <a:schemeClr val="dk1"/>
              </a:solidFill>
              <a:latin typeface="Arial"/>
              <a:ea typeface="Arial"/>
              <a:cs typeface="Arial"/>
              <a:sym typeface="Aria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1682203" y="2695178"/>
            <a:ext cx="885843" cy="88584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4">
            <a:duotone>
              <a:schemeClr val="accent1">
                <a:shade val="45000"/>
                <a:satMod val="135000"/>
              </a:schemeClr>
              <a:prstClr val="white"/>
            </a:duotone>
          </a:blip>
          <a:stretch>
            <a:fillRect/>
          </a:stretch>
        </p:blipFill>
        <p:spPr>
          <a:xfrm>
            <a:off x="3259130" y="2695178"/>
            <a:ext cx="885843" cy="885843"/>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3199079"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Backend</a:t>
            </a:r>
          </a:p>
        </p:txBody>
      </p:sp>
      <p:pic>
        <p:nvPicPr>
          <p:cNvPr id="4" name="Graphic 3" descr="User with solid fill">
            <a:extLst>
              <a:ext uri="{FF2B5EF4-FFF2-40B4-BE49-F238E27FC236}">
                <a16:creationId xmlns:a16="http://schemas.microsoft.com/office/drawing/2014/main" id="{A11B7B71-CBF5-1289-28D3-6054FCDF71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199" y="2751639"/>
            <a:ext cx="772920" cy="772920"/>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9CD299D-7137-5962-ADF3-3E5752923AB5}"/>
              </a:ext>
            </a:extLst>
          </p:cNvPr>
          <p:cNvPicPr>
            <a:picLocks noChangeAspect="1"/>
          </p:cNvPicPr>
          <p:nvPr/>
        </p:nvPicPr>
        <p:blipFill>
          <a:blip r:embed="rId7">
            <a:duotone>
              <a:schemeClr val="accent1">
                <a:shade val="45000"/>
                <a:satMod val="135000"/>
              </a:schemeClr>
              <a:prstClr val="white"/>
            </a:duotone>
          </a:blip>
          <a:stretch>
            <a:fillRect/>
          </a:stretch>
        </p:blipFill>
        <p:spPr>
          <a:xfrm>
            <a:off x="9623953" y="2695178"/>
            <a:ext cx="885842" cy="885842"/>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66F37733-D156-EA44-B659-084E61493311}"/>
              </a:ext>
            </a:extLst>
          </p:cNvPr>
          <p:cNvPicPr>
            <a:picLocks noChangeAspect="1"/>
          </p:cNvPicPr>
          <p:nvPr/>
        </p:nvPicPr>
        <p:blipFill>
          <a:blip r:embed="rId8">
            <a:duotone>
              <a:schemeClr val="accent1">
                <a:shade val="45000"/>
                <a:satMod val="135000"/>
              </a:schemeClr>
              <a:prstClr val="white"/>
            </a:duotone>
          </a:blip>
          <a:stretch>
            <a:fillRect/>
          </a:stretch>
        </p:blipFill>
        <p:spPr>
          <a:xfrm>
            <a:off x="8018468" y="2680899"/>
            <a:ext cx="914401" cy="914401"/>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344480CB-91ED-5462-7FB9-FC0D2FFEBCDB}"/>
              </a:ext>
            </a:extLst>
          </p:cNvPr>
          <p:cNvPicPr>
            <a:picLocks noChangeAspect="1"/>
          </p:cNvPicPr>
          <p:nvPr/>
        </p:nvPicPr>
        <p:blipFill>
          <a:blip r:embed="rId9">
            <a:duotone>
              <a:schemeClr val="accent1">
                <a:shade val="45000"/>
                <a:satMod val="135000"/>
              </a:schemeClr>
              <a:prstClr val="white"/>
            </a:duotone>
          </a:blip>
          <a:stretch>
            <a:fillRect/>
          </a:stretch>
        </p:blipFill>
        <p:spPr>
          <a:xfrm>
            <a:off x="4836057" y="2680899"/>
            <a:ext cx="914400" cy="914400"/>
          </a:xfrm>
          <a:prstGeom prst="rect">
            <a:avLst/>
          </a:prstGeom>
        </p:spPr>
      </p:pic>
      <p:pic>
        <p:nvPicPr>
          <p:cNvPr id="20" name="Picture 19" descr="A number on a black background&#10;&#10;Description automatically generated">
            <a:extLst>
              <a:ext uri="{FF2B5EF4-FFF2-40B4-BE49-F238E27FC236}">
                <a16:creationId xmlns:a16="http://schemas.microsoft.com/office/drawing/2014/main" id="{CAB120FC-7CD3-FE9B-5559-85264E9A09FB}"/>
              </a:ext>
            </a:extLst>
          </p:cNvPr>
          <p:cNvPicPr>
            <a:picLocks noChangeAspect="1"/>
          </p:cNvPicPr>
          <p:nvPr/>
        </p:nvPicPr>
        <p:blipFill>
          <a:blip r:embed="rId10">
            <a:duotone>
              <a:schemeClr val="accent1">
                <a:shade val="45000"/>
                <a:satMod val="135000"/>
              </a:schemeClr>
              <a:prstClr val="white"/>
            </a:duotone>
          </a:blip>
          <a:stretch>
            <a:fillRect/>
          </a:stretch>
        </p:blipFill>
        <p:spPr>
          <a:xfrm>
            <a:off x="6441541" y="2695178"/>
            <a:ext cx="885843" cy="885843"/>
          </a:xfrm>
          <a:prstGeom prst="rect">
            <a:avLst/>
          </a:prstGeom>
        </p:spPr>
      </p:pic>
      <p:pic>
        <p:nvPicPr>
          <p:cNvPr id="21" name="Graphic 20" descr="User with solid fill">
            <a:extLst>
              <a:ext uri="{FF2B5EF4-FFF2-40B4-BE49-F238E27FC236}">
                <a16:creationId xmlns:a16="http://schemas.microsoft.com/office/drawing/2014/main" id="{CACF5C6C-11C0-E154-3CD4-804F91A7D0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880" y="2751639"/>
            <a:ext cx="772920" cy="772920"/>
          </a:xfrm>
          <a:prstGeom prst="rect">
            <a:avLst/>
          </a:prstGeom>
        </p:spPr>
      </p:pic>
      <p:pic>
        <p:nvPicPr>
          <p:cNvPr id="23" name="Graphic 22" descr="Caret Down with solid fill">
            <a:extLst>
              <a:ext uri="{FF2B5EF4-FFF2-40B4-BE49-F238E27FC236}">
                <a16:creationId xmlns:a16="http://schemas.microsoft.com/office/drawing/2014/main" id="{008BA070-1596-6298-E40C-3B42D45D1A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932857" y="2820590"/>
            <a:ext cx="647745" cy="647745"/>
          </a:xfrm>
          <a:prstGeom prst="rect">
            <a:avLst/>
          </a:prstGeom>
        </p:spPr>
      </p:pic>
      <p:pic>
        <p:nvPicPr>
          <p:cNvPr id="24" name="Graphic 23" descr="Caret Down with solid fill">
            <a:extLst>
              <a:ext uri="{FF2B5EF4-FFF2-40B4-BE49-F238E27FC236}">
                <a16:creationId xmlns:a16="http://schemas.microsoft.com/office/drawing/2014/main" id="{4BE35C68-4105-22DE-0DFE-39E734A53E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2568045" y="2814226"/>
            <a:ext cx="647745" cy="647745"/>
          </a:xfrm>
          <a:prstGeom prst="rect">
            <a:avLst/>
          </a:prstGeom>
        </p:spPr>
      </p:pic>
      <p:pic>
        <p:nvPicPr>
          <p:cNvPr id="25" name="Graphic 24" descr="Caret Down with solid fill">
            <a:extLst>
              <a:ext uri="{FF2B5EF4-FFF2-40B4-BE49-F238E27FC236}">
                <a16:creationId xmlns:a16="http://schemas.microsoft.com/office/drawing/2014/main" id="{FFD767B0-0823-3303-CB42-2C031E5A05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4144972" y="2814225"/>
            <a:ext cx="647745" cy="647745"/>
          </a:xfrm>
          <a:prstGeom prst="rect">
            <a:avLst/>
          </a:prstGeom>
        </p:spPr>
      </p:pic>
      <p:pic>
        <p:nvPicPr>
          <p:cNvPr id="26" name="Graphic 25" descr="Caret Down with solid fill">
            <a:extLst>
              <a:ext uri="{FF2B5EF4-FFF2-40B4-BE49-F238E27FC236}">
                <a16:creationId xmlns:a16="http://schemas.microsoft.com/office/drawing/2014/main" id="{CB73AF08-FDD3-C429-ABC2-3C592DA157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5688022" y="2820590"/>
            <a:ext cx="647745" cy="647745"/>
          </a:xfrm>
          <a:prstGeom prst="rect">
            <a:avLst/>
          </a:prstGeom>
        </p:spPr>
      </p:pic>
      <p:pic>
        <p:nvPicPr>
          <p:cNvPr id="27" name="Graphic 26" descr="Caret Down with solid fill">
            <a:extLst>
              <a:ext uri="{FF2B5EF4-FFF2-40B4-BE49-F238E27FC236}">
                <a16:creationId xmlns:a16="http://schemas.microsoft.com/office/drawing/2014/main" id="{62B18B2B-C563-4643-5BFA-E8A29FC7F34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7364373" y="2814225"/>
            <a:ext cx="647745" cy="647745"/>
          </a:xfrm>
          <a:prstGeom prst="rect">
            <a:avLst/>
          </a:prstGeom>
        </p:spPr>
      </p:pic>
      <p:pic>
        <p:nvPicPr>
          <p:cNvPr id="28" name="Graphic 27" descr="Caret Down with solid fill">
            <a:extLst>
              <a:ext uri="{FF2B5EF4-FFF2-40B4-BE49-F238E27FC236}">
                <a16:creationId xmlns:a16="http://schemas.microsoft.com/office/drawing/2014/main" id="{248EA6CF-7E59-1C20-FA02-0CE2F1DCBE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8932868" y="2813464"/>
            <a:ext cx="647745" cy="647745"/>
          </a:xfrm>
          <a:prstGeom prst="rect">
            <a:avLst/>
          </a:prstGeom>
        </p:spPr>
      </p:pic>
      <p:pic>
        <p:nvPicPr>
          <p:cNvPr id="29" name="Graphic 28" descr="Caret Down with solid fill">
            <a:extLst>
              <a:ext uri="{FF2B5EF4-FFF2-40B4-BE49-F238E27FC236}">
                <a16:creationId xmlns:a16="http://schemas.microsoft.com/office/drawing/2014/main" id="{12E62E2E-A363-D2B5-018C-132F79B2E5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571124" y="2813464"/>
            <a:ext cx="647745" cy="647745"/>
          </a:xfrm>
          <a:prstGeom prst="rect">
            <a:avLst/>
          </a:prstGeom>
        </p:spPr>
      </p:pic>
      <p:sp>
        <p:nvSpPr>
          <p:cNvPr id="30" name="Rectangle: Rounded Corners 29">
            <a:extLst>
              <a:ext uri="{FF2B5EF4-FFF2-40B4-BE49-F238E27FC236}">
                <a16:creationId xmlns:a16="http://schemas.microsoft.com/office/drawing/2014/main" id="{A55C0DDA-9DE2-5BEF-3D2E-FD9317D434B2}"/>
              </a:ext>
            </a:extLst>
          </p:cNvPr>
          <p:cNvSpPr/>
          <p:nvPr/>
        </p:nvSpPr>
        <p:spPr>
          <a:xfrm>
            <a:off x="218199" y="2095500"/>
            <a:ext cx="11755601" cy="2565400"/>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Google Shape;1185;p134">
            <a:extLst>
              <a:ext uri="{FF2B5EF4-FFF2-40B4-BE49-F238E27FC236}">
                <a16:creationId xmlns:a16="http://schemas.microsoft.com/office/drawing/2014/main" id="{2C5FF988-ED88-B216-C499-BCBCC90204AD}"/>
              </a:ext>
            </a:extLst>
          </p:cNvPr>
          <p:cNvSpPr txBox="1">
            <a:spLocks/>
          </p:cNvSpPr>
          <p:nvPr/>
        </p:nvSpPr>
        <p:spPr>
          <a:xfrm>
            <a:off x="1622152"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Frontend</a:t>
            </a:r>
          </a:p>
        </p:txBody>
      </p:sp>
      <p:sp>
        <p:nvSpPr>
          <p:cNvPr id="32" name="Google Shape;1185;p134">
            <a:extLst>
              <a:ext uri="{FF2B5EF4-FFF2-40B4-BE49-F238E27FC236}">
                <a16:creationId xmlns:a16="http://schemas.microsoft.com/office/drawing/2014/main" id="{A6F641A8-D3B7-371F-FEF8-2B65D39DB3A3}"/>
              </a:ext>
            </a:extLst>
          </p:cNvPr>
          <p:cNvSpPr txBox="1">
            <a:spLocks/>
          </p:cNvSpPr>
          <p:nvPr/>
        </p:nvSpPr>
        <p:spPr>
          <a:xfrm>
            <a:off x="101687"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
        <p:nvSpPr>
          <p:cNvPr id="33" name="Google Shape;1185;p134">
            <a:extLst>
              <a:ext uri="{FF2B5EF4-FFF2-40B4-BE49-F238E27FC236}">
                <a16:creationId xmlns:a16="http://schemas.microsoft.com/office/drawing/2014/main" id="{61B41441-9BFA-8822-4AEC-BB4734868616}"/>
              </a:ext>
            </a:extLst>
          </p:cNvPr>
          <p:cNvSpPr txBox="1">
            <a:spLocks/>
          </p:cNvSpPr>
          <p:nvPr/>
        </p:nvSpPr>
        <p:spPr>
          <a:xfrm>
            <a:off x="4796110"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Vector Database</a:t>
            </a:r>
          </a:p>
        </p:txBody>
      </p:sp>
      <p:sp>
        <p:nvSpPr>
          <p:cNvPr id="34" name="Google Shape;1185;p134">
            <a:extLst>
              <a:ext uri="{FF2B5EF4-FFF2-40B4-BE49-F238E27FC236}">
                <a16:creationId xmlns:a16="http://schemas.microsoft.com/office/drawing/2014/main" id="{D3C3E6D2-4C4A-5CFF-7276-F4256DAA8AA9}"/>
              </a:ext>
            </a:extLst>
          </p:cNvPr>
          <p:cNvSpPr txBox="1">
            <a:spLocks/>
          </p:cNvSpPr>
          <p:nvPr/>
        </p:nvSpPr>
        <p:spPr>
          <a:xfrm>
            <a:off x="6377031" y="367749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RAG</a:t>
            </a:r>
          </a:p>
        </p:txBody>
      </p:sp>
      <p:sp>
        <p:nvSpPr>
          <p:cNvPr id="35" name="Google Shape;1185;p134">
            <a:extLst>
              <a:ext uri="{FF2B5EF4-FFF2-40B4-BE49-F238E27FC236}">
                <a16:creationId xmlns:a16="http://schemas.microsoft.com/office/drawing/2014/main" id="{B2C0CFC1-D1C6-B43F-7752-D11A6AE6AF43}"/>
              </a:ext>
            </a:extLst>
          </p:cNvPr>
          <p:cNvSpPr txBox="1">
            <a:spLocks/>
          </p:cNvSpPr>
          <p:nvPr/>
        </p:nvSpPr>
        <p:spPr>
          <a:xfrm>
            <a:off x="7974062" y="3658812"/>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LLMs</a:t>
            </a:r>
          </a:p>
        </p:txBody>
      </p:sp>
      <p:sp>
        <p:nvSpPr>
          <p:cNvPr id="36" name="Google Shape;1185;p134">
            <a:extLst>
              <a:ext uri="{FF2B5EF4-FFF2-40B4-BE49-F238E27FC236}">
                <a16:creationId xmlns:a16="http://schemas.microsoft.com/office/drawing/2014/main" id="{1C38A2A3-6414-A3E5-6E67-407B8DB91094}"/>
              </a:ext>
            </a:extLst>
          </p:cNvPr>
          <p:cNvSpPr txBox="1">
            <a:spLocks/>
          </p:cNvSpPr>
          <p:nvPr/>
        </p:nvSpPr>
        <p:spPr>
          <a:xfrm>
            <a:off x="9523387" y="3658812"/>
            <a:ext cx="108697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Evaluation</a:t>
            </a:r>
          </a:p>
        </p:txBody>
      </p:sp>
      <p:sp>
        <p:nvSpPr>
          <p:cNvPr id="37" name="Google Shape;1185;p134">
            <a:extLst>
              <a:ext uri="{FF2B5EF4-FFF2-40B4-BE49-F238E27FC236}">
                <a16:creationId xmlns:a16="http://schemas.microsoft.com/office/drawing/2014/main" id="{9F346093-F176-8AF1-166A-83FBC4BF7DE4}"/>
              </a:ext>
            </a:extLst>
          </p:cNvPr>
          <p:cNvSpPr txBox="1">
            <a:spLocks/>
          </p:cNvSpPr>
          <p:nvPr/>
        </p:nvSpPr>
        <p:spPr>
          <a:xfrm>
            <a:off x="11084368" y="356701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Tree>
    <p:extLst>
      <p:ext uri="{BB962C8B-B14F-4D97-AF65-F5344CB8AC3E}">
        <p14:creationId xmlns:p14="http://schemas.microsoft.com/office/powerpoint/2010/main" val="4883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3">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4">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5">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06008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5"/>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6"/>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7"/>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8"/>
          <a:stretch>
            <a:fillRect/>
          </a:stretch>
        </p:blipFill>
        <p:spPr>
          <a:xfrm>
            <a:off x="8476906" y="2950030"/>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9"/>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857112" y="4144249"/>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spTree>
    <p:extLst>
      <p:ext uri="{BB962C8B-B14F-4D97-AF65-F5344CB8AC3E}">
        <p14:creationId xmlns:p14="http://schemas.microsoft.com/office/powerpoint/2010/main" val="3884899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139383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4"/>
          <a:stretch>
            <a:fillRect/>
          </a:stretch>
        </p:blipFill>
        <p:spPr>
          <a:xfrm>
            <a:off x="821681" y="2483042"/>
            <a:ext cx="778216" cy="778216"/>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1692411" y="27829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Scraping</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CC589AE9-E531-79A8-CA1C-C047EFF4A20B}"/>
              </a:ext>
            </a:extLst>
          </p:cNvPr>
          <p:cNvPicPr>
            <a:picLocks noChangeAspect="1"/>
          </p:cNvPicPr>
          <p:nvPr/>
        </p:nvPicPr>
        <p:blipFill>
          <a:blip r:embed="rId5"/>
          <a:stretch>
            <a:fillRect/>
          </a:stretch>
        </p:blipFill>
        <p:spPr>
          <a:xfrm>
            <a:off x="1477963" y="3145689"/>
            <a:ext cx="2286001" cy="983099"/>
          </a:xfrm>
          <a:prstGeom prst="rect">
            <a:avLst/>
          </a:prstGeom>
        </p:spPr>
      </p:pic>
      <p:sp>
        <p:nvSpPr>
          <p:cNvPr id="2" name="Google Shape;1185;p134">
            <a:extLst>
              <a:ext uri="{FF2B5EF4-FFF2-40B4-BE49-F238E27FC236}">
                <a16:creationId xmlns:a16="http://schemas.microsoft.com/office/drawing/2014/main" id="{D4220817-FFC5-9E42-4432-5915486F65E7}"/>
              </a:ext>
            </a:extLst>
          </p:cNvPr>
          <p:cNvSpPr txBox="1">
            <a:spLocks/>
          </p:cNvSpPr>
          <p:nvPr/>
        </p:nvSpPr>
        <p:spPr>
          <a:xfrm>
            <a:off x="1692410" y="4057126"/>
            <a:ext cx="7775439"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marR="0" lvl="0" indent="0" algn="l" rtl="0">
              <a:spcBef>
                <a:spcPts val="0"/>
              </a:spcBef>
              <a:spcAft>
                <a:spcPts val="0"/>
              </a:spcAft>
              <a:buNone/>
            </a:pPr>
            <a:r>
              <a:rPr lang="en-US" sz="2000" b="0" i="0" u="none" strike="noStrike" cap="none" dirty="0">
                <a:solidFill>
                  <a:schemeClr val="dk1"/>
                </a:solidFill>
                <a:latin typeface="Arial"/>
                <a:ea typeface="Arial"/>
                <a:cs typeface="Arial"/>
                <a:sym typeface="Arial"/>
              </a:rPr>
              <a:t>Python library used for web scraping.</a:t>
            </a:r>
          </a:p>
          <a:p>
            <a:pPr marL="0" marR="0" lvl="0" indent="0" algn="l" rtl="0">
              <a:spcBef>
                <a:spcPts val="0"/>
              </a:spcBef>
              <a:spcAft>
                <a:spcPts val="0"/>
              </a:spcAft>
              <a:buNone/>
            </a:pPr>
            <a:r>
              <a:rPr lang="en-US" sz="2000" b="0" i="0" u="none" strike="noStrike" cap="none" dirty="0">
                <a:solidFill>
                  <a:schemeClr val="dk1"/>
                </a:solidFill>
                <a:latin typeface="Arial"/>
                <a:ea typeface="Arial"/>
                <a:cs typeface="Arial"/>
                <a:sym typeface="Arial"/>
              </a:rPr>
              <a:t> </a:t>
            </a:r>
          </a:p>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It has ability to:</a:t>
            </a:r>
          </a:p>
          <a:p>
            <a:pPr marL="0" marR="0" lvl="0" indent="0" algn="l" rtl="0">
              <a:spcBef>
                <a:spcPts val="0"/>
              </a:spcBef>
              <a:spcAft>
                <a:spcPts val="0"/>
              </a:spcAft>
              <a:buNone/>
            </a:pPr>
            <a:r>
              <a:rPr lang="en-US" sz="2000" b="0" i="0" u="none" strike="noStrike" cap="none" dirty="0">
                <a:solidFill>
                  <a:schemeClr val="dk1"/>
                </a:solidFill>
                <a:latin typeface="Arial"/>
                <a:ea typeface="Arial"/>
                <a:cs typeface="Arial"/>
                <a:sym typeface="Arial"/>
              </a:rPr>
              <a:t>- Handle imperfect data </a:t>
            </a:r>
            <a:endParaRPr lang="en-US" sz="2000" dirty="0"/>
          </a:p>
          <a:p>
            <a:pPr marL="0" marR="0" lvl="0" indent="0" algn="l" rtl="0">
              <a:spcBef>
                <a:spcPts val="0"/>
              </a:spcBef>
              <a:spcAft>
                <a:spcPts val="0"/>
              </a:spcAft>
              <a:buNone/>
            </a:pPr>
            <a:r>
              <a:rPr lang="en-US" sz="2000" b="0" i="0" u="none" strike="noStrike" cap="none" dirty="0">
                <a:solidFill>
                  <a:schemeClr val="dk1"/>
                </a:solidFill>
                <a:latin typeface="Arial"/>
                <a:ea typeface="Arial"/>
                <a:cs typeface="Arial"/>
                <a:sym typeface="Arial"/>
              </a:rPr>
              <a:t>- Integrate with various parsers </a:t>
            </a:r>
          </a:p>
        </p:txBody>
      </p:sp>
      <p:sp>
        <p:nvSpPr>
          <p:cNvPr id="4" name="Google Shape;1185;p134">
            <a:extLst>
              <a:ext uri="{FF2B5EF4-FFF2-40B4-BE49-F238E27FC236}">
                <a16:creationId xmlns:a16="http://schemas.microsoft.com/office/drawing/2014/main" id="{1D966410-ACCC-070B-ABE8-F5CF20199018}"/>
              </a:ext>
            </a:extLst>
          </p:cNvPr>
          <p:cNvSpPr txBox="1">
            <a:spLocks/>
          </p:cNvSpPr>
          <p:nvPr/>
        </p:nvSpPr>
        <p:spPr>
          <a:xfrm>
            <a:off x="6852156" y="4535388"/>
            <a:ext cx="7775439"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marR="0" lvl="0" indent="0" algn="l" rtl="0">
              <a:spcBef>
                <a:spcPts val="0"/>
              </a:spcBef>
              <a:spcAft>
                <a:spcPts val="0"/>
              </a:spcAft>
            </a:pPr>
            <a:r>
              <a:rPr lang="en-US" sz="2000" b="1" i="0" u="none" strike="noStrike" cap="none" dirty="0">
                <a:solidFill>
                  <a:schemeClr val="dk1"/>
                </a:solidFill>
                <a:latin typeface="Arial"/>
                <a:ea typeface="Arial"/>
                <a:cs typeface="Arial"/>
                <a:sym typeface="Arial"/>
              </a:rPr>
              <a:t>Steps:</a:t>
            </a:r>
          </a:p>
          <a:p>
            <a:pPr marR="0" lvl="0" indent="-457200" algn="l" rtl="0">
              <a:spcBef>
                <a:spcPts val="0"/>
              </a:spcBef>
              <a:spcAft>
                <a:spcPts val="0"/>
              </a:spcAft>
              <a:buFont typeface="+mj-lt"/>
              <a:buAutoNum type="arabicPeriod"/>
            </a:pPr>
            <a:r>
              <a:rPr lang="en-US" sz="2000" b="0" i="0" u="none" strike="noStrike" cap="none" dirty="0">
                <a:solidFill>
                  <a:schemeClr val="dk1"/>
                </a:solidFill>
                <a:latin typeface="Arial"/>
                <a:ea typeface="Arial"/>
                <a:cs typeface="Arial"/>
                <a:sym typeface="Arial"/>
              </a:rPr>
              <a:t>Scrape the data from HTML </a:t>
            </a:r>
          </a:p>
          <a:p>
            <a:pPr marR="0" lvl="0" indent="-457200" algn="l" rtl="0">
              <a:spcBef>
                <a:spcPts val="0"/>
              </a:spcBef>
              <a:spcAft>
                <a:spcPts val="0"/>
              </a:spcAft>
              <a:buFont typeface="+mj-lt"/>
              <a:buAutoNum type="arabicPeriod"/>
            </a:pPr>
            <a:r>
              <a:rPr lang="en-US" sz="2000" dirty="0"/>
              <a:t>Store the data in CSV file</a:t>
            </a:r>
            <a:endParaRPr lang="en-US"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830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1057883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DC2FDAE5-9D2A-4801-6979-5592144297BE}"/>
              </a:ext>
            </a:extLst>
          </p:cNvPr>
          <p:cNvSpPr/>
          <p:nvPr/>
        </p:nvSpPr>
        <p:spPr>
          <a:xfrm>
            <a:off x="395383" y="2248803"/>
            <a:ext cx="11393829"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4"/>
          <a:stretch>
            <a:fillRect/>
          </a:stretch>
        </p:blipFill>
        <p:spPr>
          <a:xfrm>
            <a:off x="718262" y="2468038"/>
            <a:ext cx="960962" cy="960962"/>
          </a:xfrm>
          <a:prstGeom prst="rect">
            <a:avLst/>
          </a:prstGeom>
        </p:spPr>
      </p:pic>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1864477" y="2906511"/>
            <a:ext cx="338129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Splitting (Chunks) </a:t>
            </a:r>
          </a:p>
        </p:txBody>
      </p:sp>
      <p:sp>
        <p:nvSpPr>
          <p:cNvPr id="11" name="Google Shape;1185;p134">
            <a:extLst>
              <a:ext uri="{FF2B5EF4-FFF2-40B4-BE49-F238E27FC236}">
                <a16:creationId xmlns:a16="http://schemas.microsoft.com/office/drawing/2014/main" id="{2C9E1DF6-4167-4018-B3AD-69C537E6AF8D}"/>
              </a:ext>
            </a:extLst>
          </p:cNvPr>
          <p:cNvSpPr txBox="1">
            <a:spLocks/>
          </p:cNvSpPr>
          <p:nvPr/>
        </p:nvSpPr>
        <p:spPr>
          <a:xfrm>
            <a:off x="1864477" y="3377759"/>
            <a:ext cx="8339066"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Importance: </a:t>
            </a:r>
            <a:r>
              <a:rPr lang="en-US" sz="2000" i="0" u="none" strike="noStrike" cap="none" dirty="0">
                <a:solidFill>
                  <a:schemeClr val="dk1"/>
                </a:solidFill>
                <a:latin typeface="Arial"/>
                <a:ea typeface="Arial"/>
                <a:cs typeface="Arial"/>
                <a:sym typeface="Arial"/>
              </a:rPr>
              <a:t>breaking down large documents into manageable chunks</a:t>
            </a:r>
            <a:r>
              <a:rPr lang="en-GB" sz="2000" dirty="0"/>
              <a:t> </a:t>
            </a:r>
          </a:p>
        </p:txBody>
      </p:sp>
      <p:sp>
        <p:nvSpPr>
          <p:cNvPr id="12" name="Google Shape;1185;p134">
            <a:extLst>
              <a:ext uri="{FF2B5EF4-FFF2-40B4-BE49-F238E27FC236}">
                <a16:creationId xmlns:a16="http://schemas.microsoft.com/office/drawing/2014/main" id="{81D07829-12B0-476A-BAD8-ABBE23A1D537}"/>
              </a:ext>
            </a:extLst>
          </p:cNvPr>
          <p:cNvSpPr txBox="1">
            <a:spLocks/>
          </p:cNvSpPr>
          <p:nvPr/>
        </p:nvSpPr>
        <p:spPr>
          <a:xfrm>
            <a:off x="1864477" y="3803303"/>
            <a:ext cx="8339066"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marR="0" lvl="0" indent="0" algn="l" rtl="0">
              <a:spcBef>
                <a:spcPts val="0"/>
              </a:spcBef>
              <a:spcAft>
                <a:spcPts val="0"/>
              </a:spcAft>
              <a:buNone/>
            </a:pPr>
            <a:r>
              <a:rPr lang="en-US" sz="2000" i="0" u="none" strike="noStrike" cap="none" dirty="0">
                <a:solidFill>
                  <a:schemeClr val="dk1"/>
                </a:solidFill>
                <a:latin typeface="Arial"/>
                <a:ea typeface="Arial"/>
                <a:cs typeface="Arial"/>
                <a:sym typeface="Arial"/>
              </a:rPr>
              <a:t>For this project, we're using a text splitting technique in </a:t>
            </a:r>
            <a:r>
              <a:rPr lang="en-US" sz="2000" b="1" i="0" u="none" strike="noStrike" cap="none" dirty="0" err="1">
                <a:solidFill>
                  <a:schemeClr val="dk1"/>
                </a:solidFill>
                <a:latin typeface="Arial"/>
                <a:ea typeface="Arial"/>
                <a:cs typeface="Arial"/>
                <a:sym typeface="Arial"/>
              </a:rPr>
              <a:t>LangChain</a:t>
            </a:r>
            <a:r>
              <a:rPr lang="en-US" sz="2000" b="1" i="0" u="none" strike="noStrike" cap="none" dirty="0">
                <a:solidFill>
                  <a:schemeClr val="dk1"/>
                </a:solidFill>
                <a:latin typeface="Arial"/>
                <a:ea typeface="Arial"/>
                <a:cs typeface="Arial"/>
                <a:sym typeface="Arial"/>
              </a:rPr>
              <a:t> </a:t>
            </a:r>
            <a:r>
              <a:rPr lang="en-US" sz="2000" i="0" u="none" strike="noStrike" cap="none" dirty="0">
                <a:solidFill>
                  <a:schemeClr val="dk1"/>
                </a:solidFill>
                <a:latin typeface="Arial"/>
                <a:ea typeface="Arial"/>
                <a:cs typeface="Arial"/>
                <a:sym typeface="Arial"/>
              </a:rPr>
              <a:t>that </a:t>
            </a:r>
            <a:r>
              <a:rPr lang="en-US" sz="2000" b="1" i="0" u="none" strike="noStrike" cap="none" dirty="0">
                <a:solidFill>
                  <a:schemeClr val="dk1"/>
                </a:solidFill>
                <a:latin typeface="Arial"/>
                <a:ea typeface="Arial"/>
                <a:cs typeface="Arial"/>
                <a:sym typeface="Arial"/>
              </a:rPr>
              <a:t>recursively splits text by characters</a:t>
            </a:r>
            <a:r>
              <a:rPr lang="en-US" sz="2000" i="0" u="none" strike="noStrike" cap="none" dirty="0">
                <a:solidFill>
                  <a:schemeClr val="dk1"/>
                </a:solidFill>
                <a:latin typeface="Arial"/>
                <a:ea typeface="Arial"/>
                <a:cs typeface="Arial"/>
                <a:sym typeface="Arial"/>
              </a:rPr>
              <a:t>, allowing customization of how text is split and chunk sizes are measured to maintain semantic relevance and processing efficiency.</a:t>
            </a:r>
          </a:p>
        </p:txBody>
      </p:sp>
      <p:sp>
        <p:nvSpPr>
          <p:cNvPr id="14" name="Google Shape;1185;p134">
            <a:extLst>
              <a:ext uri="{FF2B5EF4-FFF2-40B4-BE49-F238E27FC236}">
                <a16:creationId xmlns:a16="http://schemas.microsoft.com/office/drawing/2014/main" id="{1879CD26-7067-4CCE-8CBF-BFB83C632654}"/>
              </a:ext>
            </a:extLst>
          </p:cNvPr>
          <p:cNvSpPr txBox="1">
            <a:spLocks/>
          </p:cNvSpPr>
          <p:nvPr/>
        </p:nvSpPr>
        <p:spPr>
          <a:xfrm>
            <a:off x="1864477" y="4942950"/>
            <a:ext cx="8339066"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How the text is split: </a:t>
            </a:r>
            <a:r>
              <a:rPr lang="en-US" sz="2000" i="0" u="none" strike="noStrike" cap="none" dirty="0">
                <a:solidFill>
                  <a:schemeClr val="dk1"/>
                </a:solidFill>
                <a:latin typeface="Arial"/>
                <a:ea typeface="Arial"/>
                <a:cs typeface="Arial"/>
                <a:sym typeface="Arial"/>
              </a:rPr>
              <a:t>by list of characters.</a:t>
            </a:r>
          </a:p>
          <a:p>
            <a:pPr marL="0" marR="0" lvl="0" indent="0" algn="l" rtl="0">
              <a:spcBef>
                <a:spcPts val="0"/>
              </a:spcBef>
              <a:spcAft>
                <a:spcPts val="0"/>
              </a:spcAft>
              <a:buNone/>
            </a:pPr>
            <a:r>
              <a:rPr lang="en-US" sz="2000" i="0" u="none" strike="noStrike" cap="none" dirty="0">
                <a:solidFill>
                  <a:schemeClr val="dk1"/>
                </a:solidFill>
                <a:latin typeface="Arial"/>
                <a:ea typeface="Arial"/>
                <a:cs typeface="Arial"/>
                <a:sym typeface="Arial"/>
              </a:rPr>
              <a:t>How the </a:t>
            </a:r>
            <a:r>
              <a:rPr lang="en-US" sz="2000" b="1" i="0" u="none" strike="noStrike" cap="none" dirty="0">
                <a:solidFill>
                  <a:schemeClr val="dk1"/>
                </a:solidFill>
                <a:latin typeface="Arial"/>
                <a:ea typeface="Arial"/>
                <a:cs typeface="Arial"/>
                <a:sym typeface="Arial"/>
              </a:rPr>
              <a:t>chunk size </a:t>
            </a:r>
            <a:r>
              <a:rPr lang="en-US" sz="2000" i="0" u="none" strike="noStrike" cap="none" dirty="0">
                <a:solidFill>
                  <a:schemeClr val="dk1"/>
                </a:solidFill>
                <a:latin typeface="Arial"/>
                <a:ea typeface="Arial"/>
                <a:cs typeface="Arial"/>
                <a:sym typeface="Arial"/>
              </a:rPr>
              <a:t>is measured: by number of characters. – 500 Character</a:t>
            </a:r>
          </a:p>
          <a:p>
            <a:pPr marL="0" marR="0" lvl="0" indent="0" algn="l" rtl="0">
              <a:spcBef>
                <a:spcPts val="0"/>
              </a:spcBef>
              <a:spcAft>
                <a:spcPts val="0"/>
              </a:spcAft>
              <a:buNone/>
            </a:pPr>
            <a:r>
              <a:rPr lang="en-US" sz="2000" dirty="0"/>
              <a:t>Overlap: 30 character</a:t>
            </a:r>
            <a:endParaRPr lang="en-US" sz="200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63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4162</TotalTime>
  <Words>2404</Words>
  <Application>Microsoft Office PowerPoint</Application>
  <PresentationFormat>Widescreen</PresentationFormat>
  <Paragraphs>398</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Georgia</vt:lpstr>
      <vt:lpstr>sohne</vt:lpstr>
      <vt:lpstr>source-serif-pro</vt:lpstr>
      <vt:lpstr>STC Forward</vt:lpstr>
      <vt:lpstr>ui-sans-serif</vt:lpstr>
      <vt:lpstr>PwC</vt:lpstr>
      <vt:lpstr>Model Comparison</vt:lpstr>
      <vt:lpstr>Agenda </vt:lpstr>
      <vt:lpstr>Abstract</vt:lpstr>
      <vt:lpstr>Ecosystem</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vt:lpstr>
      <vt:lpstr>Testing &amp; Result</vt:lpstr>
      <vt:lpstr>Testing &amp;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User</dc:creator>
  <cp:lastModifiedBy>نجلاء بنت مسفر بن سعيد ال حمدان</cp:lastModifiedBy>
  <cp:revision>72</cp:revision>
  <dcterms:modified xsi:type="dcterms:W3CDTF">2024-06-07T06:50:55Z</dcterms:modified>
</cp:coreProperties>
</file>