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36" autoAdjust="0"/>
  </p:normalViewPr>
  <p:slideViewPr>
    <p:cSldViewPr snapToGrid="0" snapToObjects="1">
      <p:cViewPr varScale="1">
        <p:scale>
          <a:sx n="82" d="100"/>
          <a:sy n="82" d="100"/>
        </p:scale>
        <p:origin x="8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ers, Chelsea" userId="f282533b-c263-466c-86f9-3d67bd04ab31" providerId="ADAL" clId="{E5DEA2C3-9438-4CF4-A3A3-20C80206C617}"/>
    <pc:docChg chg="custSel addSld delSld modSld">
      <pc:chgData name="Myers, Chelsea" userId="f282533b-c263-466c-86f9-3d67bd04ab31" providerId="ADAL" clId="{E5DEA2C3-9438-4CF4-A3A3-20C80206C617}" dt="2024-12-22T23:10:09.735" v="104" actId="47"/>
      <pc:docMkLst>
        <pc:docMk/>
      </pc:docMkLst>
      <pc:sldChg chg="modSp mod">
        <pc:chgData name="Myers, Chelsea" userId="f282533b-c263-466c-86f9-3d67bd04ab31" providerId="ADAL" clId="{E5DEA2C3-9438-4CF4-A3A3-20C80206C617}" dt="2024-12-22T23:03:07.782" v="12" actId="20577"/>
        <pc:sldMkLst>
          <pc:docMk/>
          <pc:sldMk cId="0" sldId="257"/>
        </pc:sldMkLst>
        <pc:spChg chg="mod">
          <ac:chgData name="Myers, Chelsea" userId="f282533b-c263-466c-86f9-3d67bd04ab31" providerId="ADAL" clId="{E5DEA2C3-9438-4CF4-A3A3-20C80206C617}" dt="2024-12-22T23:03:07.782" v="12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add mod modNotesTx">
        <pc:chgData name="Myers, Chelsea" userId="f282533b-c263-466c-86f9-3d67bd04ab31" providerId="ADAL" clId="{E5DEA2C3-9438-4CF4-A3A3-20C80206C617}" dt="2024-12-22T23:09:50.587" v="103"/>
        <pc:sldMkLst>
          <pc:docMk/>
          <pc:sldMk cId="2216983168" sldId="270"/>
        </pc:sldMkLst>
        <pc:spChg chg="mod">
          <ac:chgData name="Myers, Chelsea" userId="f282533b-c263-466c-86f9-3d67bd04ab31" providerId="ADAL" clId="{E5DEA2C3-9438-4CF4-A3A3-20C80206C617}" dt="2024-12-22T23:08:06.663" v="51" actId="1076"/>
          <ac:spMkLst>
            <pc:docMk/>
            <pc:sldMk cId="2216983168" sldId="270"/>
            <ac:spMk id="2" creationId="{FFBC45FE-12CB-19C3-23EF-DA58D93F84E0}"/>
          </ac:spMkLst>
        </pc:spChg>
        <pc:spChg chg="mod">
          <ac:chgData name="Myers, Chelsea" userId="f282533b-c263-466c-86f9-3d67bd04ab31" providerId="ADAL" clId="{E5DEA2C3-9438-4CF4-A3A3-20C80206C617}" dt="2024-12-22T23:09:20.319" v="100" actId="20577"/>
          <ac:spMkLst>
            <pc:docMk/>
            <pc:sldMk cId="2216983168" sldId="270"/>
            <ac:spMk id="3" creationId="{74C38A61-1FD7-36D5-989D-74BB5785BD13}"/>
          </ac:spMkLst>
        </pc:spChg>
        <pc:spChg chg="del">
          <ac:chgData name="Myers, Chelsea" userId="f282533b-c263-466c-86f9-3d67bd04ab31" providerId="ADAL" clId="{E5DEA2C3-9438-4CF4-A3A3-20C80206C617}" dt="2024-12-22T23:07:30.313" v="47" actId="26606"/>
          <ac:spMkLst>
            <pc:docMk/>
            <pc:sldMk cId="2216983168" sldId="270"/>
            <ac:spMk id="9" creationId="{75145B4C-A776-719E-B18C-62159DA56F83}"/>
          </ac:spMkLst>
        </pc:spChg>
        <pc:spChg chg="add del">
          <ac:chgData name="Myers, Chelsea" userId="f282533b-c263-466c-86f9-3d67bd04ab31" providerId="ADAL" clId="{E5DEA2C3-9438-4CF4-A3A3-20C80206C617}" dt="2024-12-22T23:07:55.876" v="49" actId="26606"/>
          <ac:spMkLst>
            <pc:docMk/>
            <pc:sldMk cId="2216983168" sldId="270"/>
            <ac:spMk id="15" creationId="{C0763A76-9F1C-4FC5-82B7-DD475DA461B2}"/>
          </ac:spMkLst>
        </pc:spChg>
        <pc:spChg chg="add del">
          <ac:chgData name="Myers, Chelsea" userId="f282533b-c263-466c-86f9-3d67bd04ab31" providerId="ADAL" clId="{E5DEA2C3-9438-4CF4-A3A3-20C80206C617}" dt="2024-12-22T23:07:55.876" v="49" actId="26606"/>
          <ac:spMkLst>
            <pc:docMk/>
            <pc:sldMk cId="2216983168" sldId="270"/>
            <ac:spMk id="17" creationId="{E81BF4F6-F2CF-4984-9D14-D6966D92F99F}"/>
          </ac:spMkLst>
        </pc:spChg>
        <pc:spChg chg="add">
          <ac:chgData name="Myers, Chelsea" userId="f282533b-c263-466c-86f9-3d67bd04ab31" providerId="ADAL" clId="{E5DEA2C3-9438-4CF4-A3A3-20C80206C617}" dt="2024-12-22T23:07:55.876" v="49" actId="26606"/>
          <ac:spMkLst>
            <pc:docMk/>
            <pc:sldMk cId="2216983168" sldId="270"/>
            <ac:spMk id="22" creationId="{9F7D5CDA-D291-4307-BF55-1381FED29634}"/>
          </ac:spMkLst>
        </pc:spChg>
        <pc:picChg chg="del">
          <ac:chgData name="Myers, Chelsea" userId="f282533b-c263-466c-86f9-3d67bd04ab31" providerId="ADAL" clId="{E5DEA2C3-9438-4CF4-A3A3-20C80206C617}" dt="2024-12-22T23:07:17.917" v="46" actId="478"/>
          <ac:picMkLst>
            <pc:docMk/>
            <pc:sldMk cId="2216983168" sldId="270"/>
            <ac:picMk id="5" creationId="{70CCAB65-4DBF-7805-FF67-54775661356B}"/>
          </ac:picMkLst>
        </pc:picChg>
        <pc:picChg chg="add mod">
          <ac:chgData name="Myers, Chelsea" userId="f282533b-c263-466c-86f9-3d67bd04ab31" providerId="ADAL" clId="{E5DEA2C3-9438-4CF4-A3A3-20C80206C617}" dt="2024-12-22T23:07:55.876" v="49" actId="26606"/>
          <ac:picMkLst>
            <pc:docMk/>
            <pc:sldMk cId="2216983168" sldId="270"/>
            <ac:picMk id="11" creationId="{11CF03F9-5AFA-27F0-9DC9-57B536F5703A}"/>
          </ac:picMkLst>
        </pc:picChg>
      </pc:sldChg>
      <pc:sldChg chg="modSp add del mod">
        <pc:chgData name="Myers, Chelsea" userId="f282533b-c263-466c-86f9-3d67bd04ab31" providerId="ADAL" clId="{E5DEA2C3-9438-4CF4-A3A3-20C80206C617}" dt="2024-12-22T23:10:09.735" v="104" actId="47"/>
        <pc:sldMkLst>
          <pc:docMk/>
          <pc:sldMk cId="719347346" sldId="271"/>
        </pc:sldMkLst>
        <pc:spChg chg="mod">
          <ac:chgData name="Myers, Chelsea" userId="f282533b-c263-466c-86f9-3d67bd04ab31" providerId="ADAL" clId="{E5DEA2C3-9438-4CF4-A3A3-20C80206C617}" dt="2024-12-22T23:08:33.021" v="80" actId="20577"/>
          <ac:spMkLst>
            <pc:docMk/>
            <pc:sldMk cId="719347346" sldId="271"/>
            <ac:spMk id="2" creationId="{9068823A-61B4-FB19-FBB8-BFE2BF43C9B9}"/>
          </ac:spMkLst>
        </pc:spChg>
      </pc:sldChg>
    </pc:docChg>
  </pc:docChgLst>
  <pc:docChgLst>
    <pc:chgData name="Myers, Chelsea" userId="f282533b-c263-466c-86f9-3d67bd04ab31" providerId="ADAL" clId="{B3DF6124-515F-4985-8CBB-D8B0F117F4AC}"/>
    <pc:docChg chg="custSel modSld">
      <pc:chgData name="Myers, Chelsea" userId="f282533b-c263-466c-86f9-3d67bd04ab31" providerId="ADAL" clId="{B3DF6124-515F-4985-8CBB-D8B0F117F4AC}" dt="2024-07-09T15:55:47.329" v="13" actId="14100"/>
      <pc:docMkLst>
        <pc:docMk/>
      </pc:docMkLst>
      <pc:sldChg chg="addSp delSp modSp mod">
        <pc:chgData name="Myers, Chelsea" userId="f282533b-c263-466c-86f9-3d67bd04ab31" providerId="ADAL" clId="{B3DF6124-515F-4985-8CBB-D8B0F117F4AC}" dt="2024-07-09T15:55:47.329" v="13" actId="14100"/>
        <pc:sldMkLst>
          <pc:docMk/>
          <pc:sldMk cId="631211428" sldId="269"/>
        </pc:sldMkLst>
        <pc:spChg chg="mod">
          <ac:chgData name="Myers, Chelsea" userId="f282533b-c263-466c-86f9-3d67bd04ab31" providerId="ADAL" clId="{B3DF6124-515F-4985-8CBB-D8B0F117F4AC}" dt="2024-07-09T15:55:47.329" v="13" actId="14100"/>
          <ac:spMkLst>
            <pc:docMk/>
            <pc:sldMk cId="631211428" sldId="269"/>
            <ac:spMk id="2" creationId="{00000000-0000-0000-0000-000000000000}"/>
          </ac:spMkLst>
        </pc:spChg>
        <pc:spChg chg="mod">
          <ac:chgData name="Myers, Chelsea" userId="f282533b-c263-466c-86f9-3d67bd04ab31" providerId="ADAL" clId="{B3DF6124-515F-4985-8CBB-D8B0F117F4AC}" dt="2024-07-09T15:55:35.530" v="7" actId="1076"/>
          <ac:spMkLst>
            <pc:docMk/>
            <pc:sldMk cId="631211428" sldId="269"/>
            <ac:spMk id="3" creationId="{00000000-0000-0000-0000-000000000000}"/>
          </ac:spMkLst>
        </pc:spChg>
        <pc:spChg chg="add">
          <ac:chgData name="Myers, Chelsea" userId="f282533b-c263-466c-86f9-3d67bd04ab31" providerId="ADAL" clId="{B3DF6124-515F-4985-8CBB-D8B0F117F4AC}" dt="2024-07-09T15:55:13.880" v="2" actId="26606"/>
          <ac:spMkLst>
            <pc:docMk/>
            <pc:sldMk cId="631211428" sldId="269"/>
            <ac:spMk id="31" creationId="{AE3A741D-C19B-960A-5803-1C5887147820}"/>
          </ac:spMkLst>
        </pc:spChg>
        <pc:spChg chg="add">
          <ac:chgData name="Myers, Chelsea" userId="f282533b-c263-466c-86f9-3d67bd04ab31" providerId="ADAL" clId="{B3DF6124-515F-4985-8CBB-D8B0F117F4AC}" dt="2024-07-09T15:55:13.880" v="2" actId="26606"/>
          <ac:spMkLst>
            <pc:docMk/>
            <pc:sldMk cId="631211428" sldId="269"/>
            <ac:spMk id="33" creationId="{9C3A50E9-9119-7BC3-083B-2D84CCC78E47}"/>
          </ac:spMkLst>
        </pc:spChg>
        <pc:spChg chg="add">
          <ac:chgData name="Myers, Chelsea" userId="f282533b-c263-466c-86f9-3d67bd04ab31" providerId="ADAL" clId="{B3DF6124-515F-4985-8CBB-D8B0F117F4AC}" dt="2024-07-09T15:55:13.880" v="2" actId="26606"/>
          <ac:spMkLst>
            <pc:docMk/>
            <pc:sldMk cId="631211428" sldId="269"/>
            <ac:spMk id="35" creationId="{DC39DE25-0E4E-0AA7-0932-1D78C2372786}"/>
          </ac:spMkLst>
        </pc:spChg>
        <pc:spChg chg="add">
          <ac:chgData name="Myers, Chelsea" userId="f282533b-c263-466c-86f9-3d67bd04ab31" providerId="ADAL" clId="{B3DF6124-515F-4985-8CBB-D8B0F117F4AC}" dt="2024-07-09T15:55:13.880" v="2" actId="26606"/>
          <ac:spMkLst>
            <pc:docMk/>
            <pc:sldMk cId="631211428" sldId="269"/>
            <ac:spMk id="37" creationId="{8D6EA299-0840-6DEA-E670-C49AEBC87E89}"/>
          </ac:spMkLst>
        </pc:spChg>
        <pc:grpChg chg="del">
          <ac:chgData name="Myers, Chelsea" userId="f282533b-c263-466c-86f9-3d67bd04ab31" providerId="ADAL" clId="{B3DF6124-515F-4985-8CBB-D8B0F117F4AC}" dt="2024-07-09T15:55:04.424" v="1" actId="26606"/>
          <ac:grpSpMkLst>
            <pc:docMk/>
            <pc:sldMk cId="631211428" sldId="269"/>
            <ac:grpSpMk id="16" creationId="{8CE57D37-C2D0-066B-1AE3-6F4244344F27}"/>
          </ac:grpSpMkLst>
        </pc:grpChg>
        <pc:grpChg chg="add del">
          <ac:chgData name="Myers, Chelsea" userId="f282533b-c263-466c-86f9-3d67bd04ab31" providerId="ADAL" clId="{B3DF6124-515F-4985-8CBB-D8B0F117F4AC}" dt="2024-07-09T15:55:13.880" v="2" actId="26606"/>
          <ac:grpSpMkLst>
            <pc:docMk/>
            <pc:sldMk cId="631211428" sldId="269"/>
            <ac:grpSpMk id="24" creationId="{A5AFD70F-20E3-55D2-E154-7D4FACFBB016}"/>
          </ac:grpSpMkLst>
        </pc:grpChg>
        <pc:picChg chg="del">
          <ac:chgData name="Myers, Chelsea" userId="f282533b-c263-466c-86f9-3d67bd04ab31" providerId="ADAL" clId="{B3DF6124-515F-4985-8CBB-D8B0F117F4AC}" dt="2024-07-09T15:54:51.063" v="0" actId="478"/>
          <ac:picMkLst>
            <pc:docMk/>
            <pc:sldMk cId="631211428" sldId="269"/>
            <ac:picMk id="5" creationId="{993AA840-3E27-2640-4D39-1E2CF86A2A60}"/>
          </ac:picMkLst>
        </pc:picChg>
        <pc:picChg chg="add mod">
          <ac:chgData name="Myers, Chelsea" userId="f282533b-c263-466c-86f9-3d67bd04ab31" providerId="ADAL" clId="{B3DF6124-515F-4985-8CBB-D8B0F117F4AC}" dt="2024-07-09T15:55:13.880" v="2" actId="26606"/>
          <ac:picMkLst>
            <pc:docMk/>
            <pc:sldMk cId="631211428" sldId="269"/>
            <ac:picMk id="20" creationId="{6C819953-41BD-D833-5624-A047B3B79B90}"/>
          </ac:picMkLst>
        </pc:picChg>
      </pc:sldChg>
    </pc:docChg>
  </pc:docChgLst>
  <pc:docChgLst>
    <pc:chgData name="Myers, Chelsea" userId="f282533b-c263-466c-86f9-3d67bd04ab31" providerId="ADAL" clId="{69245E00-4738-4009-8557-B1772CA8215A}"/>
    <pc:docChg chg="modSld">
      <pc:chgData name="Myers, Chelsea" userId="f282533b-c263-466c-86f9-3d67bd04ab31" providerId="ADAL" clId="{69245E00-4738-4009-8557-B1772CA8215A}" dt="2024-07-25T19:21:37.959" v="10" actId="14100"/>
      <pc:docMkLst>
        <pc:docMk/>
      </pc:docMkLst>
      <pc:sldChg chg="modSp mod">
        <pc:chgData name="Myers, Chelsea" userId="f282533b-c263-466c-86f9-3d67bd04ab31" providerId="ADAL" clId="{69245E00-4738-4009-8557-B1772CA8215A}" dt="2024-07-25T19:20:34.289" v="2" actId="20577"/>
        <pc:sldMkLst>
          <pc:docMk/>
          <pc:sldMk cId="0" sldId="259"/>
        </pc:sldMkLst>
        <pc:spChg chg="mod">
          <ac:chgData name="Myers, Chelsea" userId="f282533b-c263-466c-86f9-3d67bd04ab31" providerId="ADAL" clId="{69245E00-4738-4009-8557-B1772CA8215A}" dt="2024-07-25T19:20:34.289" v="2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yers, Chelsea" userId="f282533b-c263-466c-86f9-3d67bd04ab31" providerId="ADAL" clId="{69245E00-4738-4009-8557-B1772CA8215A}" dt="2024-07-25T19:20:47.143" v="8" actId="20577"/>
        <pc:sldMkLst>
          <pc:docMk/>
          <pc:sldMk cId="0" sldId="260"/>
        </pc:sldMkLst>
        <pc:spChg chg="mod">
          <ac:chgData name="Myers, Chelsea" userId="f282533b-c263-466c-86f9-3d67bd04ab31" providerId="ADAL" clId="{69245E00-4738-4009-8557-B1772CA8215A}" dt="2024-07-25T19:20:47.143" v="8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Myers, Chelsea" userId="f282533b-c263-466c-86f9-3d67bd04ab31" providerId="ADAL" clId="{69245E00-4738-4009-8557-B1772CA8215A}" dt="2024-07-25T19:21:37.959" v="10" actId="14100"/>
        <pc:sldMkLst>
          <pc:docMk/>
          <pc:sldMk cId="631211428" sldId="269"/>
        </pc:sldMkLst>
        <pc:spChg chg="mod">
          <ac:chgData name="Myers, Chelsea" userId="f282533b-c263-466c-86f9-3d67bd04ab31" providerId="ADAL" clId="{69245E00-4738-4009-8557-B1772CA8215A}" dt="2024-07-25T19:21:37.959" v="10" actId="14100"/>
          <ac:spMkLst>
            <pc:docMk/>
            <pc:sldMk cId="631211428" sldId="26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C0CB5-372A-4B5A-9F31-22D74920037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3772-C490-444A-94B1-655B44CE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Introduce the distinction between Narrow AI and General AI.</a:t>
            </a:r>
          </a:p>
          <a:p>
            <a:r>
              <a:t>Outline the significance of different AI applications in various fields.</a:t>
            </a:r>
          </a:p>
          <a:p>
            <a:r>
              <a:t>Provide a roadmap of the presentation, highlighting the key AI technologies and their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Fraud Detection: Use anomaly detection algorithms and neural networks to monitor transactions and identify suspicious activities.</a:t>
            </a:r>
          </a:p>
          <a:p>
            <a:r>
              <a:t>Algorithmic Trading: Employ ML and deep learning for automated trading strategies that maximize profits.</a:t>
            </a:r>
          </a:p>
          <a:p>
            <a:r>
              <a:t>Customer Service: Implement AI-driven chatbots using NLP to handle routine inquiries and transactions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Recommendation Systems: Use collaborative filtering, content-based filtering, and hybrid methods for suggesting movies, shows, and music based on user preferences.</a:t>
            </a:r>
          </a:p>
          <a:p>
            <a:r>
              <a:rPr dirty="0"/>
              <a:t>Game AI: Develop more realistic and challenging non-player characters (NPCs) using reinforcement learning and procedural content generation.</a:t>
            </a:r>
          </a:p>
          <a:p>
            <a:r>
              <a:rPr dirty="0"/>
              <a:t>Content Personalization: Tailor news feeds and social media content using ML algorithms to match individual interests.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Inventory Management: Apply demand forecasting using time series analysis and ML to optimize stock levels.</a:t>
            </a:r>
          </a:p>
          <a:p>
            <a:r>
              <a:rPr dirty="0"/>
              <a:t>Personalized Shopping Experiences: Use recommendation engines powered by collaborative filtering and ML to suggest products based on customer behavior.</a:t>
            </a:r>
          </a:p>
          <a:p>
            <a:r>
              <a:rPr dirty="0"/>
              <a:t>Visual Search: Implement image recognition and computer vision to allow customers to find products by uploading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9AEBD-4A1C-C47F-197F-04C09EB1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5B205-62A2-80AF-F1D8-B9C15CC0F6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3FEBD-DC39-8FA2-2002-C8F4C718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in Space Exploration</a:t>
            </a:r>
            <a:r>
              <a:rPr lang="en-US" dirty="0"/>
              <a:t>: Autonomous rovers and satellites powered by AI for deep-space 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Advances in General AI Research</a:t>
            </a:r>
            <a:r>
              <a:rPr lang="en-US" dirty="0"/>
              <a:t>: Progress towards creating AI systems with human-like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into Daily Life</a:t>
            </a:r>
            <a:r>
              <a:rPr lang="en-US" dirty="0"/>
              <a:t>: Smarter personal assistants, more intuitive interfaces, and AI-driven automation in homes and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Explainable AI (XAI)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making AI decision-making processes more transparent and understandable.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trust and usability for critical applications like healthcare and finance.</a:t>
            </a:r>
          </a:p>
          <a:p>
            <a:r>
              <a:rPr lang="en-US" b="1" dirty="0"/>
              <a:t>Potential Impacts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Shaping the Economy</a:t>
            </a:r>
            <a:r>
              <a:rPr lang="en-US" dirty="0"/>
              <a:t>: New industries, job opportunities, and efficiencies.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Transforming Society</a:t>
            </a:r>
            <a:r>
              <a:rPr lang="en-US" dirty="0"/>
              <a:t>: Ethical questions, improved quality of life, and changing human interactions with technology.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Quantum Computing?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computing paradigm based on principles of quantum mechanics (e.g., superposition and entanglement).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Capable of processing complex computations exponentially faster than classical computers.</a:t>
            </a:r>
          </a:p>
          <a:p>
            <a:r>
              <a:rPr lang="en-US" b="1" dirty="0"/>
              <a:t>Quantum Computing’s Impact on AI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Training of AI Models</a:t>
            </a:r>
            <a:r>
              <a:rPr lang="en-US" dirty="0"/>
              <a:t>: Accelerates machine learning and deep learning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Solving Complex Optimization Problems</a:t>
            </a:r>
            <a:r>
              <a:rPr lang="en-US" dirty="0"/>
              <a:t>: Tackles tasks like logistics, resource allocation, and neural network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Simulations</a:t>
            </a:r>
            <a:r>
              <a:rPr lang="en-US" dirty="0"/>
              <a:t>: Enables realistic simulations for fields like climate modeling or molecular biology.</a:t>
            </a:r>
          </a:p>
          <a:p>
            <a:r>
              <a:rPr lang="en-US" b="1" dirty="0"/>
              <a:t>Real-World Example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Drug Discovery</a:t>
            </a:r>
            <a:r>
              <a:rPr lang="en-US" dirty="0"/>
              <a:t>: Quantum AI accelerates molecular simulations to identify potential drug candidates faster. Companies like IBM and D-Wave are leading research in quantum-enhanced AI applications for healthcare and other industries.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BF195-D74B-C20A-5223-BE709CC89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18681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Emphasize that AI is an evolving field with new technologies being developed continuously.</a:t>
            </a:r>
          </a:p>
          <a:p>
            <a:r>
              <a:t>Encourage staying updated with the latest advancements and their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Define Narrow AI as AI systems designed and trained for specific tasks. They cannot perform tasks outside their predefined capabilities.</a:t>
            </a:r>
          </a:p>
          <a:p>
            <a:r>
              <a:t>Examples:</a:t>
            </a:r>
          </a:p>
          <a:p>
            <a:r>
              <a:t>- Virtual Assistants (e.g., Siri, Alexa): Utilize Natural Language Processing (NLP) and Machine Learning (ML) algorithms for voice recognition and response generation.</a:t>
            </a:r>
          </a:p>
          <a:p>
            <a:r>
              <a:t>- Image Recognition (e.g., facial recognition): Powered by Convolutional Neural Networks (CNNs) for image analysis and pattern recognition.</a:t>
            </a:r>
          </a:p>
          <a:p>
            <a:r>
              <a:t>- Recommendation Systems (e.g., Netflix, Amazon): Leverage collaborative filtering, content-based filtering, and hybrid methods using ML algorithms to predict user preferences.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Define General AI as systems with the ability to understand, learn, and apply knowledge across various tasks at a human intelligence level.</a:t>
            </a:r>
          </a:p>
          <a:p>
            <a:r>
              <a:t>Characteristics:</a:t>
            </a:r>
          </a:p>
          <a:p>
            <a:r>
              <a:t>- Flexibility and adaptability.</a:t>
            </a:r>
          </a:p>
          <a:p>
            <a:r>
              <a:t>- Ability to transfer knowledge between domains.</a:t>
            </a:r>
          </a:p>
          <a:p>
            <a:r>
              <a:t>Currently theoretical, requiring advancements in algorithms, computational power, and understanding of human cognition.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Technical and Computational Hurdles: Need for advanced algorithms, massive computational resources, and extensive data.</a:t>
            </a:r>
          </a:p>
          <a:p>
            <a:r>
              <a:t>Ethical and Societal Concerns: Aligning AI goals with human values, addressing job displacement, managing risks of autonomous systems.</a:t>
            </a:r>
          </a:p>
          <a:p>
            <a:r>
              <a:t>Research and Development Status: Progress in areas like neural networks, reinforcement learning, and cognitive architectures, but true General AI remains distant.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Define NLP as AI focused on the interaction between computers and humans through natural language.</a:t>
            </a:r>
          </a:p>
          <a:p>
            <a:r>
              <a:t>Examples:</a:t>
            </a:r>
          </a:p>
          <a:p>
            <a:r>
              <a:t>- Virtual Assistants (e.g., Siri, Alexa): Use NLP for speech recognition and language understanding.</a:t>
            </a:r>
          </a:p>
          <a:p>
            <a:r>
              <a:t>- Chatbots (e.g., customer service bots): Employ NLP for conversation simulation and customer interaction.</a:t>
            </a:r>
          </a:p>
          <a:p>
            <a:r>
              <a:t>- Language Translation (e.g., Google Translate): Use sequence-to-sequence models and Transformer architectures for accurate translation.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Define image detection and processing as AI that interprets and understands visual information.</a:t>
            </a:r>
          </a:p>
          <a:p>
            <a:r>
              <a:t>Examples:</a:t>
            </a:r>
          </a:p>
          <a:p>
            <a:r>
              <a:t>- Facial Recognition (e.g., security systems): Utilize CNNs for detecting and recognizing faces.</a:t>
            </a:r>
          </a:p>
          <a:p>
            <a:r>
              <a:t>- Medical Imaging (e.g., tumor detection): Employ deep learning techniques for identifying anomalies in medical scans.</a:t>
            </a:r>
          </a:p>
          <a:p>
            <a:r>
              <a:t>- Autonomous Vehicles (e.g., object detection): Rely on computer vision and sensor fusion, combining data from cameras, LiDAR, and radar for navigation and obstacle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Define generative AI as AI that creates new content from existing data using models.</a:t>
            </a:r>
          </a:p>
          <a:p>
            <a:r>
              <a:rPr dirty="0"/>
              <a:t>Examples:</a:t>
            </a:r>
          </a:p>
          <a:p>
            <a:r>
              <a:rPr dirty="0"/>
              <a:t>- Art and Music Generation (e.g., AI-generated paintings, compositions): Use Generative Adversarial Networks (GANs) and Variational Autoencoders (VAEs) to create new artwork.</a:t>
            </a:r>
          </a:p>
          <a:p>
            <a:r>
              <a:rPr dirty="0"/>
              <a:t>- Content Creation (e.g., GPT, Claude for writing text or code): Utilize Transformer-based models like GPT-3 for generating human-like text.</a:t>
            </a:r>
          </a:p>
          <a:p>
            <a:r>
              <a:rPr dirty="0"/>
              <a:t>- Synthetic Data Generation: Use GANs to create realistic data for training other AI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Autonomous Vehicles: Self-driving cars like those developed by Tesla and </a:t>
            </a:r>
            <a:r>
              <a:rPr lang="en-US" dirty="0" err="1"/>
              <a:t>Waymo.Delivery</a:t>
            </a:r>
            <a:r>
              <a:rPr lang="en-US" dirty="0"/>
              <a:t> Robots: Robots used by companies like Starship Technologies for delivering </a:t>
            </a:r>
            <a:r>
              <a:rPr lang="en-US" dirty="0" err="1"/>
              <a:t>goods.Industrial</a:t>
            </a:r>
            <a:r>
              <a:rPr lang="en-US" dirty="0"/>
              <a:t> Robots: Robots used in manufacturing for tasks like welding, assembly, and </a:t>
            </a:r>
            <a:r>
              <a:rPr lang="en-US" dirty="0" err="1"/>
              <a:t>painting.Drones</a:t>
            </a:r>
            <a:r>
              <a:rPr lang="en-US" dirty="0"/>
              <a:t>: Unmanned aerial vehicles used for surveillance, delivery, and agricultural monitoring.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71921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Predictive Analytics: Utilize ML algorithms for predicting disease outbreaks and managing public health.</a:t>
            </a:r>
          </a:p>
          <a:p>
            <a:r>
              <a:t>Personalized Medicine: Apply AI to patient data for creating tailored treatment plans using decision trees and clustering algorithms.</a:t>
            </a:r>
          </a:p>
          <a:p>
            <a:r>
              <a:t>Robotic Surgery: Enhance precision in surgical procedures with AI-driven robotic systems, using real-time data and ML for improved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0AE394F-AFF1-4485-AF1F-7387A2F04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8F2EB8A0-40F5-BCAB-2589-786B5E5C2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2" r="5045" b="1"/>
          <a:stretch/>
        </p:blipFill>
        <p:spPr>
          <a:xfrm>
            <a:off x="2" y="10"/>
            <a:ext cx="9143998" cy="68579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32334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99" y="554845"/>
            <a:ext cx="7992669" cy="3902673"/>
          </a:xfrm>
        </p:spPr>
        <p:txBody>
          <a:bodyPr anchor="t">
            <a:normAutofit/>
          </a:bodyPr>
          <a:lstStyle/>
          <a:p>
            <a:pPr algn="l"/>
            <a:r>
              <a:rPr lang="en-US" sz="4500">
                <a:solidFill>
                  <a:srgbClr val="FFFFFF"/>
                </a:solidFill>
              </a:rPr>
              <a:t>AI Today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285" y="4704862"/>
            <a:ext cx="9143999" cy="2155484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642" y="4718033"/>
            <a:ext cx="8008722" cy="117503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The Artificial Intelligence Ecosystem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517" y="620278"/>
            <a:ext cx="4109789" cy="1616203"/>
          </a:xfrm>
        </p:spPr>
        <p:txBody>
          <a:bodyPr anchor="b">
            <a:normAutofit/>
          </a:bodyPr>
          <a:lstStyle/>
          <a:p>
            <a:r>
              <a:t>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49" y="2533476"/>
            <a:ext cx="4874780" cy="3447832"/>
          </a:xfrm>
        </p:spPr>
        <p:txBody>
          <a:bodyPr anchor="t">
            <a:normAutofit/>
          </a:bodyPr>
          <a:lstStyle/>
          <a:p>
            <a:r>
              <a:rPr lang="en-US" sz="2400" dirty="0"/>
              <a:t>Predictive Analytics </a:t>
            </a:r>
          </a:p>
          <a:p>
            <a:pPr lvl="1"/>
            <a:r>
              <a:rPr lang="en-US" sz="2400" dirty="0"/>
              <a:t>disease outbreak prediction</a:t>
            </a:r>
          </a:p>
          <a:p>
            <a:r>
              <a:rPr lang="en-US" sz="2400" dirty="0"/>
              <a:t>Personalized Medicine </a:t>
            </a:r>
          </a:p>
          <a:p>
            <a:pPr lvl="1"/>
            <a:r>
              <a:rPr lang="en-US" sz="2400" dirty="0"/>
              <a:t>tailored treatment plans</a:t>
            </a:r>
          </a:p>
          <a:p>
            <a:r>
              <a:rPr lang="en-US" sz="2400" dirty="0"/>
              <a:t>Robotic Surgery</a:t>
            </a:r>
          </a:p>
          <a:p>
            <a:pPr lvl="1"/>
            <a:r>
              <a:rPr lang="en-US" sz="2400" dirty="0"/>
              <a:t>precision in surgical procedures</a:t>
            </a:r>
          </a:p>
        </p:txBody>
      </p:sp>
      <p:pic>
        <p:nvPicPr>
          <p:cNvPr id="5" name="Picture 4" descr="Solution dispensed using electronic pipette">
            <a:extLst>
              <a:ext uri="{FF2B5EF4-FFF2-40B4-BE49-F238E27FC236}">
                <a16:creationId xmlns:a16="http://schemas.microsoft.com/office/drawing/2014/main" id="{0EC3E954-7CEC-6033-4416-AA5A48ECB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33" r="42242" b="-1"/>
          <a:stretch/>
        </p:blipFill>
        <p:spPr>
          <a:xfrm>
            <a:off x="5453109" y="10"/>
            <a:ext cx="369089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620278"/>
            <a:ext cx="4109789" cy="1616203"/>
          </a:xfrm>
        </p:spPr>
        <p:txBody>
          <a:bodyPr anchor="b">
            <a:normAutofit/>
          </a:bodyPr>
          <a:lstStyle/>
          <a:p>
            <a:r>
              <a:rPr dirty="0"/>
              <a:t>AI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4109789" cy="3447832"/>
          </a:xfrm>
        </p:spPr>
        <p:txBody>
          <a:bodyPr anchor="t">
            <a:normAutofit/>
          </a:bodyPr>
          <a:lstStyle/>
          <a:p>
            <a:r>
              <a:rPr lang="en-US" sz="2400" dirty="0"/>
              <a:t>Fraud Detection </a:t>
            </a:r>
          </a:p>
          <a:p>
            <a:pPr lvl="1"/>
            <a:r>
              <a:rPr lang="en-US" sz="2400" dirty="0"/>
              <a:t>monitoring transactions</a:t>
            </a:r>
          </a:p>
          <a:p>
            <a:r>
              <a:rPr lang="en-US" sz="2400" dirty="0"/>
              <a:t>Algorithmic Trading</a:t>
            </a:r>
          </a:p>
          <a:p>
            <a:pPr lvl="1"/>
            <a:r>
              <a:rPr lang="en-US" sz="2400" dirty="0"/>
              <a:t>automated trading strategies</a:t>
            </a:r>
          </a:p>
          <a:p>
            <a:r>
              <a:rPr lang="en-US" sz="2400" dirty="0"/>
              <a:t>Customer Service</a:t>
            </a:r>
          </a:p>
          <a:p>
            <a:pPr lvl="1"/>
            <a:r>
              <a:rPr lang="en-US" sz="2400" dirty="0"/>
              <a:t>AI-driven chatbots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BC1D2D90-EE64-1077-7939-AEC2803D1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8" r="31297" b="-1"/>
          <a:stretch/>
        </p:blipFill>
        <p:spPr>
          <a:xfrm>
            <a:off x="5453109" y="10"/>
            <a:ext cx="369089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3" y="741391"/>
            <a:ext cx="4267198" cy="1616203"/>
          </a:xfrm>
        </p:spPr>
        <p:txBody>
          <a:bodyPr anchor="b">
            <a:noAutofit/>
          </a:bodyPr>
          <a:lstStyle/>
          <a:p>
            <a:r>
              <a:rPr lang="en-US" dirty="0"/>
              <a:t>AI in 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18" y="2562291"/>
            <a:ext cx="3824576" cy="3447832"/>
          </a:xfrm>
        </p:spPr>
        <p:txBody>
          <a:bodyPr anchor="t">
            <a:noAutofit/>
          </a:bodyPr>
          <a:lstStyle/>
          <a:p>
            <a:r>
              <a:rPr lang="en-US" sz="2400" dirty="0"/>
              <a:t>Recommendation Systems </a:t>
            </a:r>
          </a:p>
          <a:p>
            <a:pPr lvl="1"/>
            <a:r>
              <a:rPr lang="en-US" sz="2400" dirty="0"/>
              <a:t>Netflix, Spotify</a:t>
            </a:r>
          </a:p>
          <a:p>
            <a:r>
              <a:rPr lang="en-US" sz="2400" dirty="0"/>
              <a:t>Game AI </a:t>
            </a:r>
          </a:p>
          <a:p>
            <a:pPr lvl="1"/>
            <a:r>
              <a:rPr lang="en-US" sz="2400" dirty="0"/>
              <a:t>non-player characters in video games</a:t>
            </a:r>
          </a:p>
          <a:p>
            <a:r>
              <a:rPr lang="en-US" sz="2400" dirty="0"/>
              <a:t> Content Personalization </a:t>
            </a:r>
          </a:p>
          <a:p>
            <a:pPr lvl="1"/>
            <a:r>
              <a:rPr lang="en-US" sz="2400" dirty="0"/>
              <a:t>personalized news feeds</a:t>
            </a:r>
          </a:p>
        </p:txBody>
      </p:sp>
      <p:pic>
        <p:nvPicPr>
          <p:cNvPr id="5" name="Picture 4" descr="Neon Coloured Gadgets">
            <a:extLst>
              <a:ext uri="{FF2B5EF4-FFF2-40B4-BE49-F238E27FC236}">
                <a16:creationId xmlns:a16="http://schemas.microsoft.com/office/drawing/2014/main" id="{B5D06A73-5A63-87EF-8816-8EEB303C5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85" r="40382" b="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11" y="644426"/>
            <a:ext cx="4000647" cy="1708242"/>
          </a:xfrm>
        </p:spPr>
        <p:txBody>
          <a:bodyPr anchor="ctr">
            <a:normAutofit/>
          </a:bodyPr>
          <a:lstStyle/>
          <a:p>
            <a:r>
              <a:rPr dirty="0"/>
              <a:t>AI in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Inventory Management </a:t>
            </a:r>
          </a:p>
          <a:p>
            <a:pPr lvl="1"/>
            <a:r>
              <a:rPr lang="en-US" sz="2400" dirty="0"/>
              <a:t>demand forecasting</a:t>
            </a:r>
          </a:p>
          <a:p>
            <a:r>
              <a:rPr lang="en-US" sz="2400" dirty="0"/>
              <a:t>Personalized Shopping Experiences</a:t>
            </a:r>
          </a:p>
          <a:p>
            <a:pPr lvl="1"/>
            <a:r>
              <a:rPr lang="en-US" sz="2400" dirty="0"/>
              <a:t>recommendation engines</a:t>
            </a:r>
          </a:p>
          <a:p>
            <a:r>
              <a:rPr lang="en-US" sz="2400" dirty="0"/>
              <a:t>Visual Search </a:t>
            </a:r>
          </a:p>
          <a:p>
            <a:pPr lvl="1"/>
            <a:r>
              <a:rPr lang="en-US" sz="2400" dirty="0"/>
              <a:t>finding products through images</a:t>
            </a:r>
          </a:p>
        </p:txBody>
      </p:sp>
      <p:pic>
        <p:nvPicPr>
          <p:cNvPr id="5" name="Picture 4" descr="A delivery drone carrying a package inside a warehouse">
            <a:extLst>
              <a:ext uri="{FF2B5EF4-FFF2-40B4-BE49-F238E27FC236}">
                <a16:creationId xmlns:a16="http://schemas.microsoft.com/office/drawing/2014/main" id="{9FCC2244-3B70-6E1C-517D-7900570DB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69" r="31669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564DB-19D3-D1D5-6BDC-351841F44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C45FE-12CB-19C3-23EF-DA58D93F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49" y="381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Future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8A61-1FD7-36D5-989D-74BB5785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Upcoming Trends:</a:t>
            </a:r>
          </a:p>
          <a:p>
            <a:r>
              <a:rPr lang="en-US" sz="2400" dirty="0"/>
              <a:t>AI in Space Exploration</a:t>
            </a:r>
          </a:p>
          <a:p>
            <a:r>
              <a:rPr lang="en-US" sz="2400" dirty="0"/>
              <a:t>Advances in General AI Research</a:t>
            </a:r>
          </a:p>
          <a:p>
            <a:r>
              <a:rPr lang="en-US" sz="2400" dirty="0"/>
              <a:t>Integration into Daily Life</a:t>
            </a:r>
          </a:p>
          <a:p>
            <a:r>
              <a:rPr lang="en-US" sz="2400" dirty="0"/>
              <a:t>Explainable AI (XAI)</a:t>
            </a:r>
          </a:p>
          <a:p>
            <a:r>
              <a:rPr lang="en-US" sz="2400" dirty="0"/>
              <a:t>Quantum Computing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Potential Impacts:</a:t>
            </a:r>
          </a:p>
          <a:p>
            <a:r>
              <a:rPr lang="en-US" sz="2400" dirty="0"/>
              <a:t>Shaping the Economy</a:t>
            </a:r>
          </a:p>
          <a:p>
            <a:r>
              <a:rPr lang="en-US" sz="2400" dirty="0"/>
              <a:t>Transforming Society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F03F9-5AFA-27F0-9DC9-57B536F5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56" r="51782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98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E90A5-0BDE-B5F3-C904-3FA48421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t>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11F0-846A-AF59-B92D-C053C9AA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Every day new technologies are being developed!</a:t>
            </a:r>
          </a:p>
        </p:txBody>
      </p:sp>
      <p:pic>
        <p:nvPicPr>
          <p:cNvPr id="5" name="Picture 4" descr="Close-up of red poppies and gold-coloured barley">
            <a:extLst>
              <a:ext uri="{FF2B5EF4-FFF2-40B4-BE49-F238E27FC236}">
                <a16:creationId xmlns:a16="http://schemas.microsoft.com/office/drawing/2014/main" id="{EC76D43F-2BA8-D867-3365-9716A552D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71" r="19952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dirty="0"/>
              <a:t>Overview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2400" dirty="0"/>
              <a:t>Narrow AI vs. General AI</a:t>
            </a:r>
          </a:p>
          <a:p>
            <a:r>
              <a:rPr lang="en-US" sz="2400" dirty="0"/>
              <a:t>Key Fields of AI Application</a:t>
            </a:r>
          </a:p>
          <a:p>
            <a:r>
              <a:rPr lang="en-US" sz="2400" dirty="0"/>
              <a:t>Future of AI</a:t>
            </a:r>
          </a:p>
        </p:txBody>
      </p:sp>
      <p:pic>
        <p:nvPicPr>
          <p:cNvPr id="18" name="Picture 17" descr="Angle view of circuit shaped like a brain">
            <a:extLst>
              <a:ext uri="{FF2B5EF4-FFF2-40B4-BE49-F238E27FC236}">
                <a16:creationId xmlns:a16="http://schemas.microsoft.com/office/drawing/2014/main" id="{A9AEF34F-2205-7606-65D9-1403D6499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72" r="22830" b="2"/>
          <a:stretch/>
        </p:blipFill>
        <p:spPr>
          <a:xfrm>
            <a:off x="3815044" y="10"/>
            <a:ext cx="5328955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266449" cy="1616203"/>
          </a:xfrm>
        </p:spPr>
        <p:txBody>
          <a:bodyPr anchor="b">
            <a:normAutofit/>
          </a:bodyPr>
          <a:lstStyle/>
          <a:p>
            <a:r>
              <a:t>Narrow AI (Weak 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14" y="2533476"/>
            <a:ext cx="3936159" cy="3447832"/>
          </a:xfrm>
        </p:spPr>
        <p:txBody>
          <a:bodyPr anchor="t">
            <a:noAutofit/>
          </a:bodyPr>
          <a:lstStyle/>
          <a:p>
            <a:r>
              <a:rPr lang="en-US" sz="2400" dirty="0"/>
              <a:t>Designed and trained for a specific task</a:t>
            </a:r>
          </a:p>
          <a:p>
            <a:pPr lvl="1"/>
            <a:r>
              <a:rPr lang="en-US" sz="2400" dirty="0"/>
              <a:t>Virtual Assistants (e.g., Siri, Alexa)</a:t>
            </a:r>
          </a:p>
          <a:p>
            <a:pPr lvl="1"/>
            <a:r>
              <a:rPr lang="en-US" sz="2400" dirty="0"/>
              <a:t>Image Recognition (e.g., facial recognition)</a:t>
            </a:r>
          </a:p>
          <a:p>
            <a:pPr lvl="1"/>
            <a:r>
              <a:rPr lang="en-US" sz="2400" dirty="0"/>
              <a:t>Recommendation Systems (e.g., Netflix, Amazon)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F2535A9A-04BC-E424-D620-9D7EC564C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72" r="18928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t>General AI (Strong 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AI systems with the ability to understand, learn and apply knowledge in a way that is comparable to human intelligence</a:t>
            </a:r>
          </a:p>
          <a:p>
            <a:r>
              <a:rPr lang="en-US" sz="2400" b="1" dirty="0"/>
              <a:t>Theoretical concept</a:t>
            </a:r>
          </a:p>
        </p:txBody>
      </p:sp>
      <p:pic>
        <p:nvPicPr>
          <p:cNvPr id="5" name="Picture 4" descr="Abstract picture of the brain made up of patterns">
            <a:extLst>
              <a:ext uri="{FF2B5EF4-FFF2-40B4-BE49-F238E27FC236}">
                <a16:creationId xmlns:a16="http://schemas.microsoft.com/office/drawing/2014/main" id="{685BA6C6-75E5-1CBD-B2FA-2A7AC8B6C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7" r="22821" b="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577889"/>
            <a:ext cx="3266449" cy="1616203"/>
          </a:xfrm>
        </p:spPr>
        <p:txBody>
          <a:bodyPr anchor="b">
            <a:normAutofit fontScale="90000"/>
          </a:bodyPr>
          <a:lstStyle/>
          <a:p>
            <a:r>
              <a:t>Challenges in Achieving General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36" y="2533476"/>
            <a:ext cx="3936159" cy="3447832"/>
          </a:xfrm>
        </p:spPr>
        <p:txBody>
          <a:bodyPr anchor="t">
            <a:normAutofit/>
          </a:bodyPr>
          <a:lstStyle/>
          <a:p>
            <a:r>
              <a:rPr lang="en-US" sz="2400" dirty="0"/>
              <a:t>Technical and Computational Hurdles</a:t>
            </a:r>
          </a:p>
          <a:p>
            <a:r>
              <a:rPr lang="en-US" sz="2400" dirty="0"/>
              <a:t>Ethical and Societal Concerns</a:t>
            </a:r>
          </a:p>
          <a:p>
            <a:r>
              <a:rPr lang="en-US" sz="2400" dirty="0"/>
              <a:t>Research and Development Status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38347F03-526E-863F-EFBA-D2A71575E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9" r="4761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03" y="426498"/>
            <a:ext cx="4063940" cy="1616203"/>
          </a:xfrm>
        </p:spPr>
        <p:txBody>
          <a:bodyPr anchor="b">
            <a:normAutofit fontScale="90000"/>
          </a:bodyPr>
          <a:lstStyle/>
          <a:p>
            <a:r>
              <a:rPr dirty="0"/>
              <a:t>Natural Language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02" y="2533476"/>
            <a:ext cx="4008826" cy="3447832"/>
          </a:xfrm>
        </p:spPr>
        <p:txBody>
          <a:bodyPr anchor="t">
            <a:noAutofit/>
          </a:bodyPr>
          <a:lstStyle/>
          <a:p>
            <a:r>
              <a:rPr lang="en-US" sz="2400" dirty="0"/>
              <a:t>Focuses on the interaction between humans and computers through natural language</a:t>
            </a:r>
          </a:p>
          <a:p>
            <a:pPr lvl="1"/>
            <a:r>
              <a:rPr lang="en-US" sz="2400" dirty="0"/>
              <a:t>Virtual Assistants (e.g., Siri, Alexa)</a:t>
            </a:r>
          </a:p>
          <a:p>
            <a:pPr lvl="1"/>
            <a:r>
              <a:rPr lang="en-US" sz="2400" dirty="0"/>
              <a:t>Chatbots (e.g., customer service bots)</a:t>
            </a:r>
          </a:p>
          <a:p>
            <a:pPr lvl="1"/>
            <a:r>
              <a:rPr lang="en-US" sz="2400" dirty="0"/>
              <a:t>Language Translation (e.g., Google Translate)</a:t>
            </a:r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9863BCC1-6E4B-0662-030C-EED7D4C33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61" r="3939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t>Image Detection 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Focuses on interpreting and understanding visual information</a:t>
            </a:r>
          </a:p>
          <a:p>
            <a:pPr lvl="1"/>
            <a:r>
              <a:rPr lang="en-US" sz="2400" dirty="0"/>
              <a:t>Facial Recognition (e.g., security systems)</a:t>
            </a:r>
          </a:p>
          <a:p>
            <a:pPr lvl="1"/>
            <a:r>
              <a:rPr lang="en-US" sz="2400" dirty="0"/>
              <a:t>Medical Imaging (e.g., tumor detection)</a:t>
            </a:r>
          </a:p>
          <a:p>
            <a:pPr lvl="1"/>
            <a:r>
              <a:rPr lang="en-US" sz="2400" dirty="0"/>
              <a:t>Autonomous Vehicles (e.g., object detection)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76E23FC7-0C89-67BA-596B-F053A0E34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03" r="3414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583945"/>
            <a:ext cx="4109789" cy="1616203"/>
          </a:xfrm>
        </p:spPr>
        <p:txBody>
          <a:bodyPr anchor="b">
            <a:normAutofit/>
          </a:bodyPr>
          <a:lstStyle/>
          <a:p>
            <a:r>
              <a:t>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91" y="2533476"/>
            <a:ext cx="4947449" cy="3447832"/>
          </a:xfrm>
        </p:spPr>
        <p:txBody>
          <a:bodyPr anchor="t">
            <a:noAutofit/>
          </a:bodyPr>
          <a:lstStyle/>
          <a:p>
            <a:r>
              <a:rPr lang="en-US" sz="2400" dirty="0"/>
              <a:t>Focuses on creating new content from existing data using AI models</a:t>
            </a:r>
          </a:p>
          <a:p>
            <a:pPr lvl="1"/>
            <a:r>
              <a:rPr lang="en-US" sz="2400" dirty="0"/>
              <a:t>Art and Music Generation (e.g., AI-generated paintings, compositions)</a:t>
            </a:r>
          </a:p>
          <a:p>
            <a:pPr lvl="1"/>
            <a:r>
              <a:rPr lang="en-US" sz="2400" dirty="0"/>
              <a:t>Content Creation (e.g., GPT, Claude for writing text or code)</a:t>
            </a:r>
          </a:p>
          <a:p>
            <a:pPr lvl="1"/>
            <a:r>
              <a:rPr lang="en-US" sz="2400" dirty="0"/>
              <a:t>Synthetic Data Generation</a:t>
            </a:r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993AA840-3E27-2640-4D39-1E2CF86A2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25" r="11773"/>
          <a:stretch/>
        </p:blipFill>
        <p:spPr>
          <a:xfrm>
            <a:off x="5453109" y="10"/>
            <a:ext cx="369089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1391"/>
            <a:ext cx="4564264" cy="1616203"/>
          </a:xfrm>
        </p:spPr>
        <p:txBody>
          <a:bodyPr anchor="b">
            <a:noAutofit/>
          </a:bodyPr>
          <a:lstStyle/>
          <a:p>
            <a:r>
              <a:rPr lang="en-US" dirty="0"/>
              <a:t>Autonomous Vehicles and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99661"/>
            <a:ext cx="4432852" cy="3447832"/>
          </a:xfrm>
        </p:spPr>
        <p:txBody>
          <a:bodyPr anchor="t">
            <a:noAutofit/>
          </a:bodyPr>
          <a:lstStyle/>
          <a:p>
            <a:r>
              <a:rPr lang="en-US" sz="2400" dirty="0"/>
              <a:t>Focuses on creating machines that can function without human interaction</a:t>
            </a:r>
          </a:p>
          <a:p>
            <a:pPr lvl="1"/>
            <a:r>
              <a:rPr lang="en-US" sz="2400" dirty="0"/>
              <a:t>Autonomous Vehicles (e.g. self-driving cars, delivery robots)</a:t>
            </a:r>
          </a:p>
          <a:p>
            <a:pPr lvl="1"/>
            <a:r>
              <a:rPr lang="en-US" sz="2400" dirty="0"/>
              <a:t>Industrial Robots (e.g. for dangerous tasks like welding or painting)</a:t>
            </a:r>
          </a:p>
          <a:p>
            <a:pPr lvl="1"/>
            <a:r>
              <a:rPr lang="en-US" sz="2400" dirty="0"/>
              <a:t>Drones (e.g. for surveillance or military functions)</a:t>
            </a:r>
          </a:p>
        </p:txBody>
      </p:sp>
      <p:pic>
        <p:nvPicPr>
          <p:cNvPr id="20" name="Picture 19" descr="Claw building a card house">
            <a:extLst>
              <a:ext uri="{FF2B5EF4-FFF2-40B4-BE49-F238E27FC236}">
                <a16:creationId xmlns:a16="http://schemas.microsoft.com/office/drawing/2014/main" id="{6C819953-41BD-D833-5624-A047B3B79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1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1506</Words>
  <Application>Microsoft Office PowerPoint</Application>
  <PresentationFormat>On-screen Show (4:3)</PresentationFormat>
  <Paragraphs>156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AI Today</vt:lpstr>
      <vt:lpstr>Overview of AI</vt:lpstr>
      <vt:lpstr>Narrow AI (Weak AI)</vt:lpstr>
      <vt:lpstr>General AI (Strong AI)</vt:lpstr>
      <vt:lpstr>Challenges in Achieving General AI</vt:lpstr>
      <vt:lpstr>Natural Language Processing (NLP)</vt:lpstr>
      <vt:lpstr>Image Detection and Processing</vt:lpstr>
      <vt:lpstr>Generative AI</vt:lpstr>
      <vt:lpstr>Autonomous Vehicles and Robots</vt:lpstr>
      <vt:lpstr>AI in Healthcare</vt:lpstr>
      <vt:lpstr>AI in Finance</vt:lpstr>
      <vt:lpstr>AI in Entertainment</vt:lpstr>
      <vt:lpstr>AI in Retail</vt:lpstr>
      <vt:lpstr>Future of AI</vt:lpstr>
      <vt:lpstr>And More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AI in Use Today</dc:title>
  <dc:subject/>
  <dc:creator>Myers, Chelsea</dc:creator>
  <cp:keywords/>
  <dc:description>generated using python-pptx</dc:description>
  <cp:lastModifiedBy>Myers, Chelsea</cp:lastModifiedBy>
  <cp:revision>3</cp:revision>
  <dcterms:created xsi:type="dcterms:W3CDTF">2013-01-27T09:14:16Z</dcterms:created>
  <dcterms:modified xsi:type="dcterms:W3CDTF">2024-12-22T23:10:16Z</dcterms:modified>
  <cp:category/>
</cp:coreProperties>
</file>