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p:scale>
          <a:sx n="75" d="100"/>
          <a:sy n="75" d="100"/>
        </p:scale>
        <p:origin x="946" y="39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70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7"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62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26" name="Holder 3"/>
          <p:cNvSpPr>
            <a:spLocks noGrp="1"/>
          </p:cNvSpPr>
          <p:nvPr>
            <p:ph type="body" idx="1"/>
          </p:nvPr>
        </p:nvSpPr>
        <p:spPr>
          <a:xfrm>
            <a:off x="609600" y="1577340"/>
            <a:ext cx="10972800" cy="266700"/>
          </a:xfrm>
        </p:spPr>
        <p:txBody>
          <a:bodyPr bIns="0" lIns="0" rIns="0" tIns="0"/>
          <a:p/>
        </p:txBody>
      </p:sp>
      <p:sp>
        <p:nvSpPr>
          <p:cNvPr id="104862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2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7"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60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7"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8"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286000" y="2008394"/>
            <a:ext cx="8848851" cy="508635"/>
          </a:xfrm>
          <a:prstGeom prst="rect"/>
        </p:spPr>
        <p:txBody>
          <a:bodyPr bIns="0" lIns="0" rIns="0" rtlCol="0" tIns="16510" vert="horz" wrap="square">
            <a:spAutoFit/>
          </a:bodyPr>
          <a:p>
            <a:pPr algn="l" marL="3213735">
              <a:lnSpc>
                <a:spcPct val="100000"/>
              </a:lnSpc>
              <a:spcBef>
                <a:spcPts val="130"/>
              </a:spcBef>
            </a:pPr>
            <a:r>
              <a:rPr dirty="0" lang="en-US" spc="15"/>
              <a:t>R</a:t>
            </a:r>
            <a:r>
              <a:rPr dirty="0" lang="en-US" spc="15"/>
              <a:t>A</a:t>
            </a:r>
            <a:r>
              <a:rPr dirty="0" lang="en-US" spc="15"/>
              <a:t>J</a:t>
            </a:r>
            <a:r>
              <a:rPr dirty="0" lang="en-US" spc="15"/>
              <a:t>A</a:t>
            </a:r>
            <a:r>
              <a:rPr dirty="0" lang="en-US" spc="15"/>
              <a:t>S</a:t>
            </a:r>
            <a:r>
              <a:rPr dirty="0" lang="en-US" spc="15"/>
              <a:t>E</a:t>
            </a:r>
            <a:r>
              <a:rPr dirty="0" lang="en-US" spc="15"/>
              <a:t>KHAR </a:t>
            </a:r>
            <a:r>
              <a:rPr dirty="0" lang="en-US" spc="15"/>
              <a:t>N</a:t>
            </a:r>
            <a:r>
              <a:rPr dirty="0" lang="en-US" spc="15"/>
              <a:t>A</a:t>
            </a:r>
            <a:r>
              <a:rPr dirty="0" lang="en-US" spc="15"/>
              <a:t>K</a:t>
            </a:r>
            <a:r>
              <a:rPr dirty="0" lang="en-US" spc="15"/>
              <a:t>K</a:t>
            </a:r>
            <a:r>
              <a:rPr dirty="0" lang="en-US" spc="15"/>
              <a:t>A</a:t>
            </a:r>
            <a:endParaRPr dirty="0" lang="en-IN" spc="15"/>
          </a:p>
        </p:txBody>
      </p:sp>
      <p:sp>
        <p:nvSpPr>
          <p:cNvPr id="1048601" name="object 8"/>
          <p:cNvSpPr txBox="1"/>
          <p:nvPr/>
        </p:nvSpPr>
        <p:spPr>
          <a:xfrm>
            <a:off x="6484620" y="2821622"/>
            <a:ext cx="1859280" cy="391795"/>
          </a:xfrm>
          <a:prstGeom prst="rect"/>
        </p:spPr>
        <p:txBody>
          <a:bodyPr bIns="0" lIns="0" rIns="0" rtlCol="0" tIns="12700" vert="horz" wrap="square">
            <a:spAutoFit/>
          </a:bodyPr>
          <a:p>
            <a:pPr marL="12700">
              <a:lnSpc>
                <a:spcPct val="100000"/>
              </a:lnSpc>
              <a:spcBef>
                <a:spcPts val="100"/>
              </a:spcBef>
            </a:pPr>
            <a:r>
              <a:rPr b="1" dirty="0" sz="2400" spc="10">
                <a:solidFill>
                  <a:srgbClr val="2D936B"/>
                </a:solidFill>
                <a:latin typeface="Trebuchet MS" panose="020B0603020202020204"/>
                <a:cs typeface="Trebuchet MS" panose="020B0603020202020204"/>
              </a:rPr>
              <a:t>Final</a:t>
            </a:r>
            <a:r>
              <a:rPr b="1" dirty="0" sz="2400" spc="-165">
                <a:solidFill>
                  <a:srgbClr val="2D936B"/>
                </a:solidFill>
                <a:latin typeface="Trebuchet MS" panose="020B0603020202020204"/>
                <a:cs typeface="Trebuchet MS" panose="020B0603020202020204"/>
              </a:rPr>
              <a:t> </a:t>
            </a:r>
            <a:r>
              <a:rPr b="1" dirty="0" sz="2400" spc="-5">
                <a:solidFill>
                  <a:srgbClr val="2D936B"/>
                </a:solidFill>
                <a:latin typeface="Trebuchet MS" panose="020B0603020202020204"/>
                <a:cs typeface="Trebuchet MS" panose="020B0603020202020204"/>
              </a:rPr>
              <a:t>Project</a:t>
            </a:r>
            <a:endParaRPr dirty="0" sz="2400">
              <a:latin typeface="Trebuchet MS" panose="020B0603020202020204"/>
              <a:cs typeface="Trebuchet MS" panose="020B0603020202020204"/>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object 10"/>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dirty="0" sz="1100">
              <a:latin typeface="Trebuchet MS" panose="020B0603020202020204"/>
              <a:cs typeface="Trebuchet MS" panose="020B0603020202020204"/>
            </a:endParaRPr>
          </a:p>
        </p:txBody>
      </p:sp>
      <p:sp>
        <p:nvSpPr>
          <p:cNvPr id="104860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87"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9255760" y="12954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3" name="Rectangle 1"/>
          <p:cNvSpPr>
            <a:spLocks noGrp="1" noChangeArrowheads="1"/>
          </p:cNvSpPr>
          <p:nvPr>
            <p:ph type="body" idx="1"/>
          </p:nvPr>
        </p:nvSpPr>
        <p:spPr bwMode="auto">
          <a:xfrm>
            <a:off x="752475" y="1221391"/>
            <a:ext cx="8382000" cy="4358641"/>
          </a:xfrm>
          <a:prstGeom prst="rect"/>
          <a:noFill/>
          <a:ln>
            <a:noFill/>
          </a:ln>
          <a:effectLst/>
        </p:spPr>
        <p:txBody>
          <a:bodyPr anchor="ctr" anchorCtr="0" bIns="45720" compatLnSpc="1" lIns="91440" numCol="1" rIns="91440" tIns="45720" vert="horz" wrap="square">
            <a:spAutoFit/>
          </a:bodyPr>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Confirmed keylogger activity within Teams.exe, triggering Defender alerts.</a:t>
            </a: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Investigated Teams configuration for legitimate use of keylogging.</a:t>
            </a: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Enhanced keylogger detection in Defender for future incidents.</a:t>
            </a: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Analyzed timeline via advanced hunting to understand context.</a:t>
            </a: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r>
              <a:rPr altLang="en-US" baseline="0" b="0" cap="none" dirty="0" sz="2400" i="0" kumimoji="0" lang="en-US" normalizeH="0" strike="noStrike" u="none">
                <a:ln>
                  <a:noFill/>
                </a:ln>
                <a:solidFill>
                  <a:schemeClr val="tx1"/>
                </a:solidFill>
                <a:effectLst/>
                <a:latin typeface="Arial" panose="020B0604020202020204" pitchFamily="34" charset="0"/>
              </a:rPr>
              <a:t>Validated legitimacy of parent process and employed MITRE techniques for further analysis.</a:t>
            </a: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342900" latinLnBrk="0" lvl="0" marL="342900" marR="0" rtl="0">
              <a:lnSpc>
                <a:spcPct val="100000"/>
              </a:lnSpc>
              <a:spcBef>
                <a:spcPct val="0"/>
              </a:spcBef>
              <a:spcAft>
                <a:spcPct val="0"/>
              </a:spcAft>
              <a:buClrTx/>
              <a:buSzTx/>
              <a:buFont typeface="Arial" panose="020B0604020202020204" pitchFamily="34" charset="0"/>
              <a:buChar char="•"/>
            </a:pPr>
            <a:endParaRPr altLang="en-US" baseline="0" b="0" cap="none" dirty="0" sz="24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1"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55332" y="385444"/>
            <a:ext cx="10681335" cy="43726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br>
              <a:rPr dirty="0" sz="4250" lang="en-IN" spc="25"/>
            </a:br>
            <a:r>
              <a:rPr dirty="0" sz="4250" lang="en-IN" spc="25"/>
              <a:t>  Keylogger</a:t>
            </a:r>
            <a:br>
              <a:rPr dirty="0" sz="4250" lang="en-IN" spc="25"/>
            </a:br>
            <a:r>
              <a:rPr dirty="0" sz="4250" lang="en-IN" spc="25"/>
              <a:t>   </a:t>
            </a:r>
            <a:br>
              <a:rPr dirty="0" sz="4250" lang="en-IN" spc="25"/>
            </a:br>
            <a:br>
              <a:rPr dirty="0" sz="4250" lang="en-IN" spc="25"/>
            </a:br>
            <a:br>
              <a:rPr dirty="0" sz="4250" lang="en-IN" spc="25"/>
            </a:br>
            <a:endParaRPr dirty="0" sz="4250"/>
          </a:p>
        </p:txBody>
      </p:sp>
      <p:sp>
        <p:nvSpPr>
          <p:cNvPr id="104862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23"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1"/>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6"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5" name="Text Placeholder 22"/>
          <p:cNvSpPr>
            <a:spLocks noGrp="1"/>
          </p:cNvSpPr>
          <p:nvPr>
            <p:ph type="body" idx="1"/>
          </p:nvPr>
        </p:nvSpPr>
        <p:spPr>
          <a:xfrm>
            <a:off x="1781175" y="1253419"/>
            <a:ext cx="8033767" cy="4889500"/>
          </a:xfrm>
        </p:spPr>
        <p:txBody>
          <a:bodyPr/>
          <a:p>
            <a:pPr indent="-285750" marL="285750">
              <a:buFont typeface="Arial" panose="020B0604020202020204" pitchFamily="34" charset="0"/>
              <a:buChar char="•"/>
            </a:pPr>
            <a:r>
              <a:rPr b="1" dirty="0" sz="2400" lang="en-IN"/>
              <a:t>Understanding Keyloggers: Definition and Types</a:t>
            </a:r>
            <a:endParaRPr b="1" dirty="0" sz="2400" lang="en-IN"/>
          </a:p>
          <a:p>
            <a:endParaRPr b="1" dirty="0" sz="2400" lang="en-IN"/>
          </a:p>
          <a:p>
            <a:pPr indent="-285750" marL="285750">
              <a:buFont typeface="Arial" panose="020B0604020202020204" pitchFamily="34" charset="0"/>
              <a:buChar char="•"/>
            </a:pPr>
            <a:r>
              <a:rPr b="1" dirty="0" sz="2400" lang="en-US"/>
              <a:t>Legitimate Uses and Ethical Considerations</a:t>
            </a:r>
            <a:endParaRPr b="1" dirty="0" sz="2400" lang="en-US"/>
          </a:p>
          <a:p>
            <a:endParaRPr b="1" dirty="0" sz="2400" lang="en-US"/>
          </a:p>
          <a:p>
            <a:pPr indent="-285750" marL="285750">
              <a:buFont typeface="Arial" panose="020B0604020202020204" pitchFamily="34" charset="0"/>
              <a:buChar char="•"/>
            </a:pPr>
            <a:r>
              <a:rPr b="1" dirty="0" sz="2400" lang="en-US"/>
              <a:t>Threats and Risks Associated with Keyloggers</a:t>
            </a:r>
            <a:endParaRPr b="1" dirty="0" sz="2400" lang="en-US"/>
          </a:p>
          <a:p>
            <a:endParaRPr b="1" dirty="0" sz="2400" lang="en-US"/>
          </a:p>
          <a:p>
            <a:pPr indent="-285750" marL="285750">
              <a:buFont typeface="Arial" panose="020B0604020202020204" pitchFamily="34" charset="0"/>
              <a:buChar char="•"/>
            </a:pPr>
            <a:r>
              <a:rPr b="1" dirty="0" sz="2400" lang="en-IN"/>
              <a:t>Detection and Prevention Techniques</a:t>
            </a:r>
            <a:endParaRPr b="1" dirty="0" sz="2400" lang="en-IN"/>
          </a:p>
          <a:p>
            <a:endParaRPr b="1" dirty="0" sz="2400" lang="en-US"/>
          </a:p>
          <a:p>
            <a:pPr indent="-285750" marL="285750">
              <a:buFont typeface="Arial" panose="020B0604020202020204" pitchFamily="34" charset="0"/>
              <a:buChar char="•"/>
            </a:pPr>
            <a:r>
              <a:rPr b="1" dirty="0" sz="2400" lang="en-US"/>
              <a:t>Legal Implications and Response Strategies</a:t>
            </a:r>
            <a:endParaRPr b="1" dirty="0" sz="2400" lang="en-US"/>
          </a:p>
          <a:p>
            <a:endParaRPr b="1" dirty="0" sz="2400" lang="en-US"/>
          </a:p>
          <a:p>
            <a:pPr indent="-285750" marL="285750">
              <a:buFont typeface="Arial" panose="020B0604020202020204" pitchFamily="34" charset="0"/>
              <a:buChar char="•"/>
            </a:pPr>
            <a:r>
              <a:rPr b="1" dirty="0" sz="2400" lang="en-US"/>
              <a:t>Case Studies and Real-World Examples</a:t>
            </a:r>
            <a:endParaRPr b="1" dirty="0" sz="2400" lang="en-US"/>
          </a:p>
          <a:p>
            <a:endParaRPr b="1" dirty="0" sz="2400" lang="en-US"/>
          </a:p>
          <a:p>
            <a:pPr indent="-285750" marL="285750">
              <a:buFont typeface="Arial" panose="020B0604020202020204" pitchFamily="34" charset="0"/>
              <a:buChar char="•"/>
            </a:pPr>
            <a:r>
              <a:rPr b="1" dirty="0" sz="2400" lang="en-US"/>
              <a:t>Future Trends and Technological Advancements</a:t>
            </a:r>
            <a:endParaRPr b="1" dirty="0" sz="2400" lang="en-US"/>
          </a:p>
          <a:p>
            <a:endParaRPr b="1" dirty="0" lang="en-IN"/>
          </a:p>
        </p:txBody>
      </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9067800" y="1219201"/>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7"/>
          <p:cNvSpPr txBox="1">
            <a:spLocks noGrp="1"/>
          </p:cNvSpPr>
          <p:nvPr>
            <p:ph type="title"/>
          </p:nvPr>
        </p:nvSpPr>
        <p:spPr>
          <a:xfrm>
            <a:off x="0" y="31327"/>
            <a:ext cx="1068133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0" name="Text Placeholder 10"/>
          <p:cNvSpPr>
            <a:spLocks noGrp="1"/>
          </p:cNvSpPr>
          <p:nvPr>
            <p:ph type="body" idx="1"/>
          </p:nvPr>
        </p:nvSpPr>
        <p:spPr>
          <a:xfrm>
            <a:off x="353483" y="1219201"/>
            <a:ext cx="8991601" cy="4267200"/>
          </a:xfrm>
        </p:spPr>
        <p:txBody>
          <a:bodyPr/>
          <a:p>
            <a:r>
              <a:rPr dirty="0" sz="2400" lang="en-US"/>
              <a:t>Keyloggers are malicious tools used to covertly capture and record keystrokes, posing significant cybersecurity threats by stealing sensitive information such as passwords and financial data. Despite advances in security, their detection and prevention remain challenging due to their increasing sophistication. To mitigate these risks, a comprehensive approach involving advanced detection mechanisms, robust prevention strategies, effective response plans, and user education is essential. This multi-faceted strategy aims to enhance cybersecurity, protect sensitive data, and reduce the impact of keylogger attacks on individuals and organizations.</a:t>
            </a:r>
            <a:endParaRPr b="1" dirty="0" sz="2400" lang="en-IN"/>
          </a:p>
        </p:txBody>
      </p:sp>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9067800" y="137160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304800" y="661035"/>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56" name="Text Placeholder 10"/>
          <p:cNvSpPr>
            <a:spLocks noGrp="1"/>
          </p:cNvSpPr>
          <p:nvPr>
            <p:ph type="body" idx="1"/>
          </p:nvPr>
        </p:nvSpPr>
        <p:spPr>
          <a:xfrm>
            <a:off x="304800" y="2057400"/>
            <a:ext cx="8839200" cy="2743200"/>
          </a:xfrm>
        </p:spPr>
        <p:txBody>
          <a:bodyPr/>
          <a:p>
            <a:r>
              <a:rPr b="1" dirty="0" sz="2000" lang="en-US"/>
              <a:t>This project aims to develop and implement advanced solutions for detecting and preventing keyloggers, which are malicious tools that record keystrokes to steal sensitive information. The project will focus on creating sophisticated detection algorithms, enhancing system security measures, and promoting user awareness and education on cybersecurity best practices. By integrating these approaches, the project seeks to significantly reduce the risk of keylogger attacks, protect sensitive data, and improve overall digital security for individuals and organizations.</a:t>
            </a:r>
            <a:endParaRPr b="1" dirty="0" sz="2000" lang="en-IN"/>
          </a:p>
        </p:txBody>
      </p:sp>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9" name="object 2"/>
          <p:cNvSpPr/>
          <p:nvPr/>
        </p:nvSpPr>
        <p:spPr>
          <a:xfrm>
            <a:off x="10668000" y="40386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10896600" y="4528006"/>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2" name="Text Placeholder 8"/>
          <p:cNvSpPr>
            <a:spLocks noGrp="1"/>
          </p:cNvSpPr>
          <p:nvPr>
            <p:ph type="body" idx="1"/>
          </p:nvPr>
        </p:nvSpPr>
        <p:spPr>
          <a:xfrm>
            <a:off x="755332" y="1143634"/>
            <a:ext cx="10134600" cy="5600700"/>
          </a:xfrm>
        </p:spPr>
        <p:txBody>
          <a:bodyPr/>
          <a:p>
            <a:pPr indent="-285750" marL="285750">
              <a:buFont typeface="Arial" panose="020B0604020202020204" pitchFamily="34" charset="0"/>
              <a:buChar char="•"/>
            </a:pPr>
            <a:r>
              <a:rPr b="1" dirty="0" lang="en-IN" u="sng"/>
              <a:t>Individual Users:</a:t>
            </a:r>
            <a:endParaRPr b="1" dirty="0" lang="en-IN" u="sng"/>
          </a:p>
          <a:p>
            <a:r>
              <a:rPr dirty="0" lang="en-IN"/>
              <a:t>           &gt;</a:t>
            </a:r>
            <a:r>
              <a:rPr dirty="0" lang="en-US"/>
              <a:t>Protecting personal devices and sensitive information from keylogger attacks.</a:t>
            </a:r>
            <a:endParaRPr dirty="0" lang="en-US"/>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b="1" dirty="0" lang="en-IN" u="sng"/>
              <a:t>Organizations and Businesses:</a:t>
            </a:r>
            <a:endParaRPr b="1" dirty="0" lang="en-IN" u="sng"/>
          </a:p>
          <a:p>
            <a:r>
              <a:rPr dirty="0" lang="en-IN"/>
              <a:t>           &gt;</a:t>
            </a:r>
            <a:r>
              <a:rPr dirty="0" lang="en-US"/>
              <a:t>IT and cybersecurity teams safeguarding company data and employee information.</a:t>
            </a:r>
            <a:endParaRPr dirty="0" lang="en-US"/>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b="1" dirty="0" lang="en-IN" u="sng"/>
              <a:t>Parents:</a:t>
            </a:r>
            <a:endParaRPr b="1" dirty="0" lang="en-IN" u="sng"/>
          </a:p>
          <a:p>
            <a:r>
              <a:rPr dirty="0" lang="en-IN"/>
              <a:t>           &gt;</a:t>
            </a:r>
            <a:r>
              <a:rPr dirty="0" lang="en-US"/>
              <a:t>Using keyloggers responsibly to monitor children's online activities for safety purposes.</a:t>
            </a:r>
            <a:endParaRPr dirty="0" lang="en-US"/>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b="1" dirty="0" lang="en-IN" u="sng"/>
              <a:t>Law Enforcement Agencies:</a:t>
            </a:r>
            <a:endParaRPr b="1" dirty="0" lang="en-IN" u="sng"/>
          </a:p>
          <a:p>
            <a:r>
              <a:rPr dirty="0" lang="en-IN"/>
              <a:t>           &gt;</a:t>
            </a:r>
            <a:r>
              <a:rPr dirty="0" lang="en-US"/>
              <a:t>Utilizing keyloggers under legal frameworks for investigations and cybersecurity efforts.</a:t>
            </a:r>
            <a:endParaRPr dirty="0" lang="en-US"/>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b="1" dirty="0" lang="en-IN" u="sng"/>
              <a:t>Cybersecurity Researchers:</a:t>
            </a:r>
            <a:endParaRPr b="1" dirty="0" lang="en-IN" u="sng"/>
          </a:p>
          <a:p>
            <a:r>
              <a:rPr dirty="0" lang="en-IN"/>
              <a:t>           &gt;</a:t>
            </a:r>
            <a:r>
              <a:rPr dirty="0" lang="en-US"/>
              <a:t>Studying keyloggers to understand their mechanisms and develop effective countermeasures.</a:t>
            </a:r>
            <a:endParaRPr dirty="0" lang="en-US"/>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r>
              <a:rPr b="1" dirty="0" lang="en-IN" u="sng"/>
              <a:t>Software Developers:</a:t>
            </a:r>
            <a:endParaRPr b="1" dirty="0" lang="en-IN" u="sng"/>
          </a:p>
          <a:p>
            <a:r>
              <a:rPr dirty="0" lang="en-IN"/>
              <a:t>           &gt;</a:t>
            </a:r>
            <a:r>
              <a:rPr dirty="0" lang="en-US"/>
              <a:t>Creating anti-keylogger software and security tools to protect against keylogger threats.</a:t>
            </a:r>
            <a:endParaRPr dirty="0" lang="en-IN"/>
          </a:p>
        </p:txBody>
      </p:sp>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7"/>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10971782" y="5714756"/>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10591800" y="143319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11172443" y="620307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40"/>
              <a:t>Y</a:t>
            </a: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sp>
        <p:nvSpPr>
          <p:cNvPr id="1048669" name="Text Placeholder 9"/>
          <p:cNvSpPr>
            <a:spLocks noGrp="1"/>
          </p:cNvSpPr>
          <p:nvPr>
            <p:ph type="body" idx="1"/>
          </p:nvPr>
        </p:nvSpPr>
        <p:spPr>
          <a:xfrm>
            <a:off x="2819400" y="918865"/>
            <a:ext cx="7349490" cy="9144000"/>
          </a:xfrm>
        </p:spPr>
        <p:txBody>
          <a:bodyPr/>
          <a:p>
            <a:r>
              <a:rPr b="1" dirty="0" sz="2000" lang="en-US" u="sng"/>
              <a:t>Solution:</a:t>
            </a:r>
            <a:endParaRPr b="1" dirty="0" sz="2000" lang="en-US" u="sng"/>
          </a:p>
          <a:p>
            <a:r>
              <a:rPr dirty="0" sz="2000" lang="en-US"/>
              <a:t>We propose an advanced keylogger detection and prevention system integrating cutting-edge detection algorithms, real-time monitoring, and user-friendly security measures. The system includes robust anti-keylogger software, educational resources, and regular security updates to address emerging threats.</a:t>
            </a:r>
            <a:endParaRPr dirty="0" sz="2000" lang="en-US"/>
          </a:p>
          <a:p>
            <a:endParaRPr dirty="0" sz="2000" lang="en-US"/>
          </a:p>
          <a:p>
            <a:r>
              <a:rPr b="1" dirty="0" sz="2000" lang="en-IN" u="sng"/>
              <a:t>Value Proposition:</a:t>
            </a:r>
            <a:endParaRPr b="1" dirty="0" sz="2000" lang="en-IN" u="sng"/>
          </a:p>
          <a:p>
            <a:endParaRPr b="1" dirty="0" sz="2000" lang="en-IN"/>
          </a:p>
          <a:p>
            <a:pPr indent="-342900" marL="342900">
              <a:buFont typeface="Arial" panose="020B0604020202020204" pitchFamily="34" charset="0"/>
              <a:buChar char="•"/>
            </a:pPr>
            <a:r>
              <a:rPr b="1" dirty="0" sz="2000" lang="en-US"/>
              <a:t>Enhanced Security:</a:t>
            </a:r>
            <a:r>
              <a:rPr dirty="0" sz="2000" lang="en-US"/>
              <a:t> Protects sensitive information from theft by detecting and neutralizing keyloggers promptly.</a:t>
            </a:r>
            <a:endParaRPr b="1" dirty="0" sz="2000" lang="en-IN" u="sng"/>
          </a:p>
          <a:p>
            <a:pPr indent="-342900" marL="342900">
              <a:buFont typeface="Arial" panose="020B0604020202020204" pitchFamily="34" charset="0"/>
              <a:buChar char="•"/>
            </a:pPr>
            <a:r>
              <a:rPr b="1" dirty="0" sz="2000" lang="en-US"/>
              <a:t>User Confidence:</a:t>
            </a:r>
            <a:r>
              <a:rPr dirty="0" sz="2000" lang="en-US"/>
              <a:t> Increases trust in digital interactions by ensuring a secure computing environment.</a:t>
            </a:r>
            <a:endParaRPr dirty="0" sz="2000" lang="en-US"/>
          </a:p>
          <a:p>
            <a:pPr indent="-342900" marL="342900">
              <a:buFont typeface="Arial" panose="020B0604020202020204" pitchFamily="34" charset="0"/>
              <a:buChar char="•"/>
            </a:pPr>
            <a:r>
              <a:rPr b="1" dirty="0" sz="2000" lang="en-US"/>
              <a:t>Proactive Protection:</a:t>
            </a:r>
            <a:r>
              <a:rPr dirty="0" sz="2000" lang="en-US"/>
              <a:t> Offers real-time monitoring and alerts to prevent keylogger installations.</a:t>
            </a:r>
            <a:endParaRPr b="1" dirty="0" sz="2000" lang="en-IN" u="sng"/>
          </a:p>
          <a:p>
            <a:pPr indent="-342900" marL="342900">
              <a:buFont typeface="Arial" panose="020B0604020202020204" pitchFamily="34" charset="0"/>
              <a:buChar char="•"/>
            </a:pPr>
            <a:r>
              <a:rPr b="1" dirty="0" sz="2000" lang="en-US"/>
              <a:t>Educational Resources:</a:t>
            </a:r>
            <a:r>
              <a:rPr dirty="0" sz="2000" lang="en-US"/>
              <a:t> Empowers users with knowledge on cybersecurity best practices.</a:t>
            </a:r>
            <a:endParaRPr b="1" dirty="0" sz="2000" lang="en-IN" u="sng"/>
          </a:p>
          <a:p>
            <a:pPr indent="-342900" marL="342900">
              <a:buFont typeface="Arial" panose="020B0604020202020204" pitchFamily="34" charset="0"/>
              <a:buChar char="•"/>
            </a:pPr>
            <a:r>
              <a:rPr b="1" dirty="0" sz="2000" lang="en-US"/>
              <a:t>Compliance:</a:t>
            </a:r>
            <a:r>
              <a:rPr dirty="0" sz="2000" lang="en-US"/>
              <a:t> Ensures legal and ethical use of monitoring tools, aligning with privacy regulations.</a:t>
            </a:r>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a:p>
            <a:endParaRPr b="1" dirty="0" sz="2000" lang="en-IN" u="sng"/>
          </a:p>
        </p:txBody>
      </p:sp>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8"/>
          <p:cNvSpPr txBox="1"/>
          <p:nvPr/>
        </p:nvSpPr>
        <p:spPr>
          <a:xfrm>
            <a:off x="739775" y="6473337"/>
            <a:ext cx="1798955" cy="191770"/>
          </a:xfrm>
          <a:prstGeom prst="rect"/>
        </p:spPr>
        <p:txBody>
          <a:bodyPr bIns="0" lIns="0" rIns="0" rtlCol="0" tIns="6985" vert="horz" wrap="square">
            <a:spAutoFit/>
          </a:bodyPr>
          <a:p>
            <a:pPr marL="12700">
              <a:lnSpc>
                <a:spcPct val="100000"/>
              </a:lnSpc>
              <a:spcBef>
                <a:spcPts val="55"/>
              </a:spcBef>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72"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9196387" y="133311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0" y="3420110"/>
            <a:ext cx="2466975" cy="3419475"/>
          </a:xfrm>
          <a:prstGeom prst="rect"/>
        </p:spPr>
      </p:pic>
      <p:sp>
        <p:nvSpPr>
          <p:cNvPr id="1048676"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spc="10"/>
              <a:t>WOW</a:t>
            </a:r>
            <a:r>
              <a:rPr dirty="0" sz="4250" spc="85"/>
              <a:t> </a:t>
            </a:r>
            <a:r>
              <a:rPr dirty="0" sz="4250" spc="10"/>
              <a:t>IN</a:t>
            </a:r>
            <a:r>
              <a:rPr dirty="0" sz="4250" spc="-5"/>
              <a:t> </a:t>
            </a:r>
            <a:r>
              <a:rPr dirty="0" sz="4250" spc="15"/>
              <a:t>YOUR</a:t>
            </a:r>
            <a:r>
              <a:rPr dirty="0" sz="4250" spc="-10"/>
              <a:t> </a:t>
            </a:r>
            <a:r>
              <a:rPr dirty="0" sz="4250" spc="20"/>
              <a:t>SOLUTION</a:t>
            </a:r>
            <a:endParaRPr sz="4250"/>
          </a:p>
        </p:txBody>
      </p:sp>
      <p:sp>
        <p:nvSpPr>
          <p:cNvPr id="1048677" name="Text Placeholder 8"/>
          <p:cNvSpPr>
            <a:spLocks noGrp="1"/>
          </p:cNvSpPr>
          <p:nvPr>
            <p:ph type="body" idx="1"/>
          </p:nvPr>
        </p:nvSpPr>
        <p:spPr>
          <a:xfrm>
            <a:off x="2209800" y="1758315"/>
            <a:ext cx="6858000" cy="2844800"/>
          </a:xfrm>
        </p:spPr>
        <p:txBody>
          <a:bodyPr/>
          <a:p>
            <a:r>
              <a:rPr dirty="0" sz="2400" lang="en-US"/>
              <a:t>We propose an advanced keylogger detection and prevention system that integrates state-of-the-art detection algorithms, real-time monitoring, and user-friendly security measures. This system will feature robust anti-keylogger software, comprehensive educational resources, and regular security updates to counter emerging threats.</a:t>
            </a:r>
            <a:endParaRPr dirty="0" sz="2400" lang="en-IN"/>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79"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0" name="object 3"/>
          <p:cNvSpPr/>
          <p:nvPr/>
        </p:nvSpPr>
        <p:spPr>
          <a:xfrm>
            <a:off x="10601325" y="51816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10287000" y="1292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10627360" y="56388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p:nvPr/>
        </p:nvSpPr>
        <p:spPr>
          <a:xfrm>
            <a:off x="729615" y="1078059"/>
            <a:ext cx="2811780" cy="546099"/>
          </a:xfrm>
          <a:prstGeom prst="rect"/>
        </p:spPr>
        <p:txBody>
          <a:bodyPr bIns="0" lIns="0" rIns="0" rtlCol="0" tIns="12700" vert="horz" wrap="square">
            <a:spAutoFit/>
          </a:bodyPr>
          <a:p>
            <a:pPr marL="12700">
              <a:lnSpc>
                <a:spcPct val="100000"/>
              </a:lnSpc>
              <a:spcBef>
                <a:spcPts val="100"/>
              </a:spcBef>
            </a:pPr>
            <a:r>
              <a:rPr dirty="0" sz="1800" spc="-45">
                <a:latin typeface="Trebuchet MS" panose="020B0603020202020204"/>
                <a:cs typeface="Trebuchet MS" panose="020B0603020202020204"/>
              </a:rPr>
              <a:t>Teams</a:t>
            </a:r>
            <a:r>
              <a:rPr dirty="0" sz="1800" spc="-15">
                <a:latin typeface="Trebuchet MS" panose="020B0603020202020204"/>
                <a:cs typeface="Trebuchet MS" panose="020B0603020202020204"/>
              </a:rPr>
              <a:t> </a:t>
            </a:r>
            <a:r>
              <a:rPr dirty="0" sz="1800" spc="10">
                <a:latin typeface="Trebuchet MS" panose="020B0603020202020204"/>
                <a:cs typeface="Trebuchet MS" panose="020B0603020202020204"/>
              </a:rPr>
              <a:t>cam</a:t>
            </a:r>
            <a:r>
              <a:rPr dirty="0" sz="1800" spc="-105">
                <a:latin typeface="Trebuchet MS" panose="020B0603020202020204"/>
                <a:cs typeface="Trebuchet MS" panose="020B0603020202020204"/>
              </a:rPr>
              <a:t> </a:t>
            </a:r>
            <a:r>
              <a:rPr dirty="0" sz="1800" spc="-5">
                <a:latin typeface="Trebuchet MS" panose="020B0603020202020204"/>
                <a:cs typeface="Trebuchet MS" panose="020B0603020202020204"/>
              </a:rPr>
              <a:t>add</a:t>
            </a:r>
            <a:r>
              <a:rPr dirty="0" sz="1800" spc="10">
                <a:latin typeface="Trebuchet MS" panose="020B0603020202020204"/>
                <a:cs typeface="Trebuchet MS" panose="020B0603020202020204"/>
              </a:rPr>
              <a:t> </a:t>
            </a:r>
            <a:r>
              <a:rPr dirty="0" sz="1800" spc="-5">
                <a:latin typeface="Trebuchet MS" panose="020B0603020202020204"/>
                <a:cs typeface="Trebuchet MS" panose="020B0603020202020204"/>
              </a:rPr>
              <a:t>wireframes</a:t>
            </a:r>
            <a:endParaRPr dirty="0" sz="1800">
              <a:latin typeface="Trebuchet MS" panose="020B0603020202020204"/>
              <a:cs typeface="Trebuchet MS" panose="020B0603020202020204"/>
            </a:endParaRPr>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48686" name="Rectangle 2"/>
          <p:cNvSpPr>
            <a:spLocks noGrp="1" noChangeArrowheads="1"/>
          </p:cNvSpPr>
          <p:nvPr>
            <p:ph type="body" idx="1"/>
          </p:nvPr>
        </p:nvSpPr>
        <p:spPr bwMode="auto">
          <a:xfrm>
            <a:off x="768350" y="1567975"/>
            <a:ext cx="8909050" cy="5425441"/>
          </a:xfrm>
          <a:prstGeom prst="rect"/>
          <a:noFill/>
          <a:ln>
            <a:noFill/>
          </a:ln>
          <a:effectLst/>
        </p:spPr>
        <p:txBody>
          <a:bodyPr anchor="ctr" anchorCtr="0" bIns="45720" compatLnSpc="1" lIns="91440" numCol="1" rIns="91440" tIns="45720" vert="horz" wrap="squar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Teams.exe Monitoring Keystrokes:</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Arial" panose="020B0604020202020204" pitchFamily="34" charset="0"/>
              </a:rPr>
              <a:t>Defender detected Teams.exe making API calls associated with keystroke monitoring</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1" cap="none" dirty="0" sz="1800" i="0" kumimoji="0" lang="en-US" normalizeH="0" strike="noStrike" u="none">
                <a:ln>
                  <a:noFill/>
                </a:ln>
                <a:solidFill>
                  <a:schemeClr val="tx1"/>
                </a:solidFill>
                <a:effectLst/>
                <a:latin typeface="Arial" panose="020B0604020202020204" pitchFamily="34" charset="0"/>
              </a:rPr>
              <a:t>TEAMS Configuration: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Arial" panose="020B0604020202020204" pitchFamily="34" charset="0"/>
              </a:rPr>
              <a:t>Teams is highly configurable and customizable, offering various functionalities to cater to different needs.</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Keylogger Detection:</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Arial" panose="020B0604020202020204" pitchFamily="34" charset="0"/>
              </a:rPr>
              <a:t>Defender's keylogger detection feature raises alerts for suspicious activities like keystroke monitoring.</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Advanced Hunting:</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Arial" panose="020B0604020202020204" pitchFamily="34" charset="0"/>
              </a:rPr>
              <a:t>Investigate further by creating a timeline and analyzing activities preceding and following the flagged event.</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1800" i="0" kumimoji="0" lang="en-US" normalizeH="0" strike="noStrike" u="none">
                <a:ln>
                  <a:noFill/>
                </a:ln>
                <a:solidFill>
                  <a:schemeClr val="tx1"/>
                </a:solidFill>
                <a:effectLst/>
                <a:latin typeface="Arial" panose="020B0604020202020204" pitchFamily="34" charset="0"/>
              </a:rPr>
              <a:t>Parent Process:</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r>
              <a:rPr altLang="en-US" baseline="0" b="0" cap="none" dirty="0" sz="1800" i="0" kumimoji="0" lang="en-US" normalizeH="0" strike="noStrike" u="none">
                <a:ln>
                  <a:noFill/>
                </a:ln>
                <a:solidFill>
                  <a:schemeClr val="tx1"/>
                </a:solidFill>
                <a:effectLst/>
                <a:latin typeface="Arial" panose="020B0604020202020204" pitchFamily="34" charset="0"/>
              </a:rPr>
              <a:t>Check the legitimacy of the parent process, like "Update.exe," to ensure it's a genuine update mechanism rather than a disguise for malicious activity.</a:t>
            </a: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00000"/>
              </a:lnSpc>
              <a:spcBef>
                <a:spcPct val="0"/>
              </a:spcBef>
              <a:spcAft>
                <a:spcPct val="0"/>
              </a:spcAft>
              <a:buClrTx/>
              <a:buSzTx/>
              <a:buFont typeface="Arial" panose="020B0604020202020204" pitchFamily="34" charset="0"/>
              <a:buChar char="•"/>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RMX2001</dc:creator>
  <cp:lastModifiedBy>Seenu Kanike</cp:lastModifiedBy>
  <dcterms:created xsi:type="dcterms:W3CDTF">2024-06-02T18:48:00Z</dcterms:created>
  <dcterms:modified xsi:type="dcterms:W3CDTF">2024-06-25T15:16:20Z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0ff60dee1f474985a0a676b6e5ff3d0f</vt:lpwstr>
  </property>
  <property fmtid="{D5CDD505-2E9C-101B-9397-08002B2CF9AE}" pid="5" name="KSOProductBuildVer">
    <vt:lpwstr>1033-12.2.0.17119</vt:lpwstr>
  </property>
</Properties>
</file>