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6" r:id="rId10"/>
    <p:sldId id="267" r:id="rId11"/>
    <p:sldId id="264" r:id="rId12"/>
    <p:sldId id="265"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grpSp>
        <p:nvGrpSpPr>
          <p:cNvPr id="7" name="グループ化 6"/>
          <p:cNvGrpSpPr/>
          <p:nvPr userDrawn="1"/>
        </p:nvGrpSpPr>
        <p:grpSpPr>
          <a:xfrm>
            <a:off x="506627" y="3098801"/>
            <a:ext cx="11207578" cy="457200"/>
            <a:chOff x="506627" y="914400"/>
            <a:chExt cx="10847173" cy="457200"/>
          </a:xfrm>
        </p:grpSpPr>
        <p:sp>
          <p:nvSpPr>
            <p:cNvPr id="8" name="フリーフォーム 7"/>
            <p:cNvSpPr/>
            <p:nvPr/>
          </p:nvSpPr>
          <p:spPr>
            <a:xfrm>
              <a:off x="506627" y="914400"/>
              <a:ext cx="10847173" cy="457200"/>
            </a:xfrm>
            <a:custGeom>
              <a:avLst/>
              <a:gdLst>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69362 w 11491784"/>
                <a:gd name="connsiteY28" fmla="*/ 11121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2293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491784" h="457200">
                  <a:moveTo>
                    <a:pt x="0" y="457200"/>
                  </a:moveTo>
                  <a:lnTo>
                    <a:pt x="10392032" y="457200"/>
                  </a:lnTo>
                  <a:lnTo>
                    <a:pt x="10392032" y="0"/>
                  </a:lnTo>
                  <a:lnTo>
                    <a:pt x="10651524" y="111211"/>
                  </a:lnTo>
                  <a:lnTo>
                    <a:pt x="10429103" y="172995"/>
                  </a:lnTo>
                  <a:lnTo>
                    <a:pt x="10429103" y="457200"/>
                  </a:lnTo>
                  <a:lnTo>
                    <a:pt x="10898659" y="444843"/>
                  </a:lnTo>
                  <a:lnTo>
                    <a:pt x="10898659" y="308919"/>
                  </a:lnTo>
                  <a:lnTo>
                    <a:pt x="10824519" y="420130"/>
                  </a:lnTo>
                  <a:lnTo>
                    <a:pt x="10725665" y="222422"/>
                  </a:lnTo>
                  <a:lnTo>
                    <a:pt x="10873946" y="24714"/>
                  </a:lnTo>
                  <a:lnTo>
                    <a:pt x="10972800" y="160638"/>
                  </a:lnTo>
                  <a:lnTo>
                    <a:pt x="10948087" y="185351"/>
                  </a:lnTo>
                  <a:lnTo>
                    <a:pt x="10886303" y="86497"/>
                  </a:lnTo>
                  <a:lnTo>
                    <a:pt x="10787449" y="222422"/>
                  </a:lnTo>
                  <a:lnTo>
                    <a:pt x="10812162" y="333632"/>
                  </a:lnTo>
                  <a:lnTo>
                    <a:pt x="10873946" y="247135"/>
                  </a:lnTo>
                  <a:lnTo>
                    <a:pt x="11022227" y="259492"/>
                  </a:lnTo>
                  <a:lnTo>
                    <a:pt x="11046941" y="259492"/>
                  </a:lnTo>
                  <a:lnTo>
                    <a:pt x="11046941" y="308919"/>
                  </a:lnTo>
                  <a:lnTo>
                    <a:pt x="10948087" y="308919"/>
                  </a:lnTo>
                  <a:lnTo>
                    <a:pt x="10948087" y="444843"/>
                  </a:lnTo>
                  <a:lnTo>
                    <a:pt x="11115315" y="444843"/>
                  </a:lnTo>
                  <a:lnTo>
                    <a:pt x="11122935" y="98854"/>
                  </a:lnTo>
                  <a:lnTo>
                    <a:pt x="11071654" y="98854"/>
                  </a:lnTo>
                  <a:lnTo>
                    <a:pt x="11071654" y="49427"/>
                  </a:lnTo>
                  <a:lnTo>
                    <a:pt x="11306432" y="49427"/>
                  </a:lnTo>
                  <a:lnTo>
                    <a:pt x="11306432" y="111211"/>
                  </a:lnTo>
                  <a:lnTo>
                    <a:pt x="11254122" y="95971"/>
                  </a:lnTo>
                  <a:lnTo>
                    <a:pt x="11269362" y="444843"/>
                  </a:lnTo>
                  <a:lnTo>
                    <a:pt x="11491784" y="444843"/>
                  </a:ln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1046941" y="1013254"/>
              <a:ext cx="49427" cy="321276"/>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9169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52679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8542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grpSp>
        <p:nvGrpSpPr>
          <p:cNvPr id="7" name="グループ化 6"/>
          <p:cNvGrpSpPr/>
          <p:nvPr userDrawn="1"/>
        </p:nvGrpSpPr>
        <p:grpSpPr>
          <a:xfrm>
            <a:off x="506627" y="975360"/>
            <a:ext cx="11207578" cy="457200"/>
            <a:chOff x="506627" y="914400"/>
            <a:chExt cx="10847173" cy="457200"/>
          </a:xfrm>
        </p:grpSpPr>
        <p:sp>
          <p:nvSpPr>
            <p:cNvPr id="8" name="フリーフォーム 7"/>
            <p:cNvSpPr/>
            <p:nvPr/>
          </p:nvSpPr>
          <p:spPr>
            <a:xfrm>
              <a:off x="506627" y="914400"/>
              <a:ext cx="10847173" cy="457200"/>
            </a:xfrm>
            <a:custGeom>
              <a:avLst/>
              <a:gdLst>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69362 w 11491784"/>
                <a:gd name="connsiteY28" fmla="*/ 11121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2293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491784" h="457200">
                  <a:moveTo>
                    <a:pt x="0" y="457200"/>
                  </a:moveTo>
                  <a:lnTo>
                    <a:pt x="10392032" y="457200"/>
                  </a:lnTo>
                  <a:lnTo>
                    <a:pt x="10392032" y="0"/>
                  </a:lnTo>
                  <a:lnTo>
                    <a:pt x="10651524" y="111211"/>
                  </a:lnTo>
                  <a:lnTo>
                    <a:pt x="10429103" y="172995"/>
                  </a:lnTo>
                  <a:lnTo>
                    <a:pt x="10429103" y="457200"/>
                  </a:lnTo>
                  <a:lnTo>
                    <a:pt x="10898659" y="444843"/>
                  </a:lnTo>
                  <a:lnTo>
                    <a:pt x="10898659" y="308919"/>
                  </a:lnTo>
                  <a:lnTo>
                    <a:pt x="10824519" y="420130"/>
                  </a:lnTo>
                  <a:lnTo>
                    <a:pt x="10725665" y="222422"/>
                  </a:lnTo>
                  <a:lnTo>
                    <a:pt x="10873946" y="24714"/>
                  </a:lnTo>
                  <a:lnTo>
                    <a:pt x="10972800" y="160638"/>
                  </a:lnTo>
                  <a:lnTo>
                    <a:pt x="10948087" y="185351"/>
                  </a:lnTo>
                  <a:lnTo>
                    <a:pt x="10886303" y="86497"/>
                  </a:lnTo>
                  <a:lnTo>
                    <a:pt x="10787449" y="222422"/>
                  </a:lnTo>
                  <a:lnTo>
                    <a:pt x="10812162" y="333632"/>
                  </a:lnTo>
                  <a:lnTo>
                    <a:pt x="10873946" y="247135"/>
                  </a:lnTo>
                  <a:lnTo>
                    <a:pt x="11022227" y="259492"/>
                  </a:lnTo>
                  <a:lnTo>
                    <a:pt x="11046941" y="259492"/>
                  </a:lnTo>
                  <a:lnTo>
                    <a:pt x="11046941" y="308919"/>
                  </a:lnTo>
                  <a:lnTo>
                    <a:pt x="10948087" y="308919"/>
                  </a:lnTo>
                  <a:lnTo>
                    <a:pt x="10948087" y="444843"/>
                  </a:lnTo>
                  <a:lnTo>
                    <a:pt x="11115315" y="444843"/>
                  </a:lnTo>
                  <a:lnTo>
                    <a:pt x="11122935" y="98854"/>
                  </a:lnTo>
                  <a:lnTo>
                    <a:pt x="11071654" y="98854"/>
                  </a:lnTo>
                  <a:lnTo>
                    <a:pt x="11071654" y="49427"/>
                  </a:lnTo>
                  <a:lnTo>
                    <a:pt x="11306432" y="49427"/>
                  </a:lnTo>
                  <a:lnTo>
                    <a:pt x="11306432" y="111211"/>
                  </a:lnTo>
                  <a:lnTo>
                    <a:pt x="11254122" y="95971"/>
                  </a:lnTo>
                  <a:lnTo>
                    <a:pt x="11269362" y="444843"/>
                  </a:lnTo>
                  <a:lnTo>
                    <a:pt x="11491784" y="444843"/>
                  </a:ln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1046941" y="1013254"/>
              <a:ext cx="49427" cy="321276"/>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5912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378337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2CA8DCB-E82E-480F-8FC5-9085218D16AF}" type="datetimeFigureOut">
              <a:rPr kumimoji="1" lang="ja-JP" altLang="en-US" smtClean="0"/>
              <a:t>2017/4/12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22230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2CA8DCB-E82E-480F-8FC5-9085218D16AF}" type="datetimeFigureOut">
              <a:rPr kumimoji="1" lang="ja-JP" altLang="en-US" smtClean="0"/>
              <a:t>2017/4/12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33024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2CA8DCB-E82E-480F-8FC5-9085218D16AF}" type="datetimeFigureOut">
              <a:rPr kumimoji="1" lang="ja-JP" altLang="en-US" smtClean="0"/>
              <a:t>2017/4/12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49032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CA8DCB-E82E-480F-8FC5-9085218D16AF}" type="datetimeFigureOut">
              <a:rPr kumimoji="1" lang="ja-JP" altLang="en-US" smtClean="0"/>
              <a:t>2017/4/12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70164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2CA8DCB-E82E-480F-8FC5-9085218D16AF}" type="datetimeFigureOut">
              <a:rPr kumimoji="1" lang="ja-JP" altLang="en-US" smtClean="0"/>
              <a:t>2017/4/12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67285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2CA8DCB-E82E-480F-8FC5-9085218D16AF}" type="datetimeFigureOut">
              <a:rPr kumimoji="1" lang="ja-JP" altLang="en-US" smtClean="0"/>
              <a:t>2017/4/12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70238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A8DCB-E82E-480F-8FC5-9085218D16AF}" type="datetimeFigureOut">
              <a:rPr kumimoji="1" lang="ja-JP" altLang="en-US" smtClean="0"/>
              <a:t>2017/4/12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22159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プログラミング</a:t>
            </a:r>
            <a:r>
              <a:rPr lang="en-US" altLang="ja-JP" dirty="0" smtClean="0"/>
              <a:t>Ⅱ</a:t>
            </a:r>
            <a:br>
              <a:rPr lang="en-US" altLang="ja-JP" dirty="0" smtClean="0"/>
            </a:br>
            <a:r>
              <a:rPr lang="en-US" altLang="ja-JP" sz="4400" dirty="0" smtClean="0">
                <a:latin typeface="Times New Roman" panose="02020603050405020304" pitchFamily="18" charset="0"/>
                <a:cs typeface="Times New Roman" panose="02020603050405020304" pitchFamily="18" charset="0"/>
              </a:rPr>
              <a:t>(Computer</a:t>
            </a:r>
            <a:r>
              <a:rPr lang="ja-JP" altLang="en-US" sz="4400" dirty="0" smtClean="0">
                <a:latin typeface="Times New Roman" panose="02020603050405020304" pitchFamily="18" charset="0"/>
                <a:cs typeface="Times New Roman" panose="02020603050405020304" pitchFamily="18" charset="0"/>
              </a:rPr>
              <a:t> </a:t>
            </a:r>
            <a:r>
              <a:rPr lang="en-US" altLang="ja-JP" sz="4400" dirty="0" smtClean="0">
                <a:latin typeface="Times New Roman" panose="02020603050405020304" pitchFamily="18" charset="0"/>
                <a:cs typeface="Times New Roman" panose="02020603050405020304" pitchFamily="18" charset="0"/>
              </a:rPr>
              <a:t>Programing</a:t>
            </a:r>
            <a:r>
              <a:rPr lang="ja-JP" altLang="en-US" sz="4400" dirty="0" smtClean="0">
                <a:latin typeface="Times New Roman" panose="02020603050405020304" pitchFamily="18" charset="0"/>
                <a:cs typeface="Times New Roman" panose="02020603050405020304" pitchFamily="18" charset="0"/>
              </a:rPr>
              <a:t> </a:t>
            </a:r>
            <a:r>
              <a:rPr lang="en-US" altLang="ja-JP" sz="4400" dirty="0" smtClean="0">
                <a:latin typeface="Times New Roman" panose="02020603050405020304" pitchFamily="18" charset="0"/>
                <a:cs typeface="Times New Roman" panose="02020603050405020304" pitchFamily="18" charset="0"/>
              </a:rPr>
              <a:t>II)</a:t>
            </a:r>
            <a:endParaRPr kumimoji="1" lang="ja-JP" altLang="en-US" sz="44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1524000" y="3602038"/>
            <a:ext cx="9144000" cy="1859648"/>
          </a:xfrm>
        </p:spPr>
        <p:txBody>
          <a:bodyPr/>
          <a:lstStyle/>
          <a:p>
            <a:r>
              <a:rPr kumimoji="1" lang="ja-JP" altLang="en-US" dirty="0" smtClean="0"/>
              <a:t>第一回：</a:t>
            </a:r>
            <a:r>
              <a:rPr kumimoji="1" lang="en-US" altLang="ja-JP" dirty="0" smtClean="0"/>
              <a:t>2017</a:t>
            </a:r>
            <a:r>
              <a:rPr kumimoji="1" lang="ja-JP" altLang="en-US" dirty="0" smtClean="0"/>
              <a:t>年</a:t>
            </a:r>
            <a:r>
              <a:rPr kumimoji="1" lang="en-US" altLang="ja-JP" dirty="0" smtClean="0"/>
              <a:t>4</a:t>
            </a:r>
            <a:r>
              <a:rPr kumimoji="1" lang="ja-JP" altLang="en-US" dirty="0" smtClean="0"/>
              <a:t>月</a:t>
            </a:r>
            <a:r>
              <a:rPr kumimoji="1" lang="en-US" altLang="ja-JP" dirty="0" smtClean="0"/>
              <a:t>12</a:t>
            </a:r>
            <a:r>
              <a:rPr kumimoji="1" lang="ja-JP" altLang="en-US" dirty="0" smtClean="0"/>
              <a:t>日（水）</a:t>
            </a:r>
            <a:endParaRPr kumimoji="1" lang="en-US" altLang="ja-JP" dirty="0" smtClean="0"/>
          </a:p>
          <a:p>
            <a:r>
              <a:rPr kumimoji="1" lang="en-US" altLang="ja-JP" dirty="0" smtClean="0"/>
              <a:t>#</a:t>
            </a:r>
            <a:r>
              <a:rPr kumimoji="1" lang="ja-JP" altLang="en-US" dirty="0" smtClean="0"/>
              <a:t>ガイダンス・復習</a:t>
            </a:r>
            <a:endParaRPr lang="en-US" altLang="ja-JP" dirty="0"/>
          </a:p>
          <a:p>
            <a:r>
              <a:rPr lang="ja-JP" altLang="en-US" dirty="0" smtClean="0"/>
              <a:t>市川 嘉裕</a:t>
            </a:r>
            <a:endParaRPr lang="en-US" altLang="ja-JP" dirty="0" smtClean="0"/>
          </a:p>
        </p:txBody>
      </p:sp>
    </p:spTree>
    <p:extLst>
      <p:ext uri="{BB962C8B-B14F-4D97-AF65-F5344CB8AC3E}">
        <p14:creationId xmlns:p14="http://schemas.microsoft.com/office/powerpoint/2010/main" val="4093347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発展</a:t>
            </a:r>
            <a:r>
              <a:rPr lang="ja-JP" altLang="en-US" dirty="0" smtClean="0"/>
              <a:t>課題</a:t>
            </a:r>
            <a:r>
              <a:rPr lang="en-US" altLang="ja-JP" dirty="0" smtClean="0"/>
              <a:t>[0104]</a:t>
            </a:r>
            <a:endParaRPr kumimoji="1" lang="ja-JP" altLang="en-US" dirty="0"/>
          </a:p>
        </p:txBody>
      </p:sp>
      <p:sp>
        <p:nvSpPr>
          <p:cNvPr id="3" name="コンテンツ プレースホルダー 2"/>
          <p:cNvSpPr>
            <a:spLocks noGrp="1"/>
          </p:cNvSpPr>
          <p:nvPr>
            <p:ph idx="1"/>
          </p:nvPr>
        </p:nvSpPr>
        <p:spPr>
          <a:xfrm>
            <a:off x="838200" y="1825624"/>
            <a:ext cx="10515600" cy="5032375"/>
          </a:xfrm>
        </p:spPr>
        <p:txBody>
          <a:bodyPr>
            <a:normAutofit lnSpcReduction="10000"/>
          </a:bodyPr>
          <a:lstStyle/>
          <a:p>
            <a:pPr marL="0" indent="0">
              <a:buNone/>
            </a:pPr>
            <a:r>
              <a:rPr lang="en-US" altLang="ja-JP" dirty="0" smtClean="0"/>
              <a:t>【</a:t>
            </a:r>
            <a:r>
              <a:rPr lang="ja-JP" altLang="en-US" dirty="0" smtClean="0"/>
              <a:t>課題名：オリジナル</a:t>
            </a:r>
            <a:r>
              <a:rPr kumimoji="1" lang="ja-JP" altLang="en-US" dirty="0" smtClean="0"/>
              <a:t>いろは歌作成ツール</a:t>
            </a:r>
            <a:r>
              <a:rPr lang="en-US" altLang="ja-JP" dirty="0" smtClean="0"/>
              <a:t>】</a:t>
            </a:r>
          </a:p>
          <a:p>
            <a:r>
              <a:rPr lang="ja-JP" altLang="en-US" dirty="0"/>
              <a:t>ユーザ</a:t>
            </a:r>
            <a:r>
              <a:rPr lang="ja-JP" altLang="en-US" dirty="0" smtClean="0"/>
              <a:t>に任意の言葉（短文）をひらがな</a:t>
            </a:r>
            <a:r>
              <a:rPr lang="ja-JP" altLang="en-US" dirty="0"/>
              <a:t>（</a:t>
            </a:r>
            <a:r>
              <a:rPr lang="ja-JP" altLang="en-US" dirty="0" err="1"/>
              <a:t>ん</a:t>
            </a:r>
            <a:r>
              <a:rPr lang="en-US" altLang="ja-JP" dirty="0"/>
              <a:t>/</a:t>
            </a:r>
            <a:r>
              <a:rPr lang="ja-JP" altLang="en-US" dirty="0"/>
              <a:t>ゐ</a:t>
            </a:r>
            <a:r>
              <a:rPr lang="en-US" altLang="ja-JP" dirty="0"/>
              <a:t>/</a:t>
            </a:r>
            <a:r>
              <a:rPr lang="ja-JP" altLang="en-US" dirty="0" err="1"/>
              <a:t>ゑを</a:t>
            </a:r>
            <a:r>
              <a:rPr lang="ja-JP" altLang="en-US" dirty="0"/>
              <a:t>除く）</a:t>
            </a:r>
            <a:r>
              <a:rPr lang="ja-JP" altLang="en-US" dirty="0" smtClean="0"/>
              <a:t>で入力させることを繰り返し、</a:t>
            </a:r>
            <a:r>
              <a:rPr lang="en-US" altLang="ja-JP" dirty="0" smtClean="0"/>
              <a:t>46</a:t>
            </a:r>
            <a:r>
              <a:rPr lang="ja-JP" altLang="en-US" dirty="0" smtClean="0"/>
              <a:t>音全てが入力されたら、それまでに入力された言葉を全て表示するプログラムを作成せよ。ただし、下記の機能も含めること。なお、濁音</a:t>
            </a:r>
            <a:r>
              <a:rPr lang="en-US" altLang="ja-JP" dirty="0" smtClean="0"/>
              <a:t>/</a:t>
            </a:r>
            <a:r>
              <a:rPr lang="ja-JP" altLang="en-US" dirty="0" smtClean="0"/>
              <a:t>半濁音は入力させないこととする。</a:t>
            </a:r>
            <a:endParaRPr lang="en-US" altLang="ja-JP" dirty="0" smtClean="0"/>
          </a:p>
          <a:p>
            <a:pPr lvl="1"/>
            <a:r>
              <a:rPr lang="ja-JP" altLang="en-US" dirty="0" smtClean="0"/>
              <a:t>入力を求めるタイミング毎に、まだ</a:t>
            </a:r>
            <a:r>
              <a:rPr lang="ja-JP" altLang="en-US" dirty="0"/>
              <a:t>入力</a:t>
            </a:r>
            <a:r>
              <a:rPr lang="ja-JP" altLang="en-US" dirty="0" smtClean="0"/>
              <a:t>されていないひらがなを表示する。</a:t>
            </a:r>
            <a:endParaRPr lang="en-US" altLang="ja-JP" dirty="0" smtClean="0"/>
          </a:p>
          <a:p>
            <a:pPr lvl="1"/>
            <a:r>
              <a:rPr lang="ja-JP" altLang="en-US" dirty="0" smtClean="0"/>
              <a:t>最後に、</a:t>
            </a:r>
            <a:r>
              <a:rPr lang="ja-JP" altLang="en-US" dirty="0"/>
              <a:t>入力された</a:t>
            </a:r>
            <a:r>
              <a:rPr lang="ja-JP" altLang="en-US" dirty="0" smtClean="0"/>
              <a:t>文字数に応じて、</a:t>
            </a:r>
            <a:r>
              <a:rPr lang="ja-JP" altLang="en-US" dirty="0"/>
              <a:t>文</a:t>
            </a:r>
            <a:r>
              <a:rPr lang="ja-JP" altLang="en-US" dirty="0" smtClean="0"/>
              <a:t>字数が</a:t>
            </a:r>
            <a:r>
              <a:rPr lang="en-US" altLang="ja-JP" dirty="0" smtClean="0"/>
              <a:t>46</a:t>
            </a:r>
            <a:r>
              <a:rPr lang="ja-JP" altLang="en-US" dirty="0" smtClean="0"/>
              <a:t>～</a:t>
            </a:r>
            <a:r>
              <a:rPr lang="en-US" altLang="ja-JP" dirty="0" smtClean="0"/>
              <a:t>48</a:t>
            </a:r>
            <a:r>
              <a:rPr lang="ja-JP" altLang="en-US" dirty="0" smtClean="0"/>
              <a:t>を</a:t>
            </a:r>
            <a:r>
              <a:rPr lang="en-US" altLang="ja-JP" dirty="0" smtClean="0"/>
              <a:t>100</a:t>
            </a:r>
            <a:r>
              <a:rPr lang="ja-JP" altLang="en-US" dirty="0" smtClean="0"/>
              <a:t>点満点とし、文字数が</a:t>
            </a:r>
            <a:r>
              <a:rPr lang="en-US" altLang="ja-JP" dirty="0" smtClean="0"/>
              <a:t>48</a:t>
            </a:r>
            <a:r>
              <a:rPr lang="ja-JP" altLang="en-US" dirty="0" smtClean="0"/>
              <a:t>より多ければ</a:t>
            </a:r>
            <a:r>
              <a:rPr lang="en-US" altLang="ja-JP" dirty="0" smtClean="0"/>
              <a:t>100</a:t>
            </a:r>
            <a:r>
              <a:rPr lang="ja-JP" altLang="en-US" dirty="0" smtClean="0"/>
              <a:t>点よりも少ない点数とし、文字数と点数を表示する。</a:t>
            </a:r>
            <a:endParaRPr lang="en-US" altLang="ja-JP" dirty="0" smtClean="0"/>
          </a:p>
          <a:p>
            <a:pPr lvl="1"/>
            <a:endParaRPr lang="en-US" altLang="ja-JP" dirty="0"/>
          </a:p>
          <a:p>
            <a:pPr marL="0" indent="0">
              <a:buNone/>
            </a:pPr>
            <a:r>
              <a:rPr lang="en-US" altLang="ja-JP" dirty="0" smtClean="0"/>
              <a:t>※</a:t>
            </a:r>
            <a:r>
              <a:rPr lang="ja-JP" altLang="en-US" dirty="0" smtClean="0"/>
              <a:t>「いろは歌」は</a:t>
            </a:r>
            <a:r>
              <a:rPr lang="en-US" altLang="ja-JP" dirty="0" smtClean="0"/>
              <a:t>48</a:t>
            </a:r>
            <a:r>
              <a:rPr lang="ja-JP" altLang="en-US" dirty="0" smtClean="0"/>
              <a:t>音（</a:t>
            </a:r>
            <a:r>
              <a:rPr lang="ja-JP" altLang="en-US" dirty="0" err="1"/>
              <a:t>ゐ</a:t>
            </a:r>
            <a:r>
              <a:rPr lang="en-US" altLang="ja-JP" dirty="0"/>
              <a:t>/</a:t>
            </a:r>
            <a:r>
              <a:rPr lang="ja-JP" altLang="en-US" dirty="0" err="1" smtClean="0"/>
              <a:t>ゑを</a:t>
            </a:r>
            <a:r>
              <a:rPr lang="ja-JP" altLang="en-US" dirty="0"/>
              <a:t>含</a:t>
            </a:r>
            <a:r>
              <a:rPr lang="ja-JP" altLang="en-US" dirty="0" smtClean="0"/>
              <a:t>む）を１度ずつ使った文章である。</a:t>
            </a:r>
            <a:endParaRPr lang="en-US" altLang="ja-JP" dirty="0" smtClean="0"/>
          </a:p>
          <a:p>
            <a:pPr marL="0" indent="0">
              <a:buNone/>
            </a:pPr>
            <a:r>
              <a:rPr lang="en-US" altLang="ja-JP" dirty="0"/>
              <a:t>※</a:t>
            </a:r>
            <a:r>
              <a:rPr lang="ja-JP" altLang="en-US" dirty="0" smtClean="0"/>
              <a:t>動作確認として「いろはにほへと～えひもせす」を入力すると</a:t>
            </a:r>
            <a:r>
              <a:rPr lang="en-US" altLang="ja-JP" dirty="0" smtClean="0"/>
              <a:t>100</a:t>
            </a:r>
            <a:r>
              <a:rPr lang="ja-JP" altLang="en-US" dirty="0" smtClean="0"/>
              <a:t>点が表示されることを確認すること。</a:t>
            </a:r>
            <a:endParaRPr lang="en-US" altLang="ja-JP" dirty="0" smtClean="0"/>
          </a:p>
          <a:p>
            <a:pPr lvl="1"/>
            <a:endParaRPr lang="en-US" altLang="ja-JP" dirty="0"/>
          </a:p>
        </p:txBody>
      </p:sp>
    </p:spTree>
    <p:extLst>
      <p:ext uri="{BB962C8B-B14F-4D97-AF65-F5344CB8AC3E}">
        <p14:creationId xmlns:p14="http://schemas.microsoft.com/office/powerpoint/2010/main" val="348746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課題の提出</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dirty="0" smtClean="0"/>
              <a:t>初回はメールにて提出してください。宛先：</a:t>
            </a:r>
            <a:r>
              <a:rPr lang="en-US" altLang="ja-JP" u="sng" dirty="0" smtClean="0"/>
              <a:t>ichikawa@info.nara-k.ac.jp</a:t>
            </a:r>
          </a:p>
          <a:p>
            <a:pPr marL="0" indent="0">
              <a:buNone/>
            </a:pPr>
            <a:r>
              <a:rPr lang="ja-JP" altLang="en-US" dirty="0" smtClean="0"/>
              <a:t>以下が守られていない場合は、提出を不受理とする。</a:t>
            </a:r>
            <a:endParaRPr lang="en-US" altLang="ja-JP" dirty="0" smtClean="0"/>
          </a:p>
          <a:p>
            <a:r>
              <a:rPr lang="ja-JP" altLang="en-US" dirty="0" smtClean="0"/>
              <a:t>各課題についてファイル名は「</a:t>
            </a:r>
            <a:r>
              <a:rPr lang="en-US" altLang="ja-JP" dirty="0" smtClean="0"/>
              <a:t>Kadai</a:t>
            </a:r>
            <a:r>
              <a:rPr lang="en-US" altLang="ja-JP" dirty="0"/>
              <a:t>####</a:t>
            </a:r>
            <a:r>
              <a:rPr lang="en-US" altLang="ja-JP" dirty="0" smtClean="0"/>
              <a:t>.java</a:t>
            </a:r>
            <a:r>
              <a:rPr lang="ja-JP" altLang="en-US" dirty="0" smtClean="0"/>
              <a:t>」、</a:t>
            </a:r>
            <a:r>
              <a:rPr lang="en-US" altLang="ja-JP" dirty="0"/>
              <a:t>class</a:t>
            </a:r>
            <a:r>
              <a:rPr lang="ja-JP" altLang="en-US" dirty="0"/>
              <a:t>名</a:t>
            </a:r>
            <a:r>
              <a:rPr lang="ja-JP" altLang="en-US" dirty="0" smtClean="0"/>
              <a:t>を「</a:t>
            </a:r>
            <a:r>
              <a:rPr lang="en-US" altLang="ja-JP" dirty="0" err="1" smtClean="0"/>
              <a:t>Kadai</a:t>
            </a:r>
            <a:r>
              <a:rPr lang="en-US" altLang="ja-JP" dirty="0" smtClean="0"/>
              <a:t>####</a:t>
            </a:r>
            <a:r>
              <a:rPr lang="ja-JP" altLang="en-US" dirty="0" smtClean="0"/>
              <a:t>」と</a:t>
            </a:r>
            <a:r>
              <a:rPr lang="ja-JP" altLang="en-US" dirty="0"/>
              <a:t>する</a:t>
            </a:r>
            <a:r>
              <a:rPr lang="ja-JP" altLang="en-US" dirty="0" smtClean="0"/>
              <a:t>。</a:t>
            </a:r>
            <a:r>
              <a:rPr lang="en-US" altLang="ja-JP" dirty="0" smtClean="0"/>
              <a:t>####</a:t>
            </a:r>
            <a:r>
              <a:rPr lang="ja-JP" altLang="en-US" dirty="0" err="1" smtClean="0"/>
              <a:t>には</a:t>
            </a:r>
            <a:r>
              <a:rPr lang="ja-JP" altLang="en-US" dirty="0" smtClean="0"/>
              <a:t>課題番号を入れる</a:t>
            </a:r>
            <a:endParaRPr lang="en-US" altLang="ja-JP" dirty="0" smtClean="0"/>
          </a:p>
          <a:p>
            <a:r>
              <a:rPr lang="ja-JP" altLang="en-US" dirty="0" smtClean="0"/>
              <a:t>ファイルは課題ごとに</a:t>
            </a:r>
            <a:r>
              <a:rPr lang="en-US" altLang="ja-JP" dirty="0" smtClean="0"/>
              <a:t>zip</a:t>
            </a:r>
            <a:r>
              <a:rPr lang="ja-JP" altLang="en-US" dirty="0" smtClean="0"/>
              <a:t>形式に圧縮してメールに添付する</a:t>
            </a:r>
            <a:r>
              <a:rPr lang="ja-JP" altLang="en-US" sz="2200" dirty="0" smtClean="0"/>
              <a:t>（次ページを参照）</a:t>
            </a:r>
            <a:endParaRPr lang="en-US" altLang="ja-JP" sz="2200" dirty="0" smtClean="0"/>
          </a:p>
          <a:p>
            <a:r>
              <a:rPr lang="ja-JP" altLang="en-US" dirty="0" smtClean="0"/>
              <a:t>メールのタイトルは「</a:t>
            </a:r>
            <a:r>
              <a:rPr lang="en-US" altLang="ja-JP" dirty="0" smtClean="0"/>
              <a:t>Pro2-01-(</a:t>
            </a:r>
            <a:r>
              <a:rPr lang="ja-JP" altLang="en-US" dirty="0"/>
              <a:t>氏</a:t>
            </a:r>
            <a:r>
              <a:rPr lang="ja-JP" altLang="en-US" dirty="0" smtClean="0"/>
              <a:t>名</a:t>
            </a:r>
            <a:r>
              <a:rPr lang="en-US" altLang="ja-JP" dirty="0" smtClean="0"/>
              <a:t>)</a:t>
            </a:r>
            <a:r>
              <a:rPr lang="ja-JP" altLang="en-US" dirty="0" smtClean="0"/>
              <a:t>」</a:t>
            </a:r>
            <a:endParaRPr lang="en-US" altLang="ja-JP" dirty="0" smtClean="0"/>
          </a:p>
          <a:p>
            <a:pPr lvl="1"/>
            <a:r>
              <a:rPr lang="ja-JP" altLang="en-US" dirty="0" smtClean="0"/>
              <a:t>例）奈良太郎さんの提出メールのタイトルは「</a:t>
            </a:r>
            <a:r>
              <a:rPr lang="en-US" altLang="ja-JP" dirty="0" smtClean="0"/>
              <a:t>Pro2-01-</a:t>
            </a:r>
            <a:r>
              <a:rPr lang="ja-JP" altLang="en-US" dirty="0" smtClean="0"/>
              <a:t>奈良太郎」</a:t>
            </a:r>
            <a:endParaRPr lang="en-US" altLang="ja-JP" dirty="0" smtClean="0"/>
          </a:p>
          <a:p>
            <a:endParaRPr lang="en-US" altLang="ja-JP" dirty="0"/>
          </a:p>
          <a:p>
            <a:endParaRPr lang="en-US" altLang="ja-JP" dirty="0" smtClean="0"/>
          </a:p>
          <a:p>
            <a:pPr marL="0" indent="0">
              <a:buNone/>
            </a:pPr>
            <a:r>
              <a:rPr lang="en-US" altLang="ja-JP" dirty="0" smtClean="0"/>
              <a:t>※</a:t>
            </a:r>
            <a:r>
              <a:rPr lang="ja-JP" altLang="en-US" dirty="0" smtClean="0"/>
              <a:t>次回以降は</a:t>
            </a:r>
            <a:r>
              <a:rPr lang="en-US" altLang="ja-JP" dirty="0" smtClean="0"/>
              <a:t>e-learning</a:t>
            </a:r>
            <a:r>
              <a:rPr lang="ja-JP" altLang="en-US" dirty="0" smtClean="0"/>
              <a:t>による提出に変更する（予定）</a:t>
            </a:r>
            <a:endParaRPr lang="ja-JP" altLang="en-US" dirty="0"/>
          </a:p>
        </p:txBody>
      </p:sp>
    </p:spTree>
    <p:extLst>
      <p:ext uri="{BB962C8B-B14F-4D97-AF65-F5344CB8AC3E}">
        <p14:creationId xmlns:p14="http://schemas.microsoft.com/office/powerpoint/2010/main" val="138021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参考：</a:t>
            </a:r>
            <a:r>
              <a:rPr lang="en-US" altLang="ja-JP" dirty="0" smtClean="0"/>
              <a:t>Eclipse</a:t>
            </a:r>
            <a:r>
              <a:rPr lang="ja-JP" altLang="en-US" dirty="0"/>
              <a:t>のエクスポート機能</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メニューから「ファイル」 → 「エクスポート」 → 「一般」 → 「アーカイブ・ファイル」を選択 → 「次へ」ボタン</a:t>
            </a:r>
          </a:p>
          <a:p>
            <a:endParaRPr lang="ja-JP" altLang="en-US" dirty="0"/>
          </a:p>
          <a:p>
            <a:r>
              <a:rPr lang="ja-JP" altLang="en-US" dirty="0"/>
              <a:t>エクスポートするファイルにチェックを入れる</a:t>
            </a:r>
          </a:p>
          <a:p>
            <a:r>
              <a:rPr lang="ja-JP" altLang="en-US" dirty="0"/>
              <a:t>提出するファイルのみにチェックを入れること</a:t>
            </a:r>
          </a:p>
          <a:p>
            <a:endParaRPr lang="ja-JP" altLang="en-US" dirty="0"/>
          </a:p>
          <a:p>
            <a:r>
              <a:rPr lang="ja-JP" altLang="en-US" dirty="0"/>
              <a:t>「宛先アーカイブ・ファイル」を指定 → 「完了」ボタン</a:t>
            </a:r>
          </a:p>
          <a:p>
            <a:endParaRPr kumimoji="1" lang="ja-JP" altLang="en-US" dirty="0"/>
          </a:p>
        </p:txBody>
      </p:sp>
    </p:spTree>
    <p:extLst>
      <p:ext uri="{BB962C8B-B14F-4D97-AF65-F5344CB8AC3E}">
        <p14:creationId xmlns:p14="http://schemas.microsoft.com/office/powerpoint/2010/main" val="79087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ヒント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検索キーワード</a:t>
            </a:r>
            <a:endParaRPr kumimoji="1" lang="en-US" altLang="ja-JP" dirty="0" smtClean="0"/>
          </a:p>
          <a:p>
            <a:pPr lvl="1"/>
            <a:r>
              <a:rPr kumimoji="1" lang="en-US" altLang="ja-JP" dirty="0" smtClean="0"/>
              <a:t>Java</a:t>
            </a:r>
            <a:r>
              <a:rPr kumimoji="1" lang="ja-JP" altLang="en-US" dirty="0" smtClean="0"/>
              <a:t>　標準入出力</a:t>
            </a:r>
            <a:endParaRPr lang="en-US" altLang="ja-JP" dirty="0" smtClean="0"/>
          </a:p>
          <a:p>
            <a:pPr lvl="1"/>
            <a:r>
              <a:rPr lang="en-US" altLang="ja-JP" dirty="0" smtClean="0"/>
              <a:t>Java</a:t>
            </a:r>
            <a:r>
              <a:rPr lang="ja-JP" altLang="en-US" dirty="0" smtClean="0"/>
              <a:t>　配列</a:t>
            </a:r>
            <a:endParaRPr lang="en-US" altLang="ja-JP" dirty="0" smtClean="0"/>
          </a:p>
          <a:p>
            <a:pPr lvl="1"/>
            <a:r>
              <a:rPr lang="en-US" altLang="ja-JP" dirty="0" smtClean="0"/>
              <a:t>Java</a:t>
            </a:r>
            <a:r>
              <a:rPr lang="ja-JP" altLang="en-US" dirty="0" smtClean="0"/>
              <a:t>　</a:t>
            </a:r>
            <a:r>
              <a:rPr lang="en-US" altLang="ja-JP" dirty="0" smtClean="0"/>
              <a:t>for</a:t>
            </a:r>
          </a:p>
          <a:p>
            <a:pPr lvl="1"/>
            <a:r>
              <a:rPr lang="en-US" altLang="ja-JP" dirty="0" smtClean="0"/>
              <a:t>Java</a:t>
            </a:r>
            <a:r>
              <a:rPr lang="ja-JP" altLang="en-US" dirty="0" smtClean="0"/>
              <a:t>　</a:t>
            </a:r>
            <a:r>
              <a:rPr lang="en-US" altLang="ja-JP" dirty="0" smtClean="0"/>
              <a:t>if</a:t>
            </a:r>
          </a:p>
          <a:p>
            <a:pPr lvl="1"/>
            <a:endParaRPr kumimoji="1" lang="ja-JP" altLang="en-US" dirty="0"/>
          </a:p>
        </p:txBody>
      </p:sp>
    </p:spTree>
    <p:extLst>
      <p:ext uri="{BB962C8B-B14F-4D97-AF65-F5344CB8AC3E}">
        <p14:creationId xmlns:p14="http://schemas.microsoft.com/office/powerpoint/2010/main" val="294964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担当教員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前期：</a:t>
            </a:r>
            <a:r>
              <a:rPr lang="ja-JP" altLang="en-US" dirty="0" smtClean="0"/>
              <a:t>市川 嘉裕</a:t>
            </a:r>
            <a:endParaRPr lang="en-US" altLang="ja-JP" dirty="0"/>
          </a:p>
          <a:p>
            <a:pPr lvl="1"/>
            <a:r>
              <a:rPr lang="ja-JP" altLang="en-US" dirty="0"/>
              <a:t>電気通信大学（学部～大学院）→筑波大学（研究員）→</a:t>
            </a:r>
            <a:r>
              <a:rPr lang="ja-JP" altLang="en-US" dirty="0" smtClean="0"/>
              <a:t>現職</a:t>
            </a:r>
            <a:endParaRPr kumimoji="1" lang="en-US" altLang="ja-JP" dirty="0" smtClean="0"/>
          </a:p>
          <a:p>
            <a:pPr lvl="1"/>
            <a:r>
              <a:rPr kumimoji="1" lang="ja-JP" altLang="en-US" dirty="0" smtClean="0"/>
              <a:t>経験</a:t>
            </a:r>
            <a:r>
              <a:rPr kumimoji="1" lang="ja-JP" altLang="en-US" dirty="0" smtClean="0"/>
              <a:t>のあるコンピュータ言語：</a:t>
            </a:r>
            <a:r>
              <a:rPr kumimoji="1" lang="en-US" altLang="ja-JP" dirty="0" smtClean="0"/>
              <a:t>C</a:t>
            </a:r>
            <a:r>
              <a:rPr kumimoji="1" lang="ja-JP" altLang="en-US" dirty="0" err="1" smtClean="0"/>
              <a:t>、</a:t>
            </a:r>
            <a:r>
              <a:rPr kumimoji="1" lang="en-US" altLang="ja-JP" dirty="0" smtClean="0"/>
              <a:t>C++</a:t>
            </a:r>
            <a:r>
              <a:rPr kumimoji="1" lang="ja-JP" altLang="en-US" dirty="0" err="1" smtClean="0"/>
              <a:t>、</a:t>
            </a:r>
            <a:r>
              <a:rPr kumimoji="1" lang="en-US" altLang="ja-JP" dirty="0" smtClean="0"/>
              <a:t>C#</a:t>
            </a:r>
            <a:r>
              <a:rPr kumimoji="1" lang="ja-JP" altLang="en-US" dirty="0" err="1" smtClean="0"/>
              <a:t>、</a:t>
            </a:r>
            <a:r>
              <a:rPr kumimoji="1" lang="en-US" altLang="ja-JP" dirty="0" smtClean="0"/>
              <a:t>Java</a:t>
            </a:r>
            <a:r>
              <a:rPr kumimoji="1" lang="ja-JP" altLang="en-US" dirty="0" err="1" smtClean="0"/>
              <a:t>、</a:t>
            </a:r>
            <a:r>
              <a:rPr kumimoji="1" lang="en-US" altLang="ja-JP" dirty="0" smtClean="0"/>
              <a:t>Python</a:t>
            </a:r>
            <a:r>
              <a:rPr kumimoji="1" lang="ja-JP" altLang="en-US" dirty="0" err="1" smtClean="0"/>
              <a:t>、</a:t>
            </a:r>
            <a:r>
              <a:rPr kumimoji="1" lang="en-US" altLang="ja-JP" dirty="0" smtClean="0"/>
              <a:t>Pascal</a:t>
            </a:r>
            <a:r>
              <a:rPr kumimoji="1" lang="ja-JP" altLang="en-US" dirty="0" err="1" smtClean="0"/>
              <a:t>、</a:t>
            </a:r>
            <a:r>
              <a:rPr kumimoji="1" lang="en-US" altLang="ja-JP" dirty="0" smtClean="0"/>
              <a:t>PHP</a:t>
            </a:r>
            <a:r>
              <a:rPr kumimoji="1" lang="ja-JP" altLang="en-US" dirty="0" err="1" smtClean="0"/>
              <a:t>、</a:t>
            </a:r>
            <a:r>
              <a:rPr kumimoji="1" lang="en-US" altLang="ja-JP" dirty="0" smtClean="0"/>
              <a:t>JavaScript</a:t>
            </a:r>
          </a:p>
          <a:p>
            <a:pPr lvl="1"/>
            <a:r>
              <a:rPr lang="ja-JP" altLang="en-US" dirty="0" smtClean="0"/>
              <a:t>研究領域：マルチエージェントシステム、人工知能</a:t>
            </a:r>
            <a:endParaRPr lang="en-US" altLang="ja-JP" dirty="0" smtClean="0"/>
          </a:p>
          <a:p>
            <a:endParaRPr kumimoji="1" lang="en-US" altLang="ja-JP" dirty="0"/>
          </a:p>
          <a:p>
            <a:endParaRPr kumimoji="1" lang="en-US" altLang="ja-JP" dirty="0"/>
          </a:p>
          <a:p>
            <a:endParaRPr lang="en-US" altLang="ja-JP" dirty="0"/>
          </a:p>
          <a:p>
            <a:r>
              <a:rPr kumimoji="1" lang="ja-JP" altLang="en-US" dirty="0" smtClean="0"/>
              <a:t>後期：上野 秀剛先生</a:t>
            </a:r>
            <a:endParaRPr kumimoji="1" lang="ja-JP" altLang="en-US" dirty="0"/>
          </a:p>
        </p:txBody>
      </p:sp>
    </p:spTree>
    <p:extLst>
      <p:ext uri="{BB962C8B-B14F-4D97-AF65-F5344CB8AC3E}">
        <p14:creationId xmlns:p14="http://schemas.microsoft.com/office/powerpoint/2010/main" val="2112515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講義の概要</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オブジェクト</a:t>
            </a:r>
            <a:r>
              <a:rPr lang="ja-JP" altLang="en-US" dirty="0"/>
              <a:t>指向プログラミング言語の役割、位置づけについて学ぶ</a:t>
            </a:r>
          </a:p>
          <a:p>
            <a:pPr marL="514350" indent="-514350">
              <a:buFont typeface="+mj-lt"/>
              <a:buAutoNum type="arabicPeriod"/>
            </a:pPr>
            <a:r>
              <a:rPr lang="ja-JP" altLang="en-US" dirty="0"/>
              <a:t>オブジェクト指向プログラミング言語の文法とその使い方を練習課題によって学ぶ</a:t>
            </a:r>
          </a:p>
          <a:p>
            <a:pPr marL="514350" indent="-514350">
              <a:buFont typeface="+mj-lt"/>
              <a:buAutoNum type="arabicPeriod"/>
            </a:pPr>
            <a:r>
              <a:rPr lang="ja-JP" altLang="en-US" dirty="0"/>
              <a:t>オブジェクト指向を用いたソフトウェアの設計について学ぶ</a:t>
            </a:r>
          </a:p>
          <a:p>
            <a:endParaRPr kumimoji="1" lang="en-US" altLang="ja-JP" dirty="0" smtClean="0"/>
          </a:p>
          <a:p>
            <a:pPr marL="0" indent="0">
              <a:buNone/>
            </a:pPr>
            <a:r>
              <a:rPr lang="en-US" altLang="ja-JP" dirty="0" smtClean="0"/>
              <a:t>※</a:t>
            </a:r>
            <a:r>
              <a:rPr lang="ja-JP" altLang="en-US" dirty="0" smtClean="0"/>
              <a:t>講義中の内容だけでなく、教科書の演習問題を解いたり、自分自身で使用を考えてプログラムを作成したりするなど、自習が特に重要</a:t>
            </a:r>
            <a:endParaRPr kumimoji="1" lang="ja-JP" altLang="en-US" dirty="0"/>
          </a:p>
        </p:txBody>
      </p:sp>
    </p:spTree>
    <p:extLst>
      <p:ext uri="{BB962C8B-B14F-4D97-AF65-F5344CB8AC3E}">
        <p14:creationId xmlns:p14="http://schemas.microsoft.com/office/powerpoint/2010/main" val="840544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教科書</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柴田望洋「新版 明解</a:t>
            </a:r>
            <a:r>
              <a:rPr kumimoji="1" lang="en-US" altLang="ja-JP" dirty="0" smtClean="0"/>
              <a:t>Java</a:t>
            </a:r>
            <a:r>
              <a:rPr kumimoji="1" lang="ja-JP" altLang="en-US" dirty="0" smtClean="0"/>
              <a:t>入門編」ソフトバンククリエイティブ</a:t>
            </a:r>
            <a:endParaRPr kumimoji="1" lang="en-US" altLang="ja-JP" dirty="0" smtClean="0"/>
          </a:p>
          <a:p>
            <a:endParaRPr lang="en-US" altLang="ja-JP" dirty="0"/>
          </a:p>
          <a:p>
            <a:pPr marL="0" indent="0">
              <a:buNone/>
            </a:pPr>
            <a:r>
              <a:rPr kumimoji="1" lang="en-US" altLang="ja-JP" dirty="0" smtClean="0"/>
              <a:t>※</a:t>
            </a:r>
            <a:r>
              <a:rPr kumimoji="1" lang="ja-JP" altLang="en-US" dirty="0" smtClean="0"/>
              <a:t>適宜、補助教材を配布</a:t>
            </a:r>
            <a:endParaRPr kumimoji="1" lang="ja-JP" altLang="en-US" dirty="0"/>
          </a:p>
        </p:txBody>
      </p:sp>
    </p:spTree>
    <p:extLst>
      <p:ext uri="{BB962C8B-B14F-4D97-AF65-F5344CB8AC3E}">
        <p14:creationId xmlns:p14="http://schemas.microsoft.com/office/powerpoint/2010/main" val="2235642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評価（前期）</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中間・期末試験（</a:t>
            </a:r>
            <a:r>
              <a:rPr kumimoji="1" lang="en-US" altLang="ja-JP" dirty="0" smtClean="0"/>
              <a:t>40</a:t>
            </a:r>
            <a:r>
              <a:rPr lang="en-US" altLang="ja-JP" dirty="0" smtClean="0"/>
              <a:t>%</a:t>
            </a:r>
            <a:r>
              <a:rPr kumimoji="1" lang="ja-JP" altLang="en-US" dirty="0" smtClean="0"/>
              <a:t>）</a:t>
            </a:r>
            <a:endParaRPr kumimoji="1" lang="en-US" altLang="ja-JP" dirty="0" smtClean="0"/>
          </a:p>
          <a:p>
            <a:r>
              <a:rPr kumimoji="1" lang="ja-JP" altLang="en-US" dirty="0" smtClean="0"/>
              <a:t>課題</a:t>
            </a:r>
            <a:r>
              <a:rPr kumimoji="1" lang="en-US" altLang="ja-JP" dirty="0" smtClean="0"/>
              <a:t>/</a:t>
            </a:r>
            <a:r>
              <a:rPr kumimoji="1" lang="ja-JP" altLang="en-US" dirty="0" smtClean="0"/>
              <a:t>演習（</a:t>
            </a:r>
            <a:r>
              <a:rPr kumimoji="1" lang="en-US" altLang="ja-JP" dirty="0" smtClean="0"/>
              <a:t>60%</a:t>
            </a:r>
            <a:r>
              <a:rPr kumimoji="1" lang="ja-JP" altLang="en-US" dirty="0" smtClean="0"/>
              <a:t>）</a:t>
            </a:r>
            <a:endParaRPr kumimoji="1" lang="en-US" altLang="ja-JP" dirty="0" smtClean="0"/>
          </a:p>
          <a:p>
            <a:pPr lvl="1"/>
            <a:r>
              <a:rPr lang="ja-JP" altLang="en-US" dirty="0" smtClean="0"/>
              <a:t>毎週、必修</a:t>
            </a:r>
            <a:r>
              <a:rPr lang="ja-JP" altLang="en-US" dirty="0"/>
              <a:t>課題と発展課題が</a:t>
            </a:r>
            <a:r>
              <a:rPr lang="ja-JP" altLang="en-US" dirty="0" smtClean="0"/>
              <a:t>課せられる</a:t>
            </a:r>
            <a:endParaRPr lang="en-US" altLang="ja-JP" dirty="0" smtClean="0"/>
          </a:p>
          <a:p>
            <a:pPr lvl="1"/>
            <a:r>
              <a:rPr lang="ja-JP" altLang="en-US" dirty="0" smtClean="0"/>
              <a:t>約</a:t>
            </a:r>
            <a:r>
              <a:rPr lang="en-US" altLang="ja-JP" dirty="0"/>
              <a:t>15</a:t>
            </a:r>
            <a:r>
              <a:rPr lang="ja-JP" altLang="en-US" dirty="0" smtClean="0"/>
              <a:t>週分（</a:t>
            </a:r>
            <a:r>
              <a:rPr lang="en-US" altLang="ja-JP" dirty="0" smtClean="0"/>
              <a:t>1</a:t>
            </a:r>
            <a:r>
              <a:rPr lang="ja-JP" altLang="en-US" dirty="0" smtClean="0"/>
              <a:t>週分は</a:t>
            </a:r>
            <a:r>
              <a:rPr lang="en-US" altLang="ja-JP" dirty="0" smtClean="0"/>
              <a:t>4%</a:t>
            </a:r>
            <a:r>
              <a:rPr lang="ja-JP" altLang="en-US" dirty="0" smtClean="0"/>
              <a:t>に相当）</a:t>
            </a:r>
            <a:endParaRPr lang="en-US" altLang="ja-JP" dirty="0" smtClean="0"/>
          </a:p>
          <a:p>
            <a:pPr lvl="1"/>
            <a:r>
              <a:rPr lang="ja-JP" altLang="en-US" dirty="0" smtClean="0"/>
              <a:t>評価指標：</a:t>
            </a:r>
            <a:endParaRPr lang="en-US" altLang="ja-JP" dirty="0" smtClean="0"/>
          </a:p>
          <a:p>
            <a:pPr marL="1371600" lvl="2" indent="-457200">
              <a:buFont typeface="+mj-ea"/>
              <a:buAutoNum type="circleNumDbPlain"/>
            </a:pPr>
            <a:r>
              <a:rPr lang="ja-JP" altLang="en-US" dirty="0" smtClean="0"/>
              <a:t>出席（無遅刻遅刻が満点）</a:t>
            </a:r>
            <a:endParaRPr lang="en-US" altLang="ja-JP" dirty="0" smtClean="0"/>
          </a:p>
          <a:p>
            <a:pPr marL="1371600" lvl="2" indent="-457200">
              <a:buFont typeface="+mj-ea"/>
              <a:buAutoNum type="circleNumDbPlain"/>
            </a:pPr>
            <a:r>
              <a:rPr lang="ja-JP" altLang="en-US" dirty="0" smtClean="0"/>
              <a:t>提出</a:t>
            </a:r>
            <a:r>
              <a:rPr lang="ja-JP" altLang="en-US" dirty="0"/>
              <a:t>期限（</a:t>
            </a:r>
            <a:r>
              <a:rPr lang="ja-JP" altLang="en-US" dirty="0">
                <a:solidFill>
                  <a:srgbClr val="FF0000"/>
                </a:solidFill>
              </a:rPr>
              <a:t>次回授業日の前日まで</a:t>
            </a:r>
            <a:r>
              <a:rPr lang="ja-JP" altLang="en-US" dirty="0"/>
              <a:t>提出分を評価。発展課題は遅れても評価する</a:t>
            </a:r>
            <a:r>
              <a:rPr lang="ja-JP" altLang="en-US" dirty="0" smtClean="0"/>
              <a:t>）</a:t>
            </a:r>
            <a:endParaRPr lang="en-US" altLang="ja-JP" dirty="0" smtClean="0"/>
          </a:p>
          <a:p>
            <a:pPr marL="1371600" lvl="2" indent="-457200">
              <a:buFont typeface="+mj-ea"/>
              <a:buAutoNum type="circleNumDbPlain"/>
            </a:pPr>
            <a:r>
              <a:rPr lang="ja-JP" altLang="en-US" dirty="0" smtClean="0"/>
              <a:t>実行可能かどうか</a:t>
            </a:r>
            <a:endParaRPr lang="en-US" altLang="ja-JP" dirty="0" smtClean="0"/>
          </a:p>
          <a:p>
            <a:pPr marL="1371600" lvl="2" indent="-457200">
              <a:buFont typeface="+mj-ea"/>
              <a:buAutoNum type="circleNumDbPlain"/>
            </a:pPr>
            <a:r>
              <a:rPr lang="ja-JP" altLang="en-US" dirty="0" smtClean="0"/>
              <a:t>エラーが起こらないよう記述されているか</a:t>
            </a:r>
            <a:endParaRPr lang="en-US" altLang="ja-JP" dirty="0" smtClean="0"/>
          </a:p>
          <a:p>
            <a:pPr marL="1371600" lvl="2" indent="-457200">
              <a:buFont typeface="+mj-ea"/>
              <a:buAutoNum type="circleNumDbPlain"/>
            </a:pPr>
            <a:r>
              <a:rPr kumimoji="1" lang="ja-JP" altLang="en-US" dirty="0" smtClean="0"/>
              <a:t>コメントがあるか</a:t>
            </a:r>
            <a:endParaRPr kumimoji="1" lang="en-US" altLang="ja-JP" dirty="0" smtClean="0"/>
          </a:p>
          <a:p>
            <a:pPr lvl="1"/>
            <a:r>
              <a:rPr kumimoji="1" lang="ja-JP" altLang="en-US" dirty="0" smtClean="0">
                <a:solidFill>
                  <a:srgbClr val="FF0000"/>
                </a:solidFill>
              </a:rPr>
              <a:t>遅れても必ず提出すること。課題未提出の分だけ全体の評価を割り引く。</a:t>
            </a:r>
            <a:endParaRPr kumimoji="1" lang="en-US" altLang="ja-JP" dirty="0" smtClean="0">
              <a:solidFill>
                <a:srgbClr val="FF0000"/>
              </a:solidFill>
            </a:endParaRPr>
          </a:p>
        </p:txBody>
      </p:sp>
    </p:spTree>
    <p:extLst>
      <p:ext uri="{BB962C8B-B14F-4D97-AF65-F5344CB8AC3E}">
        <p14:creationId xmlns:p14="http://schemas.microsoft.com/office/powerpoint/2010/main" val="3277754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オフィスアワー（</a:t>
            </a:r>
            <a:r>
              <a:rPr lang="ja-JP" altLang="en-US" dirty="0"/>
              <a:t>市川</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毎週水曜日</a:t>
            </a:r>
            <a:r>
              <a:rPr kumimoji="1" lang="en-US" altLang="ja-JP" dirty="0" smtClean="0"/>
              <a:t>15</a:t>
            </a:r>
            <a:r>
              <a:rPr kumimoji="1" lang="ja-JP" altLang="en-US" dirty="0" smtClean="0"/>
              <a:t>：</a:t>
            </a:r>
            <a:r>
              <a:rPr kumimoji="1" lang="en-US" altLang="ja-JP" dirty="0" smtClean="0"/>
              <a:t>00</a:t>
            </a:r>
            <a:r>
              <a:rPr kumimoji="1" lang="ja-JP" altLang="en-US" dirty="0" smtClean="0"/>
              <a:t>～</a:t>
            </a:r>
            <a:r>
              <a:rPr kumimoji="1" lang="en-US" altLang="ja-JP" dirty="0" smtClean="0"/>
              <a:t>17:00</a:t>
            </a:r>
            <a:r>
              <a:rPr kumimoji="1" lang="ja-JP" altLang="en-US" dirty="0" smtClean="0"/>
              <a:t>を予定</a:t>
            </a:r>
            <a:endParaRPr kumimoji="1" lang="en-US" altLang="ja-JP" dirty="0" smtClean="0"/>
          </a:p>
          <a:p>
            <a:r>
              <a:rPr kumimoji="1" lang="ja-JP" altLang="en-US" dirty="0" smtClean="0"/>
              <a:t>情報工学科棟</a:t>
            </a:r>
            <a:r>
              <a:rPr kumimoji="1" lang="en-US" altLang="ja-JP" dirty="0" smtClean="0"/>
              <a:t>2F206</a:t>
            </a:r>
            <a:r>
              <a:rPr kumimoji="1" lang="ja-JP" altLang="en-US" dirty="0" err="1" smtClean="0"/>
              <a:t>、</a:t>
            </a:r>
            <a:r>
              <a:rPr kumimoji="1" lang="en-US" altLang="ja-JP" dirty="0" smtClean="0"/>
              <a:t>3F306</a:t>
            </a:r>
            <a:r>
              <a:rPr kumimoji="1" lang="ja-JP" altLang="en-US" dirty="0" smtClean="0"/>
              <a:t>を訪ねてください</a:t>
            </a:r>
            <a:endParaRPr kumimoji="1" lang="en-US" altLang="ja-JP" dirty="0" smtClean="0"/>
          </a:p>
          <a:p>
            <a:r>
              <a:rPr lang="ja-JP" altLang="en-US" dirty="0"/>
              <a:t>メール</a:t>
            </a:r>
            <a:r>
              <a:rPr lang="ja-JP" altLang="en-US" dirty="0" smtClean="0"/>
              <a:t>での問い合わせも受け付けます</a:t>
            </a:r>
            <a:endParaRPr lang="en-US" altLang="ja-JP" dirty="0" smtClean="0"/>
          </a:p>
          <a:p>
            <a:pPr lvl="1"/>
            <a:r>
              <a:rPr kumimoji="1" lang="en-US" altLang="ja-JP" dirty="0"/>
              <a:t>ichikawa@info.nara-k.ac.jp</a:t>
            </a:r>
            <a:endParaRPr kumimoji="1" lang="ja-JP" altLang="en-US" dirty="0"/>
          </a:p>
        </p:txBody>
      </p:sp>
    </p:spTree>
    <p:extLst>
      <p:ext uri="{BB962C8B-B14F-4D97-AF65-F5344CB8AC3E}">
        <p14:creationId xmlns:p14="http://schemas.microsoft.com/office/powerpoint/2010/main" val="2742295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必修</a:t>
            </a:r>
            <a:r>
              <a:rPr lang="ja-JP" altLang="en-US" dirty="0" smtClean="0"/>
              <a:t>課題</a:t>
            </a:r>
            <a:r>
              <a:rPr lang="en-US" altLang="ja-JP" dirty="0" smtClean="0"/>
              <a:t>[0101]</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a:t>
            </a:r>
            <a:r>
              <a:rPr kumimoji="1" lang="ja-JP" altLang="en-US" dirty="0" smtClean="0"/>
              <a:t>課題名：はじめての</a:t>
            </a:r>
            <a:r>
              <a:rPr kumimoji="1" lang="en-US" altLang="ja-JP" dirty="0" smtClean="0"/>
              <a:t>AI</a:t>
            </a:r>
            <a:r>
              <a:rPr lang="en-US" altLang="ja-JP" dirty="0"/>
              <a:t>】</a:t>
            </a:r>
            <a:endParaRPr kumimoji="1" lang="en-US" altLang="ja-JP" dirty="0" smtClean="0"/>
          </a:p>
          <a:p>
            <a:r>
              <a:rPr kumimoji="1" lang="ja-JP" altLang="en-US" dirty="0" smtClean="0"/>
              <a:t>ユーザに自分の名前を入力させ、その後、ユーザに対する挨拶を表示するプログラムを作成せよ。</a:t>
            </a:r>
            <a:endParaRPr kumimoji="1" lang="en-US" altLang="ja-JP" dirty="0" smtClean="0"/>
          </a:p>
          <a:p>
            <a:endParaRPr lang="en-US" altLang="ja-JP" dirty="0"/>
          </a:p>
          <a:p>
            <a:endParaRPr kumimoji="1" lang="en-US" altLang="ja-JP" dirty="0" smtClean="0"/>
          </a:p>
        </p:txBody>
      </p:sp>
    </p:spTree>
    <p:extLst>
      <p:ext uri="{BB962C8B-B14F-4D97-AF65-F5344CB8AC3E}">
        <p14:creationId xmlns:p14="http://schemas.microsoft.com/office/powerpoint/2010/main" val="233463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必修</a:t>
            </a:r>
            <a:r>
              <a:rPr lang="ja-JP" altLang="en-US" dirty="0" smtClean="0"/>
              <a:t>課題</a:t>
            </a:r>
            <a:r>
              <a:rPr lang="en-US" altLang="ja-JP" dirty="0" smtClean="0"/>
              <a:t>[0102]</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a:t>
            </a:r>
            <a:r>
              <a:rPr kumimoji="1" lang="ja-JP" altLang="en-US" dirty="0" smtClean="0"/>
              <a:t>課題名：インチキ占い師</a:t>
            </a:r>
            <a:r>
              <a:rPr kumimoji="1" lang="en-US" altLang="ja-JP" dirty="0" smtClean="0"/>
              <a:t>】</a:t>
            </a:r>
          </a:p>
          <a:p>
            <a:r>
              <a:rPr kumimoji="1" lang="ja-JP" altLang="en-US" dirty="0" smtClean="0"/>
              <a:t>ユーザに自分の名前と年齢、趣味を入力させ、その後、ユーザの名前と年齢と趣味を用いた占い結果を表示するプログラムを作成せよ。</a:t>
            </a:r>
            <a:r>
              <a:rPr lang="ja-JP" altLang="en-US" dirty="0" smtClean="0"/>
              <a:t>なお、占いの信ぴょう性は問わない。</a:t>
            </a:r>
            <a:endParaRPr lang="en-US" altLang="ja-JP" dirty="0" smtClean="0"/>
          </a:p>
          <a:p>
            <a:endParaRPr kumimoji="1" lang="en-US" altLang="ja-JP" dirty="0"/>
          </a:p>
        </p:txBody>
      </p:sp>
    </p:spTree>
    <p:extLst>
      <p:ext uri="{BB962C8B-B14F-4D97-AF65-F5344CB8AC3E}">
        <p14:creationId xmlns:p14="http://schemas.microsoft.com/office/powerpoint/2010/main" val="110609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必修</a:t>
            </a:r>
            <a:r>
              <a:rPr lang="ja-JP" altLang="en-US" dirty="0" smtClean="0"/>
              <a:t>課題</a:t>
            </a:r>
            <a:r>
              <a:rPr lang="en-US" altLang="ja-JP" dirty="0" smtClean="0"/>
              <a:t>[0103]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課題名：寿限無</a:t>
            </a:r>
            <a:r>
              <a:rPr lang="en-US" altLang="ja-JP" dirty="0" smtClean="0"/>
              <a:t>】</a:t>
            </a:r>
            <a:endParaRPr kumimoji="1" lang="en-US" altLang="ja-JP" dirty="0" smtClean="0"/>
          </a:p>
          <a:p>
            <a:r>
              <a:rPr kumimoji="1" lang="ja-JP" altLang="en-US" dirty="0" smtClean="0"/>
              <a:t>ユーザに縁起がいいと思う</a:t>
            </a:r>
            <a:r>
              <a:rPr lang="ja-JP" altLang="en-US" dirty="0" smtClean="0"/>
              <a:t>名前を思いつく限り１つ</a:t>
            </a:r>
            <a:r>
              <a:rPr lang="ja-JP" altLang="en-US" dirty="0"/>
              <a:t>ずつ入力させ、 </a:t>
            </a:r>
            <a:r>
              <a:rPr lang="en-US" altLang="ja-JP" dirty="0" smtClean="0"/>
              <a:t>100</a:t>
            </a:r>
            <a:r>
              <a:rPr lang="ja-JP" altLang="en-US" dirty="0" smtClean="0"/>
              <a:t>個の名前が入力されるか「</a:t>
            </a:r>
            <a:r>
              <a:rPr lang="ja-JP" altLang="en-US" dirty="0"/>
              <a:t>長介」という名前が入力</a:t>
            </a:r>
            <a:r>
              <a:rPr lang="ja-JP" altLang="en-US" dirty="0" smtClean="0"/>
              <a:t>されたら、それまで入力された名前を全てつなげた文字列を表示するプログラムを作成せよ。なお、表示する文字列の先頭には「寿限無寿限無」と表示し、最後尾には「長介」と表示されるようにせよ。</a:t>
            </a:r>
            <a:endParaRPr kumimoji="1" lang="ja-JP" altLang="en-US" dirty="0"/>
          </a:p>
        </p:txBody>
      </p:sp>
    </p:spTree>
    <p:extLst>
      <p:ext uri="{BB962C8B-B14F-4D97-AF65-F5344CB8AC3E}">
        <p14:creationId xmlns:p14="http://schemas.microsoft.com/office/powerpoint/2010/main" val="31712041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856</Words>
  <Application>Microsoft Office PowerPoint</Application>
  <PresentationFormat>ワイド画面</PresentationFormat>
  <Paragraphs>80</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Arial</vt:lpstr>
      <vt:lpstr>Calibri</vt:lpstr>
      <vt:lpstr>Calibri Light</vt:lpstr>
      <vt:lpstr>Times New Roman</vt:lpstr>
      <vt:lpstr>Office テーマ</vt:lpstr>
      <vt:lpstr>プログラミングⅡ (Computer Programing II)</vt:lpstr>
      <vt:lpstr>担当教員</vt:lpstr>
      <vt:lpstr>講義の概要</vt:lpstr>
      <vt:lpstr>教科書</vt:lpstr>
      <vt:lpstr>評価（前期）</vt:lpstr>
      <vt:lpstr>オフィスアワー（市川）</vt:lpstr>
      <vt:lpstr>必修課題[0101]</vt:lpstr>
      <vt:lpstr>必修課題[0102]</vt:lpstr>
      <vt:lpstr>必修課題[0103]</vt:lpstr>
      <vt:lpstr>発展課題[0104]</vt:lpstr>
      <vt:lpstr>課題の提出</vt:lpstr>
      <vt:lpstr>参考：Eclipseのエクスポート機能</vt:lpstr>
      <vt:lpstr>ヒント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プログラミングⅡ</dc:title>
  <dc:creator>ichikawa-desk</dc:creator>
  <cp:lastModifiedBy>ichikawa_yo</cp:lastModifiedBy>
  <cp:revision>60</cp:revision>
  <dcterms:created xsi:type="dcterms:W3CDTF">2017-04-10T08:59:42Z</dcterms:created>
  <dcterms:modified xsi:type="dcterms:W3CDTF">2017-04-11T23:55:38Z</dcterms:modified>
</cp:coreProperties>
</file>