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1" r:id="rId4"/>
    <p:sldId id="275" r:id="rId5"/>
    <p:sldId id="274" r:id="rId6"/>
    <p:sldId id="276" r:id="rId7"/>
    <p:sldId id="270" r:id="rId8"/>
    <p:sldId id="277" r:id="rId9"/>
    <p:sldId id="279" r:id="rId10"/>
    <p:sldId id="280" r:id="rId11"/>
    <p:sldId id="260" r:id="rId12"/>
    <p:sldId id="261" r:id="rId13"/>
    <p:sldId id="278" r:id="rId14"/>
    <p:sldId id="265" r:id="rId15"/>
    <p:sldId id="269" r:id="rId16"/>
    <p:sldId id="262" r:id="rId17"/>
    <p:sldId id="263" r:id="rId18"/>
    <p:sldId id="266" r:id="rId19"/>
    <p:sldId id="267" r:id="rId20"/>
    <p:sldId id="26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25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grpSp>
        <p:nvGrpSpPr>
          <p:cNvPr id="7" name="グループ化 6"/>
          <p:cNvGrpSpPr/>
          <p:nvPr userDrawn="1"/>
        </p:nvGrpSpPr>
        <p:grpSpPr>
          <a:xfrm>
            <a:off x="506627" y="3098801"/>
            <a:ext cx="11207578" cy="457200"/>
            <a:chOff x="506627" y="914400"/>
            <a:chExt cx="10847173" cy="457200"/>
          </a:xfrm>
        </p:grpSpPr>
        <p:sp>
          <p:nvSpPr>
            <p:cNvPr id="8" name="フリーフォーム 7"/>
            <p:cNvSpPr/>
            <p:nvPr/>
          </p:nvSpPr>
          <p:spPr>
            <a:xfrm>
              <a:off x="506627" y="914400"/>
              <a:ext cx="10847173" cy="457200"/>
            </a:xfrm>
            <a:custGeom>
              <a:avLst/>
              <a:gdLst>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69362 w 11491784"/>
                <a:gd name="connsiteY28" fmla="*/ 11121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2293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91784" h="457200">
                  <a:moveTo>
                    <a:pt x="0" y="457200"/>
                  </a:moveTo>
                  <a:lnTo>
                    <a:pt x="10392032" y="457200"/>
                  </a:lnTo>
                  <a:lnTo>
                    <a:pt x="10392032" y="0"/>
                  </a:lnTo>
                  <a:lnTo>
                    <a:pt x="10651524" y="111211"/>
                  </a:lnTo>
                  <a:lnTo>
                    <a:pt x="10429103" y="172995"/>
                  </a:lnTo>
                  <a:lnTo>
                    <a:pt x="10429103" y="457200"/>
                  </a:lnTo>
                  <a:lnTo>
                    <a:pt x="10898659" y="444843"/>
                  </a:lnTo>
                  <a:lnTo>
                    <a:pt x="10898659" y="308919"/>
                  </a:lnTo>
                  <a:lnTo>
                    <a:pt x="10824519" y="420130"/>
                  </a:lnTo>
                  <a:lnTo>
                    <a:pt x="10725665" y="222422"/>
                  </a:lnTo>
                  <a:lnTo>
                    <a:pt x="10873946" y="24714"/>
                  </a:lnTo>
                  <a:lnTo>
                    <a:pt x="10972800" y="160638"/>
                  </a:lnTo>
                  <a:lnTo>
                    <a:pt x="10948087" y="185351"/>
                  </a:lnTo>
                  <a:lnTo>
                    <a:pt x="10886303" y="86497"/>
                  </a:lnTo>
                  <a:lnTo>
                    <a:pt x="10787449" y="222422"/>
                  </a:lnTo>
                  <a:lnTo>
                    <a:pt x="10812162" y="333632"/>
                  </a:lnTo>
                  <a:lnTo>
                    <a:pt x="10873946" y="247135"/>
                  </a:lnTo>
                  <a:lnTo>
                    <a:pt x="11022227" y="259492"/>
                  </a:lnTo>
                  <a:lnTo>
                    <a:pt x="11046941" y="259492"/>
                  </a:lnTo>
                  <a:lnTo>
                    <a:pt x="11046941" y="308919"/>
                  </a:lnTo>
                  <a:lnTo>
                    <a:pt x="10948087" y="308919"/>
                  </a:lnTo>
                  <a:lnTo>
                    <a:pt x="10948087" y="444843"/>
                  </a:lnTo>
                  <a:lnTo>
                    <a:pt x="11115315" y="444843"/>
                  </a:lnTo>
                  <a:lnTo>
                    <a:pt x="11122935" y="98854"/>
                  </a:lnTo>
                  <a:lnTo>
                    <a:pt x="11071654" y="98854"/>
                  </a:lnTo>
                  <a:lnTo>
                    <a:pt x="11071654" y="49427"/>
                  </a:lnTo>
                  <a:lnTo>
                    <a:pt x="11306432" y="49427"/>
                  </a:lnTo>
                  <a:lnTo>
                    <a:pt x="11306432" y="111211"/>
                  </a:lnTo>
                  <a:lnTo>
                    <a:pt x="11254122" y="95971"/>
                  </a:lnTo>
                  <a:lnTo>
                    <a:pt x="11269362" y="444843"/>
                  </a:lnTo>
                  <a:lnTo>
                    <a:pt x="11491784" y="444843"/>
                  </a:ln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046941" y="1013254"/>
              <a:ext cx="49427" cy="321276"/>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9169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52679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8542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grpSp>
        <p:nvGrpSpPr>
          <p:cNvPr id="7" name="グループ化 6"/>
          <p:cNvGrpSpPr/>
          <p:nvPr userDrawn="1"/>
        </p:nvGrpSpPr>
        <p:grpSpPr>
          <a:xfrm>
            <a:off x="506627" y="975360"/>
            <a:ext cx="11207578" cy="457200"/>
            <a:chOff x="506627" y="914400"/>
            <a:chExt cx="10847173" cy="457200"/>
          </a:xfrm>
        </p:grpSpPr>
        <p:sp>
          <p:nvSpPr>
            <p:cNvPr id="8" name="フリーフォーム 7"/>
            <p:cNvSpPr/>
            <p:nvPr/>
          </p:nvSpPr>
          <p:spPr>
            <a:xfrm>
              <a:off x="506627" y="914400"/>
              <a:ext cx="10847173" cy="457200"/>
            </a:xfrm>
            <a:custGeom>
              <a:avLst/>
              <a:gdLst>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69362 w 11491784"/>
                <a:gd name="connsiteY28" fmla="*/ 11121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4579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4579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 name="connsiteX0" fmla="*/ 0 w 11491784"/>
                <a:gd name="connsiteY0" fmla="*/ 457200 h 457200"/>
                <a:gd name="connsiteX1" fmla="*/ 10392032 w 11491784"/>
                <a:gd name="connsiteY1" fmla="*/ 457200 h 457200"/>
                <a:gd name="connsiteX2" fmla="*/ 10392032 w 11491784"/>
                <a:gd name="connsiteY2" fmla="*/ 0 h 457200"/>
                <a:gd name="connsiteX3" fmla="*/ 10651524 w 11491784"/>
                <a:gd name="connsiteY3" fmla="*/ 111211 h 457200"/>
                <a:gd name="connsiteX4" fmla="*/ 10429103 w 11491784"/>
                <a:gd name="connsiteY4" fmla="*/ 172995 h 457200"/>
                <a:gd name="connsiteX5" fmla="*/ 10429103 w 11491784"/>
                <a:gd name="connsiteY5" fmla="*/ 457200 h 457200"/>
                <a:gd name="connsiteX6" fmla="*/ 10898659 w 11491784"/>
                <a:gd name="connsiteY6" fmla="*/ 444843 h 457200"/>
                <a:gd name="connsiteX7" fmla="*/ 10898659 w 11491784"/>
                <a:gd name="connsiteY7" fmla="*/ 308919 h 457200"/>
                <a:gd name="connsiteX8" fmla="*/ 10824519 w 11491784"/>
                <a:gd name="connsiteY8" fmla="*/ 420130 h 457200"/>
                <a:gd name="connsiteX9" fmla="*/ 10725665 w 11491784"/>
                <a:gd name="connsiteY9" fmla="*/ 222422 h 457200"/>
                <a:gd name="connsiteX10" fmla="*/ 10873946 w 11491784"/>
                <a:gd name="connsiteY10" fmla="*/ 24714 h 457200"/>
                <a:gd name="connsiteX11" fmla="*/ 10972800 w 11491784"/>
                <a:gd name="connsiteY11" fmla="*/ 160638 h 457200"/>
                <a:gd name="connsiteX12" fmla="*/ 10948087 w 11491784"/>
                <a:gd name="connsiteY12" fmla="*/ 185351 h 457200"/>
                <a:gd name="connsiteX13" fmla="*/ 10886303 w 11491784"/>
                <a:gd name="connsiteY13" fmla="*/ 86497 h 457200"/>
                <a:gd name="connsiteX14" fmla="*/ 10787449 w 11491784"/>
                <a:gd name="connsiteY14" fmla="*/ 222422 h 457200"/>
                <a:gd name="connsiteX15" fmla="*/ 10812162 w 11491784"/>
                <a:gd name="connsiteY15" fmla="*/ 333632 h 457200"/>
                <a:gd name="connsiteX16" fmla="*/ 10873946 w 11491784"/>
                <a:gd name="connsiteY16" fmla="*/ 247135 h 457200"/>
                <a:gd name="connsiteX17" fmla="*/ 11022227 w 11491784"/>
                <a:gd name="connsiteY17" fmla="*/ 259492 h 457200"/>
                <a:gd name="connsiteX18" fmla="*/ 11046941 w 11491784"/>
                <a:gd name="connsiteY18" fmla="*/ 259492 h 457200"/>
                <a:gd name="connsiteX19" fmla="*/ 11046941 w 11491784"/>
                <a:gd name="connsiteY19" fmla="*/ 308919 h 457200"/>
                <a:gd name="connsiteX20" fmla="*/ 10948087 w 11491784"/>
                <a:gd name="connsiteY20" fmla="*/ 308919 h 457200"/>
                <a:gd name="connsiteX21" fmla="*/ 10948087 w 11491784"/>
                <a:gd name="connsiteY21" fmla="*/ 444843 h 457200"/>
                <a:gd name="connsiteX22" fmla="*/ 11115315 w 11491784"/>
                <a:gd name="connsiteY22" fmla="*/ 444843 h 457200"/>
                <a:gd name="connsiteX23" fmla="*/ 11122935 w 11491784"/>
                <a:gd name="connsiteY23" fmla="*/ 98854 h 457200"/>
                <a:gd name="connsiteX24" fmla="*/ 11071654 w 11491784"/>
                <a:gd name="connsiteY24" fmla="*/ 98854 h 457200"/>
                <a:gd name="connsiteX25" fmla="*/ 11071654 w 11491784"/>
                <a:gd name="connsiteY25" fmla="*/ 49427 h 457200"/>
                <a:gd name="connsiteX26" fmla="*/ 11306432 w 11491784"/>
                <a:gd name="connsiteY26" fmla="*/ 49427 h 457200"/>
                <a:gd name="connsiteX27" fmla="*/ 11306432 w 11491784"/>
                <a:gd name="connsiteY27" fmla="*/ 111211 h 457200"/>
                <a:gd name="connsiteX28" fmla="*/ 11254122 w 11491784"/>
                <a:gd name="connsiteY28" fmla="*/ 95971 h 457200"/>
                <a:gd name="connsiteX29" fmla="*/ 11269362 w 11491784"/>
                <a:gd name="connsiteY29" fmla="*/ 444843 h 457200"/>
                <a:gd name="connsiteX30" fmla="*/ 11491784 w 11491784"/>
                <a:gd name="connsiteY30" fmla="*/ 444843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491784" h="457200">
                  <a:moveTo>
                    <a:pt x="0" y="457200"/>
                  </a:moveTo>
                  <a:lnTo>
                    <a:pt x="10392032" y="457200"/>
                  </a:lnTo>
                  <a:lnTo>
                    <a:pt x="10392032" y="0"/>
                  </a:lnTo>
                  <a:lnTo>
                    <a:pt x="10651524" y="111211"/>
                  </a:lnTo>
                  <a:lnTo>
                    <a:pt x="10429103" y="172995"/>
                  </a:lnTo>
                  <a:lnTo>
                    <a:pt x="10429103" y="457200"/>
                  </a:lnTo>
                  <a:lnTo>
                    <a:pt x="10898659" y="444843"/>
                  </a:lnTo>
                  <a:lnTo>
                    <a:pt x="10898659" y="308919"/>
                  </a:lnTo>
                  <a:lnTo>
                    <a:pt x="10824519" y="420130"/>
                  </a:lnTo>
                  <a:lnTo>
                    <a:pt x="10725665" y="222422"/>
                  </a:lnTo>
                  <a:lnTo>
                    <a:pt x="10873946" y="24714"/>
                  </a:lnTo>
                  <a:lnTo>
                    <a:pt x="10972800" y="160638"/>
                  </a:lnTo>
                  <a:lnTo>
                    <a:pt x="10948087" y="185351"/>
                  </a:lnTo>
                  <a:lnTo>
                    <a:pt x="10886303" y="86497"/>
                  </a:lnTo>
                  <a:lnTo>
                    <a:pt x="10787449" y="222422"/>
                  </a:lnTo>
                  <a:lnTo>
                    <a:pt x="10812162" y="333632"/>
                  </a:lnTo>
                  <a:lnTo>
                    <a:pt x="10873946" y="247135"/>
                  </a:lnTo>
                  <a:lnTo>
                    <a:pt x="11022227" y="259492"/>
                  </a:lnTo>
                  <a:lnTo>
                    <a:pt x="11046941" y="259492"/>
                  </a:lnTo>
                  <a:lnTo>
                    <a:pt x="11046941" y="308919"/>
                  </a:lnTo>
                  <a:lnTo>
                    <a:pt x="10948087" y="308919"/>
                  </a:lnTo>
                  <a:lnTo>
                    <a:pt x="10948087" y="444843"/>
                  </a:lnTo>
                  <a:lnTo>
                    <a:pt x="11115315" y="444843"/>
                  </a:lnTo>
                  <a:lnTo>
                    <a:pt x="11122935" y="98854"/>
                  </a:lnTo>
                  <a:lnTo>
                    <a:pt x="11071654" y="98854"/>
                  </a:lnTo>
                  <a:lnTo>
                    <a:pt x="11071654" y="49427"/>
                  </a:lnTo>
                  <a:lnTo>
                    <a:pt x="11306432" y="49427"/>
                  </a:lnTo>
                  <a:lnTo>
                    <a:pt x="11306432" y="111211"/>
                  </a:lnTo>
                  <a:lnTo>
                    <a:pt x="11254122" y="95971"/>
                  </a:lnTo>
                  <a:lnTo>
                    <a:pt x="11269362" y="444843"/>
                  </a:lnTo>
                  <a:lnTo>
                    <a:pt x="11491784" y="444843"/>
                  </a:lnTo>
                </a:path>
              </a:pathLst>
            </a:cu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1046941" y="1013254"/>
              <a:ext cx="49427" cy="321276"/>
            </a:xfrm>
            <a:prstGeom prst="rect">
              <a:avLst/>
            </a:prstGeom>
            <a:no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5912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378337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22230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33024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49032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270164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67285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2CA8DCB-E82E-480F-8FC5-9085218D16AF}" type="datetimeFigureOut">
              <a:rPr kumimoji="1" lang="ja-JP" altLang="en-US" smtClean="0"/>
              <a:t>2017/4/19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70238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A8DCB-E82E-480F-8FC5-9085218D16AF}" type="datetimeFigureOut">
              <a:rPr kumimoji="1" lang="ja-JP" altLang="en-US" smtClean="0"/>
              <a:t>2017/4/19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7D646-8DE0-49EA-A42E-009360E513F5}" type="slidenum">
              <a:rPr kumimoji="1" lang="ja-JP" altLang="en-US" smtClean="0"/>
              <a:t>‹#›</a:t>
            </a:fld>
            <a:endParaRPr kumimoji="1" lang="ja-JP" altLang="en-US"/>
          </a:p>
        </p:txBody>
      </p:sp>
    </p:spTree>
    <p:extLst>
      <p:ext uri="{BB962C8B-B14F-4D97-AF65-F5344CB8AC3E}">
        <p14:creationId xmlns:p14="http://schemas.microsoft.com/office/powerpoint/2010/main" val="122159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プログラミング</a:t>
            </a:r>
            <a:r>
              <a:rPr lang="en-US" altLang="ja-JP" dirty="0" smtClean="0"/>
              <a:t>Ⅱ</a:t>
            </a:r>
            <a:br>
              <a:rPr lang="en-US" altLang="ja-JP" dirty="0" smtClean="0"/>
            </a:br>
            <a:r>
              <a:rPr lang="en-US" altLang="ja-JP" sz="4400" dirty="0" smtClean="0">
                <a:latin typeface="Times New Roman" panose="02020603050405020304" pitchFamily="18" charset="0"/>
                <a:cs typeface="Times New Roman" panose="02020603050405020304" pitchFamily="18" charset="0"/>
              </a:rPr>
              <a:t>(Computer</a:t>
            </a:r>
            <a:r>
              <a:rPr lang="ja-JP" altLang="en-US" sz="4400" dirty="0" smtClean="0">
                <a:latin typeface="Times New Roman" panose="02020603050405020304" pitchFamily="18" charset="0"/>
                <a:cs typeface="Times New Roman" panose="02020603050405020304" pitchFamily="18" charset="0"/>
              </a:rPr>
              <a:t> </a:t>
            </a:r>
            <a:r>
              <a:rPr lang="en-US" altLang="ja-JP" sz="4400" dirty="0" smtClean="0">
                <a:latin typeface="Times New Roman" panose="02020603050405020304" pitchFamily="18" charset="0"/>
                <a:cs typeface="Times New Roman" panose="02020603050405020304" pitchFamily="18" charset="0"/>
              </a:rPr>
              <a:t>Programing</a:t>
            </a:r>
            <a:r>
              <a:rPr lang="ja-JP" altLang="en-US" sz="4400" dirty="0" smtClean="0">
                <a:latin typeface="Times New Roman" panose="02020603050405020304" pitchFamily="18" charset="0"/>
                <a:cs typeface="Times New Roman" panose="02020603050405020304" pitchFamily="18" charset="0"/>
              </a:rPr>
              <a:t> </a:t>
            </a:r>
            <a:r>
              <a:rPr lang="en-US" altLang="ja-JP" sz="4400" dirty="0" smtClean="0">
                <a:latin typeface="Times New Roman" panose="02020603050405020304" pitchFamily="18" charset="0"/>
                <a:cs typeface="Times New Roman" panose="02020603050405020304" pitchFamily="18" charset="0"/>
              </a:rPr>
              <a:t>II)</a:t>
            </a:r>
            <a:endParaRPr kumimoji="1" lang="ja-JP" altLang="en-US" sz="44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1524000" y="3602038"/>
            <a:ext cx="9144000" cy="1859648"/>
          </a:xfrm>
        </p:spPr>
        <p:txBody>
          <a:bodyPr/>
          <a:lstStyle/>
          <a:p>
            <a:r>
              <a:rPr kumimoji="1" lang="ja-JP" altLang="en-US" dirty="0" smtClean="0"/>
              <a:t>第二回</a:t>
            </a:r>
            <a:r>
              <a:rPr kumimoji="1" lang="ja-JP" altLang="en-US" dirty="0" smtClean="0"/>
              <a:t>：</a:t>
            </a:r>
            <a:r>
              <a:rPr kumimoji="1" lang="en-US" altLang="ja-JP" dirty="0" smtClean="0"/>
              <a:t>2017</a:t>
            </a:r>
            <a:r>
              <a:rPr kumimoji="1" lang="ja-JP" altLang="en-US" dirty="0" smtClean="0"/>
              <a:t>年</a:t>
            </a:r>
            <a:r>
              <a:rPr kumimoji="1" lang="en-US" altLang="ja-JP" dirty="0" smtClean="0"/>
              <a:t>4</a:t>
            </a:r>
            <a:r>
              <a:rPr kumimoji="1" lang="ja-JP" altLang="en-US" dirty="0" smtClean="0"/>
              <a:t>月</a:t>
            </a:r>
            <a:r>
              <a:rPr kumimoji="1" lang="en-US" altLang="ja-JP" dirty="0" smtClean="0"/>
              <a:t>19</a:t>
            </a:r>
            <a:r>
              <a:rPr kumimoji="1" lang="ja-JP" altLang="en-US" dirty="0" smtClean="0"/>
              <a:t>日</a:t>
            </a:r>
            <a:r>
              <a:rPr kumimoji="1" lang="ja-JP" altLang="en-US" dirty="0" smtClean="0"/>
              <a:t>（水）</a:t>
            </a:r>
            <a:endParaRPr kumimoji="1" lang="en-US" altLang="ja-JP" dirty="0" smtClean="0"/>
          </a:p>
          <a:p>
            <a:r>
              <a:rPr kumimoji="1" lang="en-US" altLang="ja-JP" dirty="0" smtClean="0"/>
              <a:t>#</a:t>
            </a:r>
            <a:r>
              <a:rPr kumimoji="1" lang="ja-JP" altLang="en-US" dirty="0" smtClean="0"/>
              <a:t>メソッド（前半）</a:t>
            </a:r>
            <a:endParaRPr lang="en-US" altLang="ja-JP" dirty="0"/>
          </a:p>
          <a:p>
            <a:r>
              <a:rPr lang="ja-JP" altLang="en-US" dirty="0" smtClean="0"/>
              <a:t>市川 嘉裕</a:t>
            </a:r>
            <a:endParaRPr lang="en-US" altLang="ja-JP" dirty="0" smtClean="0"/>
          </a:p>
        </p:txBody>
      </p:sp>
    </p:spTree>
    <p:extLst>
      <p:ext uri="{BB962C8B-B14F-4D97-AF65-F5344CB8AC3E}">
        <p14:creationId xmlns:p14="http://schemas.microsoft.com/office/powerpoint/2010/main" val="4093347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発展課題</a:t>
            </a:r>
            <a:r>
              <a:rPr kumimoji="1" lang="en-US" altLang="ja-JP" dirty="0" smtClean="0"/>
              <a:t>[0204]</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フィールドに</a:t>
            </a:r>
            <a:r>
              <a:rPr lang="en-US" altLang="ja-JP" dirty="0" err="1" smtClean="0"/>
              <a:t>i</a:t>
            </a:r>
            <a:r>
              <a:rPr kumimoji="1" lang="en-US" altLang="ja-JP" dirty="0" err="1" smtClean="0"/>
              <a:t>mitationList</a:t>
            </a:r>
            <a:r>
              <a:rPr kumimoji="1" lang="ja-JP" altLang="en-US" dirty="0" smtClean="0"/>
              <a:t>という</a:t>
            </a:r>
            <a:r>
              <a:rPr kumimoji="1" lang="en-US" altLang="ja-JP" dirty="0" smtClean="0"/>
              <a:t>string</a:t>
            </a:r>
            <a:r>
              <a:rPr kumimoji="1" lang="ja-JP" altLang="en-US" dirty="0" smtClean="0"/>
              <a:t>型の変数を用意し、</a:t>
            </a:r>
            <a:r>
              <a:rPr lang="en-US" altLang="ja-JP" dirty="0" err="1" smtClean="0"/>
              <a:t>imitationList</a:t>
            </a:r>
            <a:r>
              <a:rPr lang="ja-JP" altLang="en-US" dirty="0" smtClean="0"/>
              <a:t>の最後尾に文字列を追加するためのメソッド</a:t>
            </a:r>
            <a:r>
              <a:rPr lang="en-US" altLang="ja-JP" dirty="0" smtClean="0"/>
              <a:t>void </a:t>
            </a:r>
            <a:r>
              <a:rPr lang="en-US" altLang="ja-JP" dirty="0" err="1" smtClean="0"/>
              <a:t>addList</a:t>
            </a:r>
            <a:r>
              <a:rPr lang="en-US" altLang="ja-JP" dirty="0" smtClean="0"/>
              <a:t>(string s)</a:t>
            </a:r>
            <a:r>
              <a:rPr lang="ja-JP" altLang="en-US" dirty="0" smtClean="0"/>
              <a:t>と</a:t>
            </a:r>
            <a:r>
              <a:rPr lang="en-US" altLang="ja-JP" dirty="0" err="1"/>
              <a:t>imitationList</a:t>
            </a:r>
            <a:r>
              <a:rPr lang="ja-JP" altLang="en-US" dirty="0" smtClean="0"/>
              <a:t>の先頭から</a:t>
            </a:r>
            <a:r>
              <a:rPr lang="en-US" altLang="ja-JP" dirty="0" smtClean="0"/>
              <a:t>n</a:t>
            </a:r>
            <a:r>
              <a:rPr lang="ja-JP" altLang="en-US" dirty="0" smtClean="0"/>
              <a:t>文字を削除するためのメソッド</a:t>
            </a:r>
            <a:r>
              <a:rPr lang="en-US" altLang="ja-JP" dirty="0" smtClean="0"/>
              <a:t>void </a:t>
            </a:r>
            <a:r>
              <a:rPr lang="en-US" altLang="ja-JP" dirty="0" err="1" smtClean="0"/>
              <a:t>deleteList</a:t>
            </a:r>
            <a:r>
              <a:rPr lang="en-US" altLang="ja-JP" dirty="0" smtClean="0"/>
              <a:t>(</a:t>
            </a:r>
            <a:r>
              <a:rPr lang="en-US" altLang="ja-JP" dirty="0" err="1" smtClean="0"/>
              <a:t>int</a:t>
            </a:r>
            <a:r>
              <a:rPr lang="en-US" altLang="ja-JP" dirty="0" smtClean="0"/>
              <a:t> n)</a:t>
            </a:r>
            <a:r>
              <a:rPr lang="ja-JP" altLang="en-US" dirty="0" smtClean="0"/>
              <a:t>を宣言し、</a:t>
            </a:r>
            <a:r>
              <a:rPr lang="en-US" altLang="ja-JP" dirty="0"/>
              <a:t> </a:t>
            </a:r>
            <a:r>
              <a:rPr lang="ja-JP" altLang="en-US" dirty="0" smtClean="0"/>
              <a:t>それらを用いて</a:t>
            </a:r>
            <a:r>
              <a:rPr lang="en-US" altLang="ja-JP" dirty="0" err="1" smtClean="0"/>
              <a:t>imitationList</a:t>
            </a:r>
            <a:r>
              <a:rPr lang="ja-JP" altLang="en-US" dirty="0" smtClean="0"/>
              <a:t>の内容を</a:t>
            </a:r>
            <a:r>
              <a:rPr lang="en-US" altLang="ja-JP" dirty="0" smtClean="0"/>
              <a:t>main</a:t>
            </a:r>
            <a:r>
              <a:rPr lang="ja-JP" altLang="en-US" dirty="0" smtClean="0"/>
              <a:t>関数から変更するプログラムを作成せよ。</a:t>
            </a:r>
            <a:endParaRPr kumimoji="1" lang="ja-JP" altLang="en-US" dirty="0"/>
          </a:p>
        </p:txBody>
      </p:sp>
    </p:spTree>
    <p:extLst>
      <p:ext uri="{BB962C8B-B14F-4D97-AF65-F5344CB8AC3E}">
        <p14:creationId xmlns:p14="http://schemas.microsoft.com/office/powerpoint/2010/main" val="3571773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評価（前期）</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中間・期末試験（</a:t>
            </a:r>
            <a:r>
              <a:rPr kumimoji="1" lang="en-US" altLang="ja-JP" dirty="0" smtClean="0"/>
              <a:t>40</a:t>
            </a:r>
            <a:r>
              <a:rPr lang="en-US" altLang="ja-JP" dirty="0" smtClean="0"/>
              <a:t>%</a:t>
            </a:r>
            <a:r>
              <a:rPr kumimoji="1" lang="ja-JP" altLang="en-US" dirty="0" smtClean="0"/>
              <a:t>）</a:t>
            </a:r>
            <a:endParaRPr kumimoji="1" lang="en-US" altLang="ja-JP" dirty="0" smtClean="0"/>
          </a:p>
          <a:p>
            <a:r>
              <a:rPr kumimoji="1" lang="ja-JP" altLang="en-US" dirty="0" smtClean="0"/>
              <a:t>課題</a:t>
            </a:r>
            <a:r>
              <a:rPr kumimoji="1" lang="en-US" altLang="ja-JP" dirty="0" smtClean="0"/>
              <a:t>/</a:t>
            </a:r>
            <a:r>
              <a:rPr kumimoji="1" lang="ja-JP" altLang="en-US" dirty="0" smtClean="0"/>
              <a:t>演習（</a:t>
            </a:r>
            <a:r>
              <a:rPr kumimoji="1" lang="en-US" altLang="ja-JP" dirty="0" smtClean="0"/>
              <a:t>60%</a:t>
            </a:r>
            <a:r>
              <a:rPr kumimoji="1" lang="ja-JP" altLang="en-US" dirty="0" smtClean="0"/>
              <a:t>）</a:t>
            </a:r>
            <a:endParaRPr kumimoji="1" lang="en-US" altLang="ja-JP" dirty="0" smtClean="0"/>
          </a:p>
          <a:p>
            <a:pPr lvl="1"/>
            <a:r>
              <a:rPr lang="ja-JP" altLang="en-US" dirty="0" smtClean="0"/>
              <a:t>毎週、必修</a:t>
            </a:r>
            <a:r>
              <a:rPr lang="ja-JP" altLang="en-US" dirty="0"/>
              <a:t>課題と発展課題が</a:t>
            </a:r>
            <a:r>
              <a:rPr lang="ja-JP" altLang="en-US" dirty="0" smtClean="0"/>
              <a:t>課せられる</a:t>
            </a:r>
            <a:endParaRPr lang="en-US" altLang="ja-JP" dirty="0" smtClean="0"/>
          </a:p>
          <a:p>
            <a:pPr lvl="1"/>
            <a:r>
              <a:rPr lang="ja-JP" altLang="en-US" dirty="0" smtClean="0"/>
              <a:t>約</a:t>
            </a:r>
            <a:r>
              <a:rPr lang="en-US" altLang="ja-JP" dirty="0"/>
              <a:t>15</a:t>
            </a:r>
            <a:r>
              <a:rPr lang="ja-JP" altLang="en-US" dirty="0" smtClean="0"/>
              <a:t>週分（</a:t>
            </a:r>
            <a:r>
              <a:rPr lang="en-US" altLang="ja-JP" dirty="0" smtClean="0"/>
              <a:t>1</a:t>
            </a:r>
            <a:r>
              <a:rPr lang="ja-JP" altLang="en-US" dirty="0" smtClean="0"/>
              <a:t>週分は</a:t>
            </a:r>
            <a:r>
              <a:rPr lang="en-US" altLang="ja-JP" dirty="0" smtClean="0"/>
              <a:t>4%</a:t>
            </a:r>
            <a:r>
              <a:rPr lang="ja-JP" altLang="en-US" dirty="0" smtClean="0"/>
              <a:t>に相当）</a:t>
            </a:r>
            <a:endParaRPr lang="en-US" altLang="ja-JP" dirty="0" smtClean="0"/>
          </a:p>
          <a:p>
            <a:pPr lvl="1"/>
            <a:r>
              <a:rPr lang="ja-JP" altLang="en-US" dirty="0" smtClean="0"/>
              <a:t>評価指標：</a:t>
            </a:r>
            <a:endParaRPr lang="en-US" altLang="ja-JP" dirty="0" smtClean="0"/>
          </a:p>
          <a:p>
            <a:pPr marL="1371600" lvl="2" indent="-457200">
              <a:buFont typeface="+mj-ea"/>
              <a:buAutoNum type="circleNumDbPlain"/>
            </a:pPr>
            <a:r>
              <a:rPr lang="ja-JP" altLang="en-US" dirty="0" smtClean="0"/>
              <a:t>出席（無遅刻遅刻が満点）</a:t>
            </a:r>
            <a:endParaRPr lang="en-US" altLang="ja-JP" dirty="0" smtClean="0"/>
          </a:p>
          <a:p>
            <a:pPr marL="1371600" lvl="2" indent="-457200">
              <a:buFont typeface="+mj-ea"/>
              <a:buAutoNum type="circleNumDbPlain"/>
            </a:pPr>
            <a:r>
              <a:rPr lang="ja-JP" altLang="en-US" dirty="0" smtClean="0"/>
              <a:t>提出</a:t>
            </a:r>
            <a:r>
              <a:rPr lang="ja-JP" altLang="en-US" dirty="0"/>
              <a:t>期限（</a:t>
            </a:r>
            <a:r>
              <a:rPr lang="ja-JP" altLang="en-US" dirty="0">
                <a:solidFill>
                  <a:srgbClr val="FF0000"/>
                </a:solidFill>
              </a:rPr>
              <a:t>次回授業日の前日まで</a:t>
            </a:r>
            <a:r>
              <a:rPr lang="ja-JP" altLang="en-US" dirty="0"/>
              <a:t>提出分を評価。発展課題は遅れても評価する</a:t>
            </a:r>
            <a:r>
              <a:rPr lang="ja-JP" altLang="en-US" dirty="0" smtClean="0"/>
              <a:t>）</a:t>
            </a:r>
            <a:endParaRPr lang="en-US" altLang="ja-JP" dirty="0" smtClean="0"/>
          </a:p>
          <a:p>
            <a:pPr marL="1371600" lvl="2" indent="-457200">
              <a:buFont typeface="+mj-ea"/>
              <a:buAutoNum type="circleNumDbPlain"/>
            </a:pPr>
            <a:r>
              <a:rPr lang="ja-JP" altLang="en-US" dirty="0" smtClean="0"/>
              <a:t>実行可能かどうか</a:t>
            </a:r>
            <a:endParaRPr lang="en-US" altLang="ja-JP" dirty="0" smtClean="0"/>
          </a:p>
          <a:p>
            <a:pPr marL="1371600" lvl="2" indent="-457200">
              <a:buFont typeface="+mj-ea"/>
              <a:buAutoNum type="circleNumDbPlain"/>
            </a:pPr>
            <a:r>
              <a:rPr lang="ja-JP" altLang="en-US" dirty="0" smtClean="0"/>
              <a:t>エラーが起こらないよう記述されているか</a:t>
            </a:r>
            <a:endParaRPr lang="en-US" altLang="ja-JP" dirty="0" smtClean="0"/>
          </a:p>
          <a:p>
            <a:pPr marL="1371600" lvl="2" indent="-457200">
              <a:buFont typeface="+mj-ea"/>
              <a:buAutoNum type="circleNumDbPlain"/>
            </a:pPr>
            <a:r>
              <a:rPr kumimoji="1" lang="ja-JP" altLang="en-US" dirty="0" smtClean="0"/>
              <a:t>コメントがあるか</a:t>
            </a:r>
            <a:endParaRPr kumimoji="1" lang="en-US" altLang="ja-JP" dirty="0" smtClean="0"/>
          </a:p>
          <a:p>
            <a:pPr lvl="1"/>
            <a:r>
              <a:rPr kumimoji="1" lang="ja-JP" altLang="en-US" dirty="0" smtClean="0">
                <a:solidFill>
                  <a:srgbClr val="FF0000"/>
                </a:solidFill>
              </a:rPr>
              <a:t>遅れても必ず提出すること。課題未提出の分だけ全体の評価を割り引く。</a:t>
            </a:r>
            <a:endParaRPr kumimoji="1" lang="en-US" altLang="ja-JP" dirty="0" smtClean="0">
              <a:solidFill>
                <a:srgbClr val="FF0000"/>
              </a:solidFill>
            </a:endParaRPr>
          </a:p>
        </p:txBody>
      </p:sp>
    </p:spTree>
    <p:extLst>
      <p:ext uri="{BB962C8B-B14F-4D97-AF65-F5344CB8AC3E}">
        <p14:creationId xmlns:p14="http://schemas.microsoft.com/office/powerpoint/2010/main" val="3277754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オフィスアワー（</a:t>
            </a:r>
            <a:r>
              <a:rPr lang="ja-JP" altLang="en-US" dirty="0"/>
              <a:t>市川</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毎週水曜日</a:t>
            </a:r>
            <a:r>
              <a:rPr kumimoji="1" lang="en-US" altLang="ja-JP" dirty="0" smtClean="0"/>
              <a:t>15</a:t>
            </a:r>
            <a:r>
              <a:rPr kumimoji="1" lang="ja-JP" altLang="en-US" dirty="0" smtClean="0"/>
              <a:t>：</a:t>
            </a:r>
            <a:r>
              <a:rPr kumimoji="1" lang="en-US" altLang="ja-JP" dirty="0" smtClean="0"/>
              <a:t>00</a:t>
            </a:r>
            <a:r>
              <a:rPr kumimoji="1" lang="ja-JP" altLang="en-US" dirty="0" smtClean="0"/>
              <a:t>～</a:t>
            </a:r>
            <a:r>
              <a:rPr kumimoji="1" lang="en-US" altLang="ja-JP" dirty="0" smtClean="0"/>
              <a:t>17:00</a:t>
            </a:r>
            <a:r>
              <a:rPr kumimoji="1" lang="ja-JP" altLang="en-US" dirty="0" smtClean="0"/>
              <a:t>を予定</a:t>
            </a:r>
            <a:endParaRPr kumimoji="1" lang="en-US" altLang="ja-JP" dirty="0" smtClean="0"/>
          </a:p>
          <a:p>
            <a:r>
              <a:rPr kumimoji="1" lang="ja-JP" altLang="en-US" dirty="0" smtClean="0"/>
              <a:t>情報工学科棟</a:t>
            </a:r>
            <a:r>
              <a:rPr kumimoji="1" lang="en-US" altLang="ja-JP" dirty="0" smtClean="0"/>
              <a:t>2F206</a:t>
            </a:r>
            <a:r>
              <a:rPr kumimoji="1" lang="ja-JP" altLang="en-US" dirty="0" err="1" smtClean="0"/>
              <a:t>、</a:t>
            </a:r>
            <a:r>
              <a:rPr kumimoji="1" lang="en-US" altLang="ja-JP" dirty="0" smtClean="0"/>
              <a:t>3F306</a:t>
            </a:r>
            <a:r>
              <a:rPr kumimoji="1" lang="ja-JP" altLang="en-US" dirty="0" smtClean="0"/>
              <a:t>を訪ねてください</a:t>
            </a:r>
            <a:endParaRPr kumimoji="1" lang="en-US" altLang="ja-JP" dirty="0" smtClean="0"/>
          </a:p>
          <a:p>
            <a:r>
              <a:rPr lang="ja-JP" altLang="en-US" dirty="0"/>
              <a:t>メール</a:t>
            </a:r>
            <a:r>
              <a:rPr lang="ja-JP" altLang="en-US" dirty="0" smtClean="0"/>
              <a:t>での問い合わせも受け付けます</a:t>
            </a:r>
            <a:endParaRPr lang="en-US" altLang="ja-JP" dirty="0" smtClean="0"/>
          </a:p>
          <a:p>
            <a:pPr lvl="1"/>
            <a:r>
              <a:rPr kumimoji="1" lang="en-US" altLang="ja-JP" dirty="0"/>
              <a:t>ichikawa@info.nara-k.ac.jp</a:t>
            </a:r>
            <a:endParaRPr kumimoji="1" lang="ja-JP" altLang="en-US" dirty="0"/>
          </a:p>
        </p:txBody>
      </p:sp>
    </p:spTree>
    <p:extLst>
      <p:ext uri="{BB962C8B-B14F-4D97-AF65-F5344CB8AC3E}">
        <p14:creationId xmlns:p14="http://schemas.microsoft.com/office/powerpoint/2010/main" val="2742295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課題の提出</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a:t>e-Learning</a:t>
            </a:r>
            <a:r>
              <a:rPr lang="ja-JP" altLang="en-US" dirty="0"/>
              <a:t>システム上</a:t>
            </a:r>
            <a:r>
              <a:rPr lang="ja-JP" altLang="en-US" dirty="0" smtClean="0"/>
              <a:t>で提出</a:t>
            </a:r>
            <a:r>
              <a:rPr lang="ja-JP" altLang="en-US" dirty="0"/>
              <a:t>してください</a:t>
            </a:r>
            <a:r>
              <a:rPr lang="ja-JP" altLang="en-US" dirty="0" smtClean="0"/>
              <a:t>。</a:t>
            </a:r>
            <a:endParaRPr lang="en-US" altLang="ja-JP" dirty="0"/>
          </a:p>
          <a:p>
            <a:pPr marL="0" indent="0">
              <a:buNone/>
            </a:pPr>
            <a:r>
              <a:rPr lang="ja-JP" altLang="en-US" dirty="0"/>
              <a:t>以下が守られていない場合は、提出を不受理とする。</a:t>
            </a:r>
          </a:p>
          <a:p>
            <a:r>
              <a:rPr lang="ja-JP" altLang="en-US" dirty="0"/>
              <a:t>各課題についてファイル名は「</a:t>
            </a:r>
            <a:r>
              <a:rPr lang="en-US" altLang="ja-JP" dirty="0"/>
              <a:t>Kadai####.java</a:t>
            </a:r>
            <a:r>
              <a:rPr lang="ja-JP" altLang="en-US" dirty="0"/>
              <a:t>」、</a:t>
            </a:r>
            <a:r>
              <a:rPr lang="en-US" altLang="ja-JP" dirty="0"/>
              <a:t>class</a:t>
            </a:r>
            <a:r>
              <a:rPr lang="ja-JP" altLang="en-US" dirty="0"/>
              <a:t>名を「</a:t>
            </a:r>
            <a:r>
              <a:rPr lang="en-US" altLang="ja-JP" dirty="0" err="1"/>
              <a:t>Kadai</a:t>
            </a:r>
            <a:r>
              <a:rPr lang="en-US" altLang="ja-JP" dirty="0"/>
              <a:t>####</a:t>
            </a:r>
            <a:r>
              <a:rPr lang="ja-JP" altLang="en-US" dirty="0"/>
              <a:t>」とする。</a:t>
            </a:r>
            <a:r>
              <a:rPr lang="en-US" altLang="ja-JP" dirty="0"/>
              <a:t>####</a:t>
            </a:r>
            <a:r>
              <a:rPr lang="ja-JP" altLang="en-US" dirty="0" err="1"/>
              <a:t>には</a:t>
            </a:r>
            <a:r>
              <a:rPr lang="ja-JP" altLang="en-US" dirty="0"/>
              <a:t>課題番号を入れる</a:t>
            </a:r>
            <a:endParaRPr lang="en-US" altLang="ja-JP" dirty="0"/>
          </a:p>
          <a:p>
            <a:r>
              <a:rPr lang="ja-JP" altLang="en-US" dirty="0"/>
              <a:t>ファイルは課題ごとに</a:t>
            </a:r>
            <a:r>
              <a:rPr lang="en-US" altLang="ja-JP" dirty="0"/>
              <a:t>zip</a:t>
            </a:r>
            <a:r>
              <a:rPr lang="ja-JP" altLang="en-US" dirty="0"/>
              <a:t>形式に</a:t>
            </a:r>
            <a:r>
              <a:rPr lang="ja-JP" altLang="en-US" dirty="0" smtClean="0"/>
              <a:t>圧縮すること</a:t>
            </a:r>
            <a:r>
              <a:rPr lang="ja-JP" altLang="en-US" sz="2200" dirty="0" smtClean="0"/>
              <a:t>（</a:t>
            </a:r>
            <a:r>
              <a:rPr lang="ja-JP" altLang="en-US" sz="2200" dirty="0"/>
              <a:t>次ページを参照）</a:t>
            </a:r>
            <a:endParaRPr lang="en-US" altLang="ja-JP" sz="2200" dirty="0"/>
          </a:p>
          <a:p>
            <a:endParaRPr kumimoji="1" lang="ja-JP" altLang="en-US" dirty="0"/>
          </a:p>
        </p:txBody>
      </p:sp>
    </p:spTree>
    <p:extLst>
      <p:ext uri="{BB962C8B-B14F-4D97-AF65-F5344CB8AC3E}">
        <p14:creationId xmlns:p14="http://schemas.microsoft.com/office/powerpoint/2010/main" val="4098545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a:t>
            </a:r>
            <a:r>
              <a:rPr lang="en-US" altLang="ja-JP" dirty="0" smtClean="0"/>
              <a:t>Eclipse</a:t>
            </a:r>
            <a:r>
              <a:rPr lang="ja-JP" altLang="en-US" dirty="0"/>
              <a:t>のエクスポート機能</a:t>
            </a:r>
            <a:endParaRPr kumimoji="1" lang="ja-JP" altLang="en-US" dirty="0"/>
          </a:p>
        </p:txBody>
      </p:sp>
      <p:sp>
        <p:nvSpPr>
          <p:cNvPr id="3" name="コンテンツ プレースホルダー 2"/>
          <p:cNvSpPr>
            <a:spLocks noGrp="1"/>
          </p:cNvSpPr>
          <p:nvPr>
            <p:ph idx="1"/>
          </p:nvPr>
        </p:nvSpPr>
        <p:spPr/>
        <p:txBody>
          <a:bodyPr/>
          <a:lstStyle/>
          <a:p>
            <a:r>
              <a:rPr lang="ja-JP" altLang="en-US" dirty="0"/>
              <a:t>メニューから「ファイル」 → 「エクスポート」 → 「一般」 → 「アーカイブ・ファイル」を選択 → 「次へ」ボタン</a:t>
            </a:r>
          </a:p>
          <a:p>
            <a:endParaRPr lang="ja-JP" altLang="en-US" dirty="0"/>
          </a:p>
          <a:p>
            <a:r>
              <a:rPr lang="ja-JP" altLang="en-US" dirty="0"/>
              <a:t>エクスポートするファイルにチェックを入れる</a:t>
            </a:r>
          </a:p>
          <a:p>
            <a:r>
              <a:rPr lang="ja-JP" altLang="en-US" dirty="0"/>
              <a:t>提出するファイルのみにチェックを入れること</a:t>
            </a:r>
          </a:p>
          <a:p>
            <a:endParaRPr lang="ja-JP" altLang="en-US" dirty="0"/>
          </a:p>
          <a:p>
            <a:r>
              <a:rPr lang="ja-JP" altLang="en-US" dirty="0"/>
              <a:t>「宛先アーカイブ・ファイル」を指定 → 「完了」ボタン</a:t>
            </a:r>
          </a:p>
          <a:p>
            <a:endParaRPr kumimoji="1" lang="ja-JP" altLang="en-US" dirty="0"/>
          </a:p>
        </p:txBody>
      </p:sp>
    </p:spTree>
    <p:extLst>
      <p:ext uri="{BB962C8B-B14F-4D97-AF65-F5344CB8AC3E}">
        <p14:creationId xmlns:p14="http://schemas.microsoft.com/office/powerpoint/2010/main" val="790870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第一回</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852888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[0101]</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a:t>
            </a:r>
            <a:r>
              <a:rPr kumimoji="1" lang="ja-JP" altLang="en-US" dirty="0" smtClean="0"/>
              <a:t>課題名：はじめての</a:t>
            </a:r>
            <a:r>
              <a:rPr kumimoji="1" lang="en-US" altLang="ja-JP" dirty="0" smtClean="0"/>
              <a:t>AI</a:t>
            </a:r>
            <a:r>
              <a:rPr lang="en-US" altLang="ja-JP" dirty="0"/>
              <a:t>】</a:t>
            </a:r>
            <a:endParaRPr kumimoji="1" lang="en-US" altLang="ja-JP" dirty="0" smtClean="0"/>
          </a:p>
          <a:p>
            <a:r>
              <a:rPr kumimoji="1" lang="ja-JP" altLang="en-US" dirty="0" smtClean="0"/>
              <a:t>ユーザに自分の名前を入力させ、その後、ユーザに対する挨拶を表示するプログラムを作成せよ。</a:t>
            </a:r>
            <a:endParaRPr kumimoji="1" lang="en-US" altLang="ja-JP" dirty="0" smtClean="0"/>
          </a:p>
          <a:p>
            <a:endParaRPr lang="en-US" altLang="ja-JP" dirty="0"/>
          </a:p>
          <a:p>
            <a:endParaRPr kumimoji="1" lang="en-US" altLang="ja-JP" dirty="0" smtClean="0"/>
          </a:p>
        </p:txBody>
      </p:sp>
    </p:spTree>
    <p:extLst>
      <p:ext uri="{BB962C8B-B14F-4D97-AF65-F5344CB8AC3E}">
        <p14:creationId xmlns:p14="http://schemas.microsoft.com/office/powerpoint/2010/main" val="2334634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[0102]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a:t>
            </a:r>
            <a:r>
              <a:rPr kumimoji="1" lang="ja-JP" altLang="en-US" dirty="0" smtClean="0"/>
              <a:t>課題名：インチキ占い師</a:t>
            </a:r>
            <a:r>
              <a:rPr kumimoji="1" lang="en-US" altLang="ja-JP" dirty="0" smtClean="0"/>
              <a:t>】</a:t>
            </a:r>
          </a:p>
          <a:p>
            <a:r>
              <a:rPr kumimoji="1" lang="ja-JP" altLang="en-US" dirty="0" smtClean="0"/>
              <a:t>ユーザに自分の名前と年齢、趣味を入力させ、その後、ユーザの名前と年齢と趣味を用いた占い結果を表示するプログラムを作成せよ。</a:t>
            </a:r>
            <a:r>
              <a:rPr lang="ja-JP" altLang="en-US" dirty="0" smtClean="0"/>
              <a:t>なお、占いの信ぴょう性は問わない。</a:t>
            </a:r>
            <a:endParaRPr lang="en-US" altLang="ja-JP" dirty="0" smtClean="0"/>
          </a:p>
          <a:p>
            <a:endParaRPr kumimoji="1" lang="en-US" altLang="ja-JP" dirty="0"/>
          </a:p>
        </p:txBody>
      </p:sp>
    </p:spTree>
    <p:extLst>
      <p:ext uri="{BB962C8B-B14F-4D97-AF65-F5344CB8AC3E}">
        <p14:creationId xmlns:p14="http://schemas.microsoft.com/office/powerpoint/2010/main" val="1106096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[0103]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課題名：寿限無</a:t>
            </a:r>
            <a:r>
              <a:rPr lang="en-US" altLang="ja-JP" dirty="0" smtClean="0"/>
              <a:t>】</a:t>
            </a:r>
            <a:endParaRPr kumimoji="1" lang="en-US" altLang="ja-JP" dirty="0" smtClean="0"/>
          </a:p>
          <a:p>
            <a:r>
              <a:rPr kumimoji="1" lang="ja-JP" altLang="en-US" dirty="0" smtClean="0"/>
              <a:t>ユーザに縁起がいいと思う</a:t>
            </a:r>
            <a:r>
              <a:rPr lang="ja-JP" altLang="en-US" dirty="0" smtClean="0"/>
              <a:t>名前を思いつく限り１つ</a:t>
            </a:r>
            <a:r>
              <a:rPr lang="ja-JP" altLang="en-US" dirty="0"/>
              <a:t>ずつ入力させ、 </a:t>
            </a:r>
            <a:r>
              <a:rPr lang="en-US" altLang="ja-JP" dirty="0" smtClean="0"/>
              <a:t>100</a:t>
            </a:r>
            <a:r>
              <a:rPr lang="ja-JP" altLang="en-US" dirty="0" smtClean="0"/>
              <a:t>個の名前が入力されるか「</a:t>
            </a:r>
            <a:r>
              <a:rPr lang="ja-JP" altLang="en-US" dirty="0"/>
              <a:t>長介」という名前が入力</a:t>
            </a:r>
            <a:r>
              <a:rPr lang="ja-JP" altLang="en-US" dirty="0" smtClean="0"/>
              <a:t>されたら、それまで入力された名前を全てつなげた文字列を表示するプログラムを作成せよ。なお、表示する文字列の先頭には「寿限無寿限無」と表示し、最後尾には「長介」と表示されるようにせよ。</a:t>
            </a:r>
            <a:endParaRPr kumimoji="1" lang="ja-JP" altLang="en-US" dirty="0"/>
          </a:p>
        </p:txBody>
      </p:sp>
    </p:spTree>
    <p:extLst>
      <p:ext uri="{BB962C8B-B14F-4D97-AF65-F5344CB8AC3E}">
        <p14:creationId xmlns:p14="http://schemas.microsoft.com/office/powerpoint/2010/main" val="3171204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発展</a:t>
            </a:r>
            <a:r>
              <a:rPr lang="ja-JP" altLang="en-US" dirty="0" smtClean="0"/>
              <a:t>課題</a:t>
            </a:r>
            <a:r>
              <a:rPr lang="en-US" altLang="ja-JP" dirty="0" smtClean="0"/>
              <a:t>[0104]</a:t>
            </a:r>
            <a:endParaRPr kumimoji="1" lang="ja-JP" altLang="en-US" dirty="0"/>
          </a:p>
        </p:txBody>
      </p:sp>
      <p:sp>
        <p:nvSpPr>
          <p:cNvPr id="3" name="コンテンツ プレースホルダー 2"/>
          <p:cNvSpPr>
            <a:spLocks noGrp="1"/>
          </p:cNvSpPr>
          <p:nvPr>
            <p:ph idx="1"/>
          </p:nvPr>
        </p:nvSpPr>
        <p:spPr>
          <a:xfrm>
            <a:off x="838200" y="1825624"/>
            <a:ext cx="10515600" cy="5032375"/>
          </a:xfrm>
        </p:spPr>
        <p:txBody>
          <a:bodyPr>
            <a:normAutofit lnSpcReduction="10000"/>
          </a:bodyPr>
          <a:lstStyle/>
          <a:p>
            <a:pPr marL="0" indent="0">
              <a:buNone/>
            </a:pPr>
            <a:r>
              <a:rPr lang="en-US" altLang="ja-JP" dirty="0" smtClean="0"/>
              <a:t>【</a:t>
            </a:r>
            <a:r>
              <a:rPr lang="ja-JP" altLang="en-US" dirty="0" smtClean="0"/>
              <a:t>課題名：オリジナル</a:t>
            </a:r>
            <a:r>
              <a:rPr kumimoji="1" lang="ja-JP" altLang="en-US" dirty="0" smtClean="0"/>
              <a:t>いろは歌作成ツール</a:t>
            </a:r>
            <a:r>
              <a:rPr lang="en-US" altLang="ja-JP" dirty="0" smtClean="0"/>
              <a:t>】</a:t>
            </a:r>
          </a:p>
          <a:p>
            <a:r>
              <a:rPr lang="ja-JP" altLang="en-US" dirty="0"/>
              <a:t>ユーザ</a:t>
            </a:r>
            <a:r>
              <a:rPr lang="ja-JP" altLang="en-US" dirty="0" smtClean="0"/>
              <a:t>に任意の言葉（短文）をひらがな</a:t>
            </a:r>
            <a:r>
              <a:rPr lang="ja-JP" altLang="en-US" dirty="0"/>
              <a:t>（</a:t>
            </a:r>
            <a:r>
              <a:rPr lang="ja-JP" altLang="en-US" dirty="0" err="1"/>
              <a:t>ん</a:t>
            </a:r>
            <a:r>
              <a:rPr lang="en-US" altLang="ja-JP" dirty="0"/>
              <a:t>/</a:t>
            </a:r>
            <a:r>
              <a:rPr lang="ja-JP" altLang="en-US" dirty="0"/>
              <a:t>ゐ</a:t>
            </a:r>
            <a:r>
              <a:rPr lang="en-US" altLang="ja-JP" dirty="0"/>
              <a:t>/</a:t>
            </a:r>
            <a:r>
              <a:rPr lang="ja-JP" altLang="en-US" dirty="0" err="1"/>
              <a:t>ゑを</a:t>
            </a:r>
            <a:r>
              <a:rPr lang="ja-JP" altLang="en-US" dirty="0"/>
              <a:t>除く）</a:t>
            </a:r>
            <a:r>
              <a:rPr lang="ja-JP" altLang="en-US" dirty="0" smtClean="0"/>
              <a:t>で入力させることを繰り返し、</a:t>
            </a:r>
            <a:r>
              <a:rPr lang="en-US" altLang="ja-JP" dirty="0" smtClean="0">
                <a:solidFill>
                  <a:srgbClr val="FF0000"/>
                </a:solidFill>
              </a:rPr>
              <a:t>45</a:t>
            </a:r>
            <a:r>
              <a:rPr lang="ja-JP" altLang="en-US" dirty="0" smtClean="0">
                <a:solidFill>
                  <a:srgbClr val="FF0000"/>
                </a:solidFill>
              </a:rPr>
              <a:t>音</a:t>
            </a:r>
            <a:r>
              <a:rPr lang="ja-JP" altLang="en-US" dirty="0" smtClean="0"/>
              <a:t>全てが入力されたら、それまでに入力された言葉を全て表示するプログラムを作成せよ。ただし、下記の機能も含めること。なお、濁音</a:t>
            </a:r>
            <a:r>
              <a:rPr lang="en-US" altLang="ja-JP" dirty="0" smtClean="0"/>
              <a:t>/</a:t>
            </a:r>
            <a:r>
              <a:rPr lang="ja-JP" altLang="en-US" dirty="0" smtClean="0"/>
              <a:t>半濁音は入力させないこととする。</a:t>
            </a:r>
            <a:endParaRPr lang="en-US" altLang="ja-JP" dirty="0" smtClean="0"/>
          </a:p>
          <a:p>
            <a:pPr lvl="1"/>
            <a:r>
              <a:rPr lang="ja-JP" altLang="en-US" dirty="0" smtClean="0"/>
              <a:t>入力を求めるタイミング毎に、まだ</a:t>
            </a:r>
            <a:r>
              <a:rPr lang="ja-JP" altLang="en-US" dirty="0"/>
              <a:t>入力</a:t>
            </a:r>
            <a:r>
              <a:rPr lang="ja-JP" altLang="en-US" dirty="0" smtClean="0"/>
              <a:t>されていないひらがなを表示する。</a:t>
            </a:r>
            <a:endParaRPr lang="en-US" altLang="ja-JP" dirty="0" smtClean="0"/>
          </a:p>
          <a:p>
            <a:pPr lvl="1"/>
            <a:r>
              <a:rPr lang="ja-JP" altLang="en-US" dirty="0" smtClean="0"/>
              <a:t>最後に、</a:t>
            </a:r>
            <a:r>
              <a:rPr lang="ja-JP" altLang="en-US" dirty="0"/>
              <a:t>入力された</a:t>
            </a:r>
            <a:r>
              <a:rPr lang="ja-JP" altLang="en-US" dirty="0" smtClean="0"/>
              <a:t>文字数に応じて、</a:t>
            </a:r>
            <a:r>
              <a:rPr lang="ja-JP" altLang="en-US" dirty="0"/>
              <a:t>文</a:t>
            </a:r>
            <a:r>
              <a:rPr lang="ja-JP" altLang="en-US" dirty="0" smtClean="0"/>
              <a:t>字数が</a:t>
            </a:r>
            <a:r>
              <a:rPr lang="en-US" altLang="ja-JP" dirty="0" smtClean="0">
                <a:solidFill>
                  <a:srgbClr val="FF0000"/>
                </a:solidFill>
              </a:rPr>
              <a:t>45</a:t>
            </a:r>
            <a:r>
              <a:rPr lang="ja-JP" altLang="en-US" dirty="0" smtClean="0">
                <a:solidFill>
                  <a:srgbClr val="FF0000"/>
                </a:solidFill>
              </a:rPr>
              <a:t>～</a:t>
            </a:r>
            <a:r>
              <a:rPr lang="en-US" altLang="ja-JP" dirty="0" smtClean="0">
                <a:solidFill>
                  <a:srgbClr val="FF0000"/>
                </a:solidFill>
              </a:rPr>
              <a:t>47</a:t>
            </a:r>
            <a:r>
              <a:rPr lang="ja-JP" altLang="en-US" dirty="0" smtClean="0"/>
              <a:t>を</a:t>
            </a:r>
            <a:r>
              <a:rPr lang="en-US" altLang="ja-JP" dirty="0" smtClean="0"/>
              <a:t>100</a:t>
            </a:r>
            <a:r>
              <a:rPr lang="ja-JP" altLang="en-US" dirty="0" smtClean="0"/>
              <a:t>点満点とし、文字数が</a:t>
            </a:r>
            <a:r>
              <a:rPr lang="en-US" altLang="ja-JP" dirty="0" smtClean="0">
                <a:solidFill>
                  <a:srgbClr val="FF0000"/>
                </a:solidFill>
              </a:rPr>
              <a:t>47</a:t>
            </a:r>
            <a:r>
              <a:rPr lang="ja-JP" altLang="en-US" dirty="0" smtClean="0"/>
              <a:t>より多ければ</a:t>
            </a:r>
            <a:r>
              <a:rPr lang="en-US" altLang="ja-JP" dirty="0" smtClean="0"/>
              <a:t>100</a:t>
            </a:r>
            <a:r>
              <a:rPr lang="ja-JP" altLang="en-US" dirty="0" smtClean="0"/>
              <a:t>点よりも少ない点数とし、文字数と点数を表示する。</a:t>
            </a:r>
            <a:endParaRPr lang="en-US" altLang="ja-JP" dirty="0" smtClean="0"/>
          </a:p>
          <a:p>
            <a:pPr lvl="1"/>
            <a:endParaRPr lang="en-US" altLang="ja-JP" dirty="0"/>
          </a:p>
          <a:p>
            <a:pPr marL="0" indent="0">
              <a:buNone/>
            </a:pPr>
            <a:r>
              <a:rPr lang="en-US" altLang="ja-JP" dirty="0" smtClean="0"/>
              <a:t>※</a:t>
            </a:r>
            <a:r>
              <a:rPr lang="ja-JP" altLang="en-US" dirty="0" smtClean="0"/>
              <a:t>「いろは歌」は</a:t>
            </a:r>
            <a:r>
              <a:rPr lang="en-US" altLang="ja-JP" dirty="0" smtClean="0">
                <a:solidFill>
                  <a:srgbClr val="FF0000"/>
                </a:solidFill>
              </a:rPr>
              <a:t>47</a:t>
            </a:r>
            <a:r>
              <a:rPr lang="ja-JP" altLang="en-US" dirty="0" smtClean="0">
                <a:solidFill>
                  <a:srgbClr val="FF0000"/>
                </a:solidFill>
              </a:rPr>
              <a:t>音</a:t>
            </a:r>
            <a:r>
              <a:rPr lang="ja-JP" altLang="en-US" dirty="0" smtClean="0"/>
              <a:t>（</a:t>
            </a:r>
            <a:r>
              <a:rPr lang="ja-JP" altLang="en-US" dirty="0" err="1"/>
              <a:t>ゐ</a:t>
            </a:r>
            <a:r>
              <a:rPr lang="en-US" altLang="ja-JP" dirty="0"/>
              <a:t>/</a:t>
            </a:r>
            <a:r>
              <a:rPr lang="ja-JP" altLang="en-US" dirty="0" err="1" smtClean="0"/>
              <a:t>ゑを</a:t>
            </a:r>
            <a:r>
              <a:rPr lang="ja-JP" altLang="en-US" dirty="0"/>
              <a:t>含</a:t>
            </a:r>
            <a:r>
              <a:rPr lang="ja-JP" altLang="en-US" dirty="0" smtClean="0"/>
              <a:t>む）を１度ずつ使った文章である。</a:t>
            </a:r>
            <a:endParaRPr lang="en-US" altLang="ja-JP" dirty="0" smtClean="0"/>
          </a:p>
          <a:p>
            <a:pPr marL="0" indent="0">
              <a:buNone/>
            </a:pPr>
            <a:r>
              <a:rPr lang="en-US" altLang="ja-JP" dirty="0"/>
              <a:t>※</a:t>
            </a:r>
            <a:r>
              <a:rPr lang="ja-JP" altLang="en-US" dirty="0" smtClean="0"/>
              <a:t>動作確認として「いろはにほへと～えひもせす」を入力すると</a:t>
            </a:r>
            <a:r>
              <a:rPr lang="en-US" altLang="ja-JP" dirty="0" smtClean="0"/>
              <a:t>100</a:t>
            </a:r>
            <a:r>
              <a:rPr lang="ja-JP" altLang="en-US" dirty="0" smtClean="0"/>
              <a:t>点が表示されることを確認すること。</a:t>
            </a:r>
            <a:endParaRPr lang="en-US" altLang="ja-JP" dirty="0" smtClean="0"/>
          </a:p>
          <a:p>
            <a:pPr lvl="1"/>
            <a:endParaRPr lang="en-US" altLang="ja-JP" dirty="0"/>
          </a:p>
        </p:txBody>
      </p:sp>
    </p:spTree>
    <p:extLst>
      <p:ext uri="{BB962C8B-B14F-4D97-AF65-F5344CB8AC3E}">
        <p14:creationId xmlns:p14="http://schemas.microsoft.com/office/powerpoint/2010/main" val="3487464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バグを減らすにはどうするか？</a:t>
            </a:r>
            <a:endParaRPr kumimoji="1" lang="ja-JP" altLang="en-US" dirty="0"/>
          </a:p>
        </p:txBody>
      </p:sp>
      <p:sp>
        <p:nvSpPr>
          <p:cNvPr id="3" name="コンテンツ プレースホルダー 2"/>
          <p:cNvSpPr>
            <a:spLocks noGrp="1"/>
          </p:cNvSpPr>
          <p:nvPr>
            <p:ph idx="1"/>
          </p:nvPr>
        </p:nvSpPr>
        <p:spPr>
          <a:xfrm>
            <a:off x="838200" y="1825625"/>
            <a:ext cx="10515600" cy="4562476"/>
          </a:xfrm>
        </p:spPr>
        <p:txBody>
          <a:bodyPr>
            <a:normAutofit/>
          </a:bodyPr>
          <a:lstStyle/>
          <a:p>
            <a:r>
              <a:rPr kumimoji="1" lang="ja-JP" altLang="en-US" dirty="0" smtClean="0"/>
              <a:t>ソースコードを記述しない（理想）</a:t>
            </a:r>
            <a:endParaRPr kumimoji="1" lang="en-US" altLang="ja-JP" dirty="0" smtClean="0"/>
          </a:p>
          <a:p>
            <a:pPr marL="457200" lvl="1" indent="0">
              <a:buNone/>
            </a:pPr>
            <a:r>
              <a:rPr lang="ja-JP" altLang="en-US" dirty="0" smtClean="0"/>
              <a:t>→授業では訓練だと思ってやむを得ず書いてください</a:t>
            </a:r>
            <a:r>
              <a:rPr lang="en-US" altLang="ja-JP" dirty="0" smtClean="0"/>
              <a:t>…</a:t>
            </a:r>
            <a:r>
              <a:rPr lang="ja-JP" altLang="en-US" dirty="0" smtClean="0"/>
              <a:t>！</a:t>
            </a:r>
            <a:endParaRPr lang="en-US" altLang="ja-JP" dirty="0" smtClean="0"/>
          </a:p>
          <a:p>
            <a:r>
              <a:rPr lang="ja-JP" altLang="en-US" dirty="0" smtClean="0"/>
              <a:t>ソースコードをコピペする</a:t>
            </a:r>
            <a:endParaRPr lang="en-US" altLang="ja-JP" dirty="0" smtClean="0"/>
          </a:p>
          <a:p>
            <a:pPr marL="457200" lvl="1" indent="0">
              <a:buNone/>
            </a:pPr>
            <a:r>
              <a:rPr lang="ja-JP" altLang="en-US" dirty="0" smtClean="0"/>
              <a:t>→量が増えるので変更に弱い．バグが混入しやすく発見もしにくい</a:t>
            </a:r>
            <a:endParaRPr lang="en-US" altLang="ja-JP" dirty="0"/>
          </a:p>
          <a:p>
            <a:pPr marL="0" indent="0">
              <a:buNone/>
            </a:pPr>
            <a:endParaRPr lang="en-US" altLang="ja-JP" dirty="0"/>
          </a:p>
          <a:p>
            <a:r>
              <a:rPr kumimoji="1" lang="ja-JP" altLang="en-US" dirty="0" smtClean="0"/>
              <a:t>ソースコードの量を減らす</a:t>
            </a:r>
            <a:endParaRPr kumimoji="1" lang="en-US" altLang="ja-JP" dirty="0" smtClean="0"/>
          </a:p>
          <a:p>
            <a:pPr lvl="1"/>
            <a:r>
              <a:rPr lang="ja-JP" altLang="en-US" dirty="0"/>
              <a:t>汎用的</a:t>
            </a:r>
            <a:r>
              <a:rPr lang="ja-JP" altLang="en-US" dirty="0" smtClean="0"/>
              <a:t>な部分を</a:t>
            </a:r>
            <a:r>
              <a:rPr lang="ja-JP" altLang="en-US" dirty="0" smtClean="0">
                <a:solidFill>
                  <a:srgbClr val="FF0000"/>
                </a:solidFill>
              </a:rPr>
              <a:t>メソッド</a:t>
            </a:r>
            <a:r>
              <a:rPr lang="ja-JP" altLang="en-US" dirty="0" smtClean="0"/>
              <a:t>として記述</a:t>
            </a:r>
            <a:endParaRPr kumimoji="1" lang="en-US" altLang="ja-JP" dirty="0" smtClean="0"/>
          </a:p>
          <a:p>
            <a:r>
              <a:rPr kumimoji="1" lang="ja-JP" altLang="en-US" dirty="0" smtClean="0"/>
              <a:t>人が理解しやすいソースコードを記述</a:t>
            </a:r>
            <a:endParaRPr kumimoji="1" lang="en-US" altLang="ja-JP" dirty="0" smtClean="0"/>
          </a:p>
          <a:p>
            <a:pPr lvl="1"/>
            <a:r>
              <a:rPr lang="ja-JP" altLang="en-US" dirty="0" smtClean="0"/>
              <a:t>一連の処理（意味のある）を</a:t>
            </a:r>
            <a:r>
              <a:rPr lang="ja-JP" altLang="en-US" dirty="0" smtClean="0">
                <a:solidFill>
                  <a:srgbClr val="FF0000"/>
                </a:solidFill>
              </a:rPr>
              <a:t>メソッド</a:t>
            </a:r>
            <a:r>
              <a:rPr lang="ja-JP" altLang="en-US" dirty="0" smtClean="0"/>
              <a:t>として記述</a:t>
            </a:r>
            <a:endParaRPr kumimoji="1" lang="ja-JP" altLang="en-US" dirty="0"/>
          </a:p>
        </p:txBody>
      </p:sp>
    </p:spTree>
    <p:extLst>
      <p:ext uri="{BB962C8B-B14F-4D97-AF65-F5344CB8AC3E}">
        <p14:creationId xmlns:p14="http://schemas.microsoft.com/office/powerpoint/2010/main" val="3876957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課題の提出</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lang="ja-JP" altLang="en-US" dirty="0" smtClean="0"/>
              <a:t>初回はメールにて提出してください。宛先：</a:t>
            </a:r>
            <a:r>
              <a:rPr lang="en-US" altLang="ja-JP" u="sng" dirty="0" smtClean="0"/>
              <a:t>ichikawa@info.nara-k.ac.jp</a:t>
            </a:r>
          </a:p>
          <a:p>
            <a:pPr marL="0" indent="0">
              <a:buNone/>
            </a:pPr>
            <a:r>
              <a:rPr lang="ja-JP" altLang="en-US" dirty="0" smtClean="0"/>
              <a:t>以下が守られていない場合は、提出を不受理とする。</a:t>
            </a:r>
            <a:endParaRPr lang="en-US" altLang="ja-JP" dirty="0" smtClean="0"/>
          </a:p>
          <a:p>
            <a:r>
              <a:rPr lang="ja-JP" altLang="en-US" dirty="0" smtClean="0"/>
              <a:t>各課題についてファイル名は「</a:t>
            </a:r>
            <a:r>
              <a:rPr lang="en-US" altLang="ja-JP" dirty="0" smtClean="0"/>
              <a:t>Kadai</a:t>
            </a:r>
            <a:r>
              <a:rPr lang="en-US" altLang="ja-JP" dirty="0"/>
              <a:t>####</a:t>
            </a:r>
            <a:r>
              <a:rPr lang="en-US" altLang="ja-JP" dirty="0" smtClean="0"/>
              <a:t>.java</a:t>
            </a:r>
            <a:r>
              <a:rPr lang="ja-JP" altLang="en-US" dirty="0" smtClean="0"/>
              <a:t>」、</a:t>
            </a:r>
            <a:r>
              <a:rPr lang="en-US" altLang="ja-JP" dirty="0"/>
              <a:t>class</a:t>
            </a:r>
            <a:r>
              <a:rPr lang="ja-JP" altLang="en-US" dirty="0"/>
              <a:t>名</a:t>
            </a:r>
            <a:r>
              <a:rPr lang="ja-JP" altLang="en-US" dirty="0" smtClean="0"/>
              <a:t>を「</a:t>
            </a:r>
            <a:r>
              <a:rPr lang="en-US" altLang="ja-JP" dirty="0" err="1" smtClean="0"/>
              <a:t>Kadai</a:t>
            </a:r>
            <a:r>
              <a:rPr lang="en-US" altLang="ja-JP" dirty="0" smtClean="0"/>
              <a:t>####</a:t>
            </a:r>
            <a:r>
              <a:rPr lang="ja-JP" altLang="en-US" dirty="0" smtClean="0"/>
              <a:t>」と</a:t>
            </a:r>
            <a:r>
              <a:rPr lang="ja-JP" altLang="en-US" dirty="0"/>
              <a:t>する</a:t>
            </a:r>
            <a:r>
              <a:rPr lang="ja-JP" altLang="en-US" dirty="0" smtClean="0"/>
              <a:t>。</a:t>
            </a:r>
            <a:r>
              <a:rPr lang="en-US" altLang="ja-JP" dirty="0" smtClean="0"/>
              <a:t>####</a:t>
            </a:r>
            <a:r>
              <a:rPr lang="ja-JP" altLang="en-US" dirty="0" err="1" smtClean="0"/>
              <a:t>には</a:t>
            </a:r>
            <a:r>
              <a:rPr lang="ja-JP" altLang="en-US" dirty="0" smtClean="0"/>
              <a:t>課題番号を入れる</a:t>
            </a:r>
            <a:endParaRPr lang="en-US" altLang="ja-JP" dirty="0" smtClean="0"/>
          </a:p>
          <a:p>
            <a:r>
              <a:rPr lang="ja-JP" altLang="en-US" dirty="0" smtClean="0"/>
              <a:t>ファイルは課題ごとに</a:t>
            </a:r>
            <a:r>
              <a:rPr lang="en-US" altLang="ja-JP" dirty="0" smtClean="0"/>
              <a:t>zip</a:t>
            </a:r>
            <a:r>
              <a:rPr lang="ja-JP" altLang="en-US" dirty="0" smtClean="0"/>
              <a:t>形式に圧縮してメールに添付する</a:t>
            </a:r>
            <a:r>
              <a:rPr lang="ja-JP" altLang="en-US" sz="2200" dirty="0" smtClean="0"/>
              <a:t>（次ページを参照）</a:t>
            </a:r>
            <a:endParaRPr lang="en-US" altLang="ja-JP" sz="2200" dirty="0" smtClean="0"/>
          </a:p>
          <a:p>
            <a:r>
              <a:rPr lang="ja-JP" altLang="en-US" dirty="0" smtClean="0"/>
              <a:t>メールのタイトルは「</a:t>
            </a:r>
            <a:r>
              <a:rPr lang="en-US" altLang="ja-JP" dirty="0" smtClean="0"/>
              <a:t>Pro2-01-(</a:t>
            </a:r>
            <a:r>
              <a:rPr lang="ja-JP" altLang="en-US" dirty="0"/>
              <a:t>氏</a:t>
            </a:r>
            <a:r>
              <a:rPr lang="ja-JP" altLang="en-US" dirty="0" smtClean="0"/>
              <a:t>名</a:t>
            </a:r>
            <a:r>
              <a:rPr lang="en-US" altLang="ja-JP" dirty="0" smtClean="0"/>
              <a:t>)</a:t>
            </a:r>
            <a:r>
              <a:rPr lang="ja-JP" altLang="en-US" dirty="0" smtClean="0"/>
              <a:t>」</a:t>
            </a:r>
            <a:endParaRPr lang="en-US" altLang="ja-JP" dirty="0" smtClean="0"/>
          </a:p>
          <a:p>
            <a:pPr lvl="1"/>
            <a:r>
              <a:rPr lang="ja-JP" altLang="en-US" dirty="0" smtClean="0"/>
              <a:t>例）奈良太郎さんの提出メールのタイトルは「</a:t>
            </a:r>
            <a:r>
              <a:rPr lang="en-US" altLang="ja-JP" dirty="0" smtClean="0"/>
              <a:t>Pro2-01-</a:t>
            </a:r>
            <a:r>
              <a:rPr lang="ja-JP" altLang="en-US" dirty="0" smtClean="0"/>
              <a:t>奈良太郎」</a:t>
            </a:r>
            <a:endParaRPr lang="en-US" altLang="ja-JP" dirty="0" smtClean="0"/>
          </a:p>
          <a:p>
            <a:endParaRPr lang="en-US" altLang="ja-JP" dirty="0"/>
          </a:p>
          <a:p>
            <a:endParaRPr lang="en-US" altLang="ja-JP" dirty="0" smtClean="0"/>
          </a:p>
          <a:p>
            <a:pPr marL="0" indent="0">
              <a:buNone/>
            </a:pPr>
            <a:r>
              <a:rPr lang="en-US" altLang="ja-JP" dirty="0" smtClean="0"/>
              <a:t>※</a:t>
            </a:r>
            <a:r>
              <a:rPr lang="ja-JP" altLang="en-US" dirty="0" smtClean="0"/>
              <a:t>次回以降は</a:t>
            </a:r>
            <a:r>
              <a:rPr lang="en-US" altLang="ja-JP" dirty="0" smtClean="0"/>
              <a:t>e-learning</a:t>
            </a:r>
            <a:r>
              <a:rPr lang="ja-JP" altLang="en-US" dirty="0" smtClean="0"/>
              <a:t>による提出に変更する（予定）</a:t>
            </a:r>
            <a:endParaRPr lang="ja-JP" altLang="en-US" dirty="0"/>
          </a:p>
        </p:txBody>
      </p:sp>
    </p:spTree>
    <p:extLst>
      <p:ext uri="{BB962C8B-B14F-4D97-AF65-F5344CB8AC3E}">
        <p14:creationId xmlns:p14="http://schemas.microsoft.com/office/powerpoint/2010/main" val="138021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メソッドの使用例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7" name="図 6"/>
          <p:cNvPicPr>
            <a:picLocks noChangeAspect="1"/>
          </p:cNvPicPr>
          <p:nvPr/>
        </p:nvPicPr>
        <p:blipFill>
          <a:blip r:embed="rId2"/>
          <a:stretch>
            <a:fillRect/>
          </a:stretch>
        </p:blipFill>
        <p:spPr>
          <a:xfrm>
            <a:off x="-285750" y="1454150"/>
            <a:ext cx="6591300" cy="5848350"/>
          </a:xfrm>
          <a:prstGeom prst="rect">
            <a:avLst/>
          </a:prstGeom>
        </p:spPr>
      </p:pic>
      <p:pic>
        <p:nvPicPr>
          <p:cNvPr id="8" name="図 7"/>
          <p:cNvPicPr>
            <a:picLocks noChangeAspect="1"/>
          </p:cNvPicPr>
          <p:nvPr/>
        </p:nvPicPr>
        <p:blipFill>
          <a:blip r:embed="rId3"/>
          <a:stretch>
            <a:fillRect/>
          </a:stretch>
        </p:blipFill>
        <p:spPr>
          <a:xfrm>
            <a:off x="5670550" y="1466850"/>
            <a:ext cx="6515100" cy="4991100"/>
          </a:xfrm>
          <a:prstGeom prst="rect">
            <a:avLst/>
          </a:prstGeom>
        </p:spPr>
      </p:pic>
    </p:spTree>
    <p:extLst>
      <p:ext uri="{BB962C8B-B14F-4D97-AF65-F5344CB8AC3E}">
        <p14:creationId xmlns:p14="http://schemas.microsoft.com/office/powerpoint/2010/main" val="17394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メソッドの利用の仕方</a:t>
            </a:r>
            <a:endParaRPr kumimoji="1" lang="ja-JP" altLang="en-US" dirty="0"/>
          </a:p>
        </p:txBody>
      </p:sp>
      <p:pic>
        <p:nvPicPr>
          <p:cNvPr id="8" name="図 7"/>
          <p:cNvPicPr>
            <a:picLocks noChangeAspect="1"/>
          </p:cNvPicPr>
          <p:nvPr/>
        </p:nvPicPr>
        <p:blipFill>
          <a:blip r:embed="rId2"/>
          <a:stretch>
            <a:fillRect/>
          </a:stretch>
        </p:blipFill>
        <p:spPr>
          <a:xfrm>
            <a:off x="5670550" y="1466850"/>
            <a:ext cx="6515100" cy="4991100"/>
          </a:xfrm>
          <a:prstGeom prst="rect">
            <a:avLst/>
          </a:prstGeom>
        </p:spPr>
      </p:pic>
      <p:grpSp>
        <p:nvGrpSpPr>
          <p:cNvPr id="11" name="グループ化 10"/>
          <p:cNvGrpSpPr/>
          <p:nvPr/>
        </p:nvGrpSpPr>
        <p:grpSpPr>
          <a:xfrm>
            <a:off x="2667000" y="1465769"/>
            <a:ext cx="9359900" cy="1531431"/>
            <a:chOff x="3619500" y="1465769"/>
            <a:chExt cx="8407400" cy="1531431"/>
          </a:xfrm>
        </p:grpSpPr>
        <p:sp>
          <p:nvSpPr>
            <p:cNvPr id="5" name="正方形/長方形 4"/>
            <p:cNvSpPr/>
            <p:nvPr/>
          </p:nvSpPr>
          <p:spPr>
            <a:xfrm>
              <a:off x="6317397" y="1466850"/>
              <a:ext cx="5709503" cy="1530350"/>
            </a:xfrm>
            <a:prstGeom prst="rect">
              <a:avLst/>
            </a:prstGeom>
            <a:solidFill>
              <a:srgbClr val="00B0F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619500" y="1465769"/>
              <a:ext cx="2364563" cy="584775"/>
            </a:xfrm>
            <a:prstGeom prst="rect">
              <a:avLst/>
            </a:prstGeom>
            <a:noFill/>
          </p:spPr>
          <p:txBody>
            <a:bodyPr wrap="none" rtlCol="0">
              <a:spAutoFit/>
            </a:bodyPr>
            <a:lstStyle/>
            <a:p>
              <a:r>
                <a:rPr kumimoji="1" lang="ja-JP" altLang="en-US" sz="3200" dirty="0" smtClean="0"/>
                <a:t>①メソッド宣言</a:t>
              </a:r>
              <a:endParaRPr kumimoji="1" lang="ja-JP" altLang="en-US" sz="3200" dirty="0"/>
            </a:p>
          </p:txBody>
        </p:sp>
      </p:grpSp>
      <p:grpSp>
        <p:nvGrpSpPr>
          <p:cNvPr id="12" name="グループ化 11"/>
          <p:cNvGrpSpPr/>
          <p:nvPr/>
        </p:nvGrpSpPr>
        <p:grpSpPr>
          <a:xfrm>
            <a:off x="2667000" y="5016500"/>
            <a:ext cx="9359900" cy="584775"/>
            <a:chOff x="3619500" y="5016500"/>
            <a:chExt cx="8407400" cy="584775"/>
          </a:xfrm>
        </p:grpSpPr>
        <p:sp>
          <p:nvSpPr>
            <p:cNvPr id="9" name="正方形/長方形 8"/>
            <p:cNvSpPr/>
            <p:nvPr/>
          </p:nvSpPr>
          <p:spPr>
            <a:xfrm>
              <a:off x="8433507" y="5016500"/>
              <a:ext cx="3593393" cy="279400"/>
            </a:xfrm>
            <a:prstGeom prst="rect">
              <a:avLst/>
            </a:prstGeom>
            <a:solidFill>
              <a:srgbClr val="00B0F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619500" y="5016500"/>
              <a:ext cx="2646778" cy="584775"/>
            </a:xfrm>
            <a:prstGeom prst="rect">
              <a:avLst/>
            </a:prstGeom>
            <a:noFill/>
          </p:spPr>
          <p:txBody>
            <a:bodyPr wrap="none" rtlCol="0">
              <a:spAutoFit/>
            </a:bodyPr>
            <a:lstStyle/>
            <a:p>
              <a:r>
                <a:rPr kumimoji="1" lang="ja-JP" altLang="en-US" sz="3200" dirty="0" smtClean="0"/>
                <a:t>②メソッド呼出し</a:t>
              </a:r>
              <a:endParaRPr kumimoji="1" lang="ja-JP" altLang="en-US" sz="3200" dirty="0"/>
            </a:p>
          </p:txBody>
        </p:sp>
      </p:grpSp>
      <p:sp>
        <p:nvSpPr>
          <p:cNvPr id="13" name="テキスト ボックス 12"/>
          <p:cNvSpPr txBox="1"/>
          <p:nvPr/>
        </p:nvSpPr>
        <p:spPr>
          <a:xfrm>
            <a:off x="2667000" y="6273225"/>
            <a:ext cx="6054863" cy="461665"/>
          </a:xfrm>
          <a:prstGeom prst="rect">
            <a:avLst/>
          </a:prstGeom>
          <a:noFill/>
        </p:spPr>
        <p:txBody>
          <a:bodyPr wrap="none" rtlCol="0">
            <a:spAutoFit/>
          </a:bodyPr>
          <a:lstStyle/>
          <a:p>
            <a:r>
              <a:rPr lang="en-US" altLang="ja-JP" sz="2400" dirty="0"/>
              <a:t>※</a:t>
            </a:r>
            <a:r>
              <a:rPr kumimoji="1" lang="ja-JP" altLang="en-US" sz="2400" dirty="0" smtClean="0"/>
              <a:t>メソッド宣言は別のクラスで行うこともできる</a:t>
            </a:r>
            <a:endParaRPr kumimoji="1" lang="ja-JP" altLang="en-US" sz="2400" dirty="0"/>
          </a:p>
        </p:txBody>
      </p:sp>
    </p:spTree>
    <p:extLst>
      <p:ext uri="{BB962C8B-B14F-4D97-AF65-F5344CB8AC3E}">
        <p14:creationId xmlns:p14="http://schemas.microsoft.com/office/powerpoint/2010/main" val="27026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メソッドの宣言</a:t>
            </a:r>
            <a:endParaRPr kumimoji="1" lang="ja-JP" altLang="en-US" dirty="0"/>
          </a:p>
        </p:txBody>
      </p:sp>
      <p:grpSp>
        <p:nvGrpSpPr>
          <p:cNvPr id="21" name="グループ化 20"/>
          <p:cNvGrpSpPr/>
          <p:nvPr/>
        </p:nvGrpSpPr>
        <p:grpSpPr>
          <a:xfrm>
            <a:off x="528697" y="1449669"/>
            <a:ext cx="11066403" cy="4079366"/>
            <a:chOff x="528697" y="1667379"/>
            <a:chExt cx="11066403" cy="4079366"/>
          </a:xfrm>
        </p:grpSpPr>
        <p:pic>
          <p:nvPicPr>
            <p:cNvPr id="2" name="図 1"/>
            <p:cNvPicPr>
              <a:picLocks noChangeAspect="1"/>
            </p:cNvPicPr>
            <p:nvPr/>
          </p:nvPicPr>
          <p:blipFill rotWithShape="1">
            <a:blip r:embed="rId2"/>
            <a:srcRect r="26300" b="70356"/>
            <a:stretch/>
          </p:blipFill>
          <p:spPr>
            <a:xfrm>
              <a:off x="528697" y="2336795"/>
              <a:ext cx="11066403" cy="3409950"/>
            </a:xfrm>
            <a:prstGeom prst="rect">
              <a:avLst/>
            </a:prstGeom>
          </p:spPr>
        </p:pic>
        <p:sp>
          <p:nvSpPr>
            <p:cNvPr id="5" name="テキスト ボックス 4"/>
            <p:cNvSpPr txBox="1"/>
            <p:nvPr/>
          </p:nvSpPr>
          <p:spPr>
            <a:xfrm>
              <a:off x="1041400" y="1667379"/>
              <a:ext cx="1826141" cy="584775"/>
            </a:xfrm>
            <a:prstGeom prst="rect">
              <a:avLst/>
            </a:prstGeom>
            <a:noFill/>
          </p:spPr>
          <p:txBody>
            <a:bodyPr wrap="none" rtlCol="0">
              <a:spAutoFit/>
            </a:bodyPr>
            <a:lstStyle/>
            <a:p>
              <a:r>
                <a:rPr kumimoji="1" lang="ja-JP" altLang="en-US" sz="3200" dirty="0" smtClean="0"/>
                <a:t>①返却型</a:t>
              </a:r>
              <a:endParaRPr kumimoji="1" lang="ja-JP" altLang="en-US" sz="3200" dirty="0"/>
            </a:p>
          </p:txBody>
        </p:sp>
        <p:sp>
          <p:nvSpPr>
            <p:cNvPr id="6" name="テキスト ボックス 5"/>
            <p:cNvSpPr txBox="1"/>
            <p:nvPr/>
          </p:nvSpPr>
          <p:spPr>
            <a:xfrm>
              <a:off x="3327400" y="1667379"/>
              <a:ext cx="2222083" cy="584775"/>
            </a:xfrm>
            <a:prstGeom prst="rect">
              <a:avLst/>
            </a:prstGeom>
            <a:noFill/>
          </p:spPr>
          <p:txBody>
            <a:bodyPr wrap="none" rtlCol="0">
              <a:spAutoFit/>
            </a:bodyPr>
            <a:lstStyle/>
            <a:p>
              <a:r>
                <a:rPr lang="ja-JP" altLang="en-US" sz="3200" dirty="0" smtClean="0"/>
                <a:t>②メソッド名</a:t>
              </a:r>
              <a:endParaRPr kumimoji="1" lang="ja-JP" altLang="en-US" sz="3200" dirty="0"/>
            </a:p>
          </p:txBody>
        </p:sp>
        <p:sp>
          <p:nvSpPr>
            <p:cNvPr id="7" name="テキスト ボックス 6"/>
            <p:cNvSpPr txBox="1"/>
            <p:nvPr/>
          </p:nvSpPr>
          <p:spPr>
            <a:xfrm>
              <a:off x="6210300" y="1667379"/>
              <a:ext cx="1826141" cy="584775"/>
            </a:xfrm>
            <a:prstGeom prst="rect">
              <a:avLst/>
            </a:prstGeom>
            <a:noFill/>
          </p:spPr>
          <p:txBody>
            <a:bodyPr wrap="none" rtlCol="0">
              <a:spAutoFit/>
            </a:bodyPr>
            <a:lstStyle/>
            <a:p>
              <a:r>
                <a:rPr kumimoji="1" lang="ja-JP" altLang="en-US" sz="3200" dirty="0" smtClean="0"/>
                <a:t>③仮引数</a:t>
              </a:r>
              <a:endParaRPr kumimoji="1" lang="ja-JP" altLang="en-US" sz="3200" dirty="0"/>
            </a:p>
          </p:txBody>
        </p:sp>
        <p:sp>
          <p:nvSpPr>
            <p:cNvPr id="8" name="正方形/長方形 7"/>
            <p:cNvSpPr/>
            <p:nvPr/>
          </p:nvSpPr>
          <p:spPr>
            <a:xfrm>
              <a:off x="2946400" y="2540000"/>
              <a:ext cx="800100" cy="4275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911600" y="2540000"/>
              <a:ext cx="800100" cy="4275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876800" y="2540000"/>
              <a:ext cx="4635499" cy="4275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p:cNvCxnSpPr/>
            <p:nvPr/>
          </p:nvCxnSpPr>
          <p:spPr>
            <a:xfrm>
              <a:off x="2755900" y="2252154"/>
              <a:ext cx="287846" cy="287846"/>
            </a:xfrm>
            <a:prstGeom prst="line">
              <a:avLst/>
            </a:prstGeom>
            <a:ln w="28575">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4407317" y="2252154"/>
              <a:ext cx="0" cy="287846"/>
            </a:xfrm>
            <a:prstGeom prst="line">
              <a:avLst/>
            </a:prstGeom>
            <a:ln w="28575">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87017" y="2252154"/>
              <a:ext cx="0" cy="287846"/>
            </a:xfrm>
            <a:prstGeom prst="line">
              <a:avLst/>
            </a:prstGeom>
            <a:ln w="28575">
              <a:solidFill>
                <a:srgbClr val="FF0000"/>
              </a:solidFill>
              <a:tailEnd type="oval"/>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244904" y="5021937"/>
              <a:ext cx="2660288" cy="457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3888173" y="4956735"/>
              <a:ext cx="1647054" cy="584775"/>
            </a:xfrm>
            <a:prstGeom prst="rect">
              <a:avLst/>
            </a:prstGeom>
            <a:noFill/>
          </p:spPr>
          <p:txBody>
            <a:bodyPr wrap="none" rtlCol="0">
              <a:spAutoFit/>
            </a:bodyPr>
            <a:lstStyle/>
            <a:p>
              <a:r>
                <a:rPr lang="en-US" altLang="ja-JP" sz="3200" dirty="0" smtClean="0"/>
                <a:t>return</a:t>
              </a:r>
              <a:r>
                <a:rPr lang="ja-JP" altLang="en-US" sz="3200" dirty="0" smtClean="0"/>
                <a:t>文</a:t>
              </a:r>
              <a:endParaRPr kumimoji="1" lang="ja-JP" altLang="en-US" sz="3200" dirty="0"/>
            </a:p>
          </p:txBody>
        </p:sp>
      </p:grpSp>
      <p:pic>
        <p:nvPicPr>
          <p:cNvPr id="20" name="図 19"/>
          <p:cNvPicPr>
            <a:picLocks noChangeAspect="1"/>
          </p:cNvPicPr>
          <p:nvPr/>
        </p:nvPicPr>
        <p:blipFill rotWithShape="1">
          <a:blip r:embed="rId2"/>
          <a:srcRect l="8675" t="80595" r="16607" b="14555"/>
          <a:stretch/>
        </p:blipFill>
        <p:spPr>
          <a:xfrm>
            <a:off x="954318" y="6207015"/>
            <a:ext cx="10756900" cy="534873"/>
          </a:xfrm>
          <a:prstGeom prst="rect">
            <a:avLst/>
          </a:prstGeom>
        </p:spPr>
      </p:pic>
      <p:sp>
        <p:nvSpPr>
          <p:cNvPr id="22" name="正方形/長方形 21"/>
          <p:cNvSpPr/>
          <p:nvPr/>
        </p:nvSpPr>
        <p:spPr>
          <a:xfrm>
            <a:off x="99536" y="1565783"/>
            <a:ext cx="738664" cy="3543245"/>
          </a:xfrm>
          <a:prstGeom prst="rect">
            <a:avLst/>
          </a:prstGeom>
          <a:solidFill>
            <a:srgbClr val="00B0F0">
              <a:alpha val="30196"/>
            </a:srgbClr>
          </a:solidFill>
          <a:ln>
            <a:noFill/>
          </a:ln>
        </p:spPr>
        <p:style>
          <a:lnRef idx="2">
            <a:schemeClr val="accent1"/>
          </a:lnRef>
          <a:fillRef idx="1">
            <a:schemeClr val="lt1"/>
          </a:fillRef>
          <a:effectRef idx="0">
            <a:schemeClr val="accent1"/>
          </a:effectRef>
          <a:fontRef idx="minor">
            <a:schemeClr val="dk1"/>
          </a:fontRef>
        </p:style>
        <p:txBody>
          <a:bodyPr vert="eaVert" wrap="square">
            <a:spAutoFit/>
          </a:bodyPr>
          <a:lstStyle/>
          <a:p>
            <a:pPr algn="ctr"/>
            <a:r>
              <a:rPr lang="ja-JP" altLang="en-US" sz="3600" dirty="0">
                <a:latin typeface="メイリオ" panose="020B0604030504040204" pitchFamily="50" charset="-128"/>
                <a:ea typeface="メイリオ" panose="020B0604030504040204" pitchFamily="50" charset="-128"/>
              </a:rPr>
              <a:t>宣言</a:t>
            </a:r>
          </a:p>
        </p:txBody>
      </p:sp>
      <p:sp>
        <p:nvSpPr>
          <p:cNvPr id="23" name="正方形/長方形 22"/>
          <p:cNvSpPr/>
          <p:nvPr/>
        </p:nvSpPr>
        <p:spPr>
          <a:xfrm>
            <a:off x="99536" y="5323800"/>
            <a:ext cx="738664" cy="1477328"/>
          </a:xfrm>
          <a:prstGeom prst="rect">
            <a:avLst/>
          </a:prstGeom>
          <a:solidFill>
            <a:srgbClr val="00B0F0">
              <a:alpha val="30196"/>
            </a:srgbClr>
          </a:solidFill>
          <a:ln>
            <a:noFill/>
          </a:ln>
        </p:spPr>
        <p:style>
          <a:lnRef idx="2">
            <a:schemeClr val="accent1"/>
          </a:lnRef>
          <a:fillRef idx="1">
            <a:schemeClr val="lt1"/>
          </a:fillRef>
          <a:effectRef idx="0">
            <a:schemeClr val="accent1"/>
          </a:effectRef>
          <a:fontRef idx="minor">
            <a:schemeClr val="dk1"/>
          </a:fontRef>
        </p:style>
        <p:txBody>
          <a:bodyPr vert="eaVert" wrap="none">
            <a:spAutoFit/>
          </a:bodyPr>
          <a:lstStyle/>
          <a:p>
            <a:r>
              <a:rPr lang="ja-JP" altLang="en-US" sz="3600" dirty="0" smtClean="0">
                <a:latin typeface="メイリオ" panose="020B0604030504040204" pitchFamily="50" charset="-128"/>
                <a:ea typeface="メイリオ" panose="020B0604030504040204" pitchFamily="50" charset="-128"/>
              </a:rPr>
              <a:t>呼出し</a:t>
            </a:r>
            <a:endParaRPr lang="ja-JP" altLang="en-US" sz="3600" dirty="0">
              <a:latin typeface="メイリオ" panose="020B0604030504040204" pitchFamily="50" charset="-128"/>
              <a:ea typeface="メイリオ" panose="020B0604030504040204" pitchFamily="50" charset="-128"/>
            </a:endParaRPr>
          </a:p>
        </p:txBody>
      </p:sp>
      <p:sp>
        <p:nvSpPr>
          <p:cNvPr id="27" name="テキスト ボックス 26"/>
          <p:cNvSpPr txBox="1"/>
          <p:nvPr/>
        </p:nvSpPr>
        <p:spPr>
          <a:xfrm>
            <a:off x="6369954" y="5363422"/>
            <a:ext cx="1415772" cy="584775"/>
          </a:xfrm>
          <a:prstGeom prst="rect">
            <a:avLst/>
          </a:prstGeom>
          <a:noFill/>
        </p:spPr>
        <p:txBody>
          <a:bodyPr wrap="none" rtlCol="0">
            <a:spAutoFit/>
          </a:bodyPr>
          <a:lstStyle/>
          <a:p>
            <a:r>
              <a:rPr kumimoji="1" lang="ja-JP" altLang="en-US" sz="3200" dirty="0" smtClean="0"/>
              <a:t>実引数</a:t>
            </a:r>
            <a:endParaRPr kumimoji="1" lang="ja-JP" altLang="en-US" sz="3200" dirty="0"/>
          </a:p>
        </p:txBody>
      </p:sp>
      <p:sp>
        <p:nvSpPr>
          <p:cNvPr id="28" name="正方形/長方形 27"/>
          <p:cNvSpPr/>
          <p:nvPr/>
        </p:nvSpPr>
        <p:spPr>
          <a:xfrm>
            <a:off x="5979887" y="6241143"/>
            <a:ext cx="5109028" cy="4644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p:cNvCxnSpPr/>
          <p:nvPr/>
        </p:nvCxnSpPr>
        <p:spPr>
          <a:xfrm>
            <a:off x="7087017" y="5948197"/>
            <a:ext cx="0" cy="287846"/>
          </a:xfrm>
          <a:prstGeom prst="line">
            <a:avLst/>
          </a:prstGeom>
          <a:ln w="28575">
            <a:solidFill>
              <a:srgbClr val="FF0000"/>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686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変数</a:t>
            </a:r>
            <a:r>
              <a:rPr kumimoji="1" lang="ja-JP" altLang="en-US" dirty="0" smtClean="0"/>
              <a:t>の有効範囲（</a:t>
            </a:r>
            <a:r>
              <a:rPr lang="en-US" altLang="ja-JP" dirty="0"/>
              <a:t>s</a:t>
            </a:r>
            <a:r>
              <a:rPr kumimoji="1" lang="en-US" altLang="ja-JP" dirty="0" smtClean="0"/>
              <a:t>cope</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図 3"/>
          <p:cNvPicPr>
            <a:picLocks noChangeAspect="1"/>
          </p:cNvPicPr>
          <p:nvPr/>
        </p:nvPicPr>
        <p:blipFill rotWithShape="1">
          <a:blip r:embed="rId2"/>
          <a:srcRect l="860"/>
          <a:stretch/>
        </p:blipFill>
        <p:spPr>
          <a:xfrm>
            <a:off x="537029" y="1825625"/>
            <a:ext cx="7499412" cy="4486805"/>
          </a:xfrm>
          <a:prstGeom prst="rect">
            <a:avLst/>
          </a:prstGeom>
        </p:spPr>
      </p:pic>
      <p:pic>
        <p:nvPicPr>
          <p:cNvPr id="5" name="図 4"/>
          <p:cNvPicPr>
            <a:picLocks noChangeAspect="1"/>
          </p:cNvPicPr>
          <p:nvPr/>
        </p:nvPicPr>
        <p:blipFill>
          <a:blip r:embed="rId3"/>
          <a:stretch>
            <a:fillRect/>
          </a:stretch>
        </p:blipFill>
        <p:spPr>
          <a:xfrm>
            <a:off x="8409215" y="4756718"/>
            <a:ext cx="2514600" cy="914400"/>
          </a:xfrm>
          <a:prstGeom prst="rect">
            <a:avLst/>
          </a:prstGeom>
          <a:ln w="12700" cap="sq">
            <a:solidFill>
              <a:schemeClr val="tx1">
                <a:lumMod val="50000"/>
                <a:lumOff val="50000"/>
              </a:schemeClr>
            </a:solidFill>
            <a:prstDash val="solid"/>
            <a:miter lim="800000"/>
          </a:ln>
          <a:effectLst>
            <a:outerShdw blurRad="50800" dist="38100" dir="2700000" algn="tl" rotWithShape="0">
              <a:srgbClr val="000000">
                <a:alpha val="43000"/>
              </a:srgbClr>
            </a:outerShdw>
          </a:effectLst>
        </p:spPr>
      </p:pic>
      <p:sp>
        <p:nvSpPr>
          <p:cNvPr id="6" name="テキスト ボックス 5"/>
          <p:cNvSpPr txBox="1"/>
          <p:nvPr/>
        </p:nvSpPr>
        <p:spPr>
          <a:xfrm>
            <a:off x="5567074" y="1939925"/>
            <a:ext cx="1877437" cy="584775"/>
          </a:xfrm>
          <a:prstGeom prst="rect">
            <a:avLst/>
          </a:prstGeom>
          <a:noFill/>
        </p:spPr>
        <p:txBody>
          <a:bodyPr wrap="none" rtlCol="0">
            <a:spAutoFit/>
          </a:bodyPr>
          <a:lstStyle/>
          <a:p>
            <a:r>
              <a:rPr lang="ja-JP" altLang="en-US" sz="3200" dirty="0" smtClean="0"/>
              <a:t>フィールド</a:t>
            </a:r>
            <a:endParaRPr kumimoji="1" lang="ja-JP" altLang="en-US" sz="3200" dirty="0"/>
          </a:p>
        </p:txBody>
      </p:sp>
      <p:sp>
        <p:nvSpPr>
          <p:cNvPr id="7" name="テキスト ボックス 6"/>
          <p:cNvSpPr txBox="1"/>
          <p:nvPr/>
        </p:nvSpPr>
        <p:spPr>
          <a:xfrm>
            <a:off x="5567074" y="4286242"/>
            <a:ext cx="1826141" cy="584775"/>
          </a:xfrm>
          <a:prstGeom prst="rect">
            <a:avLst/>
          </a:prstGeom>
          <a:noFill/>
        </p:spPr>
        <p:txBody>
          <a:bodyPr wrap="none" rtlCol="0">
            <a:spAutoFit/>
          </a:bodyPr>
          <a:lstStyle/>
          <a:p>
            <a:r>
              <a:rPr lang="ja-JP" altLang="en-US" sz="3200" dirty="0" smtClean="0"/>
              <a:t>局所変数</a:t>
            </a:r>
            <a:endParaRPr kumimoji="1" lang="ja-JP" altLang="en-US" sz="3200" dirty="0"/>
          </a:p>
        </p:txBody>
      </p:sp>
      <p:sp>
        <p:nvSpPr>
          <p:cNvPr id="8" name="正方形/長方形 7"/>
          <p:cNvSpPr/>
          <p:nvPr/>
        </p:nvSpPr>
        <p:spPr>
          <a:xfrm>
            <a:off x="990601" y="2103825"/>
            <a:ext cx="4203700" cy="2710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8399596" y="4286242"/>
            <a:ext cx="1415772" cy="461665"/>
          </a:xfrm>
          <a:prstGeom prst="rect">
            <a:avLst/>
          </a:prstGeom>
          <a:noFill/>
        </p:spPr>
        <p:txBody>
          <a:bodyPr wrap="none" rtlCol="0">
            <a:spAutoFit/>
          </a:bodyPr>
          <a:lstStyle/>
          <a:p>
            <a:r>
              <a:rPr lang="ja-JP" altLang="en-US" sz="2400" dirty="0" smtClean="0"/>
              <a:t>実行結果</a:t>
            </a:r>
            <a:endParaRPr kumimoji="1" lang="ja-JP" altLang="en-US" sz="2400" dirty="0"/>
          </a:p>
        </p:txBody>
      </p:sp>
      <p:sp>
        <p:nvSpPr>
          <p:cNvPr id="12" name="正方形/長方形 11"/>
          <p:cNvSpPr/>
          <p:nvPr/>
        </p:nvSpPr>
        <p:spPr>
          <a:xfrm>
            <a:off x="1460499" y="4440625"/>
            <a:ext cx="3733801" cy="293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0855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必修</a:t>
            </a:r>
            <a:r>
              <a:rPr lang="ja-JP" altLang="en-US" dirty="0" smtClean="0"/>
              <a:t>課題</a:t>
            </a:r>
            <a:r>
              <a:rPr lang="en-US" altLang="ja-JP" dirty="0" smtClean="0"/>
              <a:t>[</a:t>
            </a:r>
            <a:r>
              <a:rPr lang="en-US" altLang="ja-JP" dirty="0" smtClean="0"/>
              <a:t>0201</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a:t>
            </a:r>
            <a:r>
              <a:rPr kumimoji="1" lang="ja-JP" altLang="en-US" dirty="0" smtClean="0"/>
              <a:t>課題名</a:t>
            </a:r>
            <a:r>
              <a:rPr kumimoji="1" lang="ja-JP" altLang="en-US" dirty="0" smtClean="0"/>
              <a:t>：インチキ占い師リターン</a:t>
            </a:r>
            <a:r>
              <a:rPr lang="en-US" altLang="ja-JP" dirty="0" smtClean="0"/>
              <a:t>】</a:t>
            </a:r>
            <a:endParaRPr kumimoji="1" lang="en-US" altLang="ja-JP" dirty="0" smtClean="0"/>
          </a:p>
          <a:p>
            <a:r>
              <a:rPr kumimoji="1" lang="ja-JP" altLang="en-US" dirty="0" smtClean="0"/>
              <a:t>ユーザに名前と年齢と趣味を入力させ、それらを用いた占い結果を表示するプログラムを作成せよ。</a:t>
            </a:r>
            <a:endParaRPr kumimoji="1" lang="en-US" altLang="ja-JP" dirty="0" smtClean="0"/>
          </a:p>
          <a:p>
            <a:r>
              <a:rPr kumimoji="1" lang="ja-JP" altLang="en-US" dirty="0" smtClean="0"/>
              <a:t>過去・現在・将来の占い結果を返すメソッドをそれぞれ作成して、一度の実行で過去・現在・将来についての結果を一つずつ表示すること。</a:t>
            </a:r>
            <a:endParaRPr lang="en-US" altLang="ja-JP" dirty="0"/>
          </a:p>
          <a:p>
            <a:r>
              <a:rPr kumimoji="1" lang="en-US" altLang="ja-JP" dirty="0" smtClean="0"/>
              <a:t>※</a:t>
            </a:r>
            <a:r>
              <a:rPr kumimoji="1" lang="ja-JP" altLang="en-US" dirty="0" smtClean="0"/>
              <a:t>３つのメソッドの本体はコピー＆ペーストで書かないこと。証拠として、全てのメソッドは異なる処理にすること。どれくらい変えるかは各自の裁量に任せるが数字や文字などのデータを変えただけは</a:t>
            </a:r>
            <a:r>
              <a:rPr kumimoji="1" lang="en-US" altLang="ja-JP" dirty="0" smtClean="0"/>
              <a:t>NG</a:t>
            </a:r>
            <a:r>
              <a:rPr kumimoji="1" lang="ja-JP" altLang="en-US" dirty="0" err="1" smtClean="0"/>
              <a:t>。</a:t>
            </a:r>
            <a:endParaRPr kumimoji="1" lang="en-US" altLang="ja-JP" dirty="0" smtClean="0"/>
          </a:p>
          <a:p>
            <a:endParaRPr lang="en-US" altLang="ja-JP" dirty="0"/>
          </a:p>
          <a:p>
            <a:endParaRPr kumimoji="1" lang="en-US" altLang="ja-JP" dirty="0" smtClean="0"/>
          </a:p>
        </p:txBody>
      </p:sp>
    </p:spTree>
    <p:extLst>
      <p:ext uri="{BB962C8B-B14F-4D97-AF65-F5344CB8AC3E}">
        <p14:creationId xmlns:p14="http://schemas.microsoft.com/office/powerpoint/2010/main" val="4143877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必修課題</a:t>
            </a:r>
            <a:r>
              <a:rPr kumimoji="1" lang="en-US" altLang="ja-JP" dirty="0" smtClean="0"/>
              <a:t>[0202]</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課題名：階乗</a:t>
            </a:r>
            <a:r>
              <a:rPr lang="en-US" altLang="ja-JP" dirty="0" smtClean="0"/>
              <a:t>】</a:t>
            </a:r>
          </a:p>
          <a:p>
            <a:r>
              <a:rPr lang="ja-JP" altLang="en-US" dirty="0" smtClean="0"/>
              <a:t>整数</a:t>
            </a:r>
            <a:r>
              <a:rPr lang="en-US" altLang="ja-JP" dirty="0" smtClean="0"/>
              <a:t>n</a:t>
            </a:r>
            <a:r>
              <a:rPr lang="ja-JP" altLang="en-US" dirty="0"/>
              <a:t>の</a:t>
            </a:r>
            <a:r>
              <a:rPr lang="ja-JP" altLang="en-US" dirty="0" smtClean="0"/>
              <a:t>階乗（</a:t>
            </a:r>
            <a:r>
              <a:rPr lang="en-US" altLang="ja-JP" dirty="0" smtClean="0"/>
              <a:t>n!</a:t>
            </a:r>
            <a:r>
              <a:rPr lang="ja-JP" altLang="en-US" dirty="0" smtClean="0"/>
              <a:t>）の結果を返すメソッド</a:t>
            </a:r>
            <a:r>
              <a:rPr lang="en-US" altLang="ja-JP" dirty="0" smtClean="0"/>
              <a:t>factorial(</a:t>
            </a:r>
            <a:r>
              <a:rPr lang="en-US" altLang="ja-JP" dirty="0" err="1" smtClean="0"/>
              <a:t>int</a:t>
            </a:r>
            <a:r>
              <a:rPr lang="en-US" altLang="ja-JP" dirty="0" smtClean="0"/>
              <a:t> n)</a:t>
            </a:r>
            <a:r>
              <a:rPr lang="ja-JP" altLang="en-US" dirty="0" smtClean="0"/>
              <a:t>を宣言し、それを用いて、ユーザがキーボードから入力した正の整数</a:t>
            </a:r>
            <a:r>
              <a:rPr lang="en-US" altLang="ja-JP" dirty="0" smtClean="0"/>
              <a:t>n</a:t>
            </a:r>
            <a:r>
              <a:rPr lang="ja-JP" altLang="en-US" dirty="0" smtClean="0"/>
              <a:t>の階乗結果を表示するプログラムを作成せよ。</a:t>
            </a:r>
            <a:endParaRPr kumimoji="1" lang="ja-JP" altLang="en-US" dirty="0"/>
          </a:p>
        </p:txBody>
      </p:sp>
    </p:spTree>
    <p:extLst>
      <p:ext uri="{BB962C8B-B14F-4D97-AF65-F5344CB8AC3E}">
        <p14:creationId xmlns:p14="http://schemas.microsoft.com/office/powerpoint/2010/main" val="1938936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必修課題</a:t>
            </a:r>
            <a:r>
              <a:rPr kumimoji="1" lang="en-US" altLang="ja-JP" dirty="0" smtClean="0"/>
              <a:t>[0203]</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a:t>
            </a:r>
            <a:r>
              <a:rPr lang="ja-JP" altLang="en-US" dirty="0" smtClean="0"/>
              <a:t>課題名：</a:t>
            </a:r>
            <a:r>
              <a:rPr lang="en-US" altLang="ja-JP" dirty="0"/>
              <a:t>recursive</a:t>
            </a:r>
            <a:r>
              <a:rPr lang="ja-JP" altLang="en-US" dirty="0" smtClean="0"/>
              <a:t>階乗</a:t>
            </a:r>
            <a:r>
              <a:rPr lang="en-US" altLang="ja-JP" dirty="0" smtClean="0"/>
              <a:t>】</a:t>
            </a:r>
          </a:p>
          <a:p>
            <a:r>
              <a:rPr lang="ja-JP" altLang="en-US" u="sng" dirty="0" smtClean="0"/>
              <a:t>繰り返し制御文（</a:t>
            </a:r>
            <a:r>
              <a:rPr lang="en-US" altLang="ja-JP" u="sng" dirty="0" smtClean="0"/>
              <a:t>for</a:t>
            </a:r>
            <a:r>
              <a:rPr lang="ja-JP" altLang="en-US" u="sng" dirty="0" smtClean="0"/>
              <a:t>や</a:t>
            </a:r>
            <a:r>
              <a:rPr lang="en-US" altLang="ja-JP" u="sng" dirty="0" smtClean="0"/>
              <a:t>while</a:t>
            </a:r>
            <a:r>
              <a:rPr lang="ja-JP" altLang="en-US" u="sng" dirty="0" smtClean="0"/>
              <a:t>）を使用せずに</a:t>
            </a:r>
            <a:r>
              <a:rPr lang="ja-JP" altLang="en-US" dirty="0" smtClean="0"/>
              <a:t>、整数</a:t>
            </a:r>
            <a:r>
              <a:rPr lang="en-US" altLang="ja-JP" dirty="0" smtClean="0"/>
              <a:t>n</a:t>
            </a:r>
            <a:r>
              <a:rPr lang="ja-JP" altLang="en-US" dirty="0"/>
              <a:t>の</a:t>
            </a:r>
            <a:r>
              <a:rPr lang="ja-JP" altLang="en-US" dirty="0" smtClean="0"/>
              <a:t>階乗（</a:t>
            </a:r>
            <a:r>
              <a:rPr lang="en-US" altLang="ja-JP" dirty="0" smtClean="0"/>
              <a:t>n!</a:t>
            </a:r>
            <a:r>
              <a:rPr lang="ja-JP" altLang="en-US" dirty="0" smtClean="0"/>
              <a:t>）の結果を返すメソッド</a:t>
            </a:r>
            <a:r>
              <a:rPr lang="en-US" altLang="ja-JP" dirty="0" smtClean="0"/>
              <a:t>factorial(</a:t>
            </a:r>
            <a:r>
              <a:rPr lang="en-US" altLang="ja-JP" dirty="0" err="1" smtClean="0"/>
              <a:t>int</a:t>
            </a:r>
            <a:r>
              <a:rPr lang="en-US" altLang="ja-JP" dirty="0" smtClean="0"/>
              <a:t> n)</a:t>
            </a:r>
            <a:r>
              <a:rPr lang="ja-JP" altLang="en-US" dirty="0" smtClean="0"/>
              <a:t>を宣言し、それを用いて、ユーザがキーボードから入力した正の整数</a:t>
            </a:r>
            <a:r>
              <a:rPr lang="en-US" altLang="ja-JP" dirty="0" smtClean="0"/>
              <a:t>n</a:t>
            </a:r>
            <a:r>
              <a:rPr lang="ja-JP" altLang="en-US" dirty="0" smtClean="0"/>
              <a:t>の階乗結果を表示するプログラムを作成せよ。</a:t>
            </a:r>
            <a:endParaRPr lang="en-US" altLang="ja-JP" dirty="0" smtClean="0"/>
          </a:p>
          <a:p>
            <a:endParaRPr kumimoji="1" lang="en-US" altLang="ja-JP" dirty="0"/>
          </a:p>
          <a:p>
            <a:endParaRPr lang="en-US" altLang="ja-JP" dirty="0" smtClean="0"/>
          </a:p>
          <a:p>
            <a:r>
              <a:rPr kumimoji="1" lang="ja-JP" altLang="en-US" dirty="0" smtClean="0"/>
              <a:t>ヒント：</a:t>
            </a:r>
            <a:endParaRPr kumimoji="1" lang="en-US" altLang="ja-JP" dirty="0" smtClean="0"/>
          </a:p>
          <a:p>
            <a:pPr lvl="1"/>
            <a:r>
              <a:rPr lang="en-US" altLang="ja-JP" dirty="0" smtClean="0"/>
              <a:t>n!</a:t>
            </a:r>
            <a:r>
              <a:rPr lang="ja-JP" altLang="en-US" dirty="0"/>
              <a:t>と</a:t>
            </a:r>
            <a:r>
              <a:rPr lang="en-US" altLang="ja-JP" dirty="0" smtClean="0"/>
              <a:t>(n-1)!</a:t>
            </a:r>
            <a:r>
              <a:rPr lang="ja-JP" altLang="en-US" dirty="0" smtClean="0"/>
              <a:t>の関係を考慮しよう。また、</a:t>
            </a:r>
            <a:r>
              <a:rPr lang="en-US" altLang="ja-JP" dirty="0" smtClean="0"/>
              <a:t>1!=1</a:t>
            </a:r>
            <a:r>
              <a:rPr lang="ja-JP" altLang="en-US" dirty="0" smtClean="0"/>
              <a:t>である。</a:t>
            </a:r>
            <a:endParaRPr kumimoji="1" lang="ja-JP" altLang="en-US" dirty="0"/>
          </a:p>
        </p:txBody>
      </p:sp>
    </p:spTree>
    <p:extLst>
      <p:ext uri="{BB962C8B-B14F-4D97-AF65-F5344CB8AC3E}">
        <p14:creationId xmlns:p14="http://schemas.microsoft.com/office/powerpoint/2010/main" val="3273653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1252</Words>
  <Application>Microsoft Office PowerPoint</Application>
  <PresentationFormat>ワイド画面</PresentationFormat>
  <Paragraphs>105</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ＭＳ Ｐゴシック</vt:lpstr>
      <vt:lpstr>メイリオ</vt:lpstr>
      <vt:lpstr>Arial</vt:lpstr>
      <vt:lpstr>Calibri</vt:lpstr>
      <vt:lpstr>Calibri Light</vt:lpstr>
      <vt:lpstr>Times New Roman</vt:lpstr>
      <vt:lpstr>Office テーマ</vt:lpstr>
      <vt:lpstr>プログラミングⅡ (Computer Programing II)</vt:lpstr>
      <vt:lpstr>バグを減らすにはどうするか？</vt:lpstr>
      <vt:lpstr>メソッドの使用例</vt:lpstr>
      <vt:lpstr>メソッドの利用の仕方</vt:lpstr>
      <vt:lpstr>メソッドの宣言</vt:lpstr>
      <vt:lpstr>変数の有効範囲（scope）</vt:lpstr>
      <vt:lpstr>必修課題[0201]</vt:lpstr>
      <vt:lpstr>必修課題[0202]</vt:lpstr>
      <vt:lpstr>必修課題[0203]</vt:lpstr>
      <vt:lpstr>発展課題[0204]</vt:lpstr>
      <vt:lpstr>評価（前期）</vt:lpstr>
      <vt:lpstr>オフィスアワー（市川）</vt:lpstr>
      <vt:lpstr>課題の提出</vt:lpstr>
      <vt:lpstr>参考：Eclipseのエクスポート機能</vt:lpstr>
      <vt:lpstr>第一回</vt:lpstr>
      <vt:lpstr>必修課題[0101]</vt:lpstr>
      <vt:lpstr>必修課題[0102]</vt:lpstr>
      <vt:lpstr>必修課題[0103]</vt:lpstr>
      <vt:lpstr>発展課題[0104]</vt:lpstr>
      <vt:lpstr>課題の提出</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プログラミングⅡ</dc:title>
  <dc:creator>ichikawa-desk</dc:creator>
  <cp:lastModifiedBy>ichikawa_yo</cp:lastModifiedBy>
  <cp:revision>101</cp:revision>
  <dcterms:created xsi:type="dcterms:W3CDTF">2017-04-10T08:59:42Z</dcterms:created>
  <dcterms:modified xsi:type="dcterms:W3CDTF">2017-04-19T04:01:15Z</dcterms:modified>
</cp:coreProperties>
</file>