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2" r:id="rId4"/>
    <p:sldId id="303" r:id="rId5"/>
    <p:sldId id="296" r:id="rId6"/>
    <p:sldId id="305" r:id="rId7"/>
    <p:sldId id="301" r:id="rId8"/>
    <p:sldId id="314" r:id="rId9"/>
    <p:sldId id="313" r:id="rId10"/>
    <p:sldId id="315" r:id="rId11"/>
    <p:sldId id="316" r:id="rId12"/>
    <p:sldId id="318" r:id="rId13"/>
    <p:sldId id="309" r:id="rId14"/>
    <p:sldId id="311" r:id="rId15"/>
    <p:sldId id="310" r:id="rId16"/>
    <p:sldId id="299" r:id="rId17"/>
    <p:sldId id="260" r:id="rId18"/>
    <p:sldId id="261" r:id="rId19"/>
    <p:sldId id="278" r:id="rId20"/>
    <p:sldId id="26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A811"/>
    <a:srgbClr val="A0C90B"/>
    <a:srgbClr val="E5004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8" d="100"/>
          <a:sy n="78" d="100"/>
        </p:scale>
        <p:origin x="108" y="924"/>
      </p:cViewPr>
      <p:guideLst/>
    </p:cSldViewPr>
  </p:slideViewPr>
  <p:notesTextViewPr>
    <p:cViewPr>
      <p:scale>
        <a:sx n="3" d="2"/>
        <a:sy n="3" d="2"/>
      </p:scale>
      <p:origin x="0" y="0"/>
    </p:cViewPr>
  </p:notesTextViewPr>
  <p:sorterViewPr>
    <p:cViewPr>
      <p:scale>
        <a:sx n="180" d="100"/>
        <a:sy n="180" d="100"/>
      </p:scale>
      <p:origin x="0" y="-113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grpSp>
        <p:nvGrpSpPr>
          <p:cNvPr id="7" name="グループ化 6"/>
          <p:cNvGrpSpPr/>
          <p:nvPr userDrawn="1"/>
        </p:nvGrpSpPr>
        <p:grpSpPr>
          <a:xfrm>
            <a:off x="506627" y="3098801"/>
            <a:ext cx="11207578" cy="457200"/>
            <a:chOff x="506627" y="914400"/>
            <a:chExt cx="10847173" cy="457200"/>
          </a:xfrm>
        </p:grpSpPr>
        <p:sp>
          <p:nvSpPr>
            <p:cNvPr id="8" name="フリーフォーム 7"/>
            <p:cNvSpPr/>
            <p:nvPr/>
          </p:nvSpPr>
          <p:spPr>
            <a:xfrm>
              <a:off x="506627" y="914400"/>
              <a:ext cx="10847173" cy="457200"/>
            </a:xfrm>
            <a:custGeom>
              <a:avLst/>
              <a:gdLst>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69362 w 11491784"/>
                <a:gd name="connsiteY28" fmla="*/ 11121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2293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91784" h="457200">
                  <a:moveTo>
                    <a:pt x="0" y="457200"/>
                  </a:moveTo>
                  <a:lnTo>
                    <a:pt x="10392032" y="457200"/>
                  </a:lnTo>
                  <a:lnTo>
                    <a:pt x="10392032" y="0"/>
                  </a:lnTo>
                  <a:lnTo>
                    <a:pt x="10651524" y="111211"/>
                  </a:lnTo>
                  <a:lnTo>
                    <a:pt x="10429103" y="172995"/>
                  </a:lnTo>
                  <a:lnTo>
                    <a:pt x="10429103" y="457200"/>
                  </a:lnTo>
                  <a:lnTo>
                    <a:pt x="10898659" y="444843"/>
                  </a:lnTo>
                  <a:lnTo>
                    <a:pt x="10898659" y="308919"/>
                  </a:lnTo>
                  <a:lnTo>
                    <a:pt x="10824519" y="420130"/>
                  </a:lnTo>
                  <a:lnTo>
                    <a:pt x="10725665" y="222422"/>
                  </a:lnTo>
                  <a:lnTo>
                    <a:pt x="10873946" y="24714"/>
                  </a:lnTo>
                  <a:lnTo>
                    <a:pt x="10972800" y="160638"/>
                  </a:lnTo>
                  <a:lnTo>
                    <a:pt x="10948087" y="185351"/>
                  </a:lnTo>
                  <a:lnTo>
                    <a:pt x="10886303" y="86497"/>
                  </a:lnTo>
                  <a:lnTo>
                    <a:pt x="10787449" y="222422"/>
                  </a:lnTo>
                  <a:lnTo>
                    <a:pt x="10812162" y="333632"/>
                  </a:lnTo>
                  <a:lnTo>
                    <a:pt x="10873946" y="247135"/>
                  </a:lnTo>
                  <a:lnTo>
                    <a:pt x="11022227" y="259492"/>
                  </a:lnTo>
                  <a:lnTo>
                    <a:pt x="11046941" y="259492"/>
                  </a:lnTo>
                  <a:lnTo>
                    <a:pt x="11046941" y="308919"/>
                  </a:lnTo>
                  <a:lnTo>
                    <a:pt x="10948087" y="308919"/>
                  </a:lnTo>
                  <a:lnTo>
                    <a:pt x="10948087" y="444843"/>
                  </a:lnTo>
                  <a:lnTo>
                    <a:pt x="11115315" y="444843"/>
                  </a:lnTo>
                  <a:lnTo>
                    <a:pt x="11122935" y="98854"/>
                  </a:lnTo>
                  <a:lnTo>
                    <a:pt x="11071654" y="98854"/>
                  </a:lnTo>
                  <a:lnTo>
                    <a:pt x="11071654" y="49427"/>
                  </a:lnTo>
                  <a:lnTo>
                    <a:pt x="11306432" y="49427"/>
                  </a:lnTo>
                  <a:lnTo>
                    <a:pt x="11306432" y="111211"/>
                  </a:lnTo>
                  <a:lnTo>
                    <a:pt x="11254122" y="95971"/>
                  </a:lnTo>
                  <a:lnTo>
                    <a:pt x="11269362" y="444843"/>
                  </a:lnTo>
                  <a:lnTo>
                    <a:pt x="11491784" y="444843"/>
                  </a:ln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1046941" y="1013254"/>
              <a:ext cx="49427" cy="321276"/>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9169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52679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8542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grpSp>
        <p:nvGrpSpPr>
          <p:cNvPr id="7" name="グループ化 6"/>
          <p:cNvGrpSpPr/>
          <p:nvPr userDrawn="1"/>
        </p:nvGrpSpPr>
        <p:grpSpPr>
          <a:xfrm>
            <a:off x="506627" y="975360"/>
            <a:ext cx="11207578" cy="457200"/>
            <a:chOff x="506627" y="914400"/>
            <a:chExt cx="10847173" cy="457200"/>
          </a:xfrm>
        </p:grpSpPr>
        <p:sp>
          <p:nvSpPr>
            <p:cNvPr id="8" name="フリーフォーム 7"/>
            <p:cNvSpPr/>
            <p:nvPr/>
          </p:nvSpPr>
          <p:spPr>
            <a:xfrm>
              <a:off x="506627" y="914400"/>
              <a:ext cx="10847173" cy="457200"/>
            </a:xfrm>
            <a:custGeom>
              <a:avLst/>
              <a:gdLst>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69362 w 11491784"/>
                <a:gd name="connsiteY28" fmla="*/ 11121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2293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91784" h="457200">
                  <a:moveTo>
                    <a:pt x="0" y="457200"/>
                  </a:moveTo>
                  <a:lnTo>
                    <a:pt x="10392032" y="457200"/>
                  </a:lnTo>
                  <a:lnTo>
                    <a:pt x="10392032" y="0"/>
                  </a:lnTo>
                  <a:lnTo>
                    <a:pt x="10651524" y="111211"/>
                  </a:lnTo>
                  <a:lnTo>
                    <a:pt x="10429103" y="172995"/>
                  </a:lnTo>
                  <a:lnTo>
                    <a:pt x="10429103" y="457200"/>
                  </a:lnTo>
                  <a:lnTo>
                    <a:pt x="10898659" y="444843"/>
                  </a:lnTo>
                  <a:lnTo>
                    <a:pt x="10898659" y="308919"/>
                  </a:lnTo>
                  <a:lnTo>
                    <a:pt x="10824519" y="420130"/>
                  </a:lnTo>
                  <a:lnTo>
                    <a:pt x="10725665" y="222422"/>
                  </a:lnTo>
                  <a:lnTo>
                    <a:pt x="10873946" y="24714"/>
                  </a:lnTo>
                  <a:lnTo>
                    <a:pt x="10972800" y="160638"/>
                  </a:lnTo>
                  <a:lnTo>
                    <a:pt x="10948087" y="185351"/>
                  </a:lnTo>
                  <a:lnTo>
                    <a:pt x="10886303" y="86497"/>
                  </a:lnTo>
                  <a:lnTo>
                    <a:pt x="10787449" y="222422"/>
                  </a:lnTo>
                  <a:lnTo>
                    <a:pt x="10812162" y="333632"/>
                  </a:lnTo>
                  <a:lnTo>
                    <a:pt x="10873946" y="247135"/>
                  </a:lnTo>
                  <a:lnTo>
                    <a:pt x="11022227" y="259492"/>
                  </a:lnTo>
                  <a:lnTo>
                    <a:pt x="11046941" y="259492"/>
                  </a:lnTo>
                  <a:lnTo>
                    <a:pt x="11046941" y="308919"/>
                  </a:lnTo>
                  <a:lnTo>
                    <a:pt x="10948087" y="308919"/>
                  </a:lnTo>
                  <a:lnTo>
                    <a:pt x="10948087" y="444843"/>
                  </a:lnTo>
                  <a:lnTo>
                    <a:pt x="11115315" y="444843"/>
                  </a:lnTo>
                  <a:lnTo>
                    <a:pt x="11122935" y="98854"/>
                  </a:lnTo>
                  <a:lnTo>
                    <a:pt x="11071654" y="98854"/>
                  </a:lnTo>
                  <a:lnTo>
                    <a:pt x="11071654" y="49427"/>
                  </a:lnTo>
                  <a:lnTo>
                    <a:pt x="11306432" y="49427"/>
                  </a:lnTo>
                  <a:lnTo>
                    <a:pt x="11306432" y="111211"/>
                  </a:lnTo>
                  <a:lnTo>
                    <a:pt x="11254122" y="95971"/>
                  </a:lnTo>
                  <a:lnTo>
                    <a:pt x="11269362" y="444843"/>
                  </a:lnTo>
                  <a:lnTo>
                    <a:pt x="11491784" y="444843"/>
                  </a:ln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1046941" y="1013254"/>
              <a:ext cx="49427" cy="321276"/>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5912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378337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22230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33024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49032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70164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67285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2CA8DCB-E82E-480F-8FC5-9085218D16AF}" type="datetimeFigureOut">
              <a:rPr kumimoji="1" lang="ja-JP" altLang="en-US" smtClean="0"/>
              <a:t>2017/5/24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70238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A8DCB-E82E-480F-8FC5-9085218D16AF}" type="datetimeFigureOut">
              <a:rPr kumimoji="1" lang="ja-JP" altLang="en-US" smtClean="0"/>
              <a:t>2017/5/24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22159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プログラミング</a:t>
            </a:r>
            <a:r>
              <a:rPr lang="en-US" altLang="ja-JP" dirty="0" smtClean="0"/>
              <a:t>Ⅱ</a:t>
            </a:r>
            <a:br>
              <a:rPr lang="en-US" altLang="ja-JP" dirty="0" smtClean="0"/>
            </a:br>
            <a:r>
              <a:rPr lang="en-US" altLang="ja-JP" sz="4400" dirty="0" smtClean="0">
                <a:latin typeface="Times New Roman" panose="02020603050405020304" pitchFamily="18" charset="0"/>
                <a:cs typeface="Times New Roman" panose="02020603050405020304" pitchFamily="18" charset="0"/>
              </a:rPr>
              <a:t>(Computer</a:t>
            </a:r>
            <a:r>
              <a:rPr lang="ja-JP" altLang="en-US" sz="4400" dirty="0" smtClean="0">
                <a:latin typeface="Times New Roman" panose="02020603050405020304" pitchFamily="18" charset="0"/>
                <a:cs typeface="Times New Roman" panose="02020603050405020304" pitchFamily="18" charset="0"/>
              </a:rPr>
              <a:t> </a:t>
            </a:r>
            <a:r>
              <a:rPr lang="en-US" altLang="ja-JP" sz="4400" dirty="0" smtClean="0">
                <a:latin typeface="Times New Roman" panose="02020603050405020304" pitchFamily="18" charset="0"/>
                <a:cs typeface="Times New Roman" panose="02020603050405020304" pitchFamily="18" charset="0"/>
              </a:rPr>
              <a:t>Programing</a:t>
            </a:r>
            <a:r>
              <a:rPr lang="ja-JP" altLang="en-US" sz="4400" dirty="0" smtClean="0">
                <a:latin typeface="Times New Roman" panose="02020603050405020304" pitchFamily="18" charset="0"/>
                <a:cs typeface="Times New Roman" panose="02020603050405020304" pitchFamily="18" charset="0"/>
              </a:rPr>
              <a:t> </a:t>
            </a:r>
            <a:r>
              <a:rPr lang="en-US" altLang="ja-JP" sz="4400" dirty="0" smtClean="0">
                <a:latin typeface="Times New Roman" panose="02020603050405020304" pitchFamily="18" charset="0"/>
                <a:cs typeface="Times New Roman" panose="02020603050405020304" pitchFamily="18" charset="0"/>
              </a:rPr>
              <a:t>II)</a:t>
            </a:r>
            <a:endParaRPr kumimoji="1" lang="ja-JP" altLang="en-US" sz="44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1524000" y="3602038"/>
            <a:ext cx="9144000" cy="1859648"/>
          </a:xfrm>
        </p:spPr>
        <p:txBody>
          <a:bodyPr/>
          <a:lstStyle/>
          <a:p>
            <a:r>
              <a:rPr kumimoji="1" lang="ja-JP" altLang="en-US" dirty="0" smtClean="0"/>
              <a:t>第六回：</a:t>
            </a:r>
            <a:r>
              <a:rPr kumimoji="1" lang="en-US" altLang="ja-JP" dirty="0" smtClean="0"/>
              <a:t>2017</a:t>
            </a:r>
            <a:r>
              <a:rPr kumimoji="1" lang="ja-JP" altLang="en-US" dirty="0" smtClean="0"/>
              <a:t>年</a:t>
            </a:r>
            <a:r>
              <a:rPr lang="en-US" altLang="ja-JP" dirty="0"/>
              <a:t>5</a:t>
            </a:r>
            <a:r>
              <a:rPr kumimoji="1" lang="ja-JP" altLang="en-US" dirty="0" smtClean="0"/>
              <a:t>月</a:t>
            </a:r>
            <a:r>
              <a:rPr lang="en-US" altLang="ja-JP" dirty="0"/>
              <a:t>24</a:t>
            </a:r>
            <a:r>
              <a:rPr kumimoji="1" lang="ja-JP" altLang="en-US" dirty="0" smtClean="0"/>
              <a:t>日（水）</a:t>
            </a:r>
            <a:endParaRPr kumimoji="1" lang="en-US" altLang="ja-JP" dirty="0" smtClean="0"/>
          </a:p>
          <a:p>
            <a:r>
              <a:rPr kumimoji="1" lang="en-US" altLang="ja-JP" dirty="0" smtClean="0"/>
              <a:t>#</a:t>
            </a:r>
            <a:r>
              <a:rPr lang="ja-JP" altLang="en-US" dirty="0" smtClean="0"/>
              <a:t>クラスの基本</a:t>
            </a:r>
            <a:endParaRPr lang="en-US" altLang="ja-JP" dirty="0"/>
          </a:p>
          <a:p>
            <a:r>
              <a:rPr lang="ja-JP" altLang="en-US" dirty="0" smtClean="0"/>
              <a:t>担当教員：市川 嘉裕</a:t>
            </a:r>
            <a:endParaRPr lang="en-US" altLang="ja-JP" dirty="0" smtClean="0"/>
          </a:p>
        </p:txBody>
      </p:sp>
    </p:spTree>
    <p:extLst>
      <p:ext uri="{BB962C8B-B14F-4D97-AF65-F5344CB8AC3E}">
        <p14:creationId xmlns:p14="http://schemas.microsoft.com/office/powerpoint/2010/main" val="4093347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a:t>
            </a:r>
            <a:r>
              <a:rPr kumimoji="1" lang="en-US" altLang="ja-JP" dirty="0" smtClean="0"/>
              <a:t>…</a:t>
            </a:r>
            <a:r>
              <a:rPr kumimoji="1" lang="ja-JP" altLang="en-US" dirty="0" smtClean="0"/>
              <a:t>の学生作成</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838200" y="1895474"/>
            <a:ext cx="4189311" cy="3887487"/>
          </a:xfrm>
          <a:prstGeom prst="rect">
            <a:avLst/>
          </a:prstGeom>
        </p:spPr>
      </p:pic>
      <p:sp>
        <p:nvSpPr>
          <p:cNvPr id="5" name="テキスト ボックス 4"/>
          <p:cNvSpPr txBox="1"/>
          <p:nvPr/>
        </p:nvSpPr>
        <p:spPr>
          <a:xfrm>
            <a:off x="5338119" y="2548831"/>
            <a:ext cx="4142481" cy="923330"/>
          </a:xfrm>
          <a:prstGeom prst="rect">
            <a:avLst/>
          </a:prstGeom>
          <a:noFill/>
        </p:spPr>
        <p:txBody>
          <a:bodyPr wrap="none" rtlCol="0">
            <a:spAutoFit/>
          </a:bodyPr>
          <a:lstStyle/>
          <a:p>
            <a:r>
              <a:rPr kumimoji="1" lang="ja-JP" altLang="en-US" b="1" u="sng" dirty="0" smtClean="0"/>
              <a:t>フィールドのぶんだけ行数が増える</a:t>
            </a:r>
            <a:endParaRPr kumimoji="1" lang="en-US" altLang="ja-JP" b="1" u="sng" dirty="0" smtClean="0"/>
          </a:p>
          <a:p>
            <a:pPr marL="285750" indent="-285750">
              <a:buFont typeface="Arial" panose="020B0604020202020204" pitchFamily="34" charset="0"/>
              <a:buChar char="•"/>
            </a:pPr>
            <a:r>
              <a:rPr lang="ja-JP" altLang="en-US" dirty="0" smtClean="0"/>
              <a:t>セッタをたくさん呼び出す必要がある</a:t>
            </a:r>
          </a:p>
          <a:p>
            <a:pPr marL="285750" indent="-285750">
              <a:buFont typeface="Arial" panose="020B0604020202020204" pitchFamily="34" charset="0"/>
              <a:buChar char="•"/>
            </a:pPr>
            <a:r>
              <a:rPr kumimoji="1" lang="ja-JP" altLang="en-US" dirty="0" smtClean="0"/>
              <a:t>データごとに初期化している</a:t>
            </a:r>
            <a:endParaRPr kumimoji="1" lang="en-US" altLang="ja-JP" dirty="0" smtClean="0"/>
          </a:p>
        </p:txBody>
      </p:sp>
      <p:sp>
        <p:nvSpPr>
          <p:cNvPr id="6" name="テキスト ボックス 5"/>
          <p:cNvSpPr txBox="1"/>
          <p:nvPr/>
        </p:nvSpPr>
        <p:spPr>
          <a:xfrm>
            <a:off x="5338119" y="4257515"/>
            <a:ext cx="5045206" cy="1281589"/>
          </a:xfrm>
          <a:prstGeom prst="roundRect">
            <a:avLst>
              <a:gd name="adj" fmla="val 11084"/>
            </a:avLst>
          </a:prstGeom>
          <a:ln w="28575">
            <a:solidFill>
              <a:srgbClr val="FF0000"/>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b="1" u="sng" dirty="0" smtClean="0">
                <a:solidFill>
                  <a:srgbClr val="FF0000"/>
                </a:solidFill>
              </a:rPr>
              <a:t>プログラムのミスが増える！</a:t>
            </a:r>
            <a:endParaRPr kumimoji="1" lang="en-US" altLang="ja-JP" sz="2400" b="1" u="sng" dirty="0" smtClean="0">
              <a:solidFill>
                <a:srgbClr val="FF0000"/>
              </a:solidFill>
            </a:endParaRPr>
          </a:p>
          <a:p>
            <a:pPr marL="342900" indent="-342900">
              <a:buFont typeface="Arial" panose="020B0604020202020204" pitchFamily="34" charset="0"/>
              <a:buChar char="•"/>
            </a:pPr>
            <a:r>
              <a:rPr lang="ja-JP" altLang="en-US" sz="2400" dirty="0" smtClean="0"/>
              <a:t>呼び出すセッタの名前を間違える</a:t>
            </a:r>
            <a:endParaRPr lang="en-US" altLang="ja-JP" sz="2400" dirty="0" smtClean="0"/>
          </a:p>
          <a:p>
            <a:pPr marL="342900" indent="-342900">
              <a:buFont typeface="Arial" panose="020B0604020202020204" pitchFamily="34" charset="0"/>
              <a:buChar char="•"/>
            </a:pPr>
            <a:r>
              <a:rPr kumimoji="1" lang="ja-JP" altLang="en-US" sz="2400" dirty="0" smtClean="0"/>
              <a:t>初期化しそびれるフィールドが出る</a:t>
            </a:r>
            <a:endParaRPr kumimoji="1" lang="ja-JP" altLang="en-US" sz="2400" dirty="0"/>
          </a:p>
        </p:txBody>
      </p:sp>
      <p:sp>
        <p:nvSpPr>
          <p:cNvPr id="7" name="右矢印 6"/>
          <p:cNvSpPr/>
          <p:nvPr/>
        </p:nvSpPr>
        <p:spPr>
          <a:xfrm>
            <a:off x="4460789" y="2730843"/>
            <a:ext cx="566722" cy="6178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右矢印 7"/>
          <p:cNvSpPr/>
          <p:nvPr/>
        </p:nvSpPr>
        <p:spPr>
          <a:xfrm rot="5400000">
            <a:off x="6672809" y="3530298"/>
            <a:ext cx="566722" cy="6178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8283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コンストラクタ（</a:t>
            </a:r>
            <a:r>
              <a:rPr kumimoji="1" lang="en-US" altLang="ja-JP" dirty="0" smtClean="0"/>
              <a:t>Constructor</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838200" y="1825624"/>
            <a:ext cx="10515600" cy="4698743"/>
          </a:xfrm>
        </p:spPr>
        <p:txBody>
          <a:bodyPr>
            <a:normAutofit/>
          </a:bodyPr>
          <a:lstStyle/>
          <a:p>
            <a:r>
              <a:rPr lang="ja-JP" altLang="en-US" dirty="0"/>
              <a:t>インスタンスの初期化処理を記述</a:t>
            </a:r>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a:p>
          <a:p>
            <a:pPr lvl="1"/>
            <a:endParaRPr lang="en-US" altLang="ja-JP" dirty="0" smtClean="0"/>
          </a:p>
          <a:p>
            <a:pPr lvl="1"/>
            <a:r>
              <a:rPr lang="ja-JP" altLang="en-US" dirty="0" smtClean="0"/>
              <a:t>インスタンス</a:t>
            </a:r>
            <a:r>
              <a:rPr lang="ja-JP" altLang="en-US" dirty="0"/>
              <a:t>生成時に実行される</a:t>
            </a:r>
            <a:endParaRPr lang="en-US" altLang="ja-JP" dirty="0"/>
          </a:p>
          <a:p>
            <a:pPr lvl="1"/>
            <a:r>
              <a:rPr lang="ja-JP" altLang="en-US" dirty="0"/>
              <a:t>引数を与えることができる</a:t>
            </a:r>
            <a:endParaRPr lang="en-US" altLang="ja-JP" dirty="0"/>
          </a:p>
          <a:p>
            <a:pPr lvl="1"/>
            <a:r>
              <a:rPr lang="ja-JP" altLang="en-US" dirty="0"/>
              <a:t>返却型がない</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1394566" y="2347782"/>
            <a:ext cx="3097435" cy="2718612"/>
          </a:xfrm>
          <a:prstGeom prst="rect">
            <a:avLst/>
          </a:prstGeom>
          <a:solidFill>
            <a:schemeClr val="accent1"/>
          </a:solidFill>
          <a:ln>
            <a:solidFill>
              <a:schemeClr val="accent1"/>
            </a:solidFill>
          </a:ln>
        </p:spPr>
      </p:pic>
      <p:grpSp>
        <p:nvGrpSpPr>
          <p:cNvPr id="14" name="グループ化 13"/>
          <p:cNvGrpSpPr/>
          <p:nvPr/>
        </p:nvGrpSpPr>
        <p:grpSpPr>
          <a:xfrm>
            <a:off x="4794422" y="2347782"/>
            <a:ext cx="5599813" cy="1903621"/>
            <a:chOff x="4794422" y="2347782"/>
            <a:chExt cx="5599813" cy="1903621"/>
          </a:xfrm>
        </p:grpSpPr>
        <p:pic>
          <p:nvPicPr>
            <p:cNvPr id="5" name="図 4"/>
            <p:cNvPicPr>
              <a:picLocks noChangeAspect="1"/>
            </p:cNvPicPr>
            <p:nvPr/>
          </p:nvPicPr>
          <p:blipFill rotWithShape="1">
            <a:blip r:embed="rId3"/>
            <a:srcRect l="-1" r="43826" b="62873"/>
            <a:stretch/>
          </p:blipFill>
          <p:spPr>
            <a:xfrm>
              <a:off x="6174907" y="2347782"/>
              <a:ext cx="4219328" cy="1903621"/>
            </a:xfrm>
            <a:prstGeom prst="rect">
              <a:avLst/>
            </a:prstGeom>
            <a:ln>
              <a:solidFill>
                <a:schemeClr val="accent1"/>
              </a:solidFill>
            </a:ln>
          </p:spPr>
        </p:pic>
        <p:sp>
          <p:nvSpPr>
            <p:cNvPr id="10" name="左右矢印 9"/>
            <p:cNvSpPr/>
            <p:nvPr/>
          </p:nvSpPr>
          <p:spPr>
            <a:xfrm>
              <a:off x="4794422" y="3027405"/>
              <a:ext cx="1112108" cy="3954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8834223" y="3490778"/>
              <a:ext cx="956692" cy="4326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rPr>
                <a:t>セッタ</a:t>
              </a:r>
              <a:endParaRPr kumimoji="1" lang="ja-JP" altLang="en-US" dirty="0">
                <a:solidFill>
                  <a:srgbClr val="FF0000"/>
                </a:solidFill>
              </a:endParaRPr>
            </a:p>
          </p:txBody>
        </p:sp>
        <p:sp>
          <p:nvSpPr>
            <p:cNvPr id="12" name="テキスト ボックス 11"/>
            <p:cNvSpPr txBox="1"/>
            <p:nvPr/>
          </p:nvSpPr>
          <p:spPr>
            <a:xfrm>
              <a:off x="4913136" y="3441422"/>
              <a:ext cx="918841" cy="646331"/>
            </a:xfrm>
            <a:prstGeom prst="rect">
              <a:avLst/>
            </a:prstGeom>
            <a:noFill/>
          </p:spPr>
          <p:txBody>
            <a:bodyPr wrap="none" rtlCol="0">
              <a:spAutoFit/>
            </a:bodyPr>
            <a:lstStyle/>
            <a:p>
              <a:r>
                <a:rPr kumimoji="1" lang="ja-JP" altLang="en-US" dirty="0" smtClean="0"/>
                <a:t>セッタと</a:t>
              </a:r>
              <a:endParaRPr kumimoji="1" lang="en-US" altLang="ja-JP" dirty="0" smtClean="0"/>
            </a:p>
            <a:p>
              <a:r>
                <a:rPr kumimoji="1" lang="ja-JP" altLang="en-US" dirty="0" smtClean="0"/>
                <a:t>対応可</a:t>
              </a:r>
              <a:endParaRPr kumimoji="1" lang="ja-JP" altLang="en-US" dirty="0"/>
            </a:p>
          </p:txBody>
        </p:sp>
      </p:grpSp>
      <p:sp>
        <p:nvSpPr>
          <p:cNvPr id="13" name="角丸四角形 12"/>
          <p:cNvSpPr/>
          <p:nvPr/>
        </p:nvSpPr>
        <p:spPr>
          <a:xfrm>
            <a:off x="2871205" y="3498850"/>
            <a:ext cx="1526005" cy="4326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rPr>
              <a:t>コンストラクタ</a:t>
            </a:r>
            <a:endParaRPr kumimoji="1" lang="ja-JP" altLang="en-US" dirty="0">
              <a:solidFill>
                <a:srgbClr val="FF0000"/>
              </a:solidFill>
            </a:endParaRPr>
          </a:p>
        </p:txBody>
      </p:sp>
    </p:spTree>
    <p:extLst>
      <p:ext uri="{BB962C8B-B14F-4D97-AF65-F5344CB8AC3E}">
        <p14:creationId xmlns:p14="http://schemas.microsoft.com/office/powerpoint/2010/main" val="10192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コンストラクタ（</a:t>
            </a:r>
            <a:r>
              <a:rPr kumimoji="1" lang="en-US" altLang="ja-JP" dirty="0" smtClean="0"/>
              <a:t>Constructor</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838200" y="1825624"/>
            <a:ext cx="10515600" cy="5032376"/>
          </a:xfrm>
        </p:spPr>
        <p:txBody>
          <a:bodyPr>
            <a:normAutofit/>
          </a:bodyPr>
          <a:lstStyle/>
          <a:p>
            <a:r>
              <a:rPr lang="ja-JP" altLang="en-US" dirty="0"/>
              <a:t>インスタンスの初期化処理を記述</a:t>
            </a:r>
            <a:endParaRPr lang="en-US" altLang="ja-JP" dirty="0"/>
          </a:p>
          <a:p>
            <a:endParaRPr lang="en-US" altLang="ja-JP" dirty="0" smtClean="0"/>
          </a:p>
          <a:p>
            <a:endParaRPr lang="en-US" altLang="ja-JP" dirty="0"/>
          </a:p>
          <a:p>
            <a:endParaRPr lang="en-US" altLang="ja-JP" dirty="0" smtClean="0"/>
          </a:p>
          <a:p>
            <a:endParaRPr lang="en-US" altLang="ja-JP" dirty="0" smtClean="0"/>
          </a:p>
          <a:p>
            <a:endParaRPr lang="en-US" altLang="ja-JP" dirty="0"/>
          </a:p>
          <a:p>
            <a:pPr lvl="1"/>
            <a:endParaRPr lang="en-US" altLang="ja-JP" dirty="0" smtClean="0"/>
          </a:p>
          <a:p>
            <a:pPr lvl="1"/>
            <a:r>
              <a:rPr lang="ja-JP" altLang="en-US" dirty="0" smtClean="0"/>
              <a:t>インスタンス</a:t>
            </a:r>
            <a:r>
              <a:rPr lang="ja-JP" altLang="en-US" dirty="0"/>
              <a:t>生成時に実行される</a:t>
            </a:r>
            <a:endParaRPr lang="en-US" altLang="ja-JP" dirty="0"/>
          </a:p>
          <a:p>
            <a:pPr lvl="1"/>
            <a:r>
              <a:rPr lang="ja-JP" altLang="en-US" dirty="0"/>
              <a:t>引数を与えることができる</a:t>
            </a:r>
            <a:endParaRPr lang="en-US" altLang="ja-JP" dirty="0"/>
          </a:p>
          <a:p>
            <a:pPr lvl="1"/>
            <a:r>
              <a:rPr lang="ja-JP" altLang="en-US" dirty="0"/>
              <a:t>返却型が</a:t>
            </a:r>
            <a:r>
              <a:rPr lang="ja-JP" altLang="en-US" dirty="0" smtClean="0"/>
              <a:t>ない</a:t>
            </a:r>
            <a:endParaRPr lang="en-US" altLang="ja-JP" dirty="0" smtClean="0"/>
          </a:p>
          <a:p>
            <a:pPr lvl="1"/>
            <a:r>
              <a:rPr lang="ja-JP" altLang="en-US" dirty="0" smtClean="0"/>
              <a:t>多重定義が可能</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1394566" y="2347782"/>
            <a:ext cx="3097435" cy="2718612"/>
          </a:xfrm>
          <a:prstGeom prst="rect">
            <a:avLst/>
          </a:prstGeom>
          <a:solidFill>
            <a:schemeClr val="accent1"/>
          </a:solidFill>
          <a:ln>
            <a:solidFill>
              <a:schemeClr val="accent1"/>
            </a:solidFill>
          </a:ln>
        </p:spPr>
      </p:pic>
      <p:sp>
        <p:nvSpPr>
          <p:cNvPr id="13" name="角丸四角形 12"/>
          <p:cNvSpPr/>
          <p:nvPr/>
        </p:nvSpPr>
        <p:spPr>
          <a:xfrm>
            <a:off x="2871205" y="3498850"/>
            <a:ext cx="1526005" cy="4326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rPr>
              <a:t>コンストラクタ</a:t>
            </a:r>
            <a:endParaRPr kumimoji="1" lang="ja-JP" altLang="en-US" dirty="0">
              <a:solidFill>
                <a:srgbClr val="FF0000"/>
              </a:solidFill>
            </a:endParaRP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787" y="2566101"/>
            <a:ext cx="3742306" cy="2281973"/>
          </a:xfrm>
          <a:prstGeom prst="rect">
            <a:avLst/>
          </a:prstGeom>
        </p:spPr>
      </p:pic>
      <p:sp>
        <p:nvSpPr>
          <p:cNvPr id="19" name="角丸四角形 18"/>
          <p:cNvSpPr/>
          <p:nvPr/>
        </p:nvSpPr>
        <p:spPr>
          <a:xfrm>
            <a:off x="6398913" y="5161573"/>
            <a:ext cx="4366053" cy="524647"/>
          </a:xfrm>
          <a:prstGeom prst="round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solidFill>
                  <a:srgbClr val="FF0000"/>
                </a:solidFill>
              </a:rPr>
              <a:t>現実世界の概念にもマッチ！</a:t>
            </a:r>
            <a:endParaRPr lang="ja-JP" altLang="en-US" dirty="0">
              <a:solidFill>
                <a:srgbClr val="FF0000"/>
              </a:solidFill>
            </a:endParaRPr>
          </a:p>
        </p:txBody>
      </p:sp>
    </p:spTree>
    <p:extLst>
      <p:ext uri="{BB962C8B-B14F-4D97-AF65-F5344CB8AC3E}">
        <p14:creationId xmlns:p14="http://schemas.microsoft.com/office/powerpoint/2010/main" val="314221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必修</a:t>
            </a:r>
            <a:r>
              <a:rPr lang="ja-JP" altLang="en-US" dirty="0" smtClean="0"/>
              <a:t>課題</a:t>
            </a:r>
            <a:r>
              <a:rPr lang="en-US" altLang="ja-JP" dirty="0" smtClean="0"/>
              <a:t>[</a:t>
            </a:r>
            <a:r>
              <a:rPr lang="en-US" altLang="ja-JP" dirty="0" smtClean="0"/>
              <a:t>0601</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a:t>【</a:t>
            </a:r>
            <a:r>
              <a:rPr kumimoji="1" lang="ja-JP" altLang="en-US" dirty="0" smtClean="0"/>
              <a:t>課題名：学生を</a:t>
            </a:r>
            <a:r>
              <a:rPr kumimoji="1" lang="ja-JP" altLang="en-US" dirty="0" smtClean="0"/>
              <a:t>つくる</a:t>
            </a:r>
            <a:r>
              <a:rPr kumimoji="1" lang="en-US" altLang="ja-JP" dirty="0" smtClean="0"/>
              <a:t>3</a:t>
            </a:r>
            <a:r>
              <a:rPr lang="en-US" altLang="ja-JP" dirty="0" smtClean="0"/>
              <a:t>】</a:t>
            </a:r>
            <a:endParaRPr lang="en-US" altLang="ja-JP" dirty="0" smtClean="0"/>
          </a:p>
          <a:p>
            <a:r>
              <a:rPr lang="ja-JP" altLang="en-US" dirty="0" smtClean="0"/>
              <a:t>課題</a:t>
            </a:r>
            <a:r>
              <a:rPr lang="en-US" altLang="ja-JP" dirty="0" smtClean="0"/>
              <a:t>0501</a:t>
            </a:r>
            <a:r>
              <a:rPr lang="ja-JP" altLang="en-US" dirty="0" smtClean="0"/>
              <a:t>の</a:t>
            </a:r>
            <a:r>
              <a:rPr lang="ja-JP" altLang="en-US" dirty="0" smtClean="0"/>
              <a:t>プログラム</a:t>
            </a:r>
            <a:r>
              <a:rPr lang="ja-JP" altLang="en-US" dirty="0" smtClean="0"/>
              <a:t>にコンストラクタを定義して、コンストラクタを用いて学生の情報を初期化せよ。</a:t>
            </a:r>
            <a:endParaRPr lang="en-US" altLang="ja-JP" dirty="0"/>
          </a:p>
        </p:txBody>
      </p:sp>
    </p:spTree>
    <p:extLst>
      <p:ext uri="{BB962C8B-B14F-4D97-AF65-F5344CB8AC3E}">
        <p14:creationId xmlns:p14="http://schemas.microsoft.com/office/powerpoint/2010/main" val="1906689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必修</a:t>
            </a:r>
            <a:r>
              <a:rPr lang="ja-JP" altLang="en-US" dirty="0" smtClean="0"/>
              <a:t>課題</a:t>
            </a:r>
            <a:r>
              <a:rPr lang="en-US" altLang="ja-JP" dirty="0" smtClean="0"/>
              <a:t>[</a:t>
            </a:r>
            <a:r>
              <a:rPr lang="en-US" altLang="ja-JP" dirty="0" smtClean="0"/>
              <a:t>0602]</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a:t>【</a:t>
            </a:r>
            <a:r>
              <a:rPr kumimoji="1" lang="ja-JP" altLang="en-US" dirty="0" smtClean="0"/>
              <a:t>課題名</a:t>
            </a:r>
            <a:r>
              <a:rPr kumimoji="1" lang="ja-JP" altLang="en-US" dirty="0" smtClean="0"/>
              <a:t>：吾輩は猫である</a:t>
            </a:r>
            <a:r>
              <a:rPr lang="en-US" altLang="ja-JP" dirty="0" smtClean="0"/>
              <a:t>】</a:t>
            </a:r>
            <a:endParaRPr lang="en-US" altLang="ja-JP" dirty="0" smtClean="0"/>
          </a:p>
          <a:p>
            <a:r>
              <a:rPr lang="en-US" altLang="ja-JP" dirty="0" smtClean="0"/>
              <a:t>Actor</a:t>
            </a:r>
            <a:r>
              <a:rPr lang="ja-JP" altLang="en-US" dirty="0" smtClean="0"/>
              <a:t>クラスを定義して、登場人物をコンストラクタを用いて初期化するプログラムを作成せよ。</a:t>
            </a:r>
            <a:endParaRPr lang="en-US" altLang="ja-JP" dirty="0" smtClean="0"/>
          </a:p>
          <a:p>
            <a:r>
              <a:rPr lang="ja-JP" altLang="en-US" dirty="0" smtClean="0"/>
              <a:t>ただし、</a:t>
            </a:r>
            <a:r>
              <a:rPr lang="en-US" altLang="ja-JP" dirty="0" smtClean="0"/>
              <a:t>Actor</a:t>
            </a:r>
            <a:r>
              <a:rPr lang="ja-JP" altLang="en-US" dirty="0" smtClean="0"/>
              <a:t>クラスは、</a:t>
            </a:r>
            <a:r>
              <a:rPr lang="en-US" altLang="ja-JP" dirty="0" smtClean="0"/>
              <a:t>Actor</a:t>
            </a:r>
            <a:r>
              <a:rPr lang="ja-JP" altLang="en-US" dirty="0" smtClean="0"/>
              <a:t>の種類を表す</a:t>
            </a:r>
            <a:r>
              <a:rPr lang="en-US" altLang="ja-JP" dirty="0" smtClean="0"/>
              <a:t>kind</a:t>
            </a:r>
            <a:r>
              <a:rPr lang="ja-JP" altLang="en-US" dirty="0" smtClean="0"/>
              <a:t>と、名前を表す</a:t>
            </a:r>
            <a:r>
              <a:rPr lang="en-US" altLang="ja-JP" dirty="0" smtClean="0"/>
              <a:t>name</a:t>
            </a:r>
            <a:r>
              <a:rPr lang="ja-JP" altLang="en-US" dirty="0" smtClean="0"/>
              <a:t>を持つ。</a:t>
            </a:r>
            <a:endParaRPr lang="en-US" altLang="ja-JP" dirty="0" smtClean="0"/>
          </a:p>
          <a:p>
            <a:r>
              <a:rPr lang="en-US" altLang="ja-JP" dirty="0" smtClean="0"/>
              <a:t>kind</a:t>
            </a:r>
            <a:r>
              <a:rPr lang="ja-JP" altLang="en-US" dirty="0" smtClean="0"/>
              <a:t>のみを引数にとるコンストラクタが使用されたとき、</a:t>
            </a:r>
            <a:r>
              <a:rPr lang="en-US" altLang="ja-JP" dirty="0" smtClean="0"/>
              <a:t>name</a:t>
            </a:r>
            <a:r>
              <a:rPr lang="ja-JP" altLang="en-US" dirty="0" smtClean="0"/>
              <a:t>のフィールドは“まだない”とせよ。</a:t>
            </a:r>
            <a:endParaRPr lang="en-US" altLang="ja-JP" dirty="0"/>
          </a:p>
        </p:txBody>
      </p:sp>
    </p:spTree>
    <p:extLst>
      <p:ext uri="{BB962C8B-B14F-4D97-AF65-F5344CB8AC3E}">
        <p14:creationId xmlns:p14="http://schemas.microsoft.com/office/powerpoint/2010/main" val="128083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発展</a:t>
            </a:r>
            <a:r>
              <a:rPr lang="ja-JP" altLang="en-US" dirty="0" smtClean="0"/>
              <a:t>課題</a:t>
            </a:r>
            <a:r>
              <a:rPr lang="en-US" altLang="ja-JP" dirty="0" smtClean="0"/>
              <a:t>[</a:t>
            </a:r>
            <a:r>
              <a:rPr lang="en-US" altLang="ja-JP" dirty="0" smtClean="0"/>
              <a:t>0603]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a:t>【</a:t>
            </a:r>
            <a:r>
              <a:rPr kumimoji="1" lang="ja-JP" altLang="en-US" dirty="0" smtClean="0"/>
              <a:t>課題名</a:t>
            </a:r>
            <a:r>
              <a:rPr kumimoji="1" lang="ja-JP" altLang="en-US" dirty="0" smtClean="0"/>
              <a:t>：新入生をつくる</a:t>
            </a:r>
            <a:r>
              <a:rPr lang="en-US" altLang="ja-JP" dirty="0" smtClean="0"/>
              <a:t>】</a:t>
            </a:r>
            <a:endParaRPr lang="en-US" altLang="ja-JP" dirty="0" smtClean="0"/>
          </a:p>
          <a:p>
            <a:r>
              <a:rPr lang="ja-JP" altLang="en-US" dirty="0" smtClean="0"/>
              <a:t>これまでの</a:t>
            </a:r>
            <a:r>
              <a:rPr lang="en-US" altLang="ja-JP" dirty="0" smtClean="0"/>
              <a:t>Student</a:t>
            </a:r>
            <a:r>
              <a:rPr lang="ja-JP" altLang="en-US" dirty="0" smtClean="0"/>
              <a:t>クラスをベースとして、入学したての１年生の学生を登録するプログラムを作成せよ。</a:t>
            </a:r>
            <a:endParaRPr lang="en-US" altLang="ja-JP" dirty="0" smtClean="0"/>
          </a:p>
          <a:p>
            <a:pPr lvl="1"/>
            <a:r>
              <a:rPr lang="ja-JP" altLang="en-US" dirty="0" smtClean="0"/>
              <a:t>名前、生年</a:t>
            </a:r>
            <a:r>
              <a:rPr lang="en-US" altLang="ja-JP" dirty="0" smtClean="0"/>
              <a:t>/</a:t>
            </a:r>
            <a:r>
              <a:rPr lang="ja-JP" altLang="en-US" dirty="0" smtClean="0"/>
              <a:t>月</a:t>
            </a:r>
            <a:r>
              <a:rPr lang="en-US" altLang="ja-JP" dirty="0" smtClean="0"/>
              <a:t>/</a:t>
            </a:r>
            <a:r>
              <a:rPr lang="ja-JP" altLang="en-US" dirty="0" smtClean="0"/>
              <a:t>日、年齢をキーボードから入力できること。</a:t>
            </a:r>
            <a:endParaRPr lang="en-US" altLang="ja-JP" dirty="0" smtClean="0"/>
          </a:p>
          <a:p>
            <a:pPr lvl="1"/>
            <a:r>
              <a:rPr lang="ja-JP" altLang="en-US" dirty="0"/>
              <a:t>入力</a:t>
            </a:r>
            <a:r>
              <a:rPr lang="ja-JP" altLang="en-US" dirty="0" smtClean="0"/>
              <a:t>した</a:t>
            </a:r>
            <a:r>
              <a:rPr lang="ja-JP" altLang="en-US" dirty="0"/>
              <a:t>順</a:t>
            </a:r>
            <a:r>
              <a:rPr lang="ja-JP" altLang="en-US" dirty="0" smtClean="0"/>
              <a:t>に</a:t>
            </a:r>
            <a:r>
              <a:rPr lang="en-US" altLang="ja-JP" dirty="0" smtClean="0"/>
              <a:t>20170001</a:t>
            </a:r>
            <a:r>
              <a:rPr lang="ja-JP" altLang="en-US" dirty="0" smtClean="0"/>
              <a:t>番からの学籍番号が自動で割り当てられること。</a:t>
            </a:r>
            <a:endParaRPr lang="en-US" altLang="ja-JP" dirty="0" smtClean="0"/>
          </a:p>
          <a:p>
            <a:pPr lvl="2"/>
            <a:r>
              <a:rPr lang="ja-JP" altLang="en-US" dirty="0" smtClean="0"/>
              <a:t>例）</a:t>
            </a:r>
            <a:r>
              <a:rPr lang="en-US" altLang="ja-JP" dirty="0" smtClean="0"/>
              <a:t>3</a:t>
            </a:r>
            <a:r>
              <a:rPr lang="ja-JP" altLang="en-US" dirty="0" smtClean="0"/>
              <a:t>番目に入力された学生の学籍番号は</a:t>
            </a:r>
            <a:r>
              <a:rPr lang="en-US" altLang="ja-JP" dirty="0" smtClean="0"/>
              <a:t>20170003</a:t>
            </a:r>
            <a:endParaRPr lang="en-US" altLang="ja-JP" dirty="0"/>
          </a:p>
        </p:txBody>
      </p:sp>
    </p:spTree>
    <p:extLst>
      <p:ext uri="{BB962C8B-B14F-4D97-AF65-F5344CB8AC3E}">
        <p14:creationId xmlns:p14="http://schemas.microsoft.com/office/powerpoint/2010/main" val="2533532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参考</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188069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評価（前期）</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中間・期末試験（</a:t>
            </a:r>
            <a:r>
              <a:rPr kumimoji="1" lang="en-US" altLang="ja-JP" dirty="0" smtClean="0"/>
              <a:t>40</a:t>
            </a:r>
            <a:r>
              <a:rPr lang="en-US" altLang="ja-JP" dirty="0" smtClean="0"/>
              <a:t>%</a:t>
            </a:r>
            <a:r>
              <a:rPr kumimoji="1" lang="ja-JP" altLang="en-US" dirty="0" smtClean="0"/>
              <a:t>）</a:t>
            </a:r>
            <a:endParaRPr kumimoji="1" lang="en-US" altLang="ja-JP" dirty="0" smtClean="0"/>
          </a:p>
          <a:p>
            <a:r>
              <a:rPr kumimoji="1" lang="ja-JP" altLang="en-US" dirty="0" smtClean="0"/>
              <a:t>課題</a:t>
            </a:r>
            <a:r>
              <a:rPr kumimoji="1" lang="en-US" altLang="ja-JP" dirty="0" smtClean="0"/>
              <a:t>/</a:t>
            </a:r>
            <a:r>
              <a:rPr kumimoji="1" lang="ja-JP" altLang="en-US" dirty="0" smtClean="0"/>
              <a:t>演習（</a:t>
            </a:r>
            <a:r>
              <a:rPr kumimoji="1" lang="en-US" altLang="ja-JP" dirty="0" smtClean="0"/>
              <a:t>60%</a:t>
            </a:r>
            <a:r>
              <a:rPr kumimoji="1" lang="ja-JP" altLang="en-US" dirty="0" smtClean="0"/>
              <a:t>）</a:t>
            </a:r>
            <a:endParaRPr kumimoji="1" lang="en-US" altLang="ja-JP" dirty="0" smtClean="0"/>
          </a:p>
          <a:p>
            <a:pPr lvl="1"/>
            <a:r>
              <a:rPr lang="ja-JP" altLang="en-US" dirty="0" smtClean="0"/>
              <a:t>毎週、必修</a:t>
            </a:r>
            <a:r>
              <a:rPr lang="ja-JP" altLang="en-US" dirty="0"/>
              <a:t>課題と発展課題が</a:t>
            </a:r>
            <a:r>
              <a:rPr lang="ja-JP" altLang="en-US" dirty="0" smtClean="0"/>
              <a:t>課せられる</a:t>
            </a:r>
            <a:endParaRPr lang="en-US" altLang="ja-JP" dirty="0" smtClean="0"/>
          </a:p>
          <a:p>
            <a:pPr lvl="1"/>
            <a:r>
              <a:rPr lang="ja-JP" altLang="en-US" dirty="0" smtClean="0"/>
              <a:t>約</a:t>
            </a:r>
            <a:r>
              <a:rPr lang="en-US" altLang="ja-JP" dirty="0"/>
              <a:t>15</a:t>
            </a:r>
            <a:r>
              <a:rPr lang="ja-JP" altLang="en-US" dirty="0" smtClean="0"/>
              <a:t>週分（</a:t>
            </a:r>
            <a:r>
              <a:rPr lang="en-US" altLang="ja-JP" dirty="0" smtClean="0"/>
              <a:t>1</a:t>
            </a:r>
            <a:r>
              <a:rPr lang="ja-JP" altLang="en-US" dirty="0" smtClean="0"/>
              <a:t>週分は</a:t>
            </a:r>
            <a:r>
              <a:rPr lang="en-US" altLang="ja-JP" dirty="0" smtClean="0"/>
              <a:t>4%</a:t>
            </a:r>
            <a:r>
              <a:rPr lang="ja-JP" altLang="en-US" dirty="0" smtClean="0"/>
              <a:t>に相当）</a:t>
            </a:r>
            <a:endParaRPr lang="en-US" altLang="ja-JP" dirty="0" smtClean="0"/>
          </a:p>
          <a:p>
            <a:pPr lvl="1"/>
            <a:r>
              <a:rPr lang="ja-JP" altLang="en-US" dirty="0" smtClean="0"/>
              <a:t>評価指標：</a:t>
            </a:r>
            <a:endParaRPr lang="en-US" altLang="ja-JP" dirty="0" smtClean="0"/>
          </a:p>
          <a:p>
            <a:pPr marL="1371600" lvl="2" indent="-457200">
              <a:buFont typeface="+mj-ea"/>
              <a:buAutoNum type="circleNumDbPlain"/>
            </a:pPr>
            <a:r>
              <a:rPr lang="ja-JP" altLang="en-US" dirty="0" smtClean="0"/>
              <a:t>出席（無遅刻遅刻が満点）</a:t>
            </a:r>
            <a:endParaRPr lang="en-US" altLang="ja-JP" dirty="0" smtClean="0"/>
          </a:p>
          <a:p>
            <a:pPr marL="1371600" lvl="2" indent="-457200">
              <a:buFont typeface="+mj-ea"/>
              <a:buAutoNum type="circleNumDbPlain"/>
            </a:pPr>
            <a:r>
              <a:rPr lang="ja-JP" altLang="en-US" dirty="0" smtClean="0"/>
              <a:t>提出</a:t>
            </a:r>
            <a:r>
              <a:rPr lang="ja-JP" altLang="en-US" dirty="0"/>
              <a:t>期限（</a:t>
            </a:r>
            <a:r>
              <a:rPr lang="ja-JP" altLang="en-US" dirty="0">
                <a:solidFill>
                  <a:srgbClr val="FF0000"/>
                </a:solidFill>
              </a:rPr>
              <a:t>次回授業日の前日まで</a:t>
            </a:r>
            <a:r>
              <a:rPr lang="ja-JP" altLang="en-US" dirty="0"/>
              <a:t>提出分を評価。発展課題は遅れても評価する</a:t>
            </a:r>
            <a:r>
              <a:rPr lang="ja-JP" altLang="en-US" dirty="0" smtClean="0"/>
              <a:t>）</a:t>
            </a:r>
            <a:endParaRPr lang="en-US" altLang="ja-JP" dirty="0" smtClean="0"/>
          </a:p>
          <a:p>
            <a:pPr marL="1371600" lvl="2" indent="-457200">
              <a:buFont typeface="+mj-ea"/>
              <a:buAutoNum type="circleNumDbPlain"/>
            </a:pPr>
            <a:r>
              <a:rPr lang="ja-JP" altLang="en-US" dirty="0" smtClean="0"/>
              <a:t>実行可能かどうか</a:t>
            </a:r>
            <a:endParaRPr lang="en-US" altLang="ja-JP" dirty="0" smtClean="0"/>
          </a:p>
          <a:p>
            <a:pPr marL="1371600" lvl="2" indent="-457200">
              <a:buFont typeface="+mj-ea"/>
              <a:buAutoNum type="circleNumDbPlain"/>
            </a:pPr>
            <a:r>
              <a:rPr lang="ja-JP" altLang="en-US" dirty="0" smtClean="0"/>
              <a:t>エラーが起こらないよう記述されているか</a:t>
            </a:r>
            <a:endParaRPr lang="en-US" altLang="ja-JP" dirty="0" smtClean="0"/>
          </a:p>
          <a:p>
            <a:pPr marL="1371600" lvl="2" indent="-457200">
              <a:buFont typeface="+mj-ea"/>
              <a:buAutoNum type="circleNumDbPlain"/>
            </a:pPr>
            <a:r>
              <a:rPr kumimoji="1" lang="ja-JP" altLang="en-US" dirty="0" smtClean="0"/>
              <a:t>コメントがあるか</a:t>
            </a:r>
            <a:endParaRPr kumimoji="1" lang="en-US" altLang="ja-JP" dirty="0" smtClean="0"/>
          </a:p>
          <a:p>
            <a:pPr lvl="1"/>
            <a:r>
              <a:rPr kumimoji="1" lang="ja-JP" altLang="en-US" dirty="0" smtClean="0">
                <a:solidFill>
                  <a:srgbClr val="FF0000"/>
                </a:solidFill>
              </a:rPr>
              <a:t>遅れても必ず提出すること。課題未提出の分だけ全体の評価を割り引く。</a:t>
            </a:r>
            <a:endParaRPr kumimoji="1" lang="en-US" altLang="ja-JP" dirty="0" smtClean="0">
              <a:solidFill>
                <a:srgbClr val="FF0000"/>
              </a:solidFill>
            </a:endParaRPr>
          </a:p>
        </p:txBody>
      </p:sp>
    </p:spTree>
    <p:extLst>
      <p:ext uri="{BB962C8B-B14F-4D97-AF65-F5344CB8AC3E}">
        <p14:creationId xmlns:p14="http://schemas.microsoft.com/office/powerpoint/2010/main" val="3277754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オフィスアワー（</a:t>
            </a:r>
            <a:r>
              <a:rPr lang="ja-JP" altLang="en-US" dirty="0"/>
              <a:t>市川</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毎週水曜日</a:t>
            </a:r>
            <a:r>
              <a:rPr kumimoji="1" lang="en-US" altLang="ja-JP" dirty="0" smtClean="0"/>
              <a:t>15</a:t>
            </a:r>
            <a:r>
              <a:rPr kumimoji="1" lang="ja-JP" altLang="en-US" dirty="0" smtClean="0"/>
              <a:t>：</a:t>
            </a:r>
            <a:r>
              <a:rPr kumimoji="1" lang="en-US" altLang="ja-JP" dirty="0" smtClean="0"/>
              <a:t>00</a:t>
            </a:r>
            <a:r>
              <a:rPr kumimoji="1" lang="ja-JP" altLang="en-US" dirty="0" smtClean="0"/>
              <a:t>～</a:t>
            </a:r>
            <a:r>
              <a:rPr kumimoji="1" lang="en-US" altLang="ja-JP" dirty="0" smtClean="0"/>
              <a:t>17:00</a:t>
            </a:r>
            <a:r>
              <a:rPr kumimoji="1" lang="ja-JP" altLang="en-US" dirty="0" smtClean="0"/>
              <a:t>を予定</a:t>
            </a:r>
            <a:endParaRPr kumimoji="1" lang="en-US" altLang="ja-JP" dirty="0" smtClean="0"/>
          </a:p>
          <a:p>
            <a:r>
              <a:rPr kumimoji="1" lang="ja-JP" altLang="en-US" dirty="0" smtClean="0"/>
              <a:t>情報工学科棟</a:t>
            </a:r>
            <a:r>
              <a:rPr kumimoji="1" lang="en-US" altLang="ja-JP" dirty="0" smtClean="0"/>
              <a:t>2F206</a:t>
            </a:r>
            <a:r>
              <a:rPr kumimoji="1" lang="ja-JP" altLang="en-US" dirty="0" err="1" smtClean="0"/>
              <a:t>、</a:t>
            </a:r>
            <a:r>
              <a:rPr kumimoji="1" lang="en-US" altLang="ja-JP" dirty="0" smtClean="0"/>
              <a:t>3F306</a:t>
            </a:r>
            <a:r>
              <a:rPr kumimoji="1" lang="ja-JP" altLang="en-US" dirty="0" smtClean="0"/>
              <a:t>を訪ねてください</a:t>
            </a:r>
            <a:endParaRPr kumimoji="1" lang="en-US" altLang="ja-JP" dirty="0" smtClean="0"/>
          </a:p>
          <a:p>
            <a:r>
              <a:rPr lang="ja-JP" altLang="en-US" dirty="0"/>
              <a:t>メール</a:t>
            </a:r>
            <a:r>
              <a:rPr lang="ja-JP" altLang="en-US" dirty="0" smtClean="0"/>
              <a:t>での問い合わせも受け付けます</a:t>
            </a:r>
            <a:endParaRPr lang="en-US" altLang="ja-JP" dirty="0" smtClean="0"/>
          </a:p>
          <a:p>
            <a:pPr lvl="1"/>
            <a:r>
              <a:rPr kumimoji="1" lang="en-US" altLang="ja-JP" dirty="0"/>
              <a:t>ichikawa@info.nara-k.ac.jp</a:t>
            </a:r>
            <a:endParaRPr kumimoji="1" lang="ja-JP" altLang="en-US" dirty="0"/>
          </a:p>
        </p:txBody>
      </p:sp>
    </p:spTree>
    <p:extLst>
      <p:ext uri="{BB962C8B-B14F-4D97-AF65-F5344CB8AC3E}">
        <p14:creationId xmlns:p14="http://schemas.microsoft.com/office/powerpoint/2010/main" val="2742295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課題の提出</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a:t>e-Learning</a:t>
            </a:r>
            <a:r>
              <a:rPr lang="ja-JP" altLang="en-US" dirty="0"/>
              <a:t>システム上</a:t>
            </a:r>
            <a:r>
              <a:rPr lang="ja-JP" altLang="en-US" dirty="0" smtClean="0"/>
              <a:t>で提出</a:t>
            </a:r>
            <a:r>
              <a:rPr lang="ja-JP" altLang="en-US" dirty="0"/>
              <a:t>してください</a:t>
            </a:r>
            <a:r>
              <a:rPr lang="ja-JP" altLang="en-US" dirty="0" smtClean="0"/>
              <a:t>。</a:t>
            </a:r>
            <a:endParaRPr lang="en-US" altLang="ja-JP" dirty="0"/>
          </a:p>
          <a:p>
            <a:pPr marL="0" indent="0">
              <a:buNone/>
            </a:pPr>
            <a:r>
              <a:rPr lang="ja-JP" altLang="en-US" dirty="0"/>
              <a:t>以下が守られていない場合は、提出を不受理とする。</a:t>
            </a:r>
          </a:p>
          <a:p>
            <a:r>
              <a:rPr lang="ja-JP" altLang="en-US" dirty="0"/>
              <a:t>各課題についてファイル名は「</a:t>
            </a:r>
            <a:r>
              <a:rPr lang="en-US" altLang="ja-JP" dirty="0"/>
              <a:t>Kadai####.java</a:t>
            </a:r>
            <a:r>
              <a:rPr lang="ja-JP" altLang="en-US" dirty="0"/>
              <a:t>」、</a:t>
            </a:r>
            <a:r>
              <a:rPr lang="en-US" altLang="ja-JP" dirty="0"/>
              <a:t>class</a:t>
            </a:r>
            <a:r>
              <a:rPr lang="ja-JP" altLang="en-US" dirty="0"/>
              <a:t>名を「</a:t>
            </a:r>
            <a:r>
              <a:rPr lang="en-US" altLang="ja-JP" dirty="0" err="1"/>
              <a:t>Kadai</a:t>
            </a:r>
            <a:r>
              <a:rPr lang="en-US" altLang="ja-JP" dirty="0"/>
              <a:t>####</a:t>
            </a:r>
            <a:r>
              <a:rPr lang="ja-JP" altLang="en-US" dirty="0"/>
              <a:t>」とする。</a:t>
            </a:r>
            <a:r>
              <a:rPr lang="en-US" altLang="ja-JP" dirty="0"/>
              <a:t>####</a:t>
            </a:r>
            <a:r>
              <a:rPr lang="ja-JP" altLang="en-US" dirty="0" err="1"/>
              <a:t>には</a:t>
            </a:r>
            <a:r>
              <a:rPr lang="ja-JP" altLang="en-US" dirty="0"/>
              <a:t>課題番号を入れる</a:t>
            </a:r>
            <a:endParaRPr lang="en-US" altLang="ja-JP" dirty="0"/>
          </a:p>
          <a:p>
            <a:r>
              <a:rPr lang="ja-JP" altLang="en-US" dirty="0"/>
              <a:t>ファイルは課題ごとに</a:t>
            </a:r>
            <a:r>
              <a:rPr lang="en-US" altLang="ja-JP" dirty="0"/>
              <a:t>zip</a:t>
            </a:r>
            <a:r>
              <a:rPr lang="ja-JP" altLang="en-US" dirty="0"/>
              <a:t>形式に</a:t>
            </a:r>
            <a:r>
              <a:rPr lang="ja-JP" altLang="en-US" dirty="0" smtClean="0"/>
              <a:t>圧縮すること</a:t>
            </a:r>
            <a:r>
              <a:rPr lang="ja-JP" altLang="en-US" sz="2200" dirty="0" smtClean="0"/>
              <a:t>（</a:t>
            </a:r>
            <a:r>
              <a:rPr lang="ja-JP" altLang="en-US" sz="2200" dirty="0"/>
              <a:t>次ページを参照）</a:t>
            </a:r>
            <a:endParaRPr lang="en-US" altLang="ja-JP" sz="2200" dirty="0"/>
          </a:p>
          <a:p>
            <a:endParaRPr kumimoji="1" lang="ja-JP" altLang="en-US" dirty="0"/>
          </a:p>
        </p:txBody>
      </p:sp>
    </p:spTree>
    <p:extLst>
      <p:ext uri="{BB962C8B-B14F-4D97-AF65-F5344CB8AC3E}">
        <p14:creationId xmlns:p14="http://schemas.microsoft.com/office/powerpoint/2010/main" val="4098545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お願い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帰りの際、</a:t>
            </a:r>
            <a:r>
              <a:rPr kumimoji="1" lang="en-US" altLang="ja-JP" dirty="0" smtClean="0"/>
              <a:t>PC</a:t>
            </a:r>
            <a:r>
              <a:rPr kumimoji="1" lang="ja-JP" altLang="en-US" dirty="0" smtClean="0"/>
              <a:t>をシャットダウンせずに“ログオフ”してください</a:t>
            </a:r>
            <a:endParaRPr kumimoji="1" lang="en-US" altLang="ja-JP" dirty="0" smtClean="0"/>
          </a:p>
          <a:p>
            <a:endParaRPr lang="en-US" altLang="ja-JP" dirty="0"/>
          </a:p>
        </p:txBody>
      </p:sp>
    </p:spTree>
    <p:extLst>
      <p:ext uri="{BB962C8B-B14F-4D97-AF65-F5344CB8AC3E}">
        <p14:creationId xmlns:p14="http://schemas.microsoft.com/office/powerpoint/2010/main" val="4035423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参考：</a:t>
            </a:r>
            <a:r>
              <a:rPr lang="en-US" altLang="ja-JP" dirty="0" smtClean="0"/>
              <a:t>Eclipse</a:t>
            </a:r>
            <a:r>
              <a:rPr lang="ja-JP" altLang="en-US" dirty="0"/>
              <a:t>のエクスポート機能</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メニューから「ファイル」 → 「エクスポート」 → 「一般」 → 「アーカイブ・ファイル」を選択 → 「次へ」ボタン</a:t>
            </a:r>
          </a:p>
          <a:p>
            <a:endParaRPr lang="ja-JP" altLang="en-US" dirty="0"/>
          </a:p>
          <a:p>
            <a:r>
              <a:rPr lang="ja-JP" altLang="en-US" dirty="0"/>
              <a:t>エクスポートするファイルにチェックを入れる</a:t>
            </a:r>
          </a:p>
          <a:p>
            <a:r>
              <a:rPr lang="ja-JP" altLang="en-US" dirty="0"/>
              <a:t>提出するファイルのみにチェックを入れること</a:t>
            </a:r>
          </a:p>
          <a:p>
            <a:endParaRPr lang="ja-JP" altLang="en-US" dirty="0"/>
          </a:p>
          <a:p>
            <a:r>
              <a:rPr lang="ja-JP" altLang="en-US" dirty="0"/>
              <a:t>「宛先アーカイブ・ファイル」を指定 → 「完了」ボタン</a:t>
            </a:r>
          </a:p>
          <a:p>
            <a:endParaRPr kumimoji="1" lang="ja-JP" altLang="en-US" dirty="0"/>
          </a:p>
        </p:txBody>
      </p:sp>
    </p:spTree>
    <p:extLst>
      <p:ext uri="{BB962C8B-B14F-4D97-AF65-F5344CB8AC3E}">
        <p14:creationId xmlns:p14="http://schemas.microsoft.com/office/powerpoint/2010/main" val="790870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直近の予定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5/31</a:t>
            </a:r>
            <a:r>
              <a:rPr kumimoji="1" lang="ja-JP" altLang="en-US" dirty="0" smtClean="0"/>
              <a:t>（水）：中間試験期間のため授業なし</a:t>
            </a:r>
            <a:endParaRPr kumimoji="1" lang="en-US" altLang="ja-JP" dirty="0" smtClean="0"/>
          </a:p>
          <a:p>
            <a:r>
              <a:rPr lang="en-US" altLang="ja-JP" dirty="0" smtClean="0"/>
              <a:t>6/7</a:t>
            </a:r>
            <a:r>
              <a:rPr lang="ja-JP" altLang="en-US" dirty="0"/>
              <a:t>（水</a:t>
            </a:r>
            <a:r>
              <a:rPr lang="ja-JP" altLang="en-US" dirty="0" smtClean="0"/>
              <a:t>）  ：第</a:t>
            </a:r>
            <a:r>
              <a:rPr lang="en-US" altLang="ja-JP" dirty="0" smtClean="0"/>
              <a:t>7</a:t>
            </a:r>
            <a:r>
              <a:rPr lang="ja-JP" altLang="en-US" dirty="0" smtClean="0"/>
              <a:t>回，前期中間試験</a:t>
            </a:r>
            <a:endParaRPr kumimoji="1" lang="ja-JP" altLang="en-US" dirty="0"/>
          </a:p>
        </p:txBody>
      </p:sp>
    </p:spTree>
    <p:extLst>
      <p:ext uri="{BB962C8B-B14F-4D97-AF65-F5344CB8AC3E}">
        <p14:creationId xmlns:p14="http://schemas.microsoft.com/office/powerpoint/2010/main" val="4207117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中間試験</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a:t>6/7</a:t>
            </a:r>
            <a:r>
              <a:rPr lang="ja-JP" altLang="en-US" dirty="0"/>
              <a:t>（水） </a:t>
            </a:r>
            <a:r>
              <a:rPr lang="en-US" altLang="ja-JP" dirty="0" smtClean="0"/>
              <a:t>13:05</a:t>
            </a:r>
            <a:r>
              <a:rPr lang="ja-JP" altLang="en-US" dirty="0" smtClean="0"/>
              <a:t>～</a:t>
            </a:r>
            <a:r>
              <a:rPr lang="en-US" altLang="ja-JP" dirty="0" smtClean="0"/>
              <a:t>14:25</a:t>
            </a:r>
            <a:r>
              <a:rPr lang="ja-JP" altLang="en-US" dirty="0" smtClean="0"/>
              <a:t>（</a:t>
            </a:r>
            <a:r>
              <a:rPr lang="en-US" altLang="ja-JP" dirty="0"/>
              <a:t>80</a:t>
            </a:r>
            <a:r>
              <a:rPr lang="ja-JP" altLang="en-US" dirty="0"/>
              <a:t>分）</a:t>
            </a:r>
          </a:p>
          <a:p>
            <a:r>
              <a:rPr lang="en-US" altLang="ja-JP" dirty="0" smtClean="0"/>
              <a:t>50</a:t>
            </a:r>
            <a:r>
              <a:rPr lang="ja-JP" altLang="en-US" dirty="0"/>
              <a:t>分</a:t>
            </a:r>
            <a:r>
              <a:rPr lang="ja-JP" altLang="en-US" dirty="0" smtClean="0"/>
              <a:t>経過後（</a:t>
            </a:r>
            <a:r>
              <a:rPr lang="en-US" altLang="ja-JP" dirty="0" smtClean="0"/>
              <a:t>13:55</a:t>
            </a:r>
            <a:r>
              <a:rPr lang="ja-JP" altLang="en-US" dirty="0" smtClean="0"/>
              <a:t>）から</a:t>
            </a:r>
            <a:r>
              <a:rPr lang="ja-JP" altLang="en-US" dirty="0"/>
              <a:t>退室可</a:t>
            </a:r>
          </a:p>
          <a:p>
            <a:r>
              <a:rPr lang="ja-JP" altLang="en-US" dirty="0"/>
              <a:t>持ち込み</a:t>
            </a:r>
          </a:p>
          <a:p>
            <a:pPr lvl="1"/>
            <a:r>
              <a:rPr lang="ja-JP" altLang="en-US" dirty="0"/>
              <a:t>筆記用具、紙媒体の教科書、ノート、参考書（自分で選んだ本など）は可</a:t>
            </a:r>
          </a:p>
          <a:p>
            <a:pPr lvl="1"/>
            <a:r>
              <a:rPr lang="ja-JP" altLang="en-US" dirty="0"/>
              <a:t>自分のフォルダにある過去のプログラムなどは参考にしてよい（</a:t>
            </a:r>
            <a:r>
              <a:rPr lang="en-US" altLang="ja-JP" dirty="0"/>
              <a:t>USB</a:t>
            </a:r>
            <a:r>
              <a:rPr lang="ja-JP" altLang="en-US" dirty="0"/>
              <a:t>メモリ等を接続したままの受験は不可）</a:t>
            </a:r>
          </a:p>
          <a:p>
            <a:r>
              <a:rPr lang="ja-JP" altLang="en-US" dirty="0"/>
              <a:t>注意事項</a:t>
            </a:r>
          </a:p>
          <a:p>
            <a:pPr lvl="1"/>
            <a:r>
              <a:rPr lang="ja-JP" altLang="en-US" dirty="0"/>
              <a:t>携帯電話などの通信機器は、電源を切ってかばんの中に入れておくか</a:t>
            </a:r>
            <a:br>
              <a:rPr lang="ja-JP" altLang="en-US" dirty="0"/>
            </a:br>
            <a:r>
              <a:rPr lang="ja-JP" altLang="en-US" dirty="0"/>
              <a:t>前の教卓に置いておくこと（服のポケットに入れてはいけない）</a:t>
            </a:r>
          </a:p>
          <a:p>
            <a:pPr lvl="1"/>
            <a:r>
              <a:rPr lang="ja-JP" altLang="en-US" dirty="0"/>
              <a:t>試験終了</a:t>
            </a:r>
            <a:r>
              <a:rPr lang="en-US" altLang="ja-JP" dirty="0"/>
              <a:t>5</a:t>
            </a:r>
            <a:r>
              <a:rPr lang="ja-JP" altLang="en-US" dirty="0"/>
              <a:t>分前までに、各問題の解答を少なくとも</a:t>
            </a:r>
            <a:r>
              <a:rPr lang="en-US" altLang="ja-JP" dirty="0"/>
              <a:t>1</a:t>
            </a:r>
            <a:r>
              <a:rPr lang="ja-JP" altLang="en-US" dirty="0"/>
              <a:t>回は提出すること（複数回提出された場合は、最新のものを採点します</a:t>
            </a:r>
            <a:r>
              <a:rPr lang="ja-JP" altLang="en-US" dirty="0" smtClean="0"/>
              <a:t>）</a:t>
            </a:r>
            <a:endParaRPr lang="ja-JP" altLang="en-US" dirty="0"/>
          </a:p>
        </p:txBody>
      </p:sp>
    </p:spTree>
    <p:extLst>
      <p:ext uri="{BB962C8B-B14F-4D97-AF65-F5344CB8AC3E}">
        <p14:creationId xmlns:p14="http://schemas.microsoft.com/office/powerpoint/2010/main" val="2534862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復習</a:t>
            </a:r>
            <a:r>
              <a:rPr kumimoji="1" lang="en-US" altLang="ja-JP" dirty="0" smtClean="0"/>
              <a:t>】</a:t>
            </a:r>
            <a:r>
              <a:rPr kumimoji="1" lang="ja-JP" altLang="en-US" dirty="0" smtClean="0"/>
              <a:t>クラスの考え方</a:t>
            </a:r>
            <a:endParaRPr kumimoji="1" lang="ja-JP" altLang="en-US" dirty="0"/>
          </a:p>
        </p:txBody>
      </p:sp>
      <p:pic>
        <p:nvPicPr>
          <p:cNvPr id="8" name="コンテンツ プレースホルダー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0159" y="2423813"/>
            <a:ext cx="1401277" cy="1496025"/>
          </a:xfrm>
        </p:spPr>
      </p:pic>
      <p:grpSp>
        <p:nvGrpSpPr>
          <p:cNvPr id="6" name="グループ化 5"/>
          <p:cNvGrpSpPr/>
          <p:nvPr/>
        </p:nvGrpSpPr>
        <p:grpSpPr>
          <a:xfrm>
            <a:off x="956964" y="2314576"/>
            <a:ext cx="2414444" cy="1512331"/>
            <a:chOff x="1133475" y="2600326"/>
            <a:chExt cx="2414444" cy="1512331"/>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1429" t="70690" r="80476" b="12759"/>
            <a:stretch/>
          </p:blipFill>
          <p:spPr>
            <a:xfrm>
              <a:off x="1485899" y="2600326"/>
              <a:ext cx="1628771" cy="1028700"/>
            </a:xfrm>
            <a:prstGeom prst="rect">
              <a:avLst/>
            </a:prstGeom>
          </p:spPr>
        </p:pic>
        <p:sp>
          <p:nvSpPr>
            <p:cNvPr id="5" name="テキスト ボックス 4"/>
            <p:cNvSpPr txBox="1"/>
            <p:nvPr/>
          </p:nvSpPr>
          <p:spPr>
            <a:xfrm>
              <a:off x="1133475" y="3743325"/>
              <a:ext cx="2414444" cy="369332"/>
            </a:xfrm>
            <a:prstGeom prst="rect">
              <a:avLst/>
            </a:prstGeom>
            <a:noFill/>
          </p:spPr>
          <p:txBody>
            <a:bodyPr wrap="none" rtlCol="0">
              <a:spAutoFit/>
            </a:bodyPr>
            <a:lstStyle/>
            <a:p>
              <a:r>
                <a:rPr kumimoji="1" lang="ja-JP" altLang="en-US" dirty="0" smtClean="0"/>
                <a:t>何を思い浮かべるか？</a:t>
              </a:r>
              <a:endParaRPr kumimoji="1" lang="en-US" altLang="ja-JP" dirty="0" smtClean="0"/>
            </a:p>
          </p:txBody>
        </p:sp>
      </p:grpSp>
      <p:sp>
        <p:nvSpPr>
          <p:cNvPr id="7" name="右矢印 6"/>
          <p:cNvSpPr/>
          <p:nvPr/>
        </p:nvSpPr>
        <p:spPr>
          <a:xfrm>
            <a:off x="3293692" y="2828926"/>
            <a:ext cx="666750" cy="342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2637" y="2422238"/>
            <a:ext cx="1103232" cy="149760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5561" y="2423813"/>
            <a:ext cx="1302912" cy="149760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5943" y="2422238"/>
            <a:ext cx="1297920" cy="1497600"/>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59053" y="2422238"/>
            <a:ext cx="1125973" cy="1497600"/>
          </a:xfrm>
          <a:prstGeom prst="rect">
            <a:avLst/>
          </a:prstGeom>
        </p:spPr>
      </p:pic>
      <p:sp>
        <p:nvSpPr>
          <p:cNvPr id="13" name="雲形吹き出し 12"/>
          <p:cNvSpPr/>
          <p:nvPr/>
        </p:nvSpPr>
        <p:spPr>
          <a:xfrm>
            <a:off x="4594785" y="1683563"/>
            <a:ext cx="1100019" cy="471688"/>
          </a:xfrm>
          <a:prstGeom prst="cloudCallout">
            <a:avLst>
              <a:gd name="adj1" fmla="val -28833"/>
              <a:gd name="adj2" fmla="val 78047"/>
            </a:avLst>
          </a:prstGeom>
          <a:solidFill>
            <a:srgbClr val="E5004A"/>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kumimoji="1" lang="ja-JP" altLang="en-US" dirty="0" smtClean="0"/>
              <a:t>何味？</a:t>
            </a:r>
            <a:endParaRPr kumimoji="1" lang="ja-JP" altLang="en-US" dirty="0"/>
          </a:p>
        </p:txBody>
      </p:sp>
      <p:pic>
        <p:nvPicPr>
          <p:cNvPr id="3" name="図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25869" y="2422238"/>
            <a:ext cx="1133184" cy="1497600"/>
          </a:xfrm>
          <a:prstGeom prst="rect">
            <a:avLst/>
          </a:prstGeom>
        </p:spPr>
      </p:pic>
      <p:sp>
        <p:nvSpPr>
          <p:cNvPr id="14" name="雲形吹き出し 13"/>
          <p:cNvSpPr/>
          <p:nvPr/>
        </p:nvSpPr>
        <p:spPr>
          <a:xfrm>
            <a:off x="5694804" y="1683563"/>
            <a:ext cx="1273669" cy="471688"/>
          </a:xfrm>
          <a:prstGeom prst="cloudCallout">
            <a:avLst>
              <a:gd name="adj1" fmla="val -11633"/>
              <a:gd name="adj2" fmla="val 86124"/>
            </a:avLst>
          </a:prstGeom>
          <a:solidFill>
            <a:srgbClr val="E5004A"/>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kumimoji="1" lang="ja-JP" altLang="en-US" dirty="0" smtClean="0"/>
              <a:t>何味じゃ？</a:t>
            </a:r>
            <a:endParaRPr kumimoji="1" lang="ja-JP" altLang="en-US" dirty="0"/>
          </a:p>
        </p:txBody>
      </p:sp>
      <p:sp>
        <p:nvSpPr>
          <p:cNvPr id="15" name="雲形吹き出し 14"/>
          <p:cNvSpPr/>
          <p:nvPr/>
        </p:nvSpPr>
        <p:spPr>
          <a:xfrm>
            <a:off x="6845943" y="1874063"/>
            <a:ext cx="1273669" cy="471688"/>
          </a:xfrm>
          <a:prstGeom prst="cloudCallout">
            <a:avLst>
              <a:gd name="adj1" fmla="val -11633"/>
              <a:gd name="adj2" fmla="val 86124"/>
            </a:avLst>
          </a:prstGeom>
          <a:solidFill>
            <a:srgbClr val="E5004A"/>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lang="ja-JP" altLang="en-US" dirty="0"/>
              <a:t>中身</a:t>
            </a:r>
            <a:r>
              <a:rPr lang="ja-JP" altLang="en-US" dirty="0" smtClean="0"/>
              <a:t>は</a:t>
            </a:r>
            <a:r>
              <a:rPr kumimoji="1" lang="ja-JP" altLang="en-US" dirty="0" smtClean="0"/>
              <a:t>？</a:t>
            </a:r>
            <a:endParaRPr kumimoji="1" lang="ja-JP" altLang="en-US" dirty="0"/>
          </a:p>
        </p:txBody>
      </p:sp>
      <p:sp>
        <p:nvSpPr>
          <p:cNvPr id="16" name="雲形吹き出し 15"/>
          <p:cNvSpPr/>
          <p:nvPr/>
        </p:nvSpPr>
        <p:spPr>
          <a:xfrm>
            <a:off x="8119612" y="1616769"/>
            <a:ext cx="961208" cy="471688"/>
          </a:xfrm>
          <a:prstGeom prst="cloudCallout">
            <a:avLst>
              <a:gd name="adj1" fmla="val -11633"/>
              <a:gd name="adj2" fmla="val 104298"/>
            </a:avLst>
          </a:prstGeom>
          <a:solidFill>
            <a:srgbClr val="E5004A"/>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lang="ja-JP" altLang="en-US" dirty="0" smtClean="0"/>
              <a:t>何</a:t>
            </a:r>
            <a:r>
              <a:rPr lang="ja-JP" altLang="en-US" dirty="0"/>
              <a:t>味</a:t>
            </a:r>
            <a:r>
              <a:rPr kumimoji="1" lang="ja-JP" altLang="en-US" dirty="0" smtClean="0"/>
              <a:t>？</a:t>
            </a:r>
            <a:endParaRPr kumimoji="1" lang="ja-JP" altLang="en-US" dirty="0"/>
          </a:p>
        </p:txBody>
      </p:sp>
      <p:sp>
        <p:nvSpPr>
          <p:cNvPr id="17" name="雲形吹き出し 16"/>
          <p:cNvSpPr/>
          <p:nvPr/>
        </p:nvSpPr>
        <p:spPr>
          <a:xfrm>
            <a:off x="9225869" y="1616769"/>
            <a:ext cx="1006090" cy="471688"/>
          </a:xfrm>
          <a:prstGeom prst="cloudCallout">
            <a:avLst>
              <a:gd name="adj1" fmla="val -11633"/>
              <a:gd name="adj2" fmla="val 104298"/>
            </a:avLst>
          </a:prstGeom>
          <a:solidFill>
            <a:srgbClr val="C00000"/>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lang="ja-JP" altLang="en-US" dirty="0" smtClean="0"/>
              <a:t>何</a:t>
            </a:r>
            <a:r>
              <a:rPr lang="en-US" altLang="ja-JP" dirty="0" err="1" smtClean="0"/>
              <a:t>cal</a:t>
            </a:r>
            <a:r>
              <a:rPr kumimoji="1" lang="ja-JP" altLang="en-US" dirty="0" smtClean="0"/>
              <a:t>？</a:t>
            </a:r>
            <a:endParaRPr kumimoji="1" lang="ja-JP" altLang="en-US" dirty="0"/>
          </a:p>
        </p:txBody>
      </p:sp>
      <p:sp>
        <p:nvSpPr>
          <p:cNvPr id="18" name="雲形吹き出し 17"/>
          <p:cNvSpPr/>
          <p:nvPr/>
        </p:nvSpPr>
        <p:spPr>
          <a:xfrm>
            <a:off x="10398524" y="1616769"/>
            <a:ext cx="955466" cy="471688"/>
          </a:xfrm>
          <a:prstGeom prst="cloudCallout">
            <a:avLst>
              <a:gd name="adj1" fmla="val -11633"/>
              <a:gd name="adj2" fmla="val 104298"/>
            </a:avLst>
          </a:prstGeom>
          <a:solidFill>
            <a:srgbClr val="C00000"/>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lang="ja-JP" altLang="en-US" dirty="0" smtClean="0"/>
              <a:t>何</a:t>
            </a:r>
            <a:r>
              <a:rPr lang="en-US" altLang="ja-JP" dirty="0" smtClean="0"/>
              <a:t>cal</a:t>
            </a:r>
            <a:r>
              <a:rPr kumimoji="1" lang="ja-JP" altLang="en-US" dirty="0" smtClean="0"/>
              <a:t>？</a:t>
            </a:r>
            <a:endParaRPr kumimoji="1" lang="ja-JP" altLang="en-US" dirty="0"/>
          </a:p>
        </p:txBody>
      </p:sp>
      <p:graphicFrame>
        <p:nvGraphicFramePr>
          <p:cNvPr id="19" name="表 18"/>
          <p:cNvGraphicFramePr>
            <a:graphicFrameLocks noGrp="1"/>
          </p:cNvGraphicFramePr>
          <p:nvPr>
            <p:extLst>
              <p:ext uri="{D42A27DB-BD31-4B8C-83A1-F6EECF244321}">
                <p14:modId xmlns:p14="http://schemas.microsoft.com/office/powerpoint/2010/main" val="4267596348"/>
              </p:ext>
            </p:extLst>
          </p:nvPr>
        </p:nvGraphicFramePr>
        <p:xfrm>
          <a:off x="3293692" y="5030136"/>
          <a:ext cx="1101725" cy="741680"/>
        </p:xfrm>
        <a:graphic>
          <a:graphicData uri="http://schemas.openxmlformats.org/drawingml/2006/table">
            <a:tbl>
              <a:tblPr firstRow="1" bandRow="1">
                <a:tableStyleId>{5940675A-B579-460E-94D1-54222C63F5DA}</a:tableStyleId>
              </a:tblPr>
              <a:tblGrid>
                <a:gridCol w="1101725"/>
              </a:tblGrid>
              <a:tr h="370840">
                <a:tc>
                  <a:txBody>
                    <a:bodyPr/>
                    <a:lstStyle/>
                    <a:p>
                      <a:r>
                        <a:rPr kumimoji="1" lang="ja-JP" altLang="en-US" dirty="0" smtClean="0">
                          <a:solidFill>
                            <a:schemeClr val="bg1"/>
                          </a:solidFill>
                        </a:rPr>
                        <a:t>味</a:t>
                      </a:r>
                      <a:endParaRPr kumimoji="1" lang="ja-JP" altLang="en-US" dirty="0">
                        <a:solidFill>
                          <a:schemeClr val="bg1"/>
                        </a:solidFill>
                      </a:endParaRPr>
                    </a:p>
                  </a:txBody>
                  <a:tcPr>
                    <a:solidFill>
                      <a:srgbClr val="E5004A"/>
                    </a:solidFill>
                  </a:tcPr>
                </a:tc>
              </a:tr>
              <a:tr h="370840">
                <a:tc>
                  <a:txBody>
                    <a:bodyPr/>
                    <a:lstStyle/>
                    <a:p>
                      <a:r>
                        <a:rPr kumimoji="1" lang="ja-JP" altLang="en-US" dirty="0" smtClean="0">
                          <a:solidFill>
                            <a:schemeClr val="bg1"/>
                          </a:solidFill>
                        </a:rPr>
                        <a:t>カロリー</a:t>
                      </a:r>
                      <a:endParaRPr kumimoji="1" lang="ja-JP" altLang="en-US" dirty="0">
                        <a:solidFill>
                          <a:schemeClr val="bg1"/>
                        </a:solidFill>
                      </a:endParaRPr>
                    </a:p>
                  </a:txBody>
                  <a:tcPr>
                    <a:solidFill>
                      <a:srgbClr val="C00000"/>
                    </a:solidFill>
                  </a:tcPr>
                </a:tc>
              </a:tr>
            </a:tbl>
          </a:graphicData>
        </a:graphic>
      </p:graphicFrame>
      <p:sp>
        <p:nvSpPr>
          <p:cNvPr id="21" name="テキスト ボックス 20"/>
          <p:cNvSpPr txBox="1"/>
          <p:nvPr/>
        </p:nvSpPr>
        <p:spPr>
          <a:xfrm>
            <a:off x="3108599" y="4546505"/>
            <a:ext cx="1391086" cy="369332"/>
          </a:xfrm>
          <a:prstGeom prst="rect">
            <a:avLst/>
          </a:prstGeom>
          <a:noFill/>
        </p:spPr>
        <p:txBody>
          <a:bodyPr wrap="none" rtlCol="0">
            <a:spAutoFit/>
          </a:bodyPr>
          <a:lstStyle/>
          <a:p>
            <a:r>
              <a:rPr lang="en-US" altLang="ja-JP" dirty="0" err="1" smtClean="0"/>
              <a:t>Taiyaki</a:t>
            </a:r>
            <a:r>
              <a:rPr lang="ja-JP" altLang="en-US" dirty="0" smtClean="0"/>
              <a:t>クラス</a:t>
            </a:r>
            <a:endParaRPr kumimoji="1" lang="en-US" altLang="ja-JP" dirty="0" smtClean="0"/>
          </a:p>
        </p:txBody>
      </p:sp>
      <p:pic>
        <p:nvPicPr>
          <p:cNvPr id="22" name="図 21"/>
          <p:cNvPicPr>
            <a:picLocks noChangeAspect="1"/>
          </p:cNvPicPr>
          <p:nvPr/>
        </p:nvPicPr>
        <p:blipFill rotWithShape="1">
          <a:blip r:embed="rId3">
            <a:extLst>
              <a:ext uri="{28A0092B-C50C-407E-A947-70E740481C1C}">
                <a14:useLocalDpi xmlns:a14="http://schemas.microsoft.com/office/drawing/2010/main" val="0"/>
              </a:ext>
            </a:extLst>
          </a:blip>
          <a:srcRect l="19964" r="60662" b="79823"/>
          <a:stretch/>
        </p:blipFill>
        <p:spPr>
          <a:xfrm>
            <a:off x="1309388" y="4584605"/>
            <a:ext cx="1857375" cy="1335661"/>
          </a:xfrm>
          <a:prstGeom prst="rect">
            <a:avLst/>
          </a:prstGeom>
        </p:spPr>
      </p:pic>
      <p:grpSp>
        <p:nvGrpSpPr>
          <p:cNvPr id="26" name="グループ化 25"/>
          <p:cNvGrpSpPr/>
          <p:nvPr/>
        </p:nvGrpSpPr>
        <p:grpSpPr>
          <a:xfrm>
            <a:off x="6096000" y="4284252"/>
            <a:ext cx="4504759" cy="1301390"/>
            <a:chOff x="6096000" y="4665252"/>
            <a:chExt cx="4504759" cy="1301390"/>
          </a:xfrm>
        </p:grpSpPr>
        <p:sp>
          <p:nvSpPr>
            <p:cNvPr id="23" name="テキスト ボックス 22"/>
            <p:cNvSpPr txBox="1"/>
            <p:nvPr/>
          </p:nvSpPr>
          <p:spPr>
            <a:xfrm>
              <a:off x="6096000" y="5597310"/>
              <a:ext cx="4504759" cy="369332"/>
            </a:xfrm>
            <a:prstGeom prst="rect">
              <a:avLst/>
            </a:prstGeom>
            <a:noFill/>
          </p:spPr>
          <p:txBody>
            <a:bodyPr wrap="none" rtlCol="0">
              <a:spAutoFit/>
            </a:bodyPr>
            <a:lstStyle/>
            <a:p>
              <a:r>
                <a:rPr kumimoji="1" lang="ja-JP" altLang="en-US" dirty="0" smtClean="0"/>
                <a:t>「たい</a:t>
              </a:r>
              <a:r>
                <a:rPr lang="ja-JP" altLang="en-US" dirty="0"/>
                <a:t>や</a:t>
              </a:r>
              <a:r>
                <a:rPr kumimoji="1" lang="ja-JP" altLang="en-US" dirty="0" smtClean="0"/>
                <a:t>き」は“味”や“カロリー”の情報をもつ</a:t>
              </a:r>
              <a:endParaRPr kumimoji="1" lang="en-US" altLang="ja-JP" dirty="0" smtClean="0"/>
            </a:p>
          </p:txBody>
        </p:sp>
        <p:sp>
          <p:nvSpPr>
            <p:cNvPr id="24" name="右矢印 23"/>
            <p:cNvSpPr/>
            <p:nvPr/>
          </p:nvSpPr>
          <p:spPr>
            <a:xfrm rot="5400000">
              <a:off x="7810488" y="4827177"/>
              <a:ext cx="666750" cy="342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5" name="右矢印 24"/>
          <p:cNvSpPr/>
          <p:nvPr/>
        </p:nvSpPr>
        <p:spPr>
          <a:xfrm rot="10800000">
            <a:off x="4912333" y="5192061"/>
            <a:ext cx="666750" cy="342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コンテンツ プレースホルダー 2"/>
          <p:cNvSpPr txBox="1">
            <a:spLocks/>
          </p:cNvSpPr>
          <p:nvPr/>
        </p:nvSpPr>
        <p:spPr>
          <a:xfrm>
            <a:off x="838200" y="6115050"/>
            <a:ext cx="10515600" cy="59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クラス：現実世界のモノや概念を，プログラム世界に投影</a:t>
            </a:r>
            <a:endParaRPr lang="ja-JP" altLang="en-US" dirty="0"/>
          </a:p>
        </p:txBody>
      </p:sp>
    </p:spTree>
    <p:extLst>
      <p:ext uri="{BB962C8B-B14F-4D97-AF65-F5344CB8AC3E}">
        <p14:creationId xmlns:p14="http://schemas.microsoft.com/office/powerpoint/2010/main" val="2135491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復習</a:t>
            </a:r>
            <a:r>
              <a:rPr lang="en-US" altLang="ja-JP" dirty="0"/>
              <a:t>】</a:t>
            </a:r>
            <a:r>
              <a:rPr kumimoji="1" lang="ja-JP" altLang="en-US" dirty="0" smtClean="0"/>
              <a:t>クラス</a:t>
            </a:r>
            <a:r>
              <a:rPr kumimoji="1" lang="ja-JP" altLang="en-US" dirty="0" smtClean="0"/>
              <a:t>の考え方</a:t>
            </a:r>
            <a:r>
              <a:rPr lang="ja-JP" altLang="en-US" dirty="0"/>
              <a:t>～</a:t>
            </a:r>
            <a:r>
              <a:rPr kumimoji="1" lang="ja-JP" altLang="en-US" dirty="0" smtClean="0"/>
              <a:t>その２～</a:t>
            </a:r>
            <a:endParaRPr kumimoji="1" lang="ja-JP" altLang="en-US" dirty="0"/>
          </a:p>
        </p:txBody>
      </p:sp>
      <p:pic>
        <p:nvPicPr>
          <p:cNvPr id="8" name="コンテンツ プレースホルダー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23444" y="2193619"/>
            <a:ext cx="923733" cy="986192"/>
          </a:xfrm>
        </p:spPr>
      </p:pic>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1429" t="70690" r="80476" b="12759"/>
          <a:stretch/>
        </p:blipFill>
        <p:spPr>
          <a:xfrm>
            <a:off x="1078724" y="2314576"/>
            <a:ext cx="1178439" cy="744279"/>
          </a:xfrm>
          <a:prstGeom prst="rect">
            <a:avLst/>
          </a:prstGeom>
        </p:spPr>
      </p:pic>
      <p:sp>
        <p:nvSpPr>
          <p:cNvPr id="7" name="右矢印 6"/>
          <p:cNvSpPr/>
          <p:nvPr/>
        </p:nvSpPr>
        <p:spPr>
          <a:xfrm>
            <a:off x="2531466" y="2581791"/>
            <a:ext cx="417675" cy="214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雲形吹き出し 12"/>
          <p:cNvSpPr/>
          <p:nvPr/>
        </p:nvSpPr>
        <p:spPr>
          <a:xfrm>
            <a:off x="3935753" y="1530944"/>
            <a:ext cx="1100019" cy="471688"/>
          </a:xfrm>
          <a:prstGeom prst="cloudCallout">
            <a:avLst>
              <a:gd name="adj1" fmla="val -28833"/>
              <a:gd name="adj2" fmla="val 78047"/>
            </a:avLst>
          </a:prstGeom>
          <a:solidFill>
            <a:srgbClr val="A0C90B"/>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kumimoji="1" lang="ja-JP" altLang="en-US" dirty="0" smtClean="0"/>
              <a:t>何味？</a:t>
            </a:r>
            <a:endParaRPr kumimoji="1" lang="ja-JP" altLang="en-US" dirty="0"/>
          </a:p>
        </p:txBody>
      </p:sp>
      <p:sp>
        <p:nvSpPr>
          <p:cNvPr id="30" name="コンテンツ プレースホルダー 2"/>
          <p:cNvSpPr txBox="1">
            <a:spLocks/>
          </p:cNvSpPr>
          <p:nvPr/>
        </p:nvSpPr>
        <p:spPr>
          <a:xfrm>
            <a:off x="838200" y="6115050"/>
            <a:ext cx="4312544" cy="59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クラス：能動的なモノ</a:t>
            </a:r>
            <a:endParaRPr lang="ja-JP" altLang="en-US" dirty="0"/>
          </a:p>
        </p:txBody>
      </p:sp>
      <p:sp>
        <p:nvSpPr>
          <p:cNvPr id="31" name="テキスト ボックス 30"/>
          <p:cNvSpPr txBox="1"/>
          <p:nvPr/>
        </p:nvSpPr>
        <p:spPr>
          <a:xfrm>
            <a:off x="1482174" y="5000554"/>
            <a:ext cx="2182008" cy="646331"/>
          </a:xfrm>
          <a:prstGeom prst="rect">
            <a:avLst/>
          </a:prstGeom>
          <a:noFill/>
        </p:spPr>
        <p:txBody>
          <a:bodyPr wrap="none" rtlCol="0">
            <a:spAutoFit/>
          </a:bodyPr>
          <a:lstStyle/>
          <a:p>
            <a:pPr algn="ctr"/>
            <a:r>
              <a:rPr kumimoji="1" lang="en-US" altLang="ja-JP" dirty="0" smtClean="0"/>
              <a:t>Not</a:t>
            </a:r>
            <a:r>
              <a:rPr kumimoji="1" lang="ja-JP" altLang="en-US" dirty="0" smtClean="0"/>
              <a:t> </a:t>
            </a:r>
            <a:r>
              <a:rPr lang="en-US" altLang="ja-JP" dirty="0" smtClean="0"/>
              <a:t>g</a:t>
            </a:r>
            <a:r>
              <a:rPr kumimoji="1" lang="en-US" altLang="ja-JP" dirty="0" smtClean="0"/>
              <a:t>ood</a:t>
            </a:r>
          </a:p>
          <a:p>
            <a:pPr algn="ctr"/>
            <a:r>
              <a:rPr kumimoji="1" lang="ja-JP" altLang="en-US" dirty="0" smtClean="0"/>
              <a:t>由緒ある古い考え方</a:t>
            </a:r>
            <a:endParaRPr kumimoji="1" lang="ja-JP" altLang="en-US" dirty="0"/>
          </a:p>
        </p:txBody>
      </p:sp>
      <p:grpSp>
        <p:nvGrpSpPr>
          <p:cNvPr id="51" name="グループ化 50"/>
          <p:cNvGrpSpPr/>
          <p:nvPr/>
        </p:nvGrpSpPr>
        <p:grpSpPr>
          <a:xfrm>
            <a:off x="5447258" y="1530944"/>
            <a:ext cx="5050200" cy="1648867"/>
            <a:chOff x="5447258" y="1530944"/>
            <a:chExt cx="5050200" cy="1648867"/>
          </a:xfrm>
        </p:grpSpPr>
        <p:grpSp>
          <p:nvGrpSpPr>
            <p:cNvPr id="43" name="グループ化 42"/>
            <p:cNvGrpSpPr/>
            <p:nvPr/>
          </p:nvGrpSpPr>
          <p:grpSpPr>
            <a:xfrm>
              <a:off x="6540410" y="1530944"/>
              <a:ext cx="3957048" cy="1648867"/>
              <a:chOff x="6540410" y="1530944"/>
              <a:chExt cx="3957048" cy="1648867"/>
            </a:xfrm>
          </p:grpSpPr>
          <p:pic>
            <p:nvPicPr>
              <p:cNvPr id="33" name="コンテンツ プレースホルダー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85130" y="2193619"/>
                <a:ext cx="923733" cy="986192"/>
              </a:xfrm>
              <a:prstGeom prst="rect">
                <a:avLst/>
              </a:prstGeom>
            </p:spPr>
          </p:pic>
          <p:pic>
            <p:nvPicPr>
              <p:cNvPr id="34" name="図 33"/>
              <p:cNvPicPr>
                <a:picLocks noChangeAspect="1"/>
              </p:cNvPicPr>
              <p:nvPr/>
            </p:nvPicPr>
            <p:blipFill rotWithShape="1">
              <a:blip r:embed="rId3">
                <a:extLst>
                  <a:ext uri="{28A0092B-C50C-407E-A947-70E740481C1C}">
                    <a14:useLocalDpi xmlns:a14="http://schemas.microsoft.com/office/drawing/2010/main" val="0"/>
                  </a:ext>
                </a:extLst>
              </a:blip>
              <a:srcRect l="1429" t="70690" r="80476" b="12759"/>
              <a:stretch/>
            </p:blipFill>
            <p:spPr>
              <a:xfrm>
                <a:off x="6540410" y="2314576"/>
                <a:ext cx="1178439" cy="744279"/>
              </a:xfrm>
              <a:prstGeom prst="rect">
                <a:avLst/>
              </a:prstGeom>
            </p:spPr>
          </p:pic>
          <p:sp>
            <p:nvSpPr>
              <p:cNvPr id="35" name="右矢印 34"/>
              <p:cNvSpPr/>
              <p:nvPr/>
            </p:nvSpPr>
            <p:spPr>
              <a:xfrm rot="10800000">
                <a:off x="7993152" y="2581791"/>
                <a:ext cx="417675" cy="214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形吹き出し 35"/>
              <p:cNvSpPr/>
              <p:nvPr/>
            </p:nvSpPr>
            <p:spPr>
              <a:xfrm>
                <a:off x="9397439" y="1530944"/>
                <a:ext cx="1100019" cy="471688"/>
              </a:xfrm>
              <a:prstGeom prst="wedgeEllipseCallout">
                <a:avLst>
                  <a:gd name="adj1" fmla="val -52286"/>
                  <a:gd name="adj2" fmla="val 83458"/>
                </a:avLst>
              </a:prstGeom>
              <a:solidFill>
                <a:srgbClr val="A0C90B"/>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kumimoji="1" lang="ja-JP" altLang="en-US" dirty="0" smtClean="0"/>
                  <a:t>何味？</a:t>
                </a:r>
                <a:endParaRPr kumimoji="1" lang="ja-JP" altLang="en-US" dirty="0"/>
              </a:p>
            </p:txBody>
          </p:sp>
        </p:grpSp>
        <p:sp>
          <p:nvSpPr>
            <p:cNvPr id="42" name="右矢印 41"/>
            <p:cNvSpPr/>
            <p:nvPr/>
          </p:nvSpPr>
          <p:spPr>
            <a:xfrm>
              <a:off x="5447258" y="2303985"/>
              <a:ext cx="276917" cy="77150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696761" y="3370798"/>
            <a:ext cx="4453983" cy="1601447"/>
            <a:chOff x="696761" y="3370798"/>
            <a:chExt cx="4453983" cy="1601447"/>
          </a:xfrm>
        </p:grpSpPr>
        <p:grpSp>
          <p:nvGrpSpPr>
            <p:cNvPr id="27" name="グループ化 26"/>
            <p:cNvGrpSpPr/>
            <p:nvPr/>
          </p:nvGrpSpPr>
          <p:grpSpPr>
            <a:xfrm>
              <a:off x="696761" y="3682314"/>
              <a:ext cx="2894936" cy="1181637"/>
              <a:chOff x="6096000" y="4809918"/>
              <a:chExt cx="2894936" cy="1181637"/>
            </a:xfrm>
          </p:grpSpPr>
          <p:sp>
            <p:nvSpPr>
              <p:cNvPr id="28" name="テキスト ボックス 27"/>
              <p:cNvSpPr txBox="1"/>
              <p:nvPr/>
            </p:nvSpPr>
            <p:spPr>
              <a:xfrm>
                <a:off x="6096000" y="5345224"/>
                <a:ext cx="2894936" cy="646331"/>
              </a:xfrm>
              <a:prstGeom prst="rect">
                <a:avLst/>
              </a:prstGeom>
              <a:noFill/>
            </p:spPr>
            <p:txBody>
              <a:bodyPr wrap="square" rtlCol="0">
                <a:spAutoFit/>
              </a:bodyPr>
              <a:lstStyle/>
              <a:p>
                <a:r>
                  <a:rPr kumimoji="1" lang="ja-JP" altLang="en-US" dirty="0" smtClean="0"/>
                  <a:t>割ったり、食べたりして中身を確認する</a:t>
                </a:r>
                <a:endParaRPr kumimoji="1" lang="en-US" altLang="ja-JP" dirty="0" smtClean="0"/>
              </a:p>
            </p:txBody>
          </p:sp>
          <p:sp>
            <p:nvSpPr>
              <p:cNvPr id="29" name="右矢印 28"/>
              <p:cNvSpPr/>
              <p:nvPr/>
            </p:nvSpPr>
            <p:spPr>
              <a:xfrm rot="5400000">
                <a:off x="8005404" y="4562623"/>
                <a:ext cx="276917" cy="77150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pic>
          <p:nvPicPr>
            <p:cNvPr id="44" name="コンテンツ プレースホルダー 7"/>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backgroundMark x1="84685" y1="8439" x2="84685" y2="8439"/>
                          <a14:backgroundMark x1="84685" y1="8439" x2="84685" y2="8439"/>
                        </a14:backgroundRemoval>
                      </a14:imgEffect>
                    </a14:imgLayer>
                  </a14:imgProps>
                </a:ext>
                <a:ext uri="{28A0092B-C50C-407E-A947-70E740481C1C}">
                  <a14:useLocalDpi xmlns:a14="http://schemas.microsoft.com/office/drawing/2010/main" val="0"/>
                </a:ext>
              </a:extLst>
            </a:blip>
            <a:stretch>
              <a:fillRect/>
            </a:stretch>
          </p:blipFill>
          <p:spPr>
            <a:xfrm flipH="1">
              <a:off x="3497694" y="3986053"/>
              <a:ext cx="923733" cy="986192"/>
            </a:xfrm>
            <a:prstGeom prst="rect">
              <a:avLst/>
            </a:prstGeom>
          </p:spPr>
        </p:pic>
        <p:sp>
          <p:nvSpPr>
            <p:cNvPr id="45" name="爆発 1 44"/>
            <p:cNvSpPr/>
            <p:nvPr/>
          </p:nvSpPr>
          <p:spPr>
            <a:xfrm>
              <a:off x="3664182" y="3370798"/>
              <a:ext cx="1486562" cy="846822"/>
            </a:xfrm>
            <a:prstGeom prst="irregularSeal1">
              <a:avLst/>
            </a:prstGeom>
            <a:solidFill>
              <a:srgbClr val="E5004A"/>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kumimoji="1" lang="ja-JP" altLang="en-US" dirty="0" smtClean="0"/>
                <a:t>美味い！</a:t>
              </a:r>
              <a:endParaRPr kumimoji="1" lang="ja-JP" altLang="en-US" dirty="0"/>
            </a:p>
          </p:txBody>
        </p:sp>
      </p:grpSp>
      <p:grpSp>
        <p:nvGrpSpPr>
          <p:cNvPr id="52" name="グループ化 51"/>
          <p:cNvGrpSpPr/>
          <p:nvPr/>
        </p:nvGrpSpPr>
        <p:grpSpPr>
          <a:xfrm>
            <a:off x="6368292" y="3514365"/>
            <a:ext cx="3344118" cy="1447976"/>
            <a:chOff x="6368292" y="3514365"/>
            <a:chExt cx="3344118" cy="1447976"/>
          </a:xfrm>
        </p:grpSpPr>
        <p:pic>
          <p:nvPicPr>
            <p:cNvPr id="38" name="図 37"/>
            <p:cNvPicPr>
              <a:picLocks noChangeAspect="1"/>
            </p:cNvPicPr>
            <p:nvPr/>
          </p:nvPicPr>
          <p:blipFill rotWithShape="1">
            <a:blip r:embed="rId3">
              <a:extLst>
                <a:ext uri="{28A0092B-C50C-407E-A947-70E740481C1C}">
                  <a14:useLocalDpi xmlns:a14="http://schemas.microsoft.com/office/drawing/2010/main" val="0"/>
                </a:ext>
              </a:extLst>
            </a:blip>
            <a:srcRect l="1429" t="70690" r="80476" b="12759"/>
            <a:stretch/>
          </p:blipFill>
          <p:spPr>
            <a:xfrm flipH="1">
              <a:off x="6368292" y="3986054"/>
              <a:ext cx="1522674" cy="961690"/>
            </a:xfrm>
            <a:prstGeom prst="rect">
              <a:avLst/>
            </a:prstGeom>
          </p:spPr>
        </p:pic>
        <p:sp>
          <p:nvSpPr>
            <p:cNvPr id="39" name="右矢印 38"/>
            <p:cNvSpPr/>
            <p:nvPr/>
          </p:nvSpPr>
          <p:spPr>
            <a:xfrm>
              <a:off x="7993152" y="4361974"/>
              <a:ext cx="417675" cy="214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円形吹き出し 46"/>
            <p:cNvSpPr/>
            <p:nvPr/>
          </p:nvSpPr>
          <p:spPr>
            <a:xfrm>
              <a:off x="7370072" y="3514365"/>
              <a:ext cx="1100019" cy="471688"/>
            </a:xfrm>
            <a:prstGeom prst="wedgeEllipseCallout">
              <a:avLst>
                <a:gd name="adj1" fmla="val -39555"/>
                <a:gd name="adj2" fmla="val 81712"/>
              </a:avLst>
            </a:prstGeom>
            <a:solidFill>
              <a:srgbClr val="D8A811"/>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kumimoji="1" lang="ja-JP" altLang="en-US" dirty="0" smtClean="0"/>
                <a:t>餡子やで</a:t>
              </a:r>
              <a:endParaRPr kumimoji="1" lang="ja-JP" altLang="en-US" dirty="0"/>
            </a:p>
          </p:txBody>
        </p:sp>
        <p:pic>
          <p:nvPicPr>
            <p:cNvPr id="48" name="図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85129" y="3865600"/>
              <a:ext cx="1027281" cy="1096741"/>
            </a:xfrm>
            <a:prstGeom prst="rect">
              <a:avLst/>
            </a:prstGeom>
          </p:spPr>
        </p:pic>
      </p:grpSp>
      <p:sp>
        <p:nvSpPr>
          <p:cNvPr id="50" name="角丸四角形 49"/>
          <p:cNvSpPr/>
          <p:nvPr/>
        </p:nvSpPr>
        <p:spPr>
          <a:xfrm>
            <a:off x="6227800" y="5293033"/>
            <a:ext cx="4366053" cy="524647"/>
          </a:xfrm>
          <a:prstGeom prst="round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rgbClr val="FF0000"/>
                </a:solidFill>
              </a:rPr>
              <a:t>利用側からの問いかけ</a:t>
            </a:r>
            <a:r>
              <a:rPr kumimoji="1" lang="ja-JP" altLang="en-US" smtClean="0">
                <a:solidFill>
                  <a:srgbClr val="FF0000"/>
                </a:solidFill>
              </a:rPr>
              <a:t>とクラスの答え</a:t>
            </a:r>
            <a:endParaRPr kumimoji="1" lang="ja-JP" altLang="en-US" dirty="0">
              <a:solidFill>
                <a:srgbClr val="FF0000"/>
              </a:solidFill>
            </a:endParaRPr>
          </a:p>
        </p:txBody>
      </p:sp>
    </p:spTree>
    <p:extLst>
      <p:ext uri="{BB962C8B-B14F-4D97-AF65-F5344CB8AC3E}">
        <p14:creationId xmlns:p14="http://schemas.microsoft.com/office/powerpoint/2010/main" val="761467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復習</a:t>
            </a:r>
            <a:r>
              <a:rPr lang="en-US" altLang="ja-JP" dirty="0"/>
              <a:t>】</a:t>
            </a:r>
            <a:r>
              <a:rPr lang="ja-JP" altLang="en-US" dirty="0" smtClean="0"/>
              <a:t>クラス</a:t>
            </a:r>
            <a:r>
              <a:rPr lang="ja-JP" altLang="en-US" dirty="0"/>
              <a:t>の考え方～その２～</a:t>
            </a:r>
            <a:endParaRPr kumimoji="1" lang="ja-JP" altLang="en-US" dirty="0"/>
          </a:p>
        </p:txBody>
      </p:sp>
      <p:pic>
        <p:nvPicPr>
          <p:cNvPr id="16" name="コンテンツ プレースホルダー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184" y="1620779"/>
            <a:ext cx="2124456" cy="1683632"/>
          </a:xfrm>
        </p:spPr>
      </p:pic>
      <p:grpSp>
        <p:nvGrpSpPr>
          <p:cNvPr id="20" name="グループ化 19"/>
          <p:cNvGrpSpPr/>
          <p:nvPr/>
        </p:nvGrpSpPr>
        <p:grpSpPr>
          <a:xfrm>
            <a:off x="3368570" y="3469291"/>
            <a:ext cx="3363826" cy="1648867"/>
            <a:chOff x="3284008" y="3426603"/>
            <a:chExt cx="3363826" cy="1648867"/>
          </a:xfrm>
        </p:grpSpPr>
        <p:pic>
          <p:nvPicPr>
            <p:cNvPr id="7" name="コンテンツ プレースホルダー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506" y="4089278"/>
              <a:ext cx="923733" cy="986192"/>
            </a:xfrm>
            <a:prstGeom prst="rect">
              <a:avLst/>
            </a:prstGeom>
          </p:spPr>
        </p:pic>
        <p:sp>
          <p:nvSpPr>
            <p:cNvPr id="9" name="右矢印 8"/>
            <p:cNvSpPr/>
            <p:nvPr/>
          </p:nvSpPr>
          <p:spPr>
            <a:xfrm rot="10800000">
              <a:off x="4143528" y="4477450"/>
              <a:ext cx="417675" cy="214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円形吹き出し 9"/>
            <p:cNvSpPr/>
            <p:nvPr/>
          </p:nvSpPr>
          <p:spPr>
            <a:xfrm>
              <a:off x="5547815" y="3426603"/>
              <a:ext cx="1100019" cy="471688"/>
            </a:xfrm>
            <a:prstGeom prst="wedgeEllipseCallout">
              <a:avLst>
                <a:gd name="adj1" fmla="val -52286"/>
                <a:gd name="adj2" fmla="val 83458"/>
              </a:avLst>
            </a:prstGeom>
            <a:solidFill>
              <a:srgbClr val="A0C90B"/>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kumimoji="1" lang="ja-JP" altLang="en-US" dirty="0" smtClean="0"/>
                <a:t>何味？</a:t>
              </a:r>
              <a:endParaRPr kumimoji="1" lang="ja-JP" altLang="en-US" dirty="0"/>
            </a:p>
          </p:txBody>
        </p:sp>
        <p:pic>
          <p:nvPicPr>
            <p:cNvPr id="17" name="コンテンツ プレースホルダー 15"/>
            <p:cNvPicPr>
              <a:picLocks noChangeAspect="1"/>
            </p:cNvPicPr>
            <p:nvPr/>
          </p:nvPicPr>
          <p:blipFill rotWithShape="1">
            <a:blip r:embed="rId2">
              <a:extLst>
                <a:ext uri="{28A0092B-C50C-407E-A947-70E740481C1C}">
                  <a14:useLocalDpi xmlns:a14="http://schemas.microsoft.com/office/drawing/2010/main" val="0"/>
                </a:ext>
              </a:extLst>
            </a:blip>
            <a:srcRect l="12339" t="55443" r="60114" b="11971"/>
            <a:stretch/>
          </p:blipFill>
          <p:spPr>
            <a:xfrm>
              <a:off x="3284008" y="4308054"/>
              <a:ext cx="585216" cy="548640"/>
            </a:xfrm>
            <a:prstGeom prst="ellipse">
              <a:avLst/>
            </a:prstGeom>
            <a:effectLst>
              <a:outerShdw blurRad="50800" dist="38100" dir="10800000" algn="r" rotWithShape="0">
                <a:prstClr val="black">
                  <a:alpha val="40000"/>
                </a:prstClr>
              </a:outerShdw>
            </a:effectLst>
          </p:spPr>
        </p:pic>
      </p:grpSp>
      <p:grpSp>
        <p:nvGrpSpPr>
          <p:cNvPr id="4" name="グループ化 3"/>
          <p:cNvGrpSpPr/>
          <p:nvPr/>
        </p:nvGrpSpPr>
        <p:grpSpPr>
          <a:xfrm>
            <a:off x="7415784" y="5346313"/>
            <a:ext cx="2475230" cy="1379953"/>
            <a:chOff x="7415784" y="5346313"/>
            <a:chExt cx="2475230" cy="1379953"/>
          </a:xfrm>
        </p:grpSpPr>
        <p:sp>
          <p:nvSpPr>
            <p:cNvPr id="13" name="右矢印 12"/>
            <p:cNvSpPr/>
            <p:nvPr/>
          </p:nvSpPr>
          <p:spPr>
            <a:xfrm>
              <a:off x="8275304" y="6193922"/>
              <a:ext cx="417675" cy="214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円形吹き出し 13"/>
            <p:cNvSpPr/>
            <p:nvPr/>
          </p:nvSpPr>
          <p:spPr>
            <a:xfrm>
              <a:off x="7652224" y="5346313"/>
              <a:ext cx="1100019" cy="471688"/>
            </a:xfrm>
            <a:prstGeom prst="wedgeEllipseCallout">
              <a:avLst>
                <a:gd name="adj1" fmla="val -39555"/>
                <a:gd name="adj2" fmla="val 81712"/>
              </a:avLst>
            </a:prstGeom>
            <a:solidFill>
              <a:srgbClr val="D8A811"/>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lang="ja-JP" altLang="en-US" dirty="0" smtClean="0"/>
                <a:t>秘密</a:t>
              </a:r>
              <a:endParaRPr kumimoji="1" lang="ja-JP" altLang="en-US" dirty="0"/>
            </a:p>
          </p:txBody>
        </p:sp>
        <p:pic>
          <p:nvPicPr>
            <p:cNvPr id="18" name="コンテンツ プレースホルダー 15"/>
            <p:cNvPicPr>
              <a:picLocks noChangeAspect="1"/>
            </p:cNvPicPr>
            <p:nvPr/>
          </p:nvPicPr>
          <p:blipFill rotWithShape="1">
            <a:blip r:embed="rId2">
              <a:extLst>
                <a:ext uri="{28A0092B-C50C-407E-A947-70E740481C1C}">
                  <a14:useLocalDpi xmlns:a14="http://schemas.microsoft.com/office/drawing/2010/main" val="0"/>
                </a:ext>
              </a:extLst>
            </a:blip>
            <a:srcRect l="12339" t="55443" r="60114" b="11971"/>
            <a:stretch/>
          </p:blipFill>
          <p:spPr>
            <a:xfrm flipH="1">
              <a:off x="7415784" y="6027004"/>
              <a:ext cx="585216" cy="548640"/>
            </a:xfrm>
            <a:prstGeom prst="ellipse">
              <a:avLst/>
            </a:prstGeom>
            <a:effectLst>
              <a:outerShdw blurRad="50800" dist="38100" dir="10800000" algn="r" rotWithShape="0">
                <a:prstClr val="black">
                  <a:alpha val="40000"/>
                </a:prstClr>
              </a:outerShdw>
            </a:effectLst>
          </p:spPr>
        </p:pic>
        <p:pic>
          <p:nvPicPr>
            <p:cNvPr id="19" name="コンテンツ プレースホルダー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7281" y="5740074"/>
              <a:ext cx="923733" cy="986192"/>
            </a:xfrm>
            <a:prstGeom prst="rect">
              <a:avLst/>
            </a:prstGeom>
          </p:spPr>
        </p:pic>
      </p:grpSp>
      <p:grpSp>
        <p:nvGrpSpPr>
          <p:cNvPr id="36" name="グループ化 35"/>
          <p:cNvGrpSpPr/>
          <p:nvPr/>
        </p:nvGrpSpPr>
        <p:grpSpPr>
          <a:xfrm>
            <a:off x="3165897" y="1977014"/>
            <a:ext cx="3724666" cy="986192"/>
            <a:chOff x="3165897" y="1977014"/>
            <a:chExt cx="3724666" cy="986192"/>
          </a:xfrm>
        </p:grpSpPr>
        <p:sp>
          <p:nvSpPr>
            <p:cNvPr id="22" name="テキスト ボックス 21"/>
            <p:cNvSpPr txBox="1"/>
            <p:nvPr/>
          </p:nvSpPr>
          <p:spPr>
            <a:xfrm>
              <a:off x="3165897" y="2208581"/>
              <a:ext cx="2894936" cy="646331"/>
            </a:xfrm>
            <a:prstGeom prst="rect">
              <a:avLst/>
            </a:prstGeom>
            <a:noFill/>
          </p:spPr>
          <p:txBody>
            <a:bodyPr wrap="square" rtlCol="0">
              <a:spAutoFit/>
            </a:bodyPr>
            <a:lstStyle/>
            <a:p>
              <a:r>
                <a:rPr kumimoji="1" lang="ja-JP" altLang="en-US" dirty="0" smtClean="0"/>
                <a:t>割ったり、食べたりして中身を確認する</a:t>
              </a:r>
              <a:endParaRPr kumimoji="1" lang="en-US" altLang="ja-JP" dirty="0" smtClean="0"/>
            </a:p>
          </p:txBody>
        </p:sp>
        <p:pic>
          <p:nvPicPr>
            <p:cNvPr id="23" name="コンテンツ プレースホルダー 7"/>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backgroundMark x1="84685" y1="8439" x2="84685" y2="8439"/>
                          <a14:backgroundMark x1="84685" y1="8439" x2="84685" y2="8439"/>
                        </a14:backgroundRemoval>
                      </a14:imgEffect>
                    </a14:imgLayer>
                  </a14:imgProps>
                </a:ext>
                <a:ext uri="{28A0092B-C50C-407E-A947-70E740481C1C}">
                  <a14:useLocalDpi xmlns:a14="http://schemas.microsoft.com/office/drawing/2010/main" val="0"/>
                </a:ext>
              </a:extLst>
            </a:blip>
            <a:stretch>
              <a:fillRect/>
            </a:stretch>
          </p:blipFill>
          <p:spPr>
            <a:xfrm flipH="1">
              <a:off x="5966830" y="1977014"/>
              <a:ext cx="923733" cy="986192"/>
            </a:xfrm>
            <a:prstGeom prst="rect">
              <a:avLst/>
            </a:prstGeom>
          </p:spPr>
        </p:pic>
      </p:grpSp>
      <p:sp>
        <p:nvSpPr>
          <p:cNvPr id="31" name="テキスト ボックス 30"/>
          <p:cNvSpPr txBox="1"/>
          <p:nvPr/>
        </p:nvSpPr>
        <p:spPr>
          <a:xfrm>
            <a:off x="7392500" y="4301896"/>
            <a:ext cx="3033203" cy="646331"/>
          </a:xfrm>
          <a:prstGeom prst="rect">
            <a:avLst/>
          </a:prstGeom>
          <a:noFill/>
        </p:spPr>
        <p:txBody>
          <a:bodyPr wrap="none" rtlCol="0">
            <a:spAutoFit/>
          </a:bodyPr>
          <a:lstStyle/>
          <a:p>
            <a:r>
              <a:rPr lang="ja-JP" altLang="en-US" dirty="0" smtClean="0"/>
              <a:t>クラスの</a:t>
            </a:r>
            <a:r>
              <a:rPr lang="ja-JP" altLang="en-US" u="sng" dirty="0" smtClean="0"/>
              <a:t>メソッドへ</a:t>
            </a:r>
            <a:r>
              <a:rPr lang="ja-JP" altLang="en-US" u="sng" dirty="0"/>
              <a:t>のアクセス</a:t>
            </a:r>
            <a:endParaRPr kumimoji="1" lang="en-US" altLang="ja-JP" dirty="0" smtClean="0"/>
          </a:p>
          <a:p>
            <a:r>
              <a:rPr lang="ja-JP" altLang="en-US" dirty="0" smtClean="0"/>
              <a:t>例） </a:t>
            </a:r>
            <a:r>
              <a:rPr kumimoji="1" lang="en-US" altLang="ja-JP" dirty="0" smtClean="0"/>
              <a:t>t1.getTaste()</a:t>
            </a:r>
            <a:endParaRPr kumimoji="1" lang="ja-JP" altLang="en-US" u="sng" dirty="0"/>
          </a:p>
        </p:txBody>
      </p:sp>
      <p:grpSp>
        <p:nvGrpSpPr>
          <p:cNvPr id="37" name="グループ化 36"/>
          <p:cNvGrpSpPr/>
          <p:nvPr/>
        </p:nvGrpSpPr>
        <p:grpSpPr>
          <a:xfrm>
            <a:off x="7392500" y="1580302"/>
            <a:ext cx="3245641" cy="1729116"/>
            <a:chOff x="7392500" y="1580302"/>
            <a:chExt cx="3245641" cy="1729116"/>
          </a:xfrm>
        </p:grpSpPr>
        <p:sp>
          <p:nvSpPr>
            <p:cNvPr id="24" name="テキスト ボックス 23"/>
            <p:cNvSpPr txBox="1"/>
            <p:nvPr/>
          </p:nvSpPr>
          <p:spPr>
            <a:xfrm>
              <a:off x="7415784" y="2208581"/>
              <a:ext cx="3222357" cy="646331"/>
            </a:xfrm>
            <a:prstGeom prst="rect">
              <a:avLst/>
            </a:prstGeom>
            <a:noFill/>
          </p:spPr>
          <p:txBody>
            <a:bodyPr wrap="none" rtlCol="0">
              <a:spAutoFit/>
            </a:bodyPr>
            <a:lstStyle/>
            <a:p>
              <a:r>
                <a:rPr lang="ja-JP" altLang="en-US" dirty="0" smtClean="0"/>
                <a:t>クラスの</a:t>
              </a:r>
              <a:r>
                <a:rPr lang="ja-JP" altLang="en-US" u="sng" dirty="0" smtClean="0"/>
                <a:t>フィールド</a:t>
              </a:r>
              <a:r>
                <a:rPr lang="ja-JP" altLang="en-US" u="sng" dirty="0"/>
                <a:t>へのアクセス</a:t>
              </a:r>
              <a:endParaRPr kumimoji="1" lang="en-US" altLang="ja-JP" dirty="0" smtClean="0"/>
            </a:p>
            <a:p>
              <a:r>
                <a:rPr lang="ja-JP" altLang="en-US" dirty="0" smtClean="0"/>
                <a:t>例） </a:t>
              </a:r>
              <a:r>
                <a:rPr kumimoji="1" lang="en-US" altLang="ja-JP" dirty="0" smtClean="0"/>
                <a:t>t1.taste</a:t>
              </a:r>
              <a:endParaRPr kumimoji="1" lang="ja-JP" altLang="en-US" u="sng" dirty="0"/>
            </a:p>
          </p:txBody>
        </p:sp>
        <p:sp>
          <p:nvSpPr>
            <p:cNvPr id="32" name="テキスト ボックス 31"/>
            <p:cNvSpPr txBox="1"/>
            <p:nvPr/>
          </p:nvSpPr>
          <p:spPr>
            <a:xfrm>
              <a:off x="7392500" y="1580302"/>
              <a:ext cx="1814920" cy="369332"/>
            </a:xfrm>
            <a:prstGeom prst="rect">
              <a:avLst/>
            </a:prstGeom>
            <a:noFill/>
          </p:spPr>
          <p:txBody>
            <a:bodyPr wrap="none" rtlCol="0">
              <a:spAutoFit/>
            </a:bodyPr>
            <a:lstStyle/>
            <a:p>
              <a:r>
                <a:rPr kumimoji="1" lang="ja-JP" altLang="en-US" dirty="0" smtClean="0"/>
                <a:t>プログラムでは</a:t>
              </a:r>
              <a:r>
                <a:rPr kumimoji="1" lang="en-US" altLang="ja-JP" dirty="0" smtClean="0"/>
                <a:t>…</a:t>
              </a:r>
              <a:endParaRPr kumimoji="1" lang="ja-JP" altLang="en-US" dirty="0"/>
            </a:p>
          </p:txBody>
        </p:sp>
        <p:sp>
          <p:nvSpPr>
            <p:cNvPr id="33" name="テキスト ボックス 32"/>
            <p:cNvSpPr txBox="1"/>
            <p:nvPr/>
          </p:nvSpPr>
          <p:spPr>
            <a:xfrm>
              <a:off x="8964451" y="2940086"/>
              <a:ext cx="1058302" cy="369332"/>
            </a:xfrm>
            <a:prstGeom prst="rect">
              <a:avLst/>
            </a:prstGeom>
            <a:noFill/>
          </p:spPr>
          <p:txBody>
            <a:bodyPr wrap="none" rtlCol="0">
              <a:spAutoFit/>
            </a:bodyPr>
            <a:lstStyle/>
            <a:p>
              <a:pPr algn="ctr"/>
              <a:r>
                <a:rPr kumimoji="1" lang="en-US" altLang="ja-JP" dirty="0" smtClean="0"/>
                <a:t>Not</a:t>
              </a:r>
              <a:r>
                <a:rPr kumimoji="1" lang="ja-JP" altLang="en-US" dirty="0" smtClean="0"/>
                <a:t> </a:t>
              </a:r>
              <a:r>
                <a:rPr lang="en-US" altLang="ja-JP" dirty="0" smtClean="0"/>
                <a:t>g</a:t>
              </a:r>
              <a:r>
                <a:rPr kumimoji="1" lang="en-US" altLang="ja-JP" dirty="0" smtClean="0"/>
                <a:t>ood</a:t>
              </a:r>
              <a:endParaRPr kumimoji="1" lang="ja-JP" altLang="en-US" dirty="0"/>
            </a:p>
          </p:txBody>
        </p:sp>
      </p:grpSp>
      <p:grpSp>
        <p:nvGrpSpPr>
          <p:cNvPr id="3" name="グループ化 2"/>
          <p:cNvGrpSpPr/>
          <p:nvPr/>
        </p:nvGrpSpPr>
        <p:grpSpPr>
          <a:xfrm>
            <a:off x="3368570" y="5346313"/>
            <a:ext cx="2450488" cy="1327119"/>
            <a:chOff x="3368570" y="5346313"/>
            <a:chExt cx="2450488" cy="1327119"/>
          </a:xfrm>
        </p:grpSpPr>
        <p:sp>
          <p:nvSpPr>
            <p:cNvPr id="26" name="右矢印 25"/>
            <p:cNvSpPr/>
            <p:nvPr/>
          </p:nvSpPr>
          <p:spPr>
            <a:xfrm>
              <a:off x="4228090" y="6193922"/>
              <a:ext cx="417675" cy="2148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円形吹き出し 26"/>
            <p:cNvSpPr/>
            <p:nvPr/>
          </p:nvSpPr>
          <p:spPr>
            <a:xfrm>
              <a:off x="3605010" y="5346313"/>
              <a:ext cx="1100019" cy="471688"/>
            </a:xfrm>
            <a:prstGeom prst="wedgeEllipseCallout">
              <a:avLst>
                <a:gd name="adj1" fmla="val -39555"/>
                <a:gd name="adj2" fmla="val 81712"/>
              </a:avLst>
            </a:prstGeom>
            <a:solidFill>
              <a:srgbClr val="D8A811"/>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lang="ja-JP" altLang="en-US" dirty="0" smtClean="0"/>
                <a:t>餡子や</a:t>
              </a:r>
              <a:r>
                <a:rPr lang="ja-JP" altLang="en-US" dirty="0"/>
                <a:t>で</a:t>
              </a:r>
              <a:endParaRPr kumimoji="1" lang="ja-JP" altLang="en-US" dirty="0"/>
            </a:p>
          </p:txBody>
        </p:sp>
        <p:pic>
          <p:nvPicPr>
            <p:cNvPr id="28" name="コンテンツ プレースホルダー 15"/>
            <p:cNvPicPr>
              <a:picLocks noChangeAspect="1"/>
            </p:cNvPicPr>
            <p:nvPr/>
          </p:nvPicPr>
          <p:blipFill rotWithShape="1">
            <a:blip r:embed="rId2">
              <a:extLst>
                <a:ext uri="{28A0092B-C50C-407E-A947-70E740481C1C}">
                  <a14:useLocalDpi xmlns:a14="http://schemas.microsoft.com/office/drawing/2010/main" val="0"/>
                </a:ext>
              </a:extLst>
            </a:blip>
            <a:srcRect l="12339" t="55443" r="60114" b="11971"/>
            <a:stretch/>
          </p:blipFill>
          <p:spPr>
            <a:xfrm flipH="1">
              <a:off x="3368570" y="6027004"/>
              <a:ext cx="585216" cy="548640"/>
            </a:xfrm>
            <a:prstGeom prst="ellipse">
              <a:avLst/>
            </a:prstGeom>
            <a:effectLst>
              <a:outerShdw blurRad="50800" dist="38100" dir="10800000" algn="r" rotWithShape="0">
                <a:prstClr val="black">
                  <a:alpha val="40000"/>
                </a:prstClr>
              </a:outerShdw>
            </a:effectLst>
          </p:spPr>
        </p:pic>
        <p:pic>
          <p:nvPicPr>
            <p:cNvPr id="30" name="図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4810" y="5740074"/>
              <a:ext cx="874248" cy="933358"/>
            </a:xfrm>
            <a:prstGeom prst="rect">
              <a:avLst/>
            </a:prstGeom>
          </p:spPr>
        </p:pic>
      </p:grpSp>
    </p:spTree>
    <p:extLst>
      <p:ext uri="{BB962C8B-B14F-4D97-AF65-F5344CB8AC3E}">
        <p14:creationId xmlns:p14="http://schemas.microsoft.com/office/powerpoint/2010/main" val="4001937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キーワード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コンストラクタ</a:t>
            </a:r>
            <a:endParaRPr kumimoji="1" lang="ja-JP" altLang="en-US" dirty="0"/>
          </a:p>
        </p:txBody>
      </p:sp>
    </p:spTree>
    <p:extLst>
      <p:ext uri="{BB962C8B-B14F-4D97-AF65-F5344CB8AC3E}">
        <p14:creationId xmlns:p14="http://schemas.microsoft.com/office/powerpoint/2010/main" val="2740254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これまで</a:t>
            </a:r>
            <a:r>
              <a:rPr lang="en-US" altLang="ja-JP" dirty="0" smtClean="0"/>
              <a:t>…</a:t>
            </a:r>
            <a:r>
              <a:rPr lang="ja-JP" altLang="en-US" dirty="0" err="1" smtClean="0"/>
              <a:t>のたい</a:t>
            </a:r>
            <a:r>
              <a:rPr lang="ja-JP" altLang="en-US" dirty="0" smtClean="0"/>
              <a:t>やき作成</a:t>
            </a:r>
            <a:endParaRPr kumimoji="1" lang="ja-JP" altLang="en-US" dirty="0"/>
          </a:p>
        </p:txBody>
      </p:sp>
      <p:pic>
        <p:nvPicPr>
          <p:cNvPr id="4" name="図 3"/>
          <p:cNvPicPr>
            <a:picLocks noChangeAspect="1"/>
          </p:cNvPicPr>
          <p:nvPr/>
        </p:nvPicPr>
        <p:blipFill>
          <a:blip r:embed="rId2"/>
          <a:stretch>
            <a:fillRect/>
          </a:stretch>
        </p:blipFill>
        <p:spPr>
          <a:xfrm>
            <a:off x="4664087" y="1825625"/>
            <a:ext cx="4102942" cy="2715182"/>
          </a:xfrm>
          <a:prstGeom prst="rect">
            <a:avLst/>
          </a:prstGeom>
          <a:ln>
            <a:solidFill>
              <a:srgbClr val="00B0F0"/>
            </a:solidFill>
          </a:ln>
        </p:spPr>
      </p:pic>
      <p:grpSp>
        <p:nvGrpSpPr>
          <p:cNvPr id="5" name="グループ化 4"/>
          <p:cNvGrpSpPr/>
          <p:nvPr/>
        </p:nvGrpSpPr>
        <p:grpSpPr>
          <a:xfrm>
            <a:off x="411758" y="1825625"/>
            <a:ext cx="4142568" cy="2545904"/>
            <a:chOff x="1348927" y="3762375"/>
            <a:chExt cx="4428377" cy="3081729"/>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275" y="3762375"/>
              <a:ext cx="4000500" cy="2762250"/>
            </a:xfrm>
            <a:prstGeom prst="rect">
              <a:avLst/>
            </a:prstGeom>
          </p:spPr>
        </p:pic>
        <p:sp>
          <p:nvSpPr>
            <p:cNvPr id="7" name="正方形/長方形 6"/>
            <p:cNvSpPr/>
            <p:nvPr/>
          </p:nvSpPr>
          <p:spPr>
            <a:xfrm>
              <a:off x="1348927" y="6527434"/>
              <a:ext cx="4428377" cy="316670"/>
            </a:xfrm>
            <a:prstGeom prst="rect">
              <a:avLst/>
            </a:prstGeom>
          </p:spPr>
          <p:txBody>
            <a:bodyPr wrap="square">
              <a:spAutoFit/>
            </a:bodyPr>
            <a:lstStyle/>
            <a:p>
              <a:r>
                <a:rPr lang="ja-JP" altLang="en-US" sz="1100" dirty="0" smtClean="0"/>
                <a:t>出典：http</a:t>
              </a:r>
              <a:r>
                <a:rPr lang="ja-JP" altLang="en-US" sz="1100" dirty="0"/>
                <a:t>://www.atmarkit.co.jp/ait/articles/0803/12/news148.html</a:t>
              </a:r>
            </a:p>
          </p:txBody>
        </p:sp>
      </p:grpSp>
      <p:grpSp>
        <p:nvGrpSpPr>
          <p:cNvPr id="10" name="グループ化 9"/>
          <p:cNvGrpSpPr/>
          <p:nvPr/>
        </p:nvGrpSpPr>
        <p:grpSpPr>
          <a:xfrm>
            <a:off x="9225846" y="1827738"/>
            <a:ext cx="2163413" cy="1355478"/>
            <a:chOff x="6306506" y="1762127"/>
            <a:chExt cx="3466144" cy="2171699"/>
          </a:xfrm>
        </p:grpSpPr>
        <p:pic>
          <p:nvPicPr>
            <p:cNvPr id="11" name="図 10"/>
            <p:cNvPicPr>
              <a:picLocks noChangeAspect="1"/>
            </p:cNvPicPr>
            <p:nvPr/>
          </p:nvPicPr>
          <p:blipFill rotWithShape="1">
            <a:blip r:embed="rId3">
              <a:extLst>
                <a:ext uri="{28A0092B-C50C-407E-A947-70E740481C1C}">
                  <a14:useLocalDpi xmlns:a14="http://schemas.microsoft.com/office/drawing/2010/main" val="0"/>
                </a:ext>
              </a:extLst>
            </a:blip>
            <a:srcRect r="41107" b="64139"/>
            <a:stretch/>
          </p:blipFill>
          <p:spPr>
            <a:xfrm>
              <a:off x="6306507" y="1762127"/>
              <a:ext cx="3466143" cy="1457324"/>
            </a:xfrm>
            <a:prstGeom prst="rect">
              <a:avLst/>
            </a:prstGeom>
          </p:spPr>
        </p:pic>
        <p:pic>
          <p:nvPicPr>
            <p:cNvPr id="12" name="図 11"/>
            <p:cNvPicPr>
              <a:picLocks noChangeAspect="1"/>
            </p:cNvPicPr>
            <p:nvPr/>
          </p:nvPicPr>
          <p:blipFill rotWithShape="1">
            <a:blip r:embed="rId3">
              <a:extLst>
                <a:ext uri="{28A0092B-C50C-407E-A947-70E740481C1C}">
                  <a14:useLocalDpi xmlns:a14="http://schemas.microsoft.com/office/drawing/2010/main" val="0"/>
                </a:ext>
              </a:extLst>
            </a:blip>
            <a:srcRect t="70316" r="41107" b="12105"/>
            <a:stretch/>
          </p:blipFill>
          <p:spPr>
            <a:xfrm>
              <a:off x="6306506" y="3219451"/>
              <a:ext cx="3466143" cy="714375"/>
            </a:xfrm>
            <a:prstGeom prst="rect">
              <a:avLst/>
            </a:prstGeom>
          </p:spPr>
        </p:pic>
      </p:grpSp>
      <p:grpSp>
        <p:nvGrpSpPr>
          <p:cNvPr id="21" name="グループ化 20"/>
          <p:cNvGrpSpPr/>
          <p:nvPr/>
        </p:nvGrpSpPr>
        <p:grpSpPr>
          <a:xfrm>
            <a:off x="9225846" y="3646932"/>
            <a:ext cx="2163412" cy="874666"/>
            <a:chOff x="8978708" y="3646932"/>
            <a:chExt cx="2163412" cy="874666"/>
          </a:xfrm>
        </p:grpSpPr>
        <p:pic>
          <p:nvPicPr>
            <p:cNvPr id="19" name="図 18"/>
            <p:cNvPicPr>
              <a:picLocks noChangeAspect="1"/>
            </p:cNvPicPr>
            <p:nvPr/>
          </p:nvPicPr>
          <p:blipFill rotWithShape="1">
            <a:blip r:embed="rId3">
              <a:extLst>
                <a:ext uri="{28A0092B-C50C-407E-A947-70E740481C1C}">
                  <a14:useLocalDpi xmlns:a14="http://schemas.microsoft.com/office/drawing/2010/main" val="0"/>
                </a:ext>
              </a:extLst>
            </a:blip>
            <a:srcRect t="70316" r="41107" b="12105"/>
            <a:stretch/>
          </p:blipFill>
          <p:spPr>
            <a:xfrm>
              <a:off x="8978708" y="4075717"/>
              <a:ext cx="2163412" cy="445881"/>
            </a:xfrm>
            <a:prstGeom prst="rect">
              <a:avLst/>
            </a:prstGeom>
          </p:spPr>
        </p:pic>
        <p:pic>
          <p:nvPicPr>
            <p:cNvPr id="20" name="図 19"/>
            <p:cNvPicPr>
              <a:picLocks noChangeAspect="1"/>
            </p:cNvPicPr>
            <p:nvPr/>
          </p:nvPicPr>
          <p:blipFill rotWithShape="1">
            <a:blip r:embed="rId3">
              <a:extLst>
                <a:ext uri="{28A0092B-C50C-407E-A947-70E740481C1C}">
                  <a14:useLocalDpi xmlns:a14="http://schemas.microsoft.com/office/drawing/2010/main" val="0"/>
                </a:ext>
              </a:extLst>
            </a:blip>
            <a:srcRect t="53265" r="41107" b="29156"/>
            <a:stretch/>
          </p:blipFill>
          <p:spPr>
            <a:xfrm>
              <a:off x="8978708" y="3646932"/>
              <a:ext cx="2163412" cy="445881"/>
            </a:xfrm>
            <a:prstGeom prst="rect">
              <a:avLst/>
            </a:prstGeom>
          </p:spPr>
        </p:pic>
      </p:grpSp>
      <p:pic>
        <p:nvPicPr>
          <p:cNvPr id="13" name="コンテンツ プレースホルダー 12"/>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768142" y="3000469"/>
            <a:ext cx="1032072" cy="1032072"/>
          </a:xfrm>
        </p:spPr>
      </p:pic>
      <p:pic>
        <p:nvPicPr>
          <p:cNvPr id="14" name="コンテンツ プレースホルダー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1527" y="3000469"/>
            <a:ext cx="1032072" cy="1032072"/>
          </a:xfrm>
          <a:prstGeom prst="rect">
            <a:avLst/>
          </a:prstGeom>
        </p:spPr>
      </p:pic>
      <p:pic>
        <p:nvPicPr>
          <p:cNvPr id="15" name="コンテンツ プレースホルダー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4863" y="3000469"/>
            <a:ext cx="1032072" cy="1032072"/>
          </a:xfrm>
          <a:prstGeom prst="rect">
            <a:avLst/>
          </a:prstGeom>
        </p:spPr>
      </p:pic>
      <p:grpSp>
        <p:nvGrpSpPr>
          <p:cNvPr id="25" name="グループ化 24"/>
          <p:cNvGrpSpPr/>
          <p:nvPr/>
        </p:nvGrpSpPr>
        <p:grpSpPr>
          <a:xfrm>
            <a:off x="9120256" y="4649134"/>
            <a:ext cx="2259491" cy="301249"/>
            <a:chOff x="8873118" y="4649134"/>
            <a:chExt cx="2259491" cy="301249"/>
          </a:xfrm>
        </p:grpSpPr>
        <p:sp>
          <p:nvSpPr>
            <p:cNvPr id="22" name="円形吹き出し 21"/>
            <p:cNvSpPr/>
            <p:nvPr/>
          </p:nvSpPr>
          <p:spPr>
            <a:xfrm>
              <a:off x="8873118" y="4649134"/>
              <a:ext cx="702541" cy="301249"/>
            </a:xfrm>
            <a:prstGeom prst="wedgeEllipseCallout">
              <a:avLst>
                <a:gd name="adj1" fmla="val 2880"/>
                <a:gd name="adj2" fmla="val -103492"/>
              </a:avLst>
            </a:prstGeom>
            <a:solidFill>
              <a:srgbClr val="D8A811"/>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kumimoji="1" lang="ja-JP" altLang="en-US" sz="1200" dirty="0" smtClean="0"/>
                <a:t>チーズ</a:t>
              </a:r>
              <a:endParaRPr kumimoji="1" lang="ja-JP" altLang="en-US" sz="1200" dirty="0"/>
            </a:p>
          </p:txBody>
        </p:sp>
        <p:sp>
          <p:nvSpPr>
            <p:cNvPr id="23" name="円形吹き出し 22"/>
            <p:cNvSpPr/>
            <p:nvPr/>
          </p:nvSpPr>
          <p:spPr>
            <a:xfrm>
              <a:off x="9663950" y="4649134"/>
              <a:ext cx="702541" cy="301249"/>
            </a:xfrm>
            <a:prstGeom prst="wedgeEllipseCallout">
              <a:avLst>
                <a:gd name="adj1" fmla="val -9432"/>
                <a:gd name="adj2" fmla="val -91187"/>
              </a:avLst>
            </a:prstGeom>
            <a:solidFill>
              <a:srgbClr val="D8A811"/>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kumimoji="1" lang="ja-JP" altLang="en-US" sz="1200" dirty="0" smtClean="0"/>
                <a:t>餡子</a:t>
              </a:r>
              <a:endParaRPr kumimoji="1" lang="ja-JP" altLang="en-US" sz="1200" dirty="0"/>
            </a:p>
          </p:txBody>
        </p:sp>
        <p:sp>
          <p:nvSpPr>
            <p:cNvPr id="24" name="円形吹き出し 23"/>
            <p:cNvSpPr/>
            <p:nvPr/>
          </p:nvSpPr>
          <p:spPr>
            <a:xfrm>
              <a:off x="10430068" y="4649134"/>
              <a:ext cx="702541" cy="301249"/>
            </a:xfrm>
            <a:prstGeom prst="wedgeEllipseCallout">
              <a:avLst>
                <a:gd name="adj1" fmla="val -5914"/>
                <a:gd name="adj2" fmla="val -87085"/>
              </a:avLst>
            </a:prstGeom>
            <a:solidFill>
              <a:srgbClr val="D8A811"/>
            </a:solidFill>
            <a:ln>
              <a:noFill/>
            </a:ln>
          </p:spPr>
          <p:style>
            <a:lnRef idx="3">
              <a:schemeClr val="lt1"/>
            </a:lnRef>
            <a:fillRef idx="1">
              <a:schemeClr val="accent3"/>
            </a:fillRef>
            <a:effectRef idx="1">
              <a:schemeClr val="accent3"/>
            </a:effectRef>
            <a:fontRef idx="minor">
              <a:schemeClr val="lt1"/>
            </a:fontRef>
          </p:style>
          <p:txBody>
            <a:bodyPr wrap="none" lIns="0" tIns="0" rIns="0" bIns="0" rtlCol="0" anchor="ctr"/>
            <a:lstStyle/>
            <a:p>
              <a:pPr algn="ctr"/>
              <a:r>
                <a:rPr kumimoji="1" lang="ja-JP" altLang="en-US" sz="1200" dirty="0" smtClean="0"/>
                <a:t>クリーム</a:t>
              </a:r>
              <a:endParaRPr kumimoji="1" lang="ja-JP" altLang="en-US" sz="1200" dirty="0"/>
            </a:p>
          </p:txBody>
        </p:sp>
      </p:grpSp>
      <p:sp>
        <p:nvSpPr>
          <p:cNvPr id="27" name="テキスト ボックス 26"/>
          <p:cNvSpPr txBox="1"/>
          <p:nvPr/>
        </p:nvSpPr>
        <p:spPr>
          <a:xfrm>
            <a:off x="8309227" y="5342322"/>
            <a:ext cx="3711272" cy="369332"/>
          </a:xfrm>
          <a:prstGeom prst="rect">
            <a:avLst/>
          </a:prstGeom>
          <a:noFill/>
        </p:spPr>
        <p:txBody>
          <a:bodyPr wrap="none" rtlCol="0">
            <a:spAutoFit/>
          </a:bodyPr>
          <a:lstStyle/>
          <a:p>
            <a:pPr algn="ctr"/>
            <a:r>
              <a:rPr kumimoji="1" lang="ja-JP" altLang="en-US" dirty="0" smtClean="0"/>
              <a:t>現実世界の概念から少し離れている</a:t>
            </a:r>
            <a:endParaRPr kumimoji="1" lang="ja-JP" altLang="en-US" dirty="0"/>
          </a:p>
        </p:txBody>
      </p:sp>
    </p:spTree>
    <p:extLst>
      <p:ext uri="{BB962C8B-B14F-4D97-AF65-F5344CB8AC3E}">
        <p14:creationId xmlns:p14="http://schemas.microsoft.com/office/powerpoint/2010/main" val="364739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12703</TotalTime>
  <Words>918</Words>
  <Application>Microsoft Office PowerPoint</Application>
  <PresentationFormat>ワイド画面</PresentationFormat>
  <Paragraphs>140</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Arial</vt:lpstr>
      <vt:lpstr>Calibri</vt:lpstr>
      <vt:lpstr>Calibri Light</vt:lpstr>
      <vt:lpstr>Times New Roman</vt:lpstr>
      <vt:lpstr>Office テーマ</vt:lpstr>
      <vt:lpstr>プログラミングⅡ (Computer Programing II)</vt:lpstr>
      <vt:lpstr>お願い</vt:lpstr>
      <vt:lpstr>直近の予定</vt:lpstr>
      <vt:lpstr>中間試験</vt:lpstr>
      <vt:lpstr>【復習】クラスの考え方</vt:lpstr>
      <vt:lpstr>【復習】クラスの考え方～その２～</vt:lpstr>
      <vt:lpstr>【復習】クラスの考え方～その２～</vt:lpstr>
      <vt:lpstr>キーワード</vt:lpstr>
      <vt:lpstr>これまで…のたいやき作成</vt:lpstr>
      <vt:lpstr>これまで…の学生作成</vt:lpstr>
      <vt:lpstr>コンストラクタ（Constructor）</vt:lpstr>
      <vt:lpstr>コンストラクタ（Constructor）</vt:lpstr>
      <vt:lpstr>必修課題[0601]</vt:lpstr>
      <vt:lpstr>必修課題[0602]</vt:lpstr>
      <vt:lpstr>発展課題[0603]</vt:lpstr>
      <vt:lpstr>参考</vt:lpstr>
      <vt:lpstr>評価（前期）</vt:lpstr>
      <vt:lpstr>オフィスアワー（市川）</vt:lpstr>
      <vt:lpstr>課題の提出</vt:lpstr>
      <vt:lpstr>参考：Eclipseのエクスポート機能</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プログラミングⅡ</dc:title>
  <dc:creator>ichikawa-desk</dc:creator>
  <cp:lastModifiedBy>ichikawa-desk</cp:lastModifiedBy>
  <cp:revision>347</cp:revision>
  <dcterms:created xsi:type="dcterms:W3CDTF">2017-04-10T08:59:42Z</dcterms:created>
  <dcterms:modified xsi:type="dcterms:W3CDTF">2017-05-24T03:54:51Z</dcterms:modified>
</cp:coreProperties>
</file>