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88" r:id="rId8"/>
    <p:sldId id="287" r:id="rId9"/>
    <p:sldId id="289" r:id="rId10"/>
    <p:sldId id="290" r:id="rId11"/>
    <p:sldId id="281" r:id="rId12"/>
    <p:sldId id="272" r:id="rId13"/>
    <p:sldId id="271" r:id="rId14"/>
    <p:sldId id="275" r:id="rId15"/>
    <p:sldId id="274" r:id="rId16"/>
    <p:sldId id="276" r:id="rId17"/>
    <p:sldId id="260" r:id="rId18"/>
    <p:sldId id="261" r:id="rId19"/>
    <p:sldId id="278" r:id="rId20"/>
    <p:sldId id="26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506627" y="3098801"/>
            <a:ext cx="11207578" cy="457200"/>
            <a:chOff x="506627" y="914400"/>
            <a:chExt cx="10847173" cy="457200"/>
          </a:xfrm>
        </p:grpSpPr>
        <p:sp>
          <p:nvSpPr>
            <p:cNvPr id="8" name="フリーフォーム 7"/>
            <p:cNvSpPr/>
            <p:nvPr/>
          </p:nvSpPr>
          <p:spPr>
            <a:xfrm>
              <a:off x="506627" y="914400"/>
              <a:ext cx="10847173" cy="457200"/>
            </a:xfrm>
            <a:custGeom>
              <a:avLst/>
              <a:gdLst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45795 w 11491784"/>
                <a:gd name="connsiteY22" fmla="*/ 444843 h 457200"/>
                <a:gd name="connsiteX23" fmla="*/ 1114579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69362 w 11491784"/>
                <a:gd name="connsiteY28" fmla="*/ 11121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45795 w 11491784"/>
                <a:gd name="connsiteY22" fmla="*/ 444843 h 457200"/>
                <a:gd name="connsiteX23" fmla="*/ 1114579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54122 w 11491784"/>
                <a:gd name="connsiteY28" fmla="*/ 9597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15315 w 11491784"/>
                <a:gd name="connsiteY22" fmla="*/ 444843 h 457200"/>
                <a:gd name="connsiteX23" fmla="*/ 1114579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54122 w 11491784"/>
                <a:gd name="connsiteY28" fmla="*/ 9597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15315 w 11491784"/>
                <a:gd name="connsiteY22" fmla="*/ 444843 h 457200"/>
                <a:gd name="connsiteX23" fmla="*/ 1112293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54122 w 11491784"/>
                <a:gd name="connsiteY28" fmla="*/ 9597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491784" h="457200">
                  <a:moveTo>
                    <a:pt x="0" y="457200"/>
                  </a:moveTo>
                  <a:lnTo>
                    <a:pt x="10392032" y="457200"/>
                  </a:lnTo>
                  <a:lnTo>
                    <a:pt x="10392032" y="0"/>
                  </a:lnTo>
                  <a:lnTo>
                    <a:pt x="10651524" y="111211"/>
                  </a:lnTo>
                  <a:lnTo>
                    <a:pt x="10429103" y="172995"/>
                  </a:lnTo>
                  <a:lnTo>
                    <a:pt x="10429103" y="457200"/>
                  </a:lnTo>
                  <a:lnTo>
                    <a:pt x="10898659" y="444843"/>
                  </a:lnTo>
                  <a:lnTo>
                    <a:pt x="10898659" y="308919"/>
                  </a:lnTo>
                  <a:lnTo>
                    <a:pt x="10824519" y="420130"/>
                  </a:lnTo>
                  <a:lnTo>
                    <a:pt x="10725665" y="222422"/>
                  </a:lnTo>
                  <a:lnTo>
                    <a:pt x="10873946" y="24714"/>
                  </a:lnTo>
                  <a:lnTo>
                    <a:pt x="10972800" y="160638"/>
                  </a:lnTo>
                  <a:lnTo>
                    <a:pt x="10948087" y="185351"/>
                  </a:lnTo>
                  <a:lnTo>
                    <a:pt x="10886303" y="86497"/>
                  </a:lnTo>
                  <a:lnTo>
                    <a:pt x="10787449" y="222422"/>
                  </a:lnTo>
                  <a:lnTo>
                    <a:pt x="10812162" y="333632"/>
                  </a:lnTo>
                  <a:lnTo>
                    <a:pt x="10873946" y="247135"/>
                  </a:lnTo>
                  <a:lnTo>
                    <a:pt x="11022227" y="259492"/>
                  </a:lnTo>
                  <a:lnTo>
                    <a:pt x="11046941" y="259492"/>
                  </a:lnTo>
                  <a:lnTo>
                    <a:pt x="11046941" y="308919"/>
                  </a:lnTo>
                  <a:lnTo>
                    <a:pt x="10948087" y="308919"/>
                  </a:lnTo>
                  <a:lnTo>
                    <a:pt x="10948087" y="444843"/>
                  </a:lnTo>
                  <a:lnTo>
                    <a:pt x="11115315" y="444843"/>
                  </a:lnTo>
                  <a:lnTo>
                    <a:pt x="11122935" y="98854"/>
                  </a:lnTo>
                  <a:lnTo>
                    <a:pt x="11071654" y="98854"/>
                  </a:lnTo>
                  <a:lnTo>
                    <a:pt x="11071654" y="49427"/>
                  </a:lnTo>
                  <a:lnTo>
                    <a:pt x="11306432" y="49427"/>
                  </a:lnTo>
                  <a:lnTo>
                    <a:pt x="11306432" y="111211"/>
                  </a:lnTo>
                  <a:lnTo>
                    <a:pt x="11254122" y="95971"/>
                  </a:lnTo>
                  <a:lnTo>
                    <a:pt x="11269362" y="444843"/>
                  </a:lnTo>
                  <a:lnTo>
                    <a:pt x="11491784" y="444843"/>
                  </a:lnTo>
                </a:path>
              </a:pathLst>
            </a:cu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046941" y="1013254"/>
              <a:ext cx="49427" cy="32127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69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7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506627" y="975360"/>
            <a:ext cx="11207578" cy="457200"/>
            <a:chOff x="506627" y="914400"/>
            <a:chExt cx="10847173" cy="457200"/>
          </a:xfrm>
        </p:grpSpPr>
        <p:sp>
          <p:nvSpPr>
            <p:cNvPr id="8" name="フリーフォーム 7"/>
            <p:cNvSpPr/>
            <p:nvPr/>
          </p:nvSpPr>
          <p:spPr>
            <a:xfrm>
              <a:off x="506627" y="914400"/>
              <a:ext cx="10847173" cy="457200"/>
            </a:xfrm>
            <a:custGeom>
              <a:avLst/>
              <a:gdLst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45795 w 11491784"/>
                <a:gd name="connsiteY22" fmla="*/ 444843 h 457200"/>
                <a:gd name="connsiteX23" fmla="*/ 1114579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69362 w 11491784"/>
                <a:gd name="connsiteY28" fmla="*/ 11121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45795 w 11491784"/>
                <a:gd name="connsiteY22" fmla="*/ 444843 h 457200"/>
                <a:gd name="connsiteX23" fmla="*/ 1114579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54122 w 11491784"/>
                <a:gd name="connsiteY28" fmla="*/ 9597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15315 w 11491784"/>
                <a:gd name="connsiteY22" fmla="*/ 444843 h 457200"/>
                <a:gd name="connsiteX23" fmla="*/ 1114579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54122 w 11491784"/>
                <a:gd name="connsiteY28" fmla="*/ 9597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  <a:gd name="connsiteX0" fmla="*/ 0 w 11491784"/>
                <a:gd name="connsiteY0" fmla="*/ 457200 h 457200"/>
                <a:gd name="connsiteX1" fmla="*/ 10392032 w 11491784"/>
                <a:gd name="connsiteY1" fmla="*/ 457200 h 457200"/>
                <a:gd name="connsiteX2" fmla="*/ 10392032 w 11491784"/>
                <a:gd name="connsiteY2" fmla="*/ 0 h 457200"/>
                <a:gd name="connsiteX3" fmla="*/ 10651524 w 11491784"/>
                <a:gd name="connsiteY3" fmla="*/ 111211 h 457200"/>
                <a:gd name="connsiteX4" fmla="*/ 10429103 w 11491784"/>
                <a:gd name="connsiteY4" fmla="*/ 172995 h 457200"/>
                <a:gd name="connsiteX5" fmla="*/ 10429103 w 11491784"/>
                <a:gd name="connsiteY5" fmla="*/ 457200 h 457200"/>
                <a:gd name="connsiteX6" fmla="*/ 10898659 w 11491784"/>
                <a:gd name="connsiteY6" fmla="*/ 444843 h 457200"/>
                <a:gd name="connsiteX7" fmla="*/ 10898659 w 11491784"/>
                <a:gd name="connsiteY7" fmla="*/ 308919 h 457200"/>
                <a:gd name="connsiteX8" fmla="*/ 10824519 w 11491784"/>
                <a:gd name="connsiteY8" fmla="*/ 420130 h 457200"/>
                <a:gd name="connsiteX9" fmla="*/ 10725665 w 11491784"/>
                <a:gd name="connsiteY9" fmla="*/ 222422 h 457200"/>
                <a:gd name="connsiteX10" fmla="*/ 10873946 w 11491784"/>
                <a:gd name="connsiteY10" fmla="*/ 24714 h 457200"/>
                <a:gd name="connsiteX11" fmla="*/ 10972800 w 11491784"/>
                <a:gd name="connsiteY11" fmla="*/ 160638 h 457200"/>
                <a:gd name="connsiteX12" fmla="*/ 10948087 w 11491784"/>
                <a:gd name="connsiteY12" fmla="*/ 185351 h 457200"/>
                <a:gd name="connsiteX13" fmla="*/ 10886303 w 11491784"/>
                <a:gd name="connsiteY13" fmla="*/ 86497 h 457200"/>
                <a:gd name="connsiteX14" fmla="*/ 10787449 w 11491784"/>
                <a:gd name="connsiteY14" fmla="*/ 222422 h 457200"/>
                <a:gd name="connsiteX15" fmla="*/ 10812162 w 11491784"/>
                <a:gd name="connsiteY15" fmla="*/ 333632 h 457200"/>
                <a:gd name="connsiteX16" fmla="*/ 10873946 w 11491784"/>
                <a:gd name="connsiteY16" fmla="*/ 247135 h 457200"/>
                <a:gd name="connsiteX17" fmla="*/ 11022227 w 11491784"/>
                <a:gd name="connsiteY17" fmla="*/ 259492 h 457200"/>
                <a:gd name="connsiteX18" fmla="*/ 11046941 w 11491784"/>
                <a:gd name="connsiteY18" fmla="*/ 259492 h 457200"/>
                <a:gd name="connsiteX19" fmla="*/ 11046941 w 11491784"/>
                <a:gd name="connsiteY19" fmla="*/ 308919 h 457200"/>
                <a:gd name="connsiteX20" fmla="*/ 10948087 w 11491784"/>
                <a:gd name="connsiteY20" fmla="*/ 308919 h 457200"/>
                <a:gd name="connsiteX21" fmla="*/ 10948087 w 11491784"/>
                <a:gd name="connsiteY21" fmla="*/ 444843 h 457200"/>
                <a:gd name="connsiteX22" fmla="*/ 11115315 w 11491784"/>
                <a:gd name="connsiteY22" fmla="*/ 444843 h 457200"/>
                <a:gd name="connsiteX23" fmla="*/ 11122935 w 11491784"/>
                <a:gd name="connsiteY23" fmla="*/ 98854 h 457200"/>
                <a:gd name="connsiteX24" fmla="*/ 11071654 w 11491784"/>
                <a:gd name="connsiteY24" fmla="*/ 98854 h 457200"/>
                <a:gd name="connsiteX25" fmla="*/ 11071654 w 11491784"/>
                <a:gd name="connsiteY25" fmla="*/ 49427 h 457200"/>
                <a:gd name="connsiteX26" fmla="*/ 11306432 w 11491784"/>
                <a:gd name="connsiteY26" fmla="*/ 49427 h 457200"/>
                <a:gd name="connsiteX27" fmla="*/ 11306432 w 11491784"/>
                <a:gd name="connsiteY27" fmla="*/ 111211 h 457200"/>
                <a:gd name="connsiteX28" fmla="*/ 11254122 w 11491784"/>
                <a:gd name="connsiteY28" fmla="*/ 95971 h 457200"/>
                <a:gd name="connsiteX29" fmla="*/ 11269362 w 11491784"/>
                <a:gd name="connsiteY29" fmla="*/ 444843 h 457200"/>
                <a:gd name="connsiteX30" fmla="*/ 11491784 w 11491784"/>
                <a:gd name="connsiteY30" fmla="*/ 44484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491784" h="457200">
                  <a:moveTo>
                    <a:pt x="0" y="457200"/>
                  </a:moveTo>
                  <a:lnTo>
                    <a:pt x="10392032" y="457200"/>
                  </a:lnTo>
                  <a:lnTo>
                    <a:pt x="10392032" y="0"/>
                  </a:lnTo>
                  <a:lnTo>
                    <a:pt x="10651524" y="111211"/>
                  </a:lnTo>
                  <a:lnTo>
                    <a:pt x="10429103" y="172995"/>
                  </a:lnTo>
                  <a:lnTo>
                    <a:pt x="10429103" y="457200"/>
                  </a:lnTo>
                  <a:lnTo>
                    <a:pt x="10898659" y="444843"/>
                  </a:lnTo>
                  <a:lnTo>
                    <a:pt x="10898659" y="308919"/>
                  </a:lnTo>
                  <a:lnTo>
                    <a:pt x="10824519" y="420130"/>
                  </a:lnTo>
                  <a:lnTo>
                    <a:pt x="10725665" y="222422"/>
                  </a:lnTo>
                  <a:lnTo>
                    <a:pt x="10873946" y="24714"/>
                  </a:lnTo>
                  <a:lnTo>
                    <a:pt x="10972800" y="160638"/>
                  </a:lnTo>
                  <a:lnTo>
                    <a:pt x="10948087" y="185351"/>
                  </a:lnTo>
                  <a:lnTo>
                    <a:pt x="10886303" y="86497"/>
                  </a:lnTo>
                  <a:lnTo>
                    <a:pt x="10787449" y="222422"/>
                  </a:lnTo>
                  <a:lnTo>
                    <a:pt x="10812162" y="333632"/>
                  </a:lnTo>
                  <a:lnTo>
                    <a:pt x="10873946" y="247135"/>
                  </a:lnTo>
                  <a:lnTo>
                    <a:pt x="11022227" y="259492"/>
                  </a:lnTo>
                  <a:lnTo>
                    <a:pt x="11046941" y="259492"/>
                  </a:lnTo>
                  <a:lnTo>
                    <a:pt x="11046941" y="308919"/>
                  </a:lnTo>
                  <a:lnTo>
                    <a:pt x="10948087" y="308919"/>
                  </a:lnTo>
                  <a:lnTo>
                    <a:pt x="10948087" y="444843"/>
                  </a:lnTo>
                  <a:lnTo>
                    <a:pt x="11115315" y="444843"/>
                  </a:lnTo>
                  <a:lnTo>
                    <a:pt x="11122935" y="98854"/>
                  </a:lnTo>
                  <a:lnTo>
                    <a:pt x="11071654" y="98854"/>
                  </a:lnTo>
                  <a:lnTo>
                    <a:pt x="11071654" y="49427"/>
                  </a:lnTo>
                  <a:lnTo>
                    <a:pt x="11306432" y="49427"/>
                  </a:lnTo>
                  <a:lnTo>
                    <a:pt x="11306432" y="111211"/>
                  </a:lnTo>
                  <a:lnTo>
                    <a:pt x="11254122" y="95971"/>
                  </a:lnTo>
                  <a:lnTo>
                    <a:pt x="11269362" y="444843"/>
                  </a:lnTo>
                  <a:lnTo>
                    <a:pt x="11491784" y="444843"/>
                  </a:lnTo>
                </a:path>
              </a:pathLst>
            </a:cu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046941" y="1013254"/>
              <a:ext cx="49427" cy="321276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12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2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6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85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8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8DCB-E82E-480F-8FC5-9085218D16AF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646-8DE0-49EA-A42E-009360E51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</a:t>
            </a:r>
            <a:r>
              <a:rPr lang="en-US" altLang="ja-JP" dirty="0" smtClean="0"/>
              <a:t>Ⅱ</a:t>
            </a:r>
            <a:br>
              <a:rPr lang="en-US" altLang="ja-JP" dirty="0" smtClean="0"/>
            </a:br>
            <a:r>
              <a:rPr lang="en-US" altLang="ja-JP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(Computer</a:t>
            </a:r>
            <a:r>
              <a:rPr lang="ja-JP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</a:t>
            </a:r>
            <a:r>
              <a:rPr lang="ja-JP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endParaRPr kumimoji="1"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9648"/>
          </a:xfrm>
        </p:spPr>
        <p:txBody>
          <a:bodyPr/>
          <a:lstStyle/>
          <a:p>
            <a:r>
              <a:rPr kumimoji="1" lang="ja-JP" altLang="en-US" dirty="0" smtClean="0"/>
              <a:t>第三回：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</a:t>
            </a:r>
            <a:r>
              <a:rPr lang="en-US" altLang="ja-JP" dirty="0"/>
              <a:t>26</a:t>
            </a:r>
            <a:r>
              <a:rPr kumimoji="1" lang="ja-JP" altLang="en-US" dirty="0" smtClean="0"/>
              <a:t>日（水）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#</a:t>
            </a:r>
            <a:r>
              <a:rPr kumimoji="1" lang="ja-JP" altLang="en-US" dirty="0" smtClean="0"/>
              <a:t>メソッド（後半）</a:t>
            </a:r>
            <a:endParaRPr lang="en-US" altLang="ja-JP" dirty="0"/>
          </a:p>
          <a:p>
            <a:r>
              <a:rPr lang="ja-JP" altLang="en-US" dirty="0" smtClean="0"/>
              <a:t>市川 嘉裕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33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発展</a:t>
            </a:r>
            <a:r>
              <a:rPr lang="ja-JP" altLang="en-US" dirty="0" smtClean="0"/>
              <a:t>課題</a:t>
            </a:r>
            <a:r>
              <a:rPr lang="en-US" altLang="ja-JP" dirty="0" smtClean="0"/>
              <a:t>[</a:t>
            </a:r>
            <a:r>
              <a:rPr lang="en-US" altLang="ja-JP" dirty="0" smtClean="0"/>
              <a:t>0304]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kumimoji="1" lang="ja-JP" altLang="en-US" dirty="0" smtClean="0"/>
              <a:t>課題名</a:t>
            </a:r>
            <a:r>
              <a:rPr kumimoji="1" lang="ja-JP" altLang="en-US" dirty="0" smtClean="0"/>
              <a:t>：</a:t>
            </a:r>
            <a:r>
              <a:rPr lang="en-US" altLang="ja-JP" dirty="0"/>
              <a:t> 2</a:t>
            </a:r>
            <a:r>
              <a:rPr lang="ja-JP" altLang="en-US" dirty="0"/>
              <a:t>次</a:t>
            </a:r>
            <a:r>
              <a:rPr lang="ja-JP" altLang="en-US" dirty="0" smtClean="0"/>
              <a:t>関数の極大極小</a:t>
            </a:r>
            <a:r>
              <a:rPr lang="en-US" altLang="ja-JP" dirty="0" smtClean="0"/>
              <a:t>】</a:t>
            </a:r>
          </a:p>
          <a:p>
            <a:r>
              <a:rPr lang="ja-JP" altLang="en-US" dirty="0" smtClean="0"/>
              <a:t>ユーザによって入力された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係数</a:t>
            </a:r>
            <a:r>
              <a:rPr lang="en-US" altLang="ja-JP" dirty="0" smtClean="0"/>
              <a:t>a</a:t>
            </a:r>
            <a:r>
              <a:rPr lang="en-US" altLang="ja-JP" sz="1600" dirty="0" smtClean="0"/>
              <a:t>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|a</a:t>
            </a:r>
            <a:r>
              <a:rPr lang="en-US" altLang="ja-JP" sz="1600" dirty="0" smtClean="0"/>
              <a:t>n</a:t>
            </a:r>
            <a:r>
              <a:rPr lang="en-US" altLang="ja-JP" dirty="0" smtClean="0"/>
              <a:t>|&gt;0</a:t>
            </a:r>
            <a:r>
              <a:rPr lang="ja-JP" altLang="en-US" dirty="0" smtClean="0"/>
              <a:t>）をもつ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次多項式で表される関数の極大値（あるいは極小値）とその時の</a:t>
            </a:r>
            <a:r>
              <a:rPr lang="ja-JP" altLang="en-US" dirty="0" err="1" smtClean="0"/>
              <a:t>ｘ</a:t>
            </a:r>
            <a:r>
              <a:rPr lang="ja-JP" altLang="en-US" dirty="0" smtClean="0"/>
              <a:t>の値を表示するプログラムを作成せよ。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80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二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2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バグを減らすにはどうするか？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47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ソースコードを記述しない（理想）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→授業では訓練だと思ってやむを得ず書いてください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ソースコードをコピペする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→量が増えるので変更に弱い．バグが混入しやすく発見もしにくい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ソースコードの量を減らす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汎用的</a:t>
            </a:r>
            <a:r>
              <a:rPr lang="ja-JP" altLang="en-US" dirty="0" smtClean="0"/>
              <a:t>な部分を</a:t>
            </a:r>
            <a:r>
              <a:rPr lang="ja-JP" altLang="en-US" dirty="0" smtClean="0">
                <a:solidFill>
                  <a:srgbClr val="FF0000"/>
                </a:solidFill>
              </a:rPr>
              <a:t>メソッド</a:t>
            </a:r>
            <a:r>
              <a:rPr lang="ja-JP" altLang="en-US" dirty="0" smtClean="0"/>
              <a:t>として記述</a:t>
            </a:r>
            <a:endParaRPr kumimoji="1" lang="en-US" altLang="ja-JP" dirty="0" smtClean="0"/>
          </a:p>
          <a:p>
            <a:r>
              <a:rPr kumimoji="1" lang="ja-JP" altLang="en-US" dirty="0" smtClean="0"/>
              <a:t>人が理解しやすいソースコードを記述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一連の処理（意味のある）を</a:t>
            </a:r>
            <a:r>
              <a:rPr lang="ja-JP" altLang="en-US" dirty="0" smtClean="0">
                <a:solidFill>
                  <a:srgbClr val="FF0000"/>
                </a:solidFill>
              </a:rPr>
              <a:t>メソッド</a:t>
            </a:r>
            <a:r>
              <a:rPr lang="ja-JP" altLang="en-US" dirty="0" smtClean="0"/>
              <a:t>として記述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69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メソッドの使用例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0" y="1454150"/>
            <a:ext cx="6591300" cy="58483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0" y="1466850"/>
            <a:ext cx="6515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メソッドの利用の仕方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1466850"/>
            <a:ext cx="6515100" cy="4991100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2667000" y="1465769"/>
            <a:ext cx="9359900" cy="1531431"/>
            <a:chOff x="3619500" y="1465769"/>
            <a:chExt cx="8407400" cy="1531431"/>
          </a:xfrm>
        </p:grpSpPr>
        <p:sp>
          <p:nvSpPr>
            <p:cNvPr id="5" name="正方形/長方形 4"/>
            <p:cNvSpPr/>
            <p:nvPr/>
          </p:nvSpPr>
          <p:spPr>
            <a:xfrm>
              <a:off x="6317397" y="1466850"/>
              <a:ext cx="5709503" cy="1530350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19500" y="1465769"/>
              <a:ext cx="2364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①メソッド宣言</a:t>
              </a:r>
              <a:endParaRPr kumimoji="1" lang="ja-JP" altLang="en-US" sz="3200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667000" y="5016500"/>
            <a:ext cx="9359900" cy="584775"/>
            <a:chOff x="3619500" y="5016500"/>
            <a:chExt cx="8407400" cy="584775"/>
          </a:xfrm>
        </p:grpSpPr>
        <p:sp>
          <p:nvSpPr>
            <p:cNvPr id="9" name="正方形/長方形 8"/>
            <p:cNvSpPr/>
            <p:nvPr/>
          </p:nvSpPr>
          <p:spPr>
            <a:xfrm>
              <a:off x="8433507" y="5016500"/>
              <a:ext cx="3593393" cy="279400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619500" y="5016500"/>
              <a:ext cx="26467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②メソッド呼出し</a:t>
              </a:r>
              <a:endParaRPr kumimoji="1" lang="ja-JP" altLang="en-US" sz="3200" dirty="0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2667000" y="6273225"/>
            <a:ext cx="605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</a:t>
            </a:r>
            <a:r>
              <a:rPr kumimoji="1" lang="ja-JP" altLang="en-US" sz="2400" dirty="0" smtClean="0"/>
              <a:t>メソッド宣言は別のクラスで行うこともできる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2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メソッドの宣言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528697" y="1449669"/>
            <a:ext cx="11066403" cy="4079366"/>
            <a:chOff x="528697" y="1667379"/>
            <a:chExt cx="11066403" cy="407936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r="26300" b="70356"/>
            <a:stretch/>
          </p:blipFill>
          <p:spPr>
            <a:xfrm>
              <a:off x="528697" y="2336795"/>
              <a:ext cx="11066403" cy="340995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1041400" y="16673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①返却型</a:t>
              </a:r>
              <a:endParaRPr kumimoji="1" lang="ja-JP" altLang="en-US" sz="32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327400" y="1667379"/>
              <a:ext cx="22220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/>
                <a:t>②メソッド名</a:t>
              </a:r>
              <a:endParaRPr kumimoji="1" lang="ja-JP" altLang="en-US" sz="32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210300" y="166737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③仮引数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946400" y="2540000"/>
              <a:ext cx="800100" cy="427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11600" y="2540000"/>
              <a:ext cx="800100" cy="427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876800" y="2540000"/>
              <a:ext cx="4635499" cy="427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2755900" y="2252154"/>
              <a:ext cx="287846" cy="287846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407317" y="2252154"/>
              <a:ext cx="0" cy="287846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7087017" y="2252154"/>
              <a:ext cx="0" cy="287846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2244904" y="5021937"/>
              <a:ext cx="2660288" cy="457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888173" y="4956735"/>
              <a:ext cx="16470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/>
                <a:t>return</a:t>
              </a:r>
              <a:r>
                <a:rPr lang="ja-JP" altLang="en-US" sz="3200" dirty="0" smtClean="0"/>
                <a:t>文</a:t>
              </a:r>
              <a:endParaRPr kumimoji="1" lang="ja-JP" altLang="en-US" sz="3200" dirty="0"/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8675" t="80595" r="16607" b="14555"/>
          <a:stretch/>
        </p:blipFill>
        <p:spPr>
          <a:xfrm>
            <a:off x="954318" y="6207015"/>
            <a:ext cx="10756900" cy="534873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99536" y="1565783"/>
            <a:ext cx="738664" cy="354324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宣言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99536" y="5323800"/>
            <a:ext cx="738664" cy="1477328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>
            <a:spAutoFit/>
          </a:bodyPr>
          <a:lstStyle/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呼出し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69954" y="53634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実引数</a:t>
            </a:r>
            <a:endParaRPr kumimoji="1" lang="ja-JP" altLang="en-US" sz="3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979887" y="6241143"/>
            <a:ext cx="5109028" cy="464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7087017" y="5948197"/>
            <a:ext cx="0" cy="287846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</a:t>
            </a:r>
            <a:r>
              <a:rPr kumimoji="1" lang="ja-JP" altLang="en-US" dirty="0" smtClean="0"/>
              <a:t>の有効範囲（</a:t>
            </a:r>
            <a:r>
              <a:rPr lang="en-US" altLang="ja-JP" dirty="0"/>
              <a:t>s</a:t>
            </a:r>
            <a:r>
              <a:rPr kumimoji="1" lang="en-US" altLang="ja-JP" dirty="0" smtClean="0"/>
              <a:t>cope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860"/>
          <a:stretch/>
        </p:blipFill>
        <p:spPr>
          <a:xfrm>
            <a:off x="537029" y="1825625"/>
            <a:ext cx="7499412" cy="44868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5" y="4756718"/>
            <a:ext cx="2514600" cy="914400"/>
          </a:xfrm>
          <a:prstGeom prst="rect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5567074" y="1939925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フィールド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67074" y="42862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局所変数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990601" y="2103825"/>
            <a:ext cx="4203700" cy="27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99596" y="42862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実行結果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460499" y="4440625"/>
            <a:ext cx="3733801" cy="293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8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評価（前期）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中間・期末試験（</a:t>
            </a:r>
            <a:r>
              <a:rPr kumimoji="1" lang="en-US" altLang="ja-JP" dirty="0" smtClean="0"/>
              <a:t>40</a:t>
            </a:r>
            <a:r>
              <a:rPr lang="en-US" altLang="ja-JP" dirty="0" smtClean="0"/>
              <a:t>%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演習（</a:t>
            </a:r>
            <a:r>
              <a:rPr kumimoji="1" lang="en-US" altLang="ja-JP" dirty="0" smtClean="0"/>
              <a:t>60%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毎週、必修</a:t>
            </a:r>
            <a:r>
              <a:rPr lang="ja-JP" altLang="en-US" dirty="0"/>
              <a:t>課題と発展課題が</a:t>
            </a:r>
            <a:r>
              <a:rPr lang="ja-JP" altLang="en-US" dirty="0" smtClean="0"/>
              <a:t>課せられる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約</a:t>
            </a:r>
            <a:r>
              <a:rPr lang="en-US" altLang="ja-JP" dirty="0"/>
              <a:t>15</a:t>
            </a:r>
            <a:r>
              <a:rPr lang="ja-JP" altLang="en-US" dirty="0" smtClean="0"/>
              <a:t>週分（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週分は</a:t>
            </a:r>
            <a:r>
              <a:rPr lang="en-US" altLang="ja-JP" dirty="0" smtClean="0"/>
              <a:t>4%</a:t>
            </a:r>
            <a:r>
              <a:rPr lang="ja-JP" altLang="en-US" dirty="0" smtClean="0"/>
              <a:t>に相当）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評価指標：</a:t>
            </a:r>
            <a:endParaRPr lang="en-US" altLang="ja-JP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ja-JP" altLang="en-US" dirty="0" smtClean="0"/>
              <a:t>出席（無遅刻遅刻が満点）</a:t>
            </a:r>
            <a:endParaRPr lang="en-US" altLang="ja-JP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ja-JP" altLang="en-US" dirty="0" smtClean="0"/>
              <a:t>提出</a:t>
            </a:r>
            <a:r>
              <a:rPr lang="ja-JP" altLang="en-US" dirty="0"/>
              <a:t>期限（</a:t>
            </a:r>
            <a:r>
              <a:rPr lang="ja-JP" altLang="en-US" dirty="0">
                <a:solidFill>
                  <a:srgbClr val="FF0000"/>
                </a:solidFill>
              </a:rPr>
              <a:t>次回授業日の前日まで</a:t>
            </a:r>
            <a:r>
              <a:rPr lang="ja-JP" altLang="en-US" dirty="0"/>
              <a:t>提出分を評価。発展課題は遅れても評価する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ja-JP" altLang="en-US" dirty="0" smtClean="0"/>
              <a:t>実行可能かどうか</a:t>
            </a:r>
            <a:endParaRPr lang="en-US" altLang="ja-JP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ja-JP" altLang="en-US" dirty="0" smtClean="0"/>
              <a:t>エラーが起こらないよう記述されているか</a:t>
            </a:r>
            <a:endParaRPr lang="en-US" altLang="ja-JP" dirty="0" smtClean="0"/>
          </a:p>
          <a:p>
            <a:pPr marL="1371600" lvl="2" indent="-457200">
              <a:buFont typeface="+mj-ea"/>
              <a:buAutoNum type="circleNumDbPlain"/>
            </a:pPr>
            <a:r>
              <a:rPr kumimoji="1" lang="ja-JP" altLang="en-US" dirty="0" smtClean="0"/>
              <a:t>コメントがあるか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遅れても必ず提出すること。課題未提出の分だけ全体の評価を割り引く。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オフィスアワー（</a:t>
            </a:r>
            <a:r>
              <a:rPr lang="ja-JP" altLang="en-US" dirty="0"/>
              <a:t>市川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毎週水曜日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17:00</a:t>
            </a:r>
            <a:r>
              <a:rPr kumimoji="1" lang="ja-JP" altLang="en-US" dirty="0" smtClean="0"/>
              <a:t>を予定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情報工学科棟</a:t>
            </a:r>
            <a:r>
              <a:rPr kumimoji="1" lang="en-US" altLang="ja-JP" dirty="0" smtClean="0"/>
              <a:t>2F206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3F306</a:t>
            </a:r>
            <a:r>
              <a:rPr kumimoji="1" lang="ja-JP" altLang="en-US" dirty="0" smtClean="0"/>
              <a:t>を訪ねてください</a:t>
            </a:r>
            <a:endParaRPr kumimoji="1" lang="en-US" altLang="ja-JP" dirty="0" smtClean="0"/>
          </a:p>
          <a:p>
            <a:r>
              <a:rPr lang="ja-JP" altLang="en-US" dirty="0"/>
              <a:t>メール</a:t>
            </a:r>
            <a:r>
              <a:rPr lang="ja-JP" altLang="en-US" dirty="0" smtClean="0"/>
              <a:t>での問い合わせも受け付けます</a:t>
            </a:r>
            <a:endParaRPr lang="en-US" altLang="ja-JP" dirty="0" smtClean="0"/>
          </a:p>
          <a:p>
            <a:pPr lvl="1"/>
            <a:r>
              <a:rPr kumimoji="1" lang="en-US" altLang="ja-JP" dirty="0"/>
              <a:t>ichikawa@info.nara-k.ac.jp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22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課題の提出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e-Learning</a:t>
            </a:r>
            <a:r>
              <a:rPr lang="ja-JP" altLang="en-US" dirty="0"/>
              <a:t>システム上</a:t>
            </a:r>
            <a:r>
              <a:rPr lang="ja-JP" altLang="en-US" dirty="0" smtClean="0"/>
              <a:t>で提出</a:t>
            </a:r>
            <a:r>
              <a:rPr lang="ja-JP" altLang="en-US" dirty="0"/>
              <a:t>してください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以下が守られていない場合は、提出を不受理とする。</a:t>
            </a:r>
          </a:p>
          <a:p>
            <a:r>
              <a:rPr lang="ja-JP" altLang="en-US" dirty="0"/>
              <a:t>各課題についてファイル名は「</a:t>
            </a:r>
            <a:r>
              <a:rPr lang="en-US" altLang="ja-JP" dirty="0"/>
              <a:t>Kadai####.java</a:t>
            </a:r>
            <a:r>
              <a:rPr lang="ja-JP" altLang="en-US" dirty="0"/>
              <a:t>」、</a:t>
            </a:r>
            <a:r>
              <a:rPr lang="en-US" altLang="ja-JP" dirty="0"/>
              <a:t>class</a:t>
            </a:r>
            <a:r>
              <a:rPr lang="ja-JP" altLang="en-US" dirty="0"/>
              <a:t>名を「</a:t>
            </a:r>
            <a:r>
              <a:rPr lang="en-US" altLang="ja-JP" dirty="0" err="1"/>
              <a:t>Kadai</a:t>
            </a:r>
            <a:r>
              <a:rPr lang="en-US" altLang="ja-JP" dirty="0"/>
              <a:t>####</a:t>
            </a:r>
            <a:r>
              <a:rPr lang="ja-JP" altLang="en-US" dirty="0"/>
              <a:t>」とする。</a:t>
            </a:r>
            <a:r>
              <a:rPr lang="en-US" altLang="ja-JP" dirty="0"/>
              <a:t>####</a:t>
            </a:r>
            <a:r>
              <a:rPr lang="ja-JP" altLang="en-US" dirty="0" err="1"/>
              <a:t>には</a:t>
            </a:r>
            <a:r>
              <a:rPr lang="ja-JP" altLang="en-US" dirty="0"/>
              <a:t>課題番号を入れる</a:t>
            </a:r>
            <a:endParaRPr lang="en-US" altLang="ja-JP" dirty="0"/>
          </a:p>
          <a:p>
            <a:r>
              <a:rPr lang="ja-JP" altLang="en-US" dirty="0"/>
              <a:t>ファイルは課題ごとに</a:t>
            </a:r>
            <a:r>
              <a:rPr lang="en-US" altLang="ja-JP" dirty="0"/>
              <a:t>zip</a:t>
            </a:r>
            <a:r>
              <a:rPr lang="ja-JP" altLang="en-US" dirty="0"/>
              <a:t>形式に</a:t>
            </a:r>
            <a:r>
              <a:rPr lang="ja-JP" altLang="en-US" dirty="0" smtClean="0"/>
              <a:t>圧縮すること</a:t>
            </a:r>
            <a:r>
              <a:rPr lang="ja-JP" altLang="en-US" sz="2200" dirty="0" smtClean="0"/>
              <a:t>（</a:t>
            </a:r>
            <a:r>
              <a:rPr lang="ja-JP" altLang="en-US" sz="2200" dirty="0"/>
              <a:t>次ページを参照）</a:t>
            </a:r>
            <a:endParaRPr lang="en-US" altLang="ja-JP" sz="2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5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メソッドのおさらい</a:t>
            </a:r>
            <a:r>
              <a:rPr kumimoji="1"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2859" cy="4351338"/>
          </a:xfrm>
        </p:spPr>
        <p:txBody>
          <a:bodyPr/>
          <a:lstStyle/>
          <a:p>
            <a:r>
              <a:rPr lang="en-US" altLang="ja-JP" dirty="0" smtClean="0"/>
              <a:t>Point</a:t>
            </a:r>
            <a:r>
              <a:rPr lang="ja-JP" altLang="en-US" dirty="0" smtClean="0"/>
              <a:t>：①処理の流れと②変数のスコープ（フィールド変数</a:t>
            </a:r>
            <a:r>
              <a:rPr lang="en-US" altLang="ja-JP" dirty="0" smtClean="0"/>
              <a:t>/</a:t>
            </a:r>
            <a:r>
              <a:rPr lang="ja-JP" altLang="en-US" dirty="0" smtClean="0"/>
              <a:t>局所変数）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6141" b="1694"/>
          <a:stretch/>
        </p:blipFill>
        <p:spPr>
          <a:xfrm>
            <a:off x="904875" y="2320413"/>
            <a:ext cx="4629150" cy="19664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582136"/>
            <a:ext cx="4591050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0" name="グループ化 9"/>
          <p:cNvGrpSpPr/>
          <p:nvPr/>
        </p:nvGrpSpPr>
        <p:grpSpPr>
          <a:xfrm>
            <a:off x="5856338" y="2295938"/>
            <a:ext cx="5138523" cy="4286448"/>
            <a:chOff x="5856338" y="2158290"/>
            <a:chExt cx="5138523" cy="428644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2979" y="3149088"/>
              <a:ext cx="4638675" cy="32956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856338" y="2158290"/>
              <a:ext cx="51385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メソッド</a:t>
              </a:r>
              <a:r>
                <a:rPr kumimoji="1" lang="ja-JP" altLang="en-US" dirty="0" smtClean="0"/>
                <a:t>が</a:t>
              </a:r>
              <a:r>
                <a:rPr kumimoji="1" lang="ja-JP" altLang="en-US" b="1" u="sng" dirty="0" smtClean="0">
                  <a:solidFill>
                    <a:srgbClr val="FF0000"/>
                  </a:solidFill>
                </a:rPr>
                <a:t>呼出し</a:t>
              </a:r>
              <a:r>
                <a:rPr kumimoji="1" lang="ja-JP" altLang="en-US" dirty="0" smtClean="0"/>
                <a:t>されたら</a:t>
              </a:r>
              <a:r>
                <a:rPr kumimoji="1" lang="ja-JP" altLang="en-US" b="1" u="sng" dirty="0" smtClean="0">
                  <a:solidFill>
                    <a:srgbClr val="FF0000"/>
                  </a:solidFill>
                </a:rPr>
                <a:t>宣言</a:t>
              </a:r>
              <a:r>
                <a:rPr kumimoji="1" lang="ja-JP" altLang="en-US" dirty="0" smtClean="0"/>
                <a:t>されたメソッドの</a:t>
              </a:r>
              <a:r>
                <a:rPr kumimoji="1" lang="ja-JP" altLang="en-US" b="1" u="sng" dirty="0" smtClean="0">
                  <a:solidFill>
                    <a:srgbClr val="FF0000"/>
                  </a:solidFill>
                </a:rPr>
                <a:t>本体</a:t>
              </a:r>
              <a:endParaRPr kumimoji="1" lang="en-US" altLang="ja-JP" b="1" u="sng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dirty="0" smtClean="0"/>
                <a:t>を処理して、</a:t>
              </a:r>
              <a:r>
                <a:rPr kumimoji="1" lang="en-US" altLang="ja-JP" b="1" u="sng" dirty="0" smtClean="0">
                  <a:solidFill>
                    <a:srgbClr val="FF0000"/>
                  </a:solidFill>
                </a:rPr>
                <a:t>return</a:t>
              </a:r>
              <a:r>
                <a:rPr kumimoji="1" lang="ja-JP" altLang="en-US" b="1" u="sng" dirty="0" smtClean="0">
                  <a:solidFill>
                    <a:srgbClr val="FF0000"/>
                  </a:solidFill>
                </a:rPr>
                <a:t>文</a:t>
              </a:r>
              <a:r>
                <a:rPr kumimoji="1" lang="ja-JP" altLang="en-US" dirty="0" smtClean="0"/>
                <a:t>により呼出された場所に戻る。</a:t>
              </a:r>
              <a:endParaRPr kumimoji="1" lang="en-US" altLang="ja-JP" dirty="0" smtClean="0"/>
            </a:p>
            <a:p>
              <a:r>
                <a:rPr lang="en-US" altLang="ja-JP" dirty="0" smtClean="0"/>
                <a:t>return</a:t>
              </a:r>
              <a:r>
                <a:rPr lang="ja-JP" altLang="en-US" dirty="0" smtClean="0"/>
                <a:t>文により結果を返却することができる。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9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参考：</a:t>
            </a:r>
            <a:r>
              <a:rPr lang="en-US" altLang="ja-JP" dirty="0" smtClean="0"/>
              <a:t>Eclipse</a:t>
            </a:r>
            <a:r>
              <a:rPr lang="ja-JP" altLang="en-US" dirty="0"/>
              <a:t>のエクスポート機能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メニューから「ファイル」 → 「エクスポート」 → 「一般」 → 「アーカイブ・ファイル」を選択 → 「次へ」ボタン</a:t>
            </a:r>
          </a:p>
          <a:p>
            <a:endParaRPr lang="ja-JP" altLang="en-US" dirty="0"/>
          </a:p>
          <a:p>
            <a:r>
              <a:rPr lang="ja-JP" altLang="en-US" dirty="0"/>
              <a:t>エクスポートするファイルにチェックを入れる</a:t>
            </a:r>
          </a:p>
          <a:p>
            <a:r>
              <a:rPr lang="ja-JP" altLang="en-US" dirty="0"/>
              <a:t>提出するファイルのみにチェックを入れること</a:t>
            </a:r>
          </a:p>
          <a:p>
            <a:endParaRPr lang="ja-JP" altLang="en-US" dirty="0"/>
          </a:p>
          <a:p>
            <a:r>
              <a:rPr lang="ja-JP" altLang="en-US" dirty="0"/>
              <a:t>「宛先アーカイブ・ファイル」を指定 → 「完了」ボタン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8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メソッドの</a:t>
            </a:r>
            <a:r>
              <a:rPr lang="ja-JP" altLang="en-US" dirty="0" smtClean="0"/>
              <a:t>おさらい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フィールド変数の良い利用法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06" y="2505869"/>
            <a:ext cx="4914900" cy="3533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524125"/>
            <a:ext cx="4638675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891040" y="6099969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g</a:t>
            </a:r>
            <a:r>
              <a:rPr kumimoji="1" lang="en-US" altLang="ja-JP" dirty="0" smtClean="0"/>
              <a:t>ood</a:t>
            </a:r>
          </a:p>
          <a:p>
            <a:pPr algn="ctr"/>
            <a:r>
              <a:rPr lang="ja-JP" altLang="en-US" dirty="0" smtClean="0"/>
              <a:t>どこで変化してしまうかわからない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92201" y="6059766"/>
            <a:ext cx="5814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accent6"/>
                </a:solidFill>
              </a:rPr>
              <a:t>Recommended</a:t>
            </a:r>
          </a:p>
          <a:p>
            <a:pPr algn="ctr"/>
            <a:r>
              <a:rPr lang="en-US" altLang="ja-JP" b="1" dirty="0" smtClean="0">
                <a:solidFill>
                  <a:schemeClr val="accent6"/>
                </a:solidFill>
              </a:rPr>
              <a:t>Class</a:t>
            </a:r>
            <a:r>
              <a:rPr lang="ja-JP" altLang="en-US" b="1" dirty="0" smtClean="0">
                <a:solidFill>
                  <a:schemeClr val="accent6"/>
                </a:solidFill>
              </a:rPr>
              <a:t>全体で共通かつ一箇所で指定したい変数（定数など）</a:t>
            </a:r>
            <a:endParaRPr kumimoji="1" lang="ja-JP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メソッドのおさらい</a:t>
            </a:r>
            <a:r>
              <a:rPr kumimoji="1" lang="en-US" altLang="ja-JP" dirty="0" smtClean="0"/>
              <a:t>3/3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配列</a:t>
            </a:r>
            <a:r>
              <a:rPr lang="ja-JP" altLang="en-US" dirty="0" smtClean="0"/>
              <a:t>によるデータの管理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995987" y="2405063"/>
            <a:ext cx="5210175" cy="3780056"/>
            <a:chOff x="5995987" y="2405063"/>
            <a:chExt cx="5210175" cy="378005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5987" y="2405063"/>
              <a:ext cx="5210175" cy="31337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5995987" y="5538788"/>
              <a:ext cx="4892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u="sng" dirty="0" smtClean="0">
                  <a:solidFill>
                    <a:srgbClr val="FF0000"/>
                  </a:solidFill>
                </a:rPr>
                <a:t>仮引数</a:t>
              </a:r>
              <a:r>
                <a:rPr lang="ja-JP" altLang="en-US" dirty="0" smtClean="0"/>
                <a:t>に一個ずつしか</a:t>
              </a:r>
              <a:r>
                <a:rPr lang="ja-JP" altLang="en-US" b="1" u="sng" dirty="0">
                  <a:solidFill>
                    <a:srgbClr val="FF0000"/>
                  </a:solidFill>
                </a:rPr>
                <a:t>値を</a:t>
              </a:r>
              <a:r>
                <a:rPr lang="ja-JP" altLang="en-US" b="1" u="sng" dirty="0" smtClean="0">
                  <a:solidFill>
                    <a:srgbClr val="FF0000"/>
                  </a:solidFill>
                </a:rPr>
                <a:t>渡す</a:t>
              </a:r>
              <a:r>
                <a:rPr lang="ja-JP" altLang="en-US" dirty="0" smtClean="0"/>
                <a:t>ことができないと</a:t>
              </a:r>
              <a:endParaRPr lang="en-US" altLang="ja-JP" dirty="0" smtClean="0"/>
            </a:p>
            <a:p>
              <a:r>
                <a:rPr lang="ja-JP" altLang="en-US" dirty="0" smtClean="0"/>
                <a:t>データを配列で管理するメリットが</a:t>
              </a:r>
              <a:r>
                <a:rPr kumimoji="1" lang="ja-JP" altLang="en-US" dirty="0" smtClean="0"/>
                <a:t>ない・・・・・・</a:t>
              </a:r>
              <a:endParaRPr kumimoji="1" lang="ja-JP" altLang="en-US" dirty="0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5063"/>
            <a:ext cx="45529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06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配列を扱うメソッド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メソッドには配列を渡すことが可能！</a:t>
            </a:r>
            <a:r>
              <a:rPr lang="ja-JP" altLang="en-US" dirty="0" smtClean="0"/>
              <a:t>（</a:t>
            </a:r>
            <a:r>
              <a:rPr lang="ja-JP" altLang="en-US" dirty="0"/>
              <a:t>参照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配列</a:t>
            </a:r>
            <a:r>
              <a:rPr lang="ja-JP" altLang="en-US" sz="2000" dirty="0"/>
              <a:t>を返却型に指定することも可能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76" y="2405063"/>
            <a:ext cx="4591050" cy="3952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5063"/>
            <a:ext cx="45529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61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多重定義（</a:t>
            </a:r>
            <a:r>
              <a:rPr kumimoji="1" lang="en-US" altLang="ja-JP" dirty="0" smtClean="0"/>
              <a:t>overload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826" cy="4351338"/>
          </a:xfrm>
        </p:spPr>
        <p:txBody>
          <a:bodyPr/>
          <a:lstStyle/>
          <a:p>
            <a:r>
              <a:rPr lang="ja-JP" altLang="en-US" dirty="0"/>
              <a:t>同じ名前のメソッドを定義することが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⇒ほぼ同じ機能の同じ名前にすることが出来、名前付けが煩雑になりにくい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⇒同じメソッドに変数の渡し方が出来、利用が楽になる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ただし、同じシグネチャは多重定義不可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仮引数の型か個数のいずれかが異なれば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92" y="1520831"/>
            <a:ext cx="4034938" cy="5297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49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必修</a:t>
            </a:r>
            <a:r>
              <a:rPr lang="ja-JP" altLang="en-US" dirty="0" smtClean="0"/>
              <a:t>課題</a:t>
            </a:r>
            <a:r>
              <a:rPr lang="en-US" altLang="ja-JP" dirty="0" smtClean="0"/>
              <a:t>[0301]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kumimoji="1" lang="ja-JP" altLang="en-US" dirty="0" smtClean="0"/>
              <a:t>課題名</a:t>
            </a:r>
            <a:r>
              <a:rPr kumimoji="1" lang="ja-JP" altLang="en-US" dirty="0" smtClean="0"/>
              <a:t>：多項式</a:t>
            </a:r>
            <a:r>
              <a:rPr lang="ja-JP" altLang="en-US" dirty="0" smtClean="0"/>
              <a:t>の表現と表示</a:t>
            </a:r>
            <a:r>
              <a:rPr lang="en-US" altLang="ja-JP" dirty="0" smtClean="0"/>
              <a:t>】</a:t>
            </a:r>
            <a:endParaRPr kumimoji="1" lang="en-US" altLang="ja-JP" dirty="0" smtClean="0"/>
          </a:p>
          <a:p>
            <a:r>
              <a:rPr lang="ja-JP" altLang="en-US" dirty="0" smtClean="0"/>
              <a:t>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次多項式</a:t>
            </a:r>
            <a:r>
              <a:rPr lang="en-US" altLang="ja-JP" dirty="0" smtClean="0"/>
              <a:t>f</a:t>
            </a:r>
            <a:r>
              <a:rPr kumimoji="1" lang="en-US" altLang="ja-JP" dirty="0" smtClean="0"/>
              <a:t>1x</a:t>
            </a:r>
            <a:r>
              <a:rPr lang="ja-JP" altLang="en-US" dirty="0" smtClean="0"/>
              <a:t>は</a:t>
            </a:r>
            <a:r>
              <a:rPr lang="ja-JP" altLang="en-US" dirty="0" smtClean="0"/>
              <a:t>配列で表現して管理することができる。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具体的</a:t>
            </a:r>
            <a:r>
              <a:rPr kumimoji="1" lang="ja-JP" altLang="en-US" dirty="0" smtClean="0"/>
              <a:t>には、</a:t>
            </a:r>
            <a:r>
              <a:rPr kumimoji="1" lang="en-US" altLang="ja-JP" dirty="0" smtClean="0"/>
              <a:t>f1x[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</a:t>
            </a:r>
            <a:r>
              <a:rPr lang="ja-JP" altLang="en-US" dirty="0"/>
              <a:t>を</a:t>
            </a:r>
            <a:r>
              <a:rPr kumimoji="1" lang="en-US" altLang="ja-JP" dirty="0" err="1" smtClean="0"/>
              <a:t>x^i</a:t>
            </a:r>
            <a:r>
              <a:rPr kumimoji="1" lang="ja-JP" altLang="en-US" dirty="0" smtClean="0"/>
              <a:t>の項の係数と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</a:t>
            </a:r>
            <a:r>
              <a:rPr lang="ja-JP" altLang="en-US" dirty="0"/>
              <a:t>課題</a:t>
            </a:r>
            <a:r>
              <a:rPr lang="ja-JP" altLang="en-US" dirty="0" smtClean="0"/>
              <a:t>で扱う</a:t>
            </a:r>
            <a:r>
              <a:rPr lang="ja-JP" altLang="en-US" dirty="0"/>
              <a:t>係数</a:t>
            </a:r>
            <a:r>
              <a:rPr lang="ja-JP" altLang="en-US" dirty="0" smtClean="0"/>
              <a:t>は整数とする。</a:t>
            </a:r>
            <a:endParaRPr lang="en-US" altLang="ja-JP" dirty="0" smtClean="0"/>
          </a:p>
          <a:p>
            <a:r>
              <a:rPr lang="ja-JP" altLang="en-US" dirty="0"/>
              <a:t>以下の２行を</a:t>
            </a:r>
            <a:r>
              <a:rPr lang="en-US" altLang="ja-JP" dirty="0"/>
              <a:t>main</a:t>
            </a:r>
            <a:r>
              <a:rPr lang="ja-JP" altLang="en-US" dirty="0"/>
              <a:t>に記述し</a:t>
            </a:r>
            <a:r>
              <a:rPr lang="ja-JP" altLang="en-US" dirty="0" smtClean="0"/>
              <a:t>、以下に示された実行</a:t>
            </a:r>
            <a:r>
              <a:rPr lang="ja-JP" altLang="en-US" dirty="0"/>
              <a:t>結果が表示</a:t>
            </a:r>
            <a:r>
              <a:rPr lang="ja-JP" altLang="en-US" dirty="0" smtClean="0"/>
              <a:t>されるプログラムを作成せよ。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4576762"/>
            <a:ext cx="3970701" cy="1319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必修</a:t>
            </a:r>
            <a:r>
              <a:rPr lang="ja-JP" altLang="en-US" dirty="0" smtClean="0"/>
              <a:t>課題</a:t>
            </a:r>
            <a:r>
              <a:rPr lang="en-US" altLang="ja-JP" dirty="0" smtClean="0"/>
              <a:t>[</a:t>
            </a:r>
            <a:r>
              <a:rPr lang="en-US" altLang="ja-JP" dirty="0" smtClean="0"/>
              <a:t>0302]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kumimoji="1" lang="ja-JP" altLang="en-US" dirty="0" smtClean="0"/>
              <a:t>課題名</a:t>
            </a:r>
            <a:r>
              <a:rPr kumimoji="1" lang="ja-JP" altLang="en-US" dirty="0" smtClean="0"/>
              <a:t>：ベクトルの計算</a:t>
            </a:r>
            <a:r>
              <a:rPr lang="en-US" altLang="ja-JP" dirty="0" smtClean="0"/>
              <a:t>】</a:t>
            </a:r>
            <a:endParaRPr kumimoji="1" lang="en-US" altLang="ja-JP" dirty="0" smtClean="0"/>
          </a:p>
          <a:p>
            <a:r>
              <a:rPr lang="en-US" altLang="ja-JP" dirty="0"/>
              <a:t>N</a:t>
            </a:r>
            <a:r>
              <a:rPr lang="ja-JP" altLang="en-US" dirty="0" smtClean="0"/>
              <a:t>次元のベクトルを</a:t>
            </a:r>
            <a:r>
              <a:rPr lang="ja-JP" altLang="en-US" dirty="0"/>
              <a:t>実数型</a:t>
            </a:r>
            <a:r>
              <a:rPr lang="ja-JP" altLang="en-US" dirty="0" smtClean="0"/>
              <a:t>の配列で表現し、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 smtClean="0"/>
              <a:t>ベクトルの絶対値</a:t>
            </a:r>
            <a:r>
              <a:rPr lang="ja-JP" altLang="en-US" dirty="0"/>
              <a:t>を返すメソッド</a:t>
            </a:r>
            <a:r>
              <a:rPr lang="en-US" altLang="ja-JP" dirty="0" err="1" smtClean="0"/>
              <a:t>absVector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dirty="0"/>
              <a:t>k</a:t>
            </a:r>
            <a:r>
              <a:rPr lang="ja-JP" altLang="en-US" dirty="0"/>
              <a:t>倍（</a:t>
            </a:r>
            <a:r>
              <a:rPr lang="en-US" altLang="ja-JP" dirty="0"/>
              <a:t>k</a:t>
            </a:r>
            <a:r>
              <a:rPr lang="ja-JP" altLang="en-US" dirty="0"/>
              <a:t>は実数）を返すメソッド</a:t>
            </a:r>
            <a:r>
              <a:rPr lang="en-US" altLang="ja-JP" dirty="0" err="1" smtClean="0"/>
              <a:t>multiplyVector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ベクトルの和を返すメソッド</a:t>
            </a:r>
            <a:r>
              <a:rPr lang="en-US" altLang="ja-JP" dirty="0" err="1" smtClean="0"/>
              <a:t>sumVector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ベクトルの内積を返すメソッド</a:t>
            </a:r>
            <a:r>
              <a:rPr lang="en-US" altLang="ja-JP" dirty="0" err="1" smtClean="0"/>
              <a:t>dotVector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ベクトル</a:t>
            </a:r>
            <a:r>
              <a:rPr lang="ja-JP" altLang="en-US" dirty="0" smtClean="0"/>
              <a:t>の外積</a:t>
            </a:r>
            <a:r>
              <a:rPr lang="ja-JP" altLang="en-US" dirty="0"/>
              <a:t>を返す</a:t>
            </a:r>
            <a:r>
              <a:rPr lang="ja-JP" altLang="en-US" dirty="0" smtClean="0"/>
              <a:t>メソッド</a:t>
            </a:r>
            <a:r>
              <a:rPr lang="en-US" altLang="ja-JP" dirty="0" err="1" smtClean="0"/>
              <a:t>crossVector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を作成せよ。動作確認ができるように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メソッドを記述すること。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78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必修</a:t>
            </a:r>
            <a:r>
              <a:rPr lang="ja-JP" altLang="en-US" dirty="0" smtClean="0"/>
              <a:t>課題</a:t>
            </a:r>
            <a:r>
              <a:rPr lang="en-US" altLang="ja-JP" dirty="0" smtClean="0"/>
              <a:t>[</a:t>
            </a:r>
            <a:r>
              <a:rPr lang="en-US" altLang="ja-JP" dirty="0" smtClean="0"/>
              <a:t>0303]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kumimoji="1" lang="ja-JP" altLang="en-US" dirty="0" smtClean="0"/>
              <a:t>課題名</a:t>
            </a:r>
            <a:r>
              <a:rPr kumimoji="1" lang="ja-JP" altLang="en-US" dirty="0" smtClean="0"/>
              <a:t>：多項式</a:t>
            </a:r>
            <a:r>
              <a:rPr lang="ja-JP" altLang="en-US" dirty="0" smtClean="0"/>
              <a:t>の微分</a:t>
            </a:r>
            <a:r>
              <a:rPr lang="en-US" altLang="ja-JP" dirty="0" smtClean="0"/>
              <a:t>】</a:t>
            </a:r>
            <a:endParaRPr kumimoji="1" lang="en-US" altLang="ja-JP" dirty="0" smtClean="0"/>
          </a:p>
          <a:p>
            <a:r>
              <a:rPr lang="ja-JP" altLang="en-US" dirty="0" smtClean="0"/>
              <a:t>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次の多項式</a:t>
            </a:r>
            <a:r>
              <a:rPr lang="en-US" altLang="ja-JP" dirty="0" smtClean="0"/>
              <a:t>f2</a:t>
            </a:r>
            <a:r>
              <a:rPr kumimoji="1" lang="en-US" altLang="ja-JP" dirty="0" smtClean="0"/>
              <a:t>x</a:t>
            </a:r>
            <a:r>
              <a:rPr lang="ja-JP" altLang="en-US" dirty="0" smtClean="0"/>
              <a:t>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で１～</a:t>
            </a:r>
            <a:r>
              <a:rPr lang="en-US" altLang="ja-JP" dirty="0" smtClean="0"/>
              <a:t>N</a:t>
            </a:r>
            <a:r>
              <a:rPr lang="ja-JP" altLang="en-US" dirty="0" smtClean="0"/>
              <a:t>階微分した結果を全て表示するプログラムを作成せよ。</a:t>
            </a:r>
            <a:endParaRPr lang="en-US" altLang="ja-JP" dirty="0" smtClean="0"/>
          </a:p>
          <a:p>
            <a:r>
              <a:rPr lang="ja-JP" altLang="en-US" dirty="0" smtClean="0"/>
              <a:t>実行結果は下の例のような表示を含むこと。（人が見たときの分かりやすさを優先して、書式は異なっていても良い）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4291012"/>
            <a:ext cx="5127889" cy="163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5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11200</TotalTime>
  <Words>919</Words>
  <Application>Microsoft Office PowerPoint</Application>
  <PresentationFormat>ワイド画面</PresentationFormat>
  <Paragraphs>114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プログラミングⅡ (Computer Programing II)</vt:lpstr>
      <vt:lpstr>メソッドのおさらい1/3</vt:lpstr>
      <vt:lpstr>メソッドのおさらい2/3</vt:lpstr>
      <vt:lpstr>メソッドのおさらい3/3</vt:lpstr>
      <vt:lpstr>配列を扱うメソッド</vt:lpstr>
      <vt:lpstr>多重定義（overload）</vt:lpstr>
      <vt:lpstr>必修課題[0301]</vt:lpstr>
      <vt:lpstr>必修課題[0302]</vt:lpstr>
      <vt:lpstr>必修課題[0303]</vt:lpstr>
      <vt:lpstr>発展課題[0304]</vt:lpstr>
      <vt:lpstr>第二回</vt:lpstr>
      <vt:lpstr>バグを減らすにはどうするか？</vt:lpstr>
      <vt:lpstr>メソッドの使用例</vt:lpstr>
      <vt:lpstr>メソッドの利用の仕方</vt:lpstr>
      <vt:lpstr>メソッドの宣言</vt:lpstr>
      <vt:lpstr>変数の有効範囲（scope）</vt:lpstr>
      <vt:lpstr>評価（前期）</vt:lpstr>
      <vt:lpstr>オフィスアワー（市川）</vt:lpstr>
      <vt:lpstr>課題の提出</vt:lpstr>
      <vt:lpstr>参考：Eclipseのエクスポート機能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プログラミングⅡ</dc:title>
  <dc:creator>ichikawa-desk</dc:creator>
  <cp:lastModifiedBy>ichikawa_yo</cp:lastModifiedBy>
  <cp:revision>187</cp:revision>
  <dcterms:created xsi:type="dcterms:W3CDTF">2017-04-10T08:59:42Z</dcterms:created>
  <dcterms:modified xsi:type="dcterms:W3CDTF">2017-04-26T03:52:52Z</dcterms:modified>
</cp:coreProperties>
</file>