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7"/>
  </p:notesMasterIdLst>
  <p:sldIdLst>
    <p:sldId id="308" r:id="rId2"/>
    <p:sldId id="455" r:id="rId3"/>
    <p:sldId id="486" r:id="rId4"/>
    <p:sldId id="487" r:id="rId5"/>
    <p:sldId id="488" r:id="rId6"/>
    <p:sldId id="489" r:id="rId7"/>
    <p:sldId id="490" r:id="rId8"/>
    <p:sldId id="491" r:id="rId9"/>
    <p:sldId id="492" r:id="rId10"/>
    <p:sldId id="493" r:id="rId11"/>
    <p:sldId id="494" r:id="rId12"/>
    <p:sldId id="495" r:id="rId13"/>
    <p:sldId id="496" r:id="rId14"/>
    <p:sldId id="497" r:id="rId15"/>
    <p:sldId id="498" r:id="rId16"/>
    <p:sldId id="499" r:id="rId17"/>
    <p:sldId id="500" r:id="rId18"/>
    <p:sldId id="501" r:id="rId19"/>
    <p:sldId id="502" r:id="rId20"/>
    <p:sldId id="503" r:id="rId21"/>
    <p:sldId id="504" r:id="rId22"/>
    <p:sldId id="505" r:id="rId23"/>
    <p:sldId id="506" r:id="rId24"/>
    <p:sldId id="507" r:id="rId25"/>
    <p:sldId id="508" r:id="rId26"/>
    <p:sldId id="509" r:id="rId27"/>
    <p:sldId id="510" r:id="rId28"/>
    <p:sldId id="511" r:id="rId29"/>
    <p:sldId id="512" r:id="rId30"/>
    <p:sldId id="513" r:id="rId31"/>
    <p:sldId id="514" r:id="rId32"/>
    <p:sldId id="515" r:id="rId33"/>
    <p:sldId id="516" r:id="rId34"/>
    <p:sldId id="517" r:id="rId35"/>
    <p:sldId id="485" r:id="rId36"/>
  </p:sldIdLst>
  <p:sldSz cx="12192000" cy="6858000"/>
  <p:notesSz cx="6858000" cy="9144000"/>
  <p:embeddedFontLst>
    <p:embeddedFont>
      <p:font typeface="Roboto Condensed" panose="02000000000000000000" pitchFamily="2" charset="0"/>
      <p:regular r:id="rId38"/>
      <p:bold r:id="rId39"/>
      <p:italic r:id="rId40"/>
      <p:boldItalic r:id="rId41"/>
    </p:embeddedFont>
    <p:embeddedFont>
      <p:font typeface="Roboto Condensed Light" panose="02000000000000000000" pitchFamily="2" charset="0"/>
      <p:regular r:id="rId42"/>
      <p:italic r:id="rId43"/>
    </p:embeddedFont>
    <p:embeddedFont>
      <p:font typeface="Wingdings 3" panose="05040102010807070707" pitchFamily="18" charset="2"/>
      <p:regular r:id="rId44"/>
    </p:embeddedFont>
    <p:embeddedFont>
      <p:font typeface="Segoe UI Black" panose="020B0A02040204020203" pitchFamily="34" charset="0"/>
      <p:bold r:id="rId45"/>
      <p:boldItalic r:id="rId46"/>
    </p:embeddedFont>
    <p:embeddedFont>
      <p:font typeface="Wingdings 2" panose="05020102010507070707" pitchFamily="18" charset="2"/>
      <p:regular r:id="rId47"/>
    </p:embeddedFont>
    <p:embeddedFont>
      <p:font typeface="Calibri" panose="020F0502020204030204" pitchFamily="34" charset="0"/>
      <p:regular r:id="rId48"/>
      <p:bold r:id="rId49"/>
      <p:italic r:id="rId50"/>
      <p:boldItalic r:id="rId51"/>
    </p:embeddedFont>
    <p:embeddedFont>
      <p:font typeface="Consolas" panose="020B0609020204030204" pitchFamily="49" charset="0"/>
      <p:regular r:id="rId52"/>
      <p:bold r:id="rId53"/>
      <p:italic r:id="rId54"/>
      <p:boldItalic r:id="rId5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Ivgg+HyfAthggNVtuh2fjQ==" hashData="YjBo4jEiaoBg7f60NbqUR+cPvVlAnxFaEpm8vx7Sc+EyOL2t9n720YPIAZgjZ9jeBSfQgCLfG3vaxGHpfpVQIg=="/>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DED6"/>
    <a:srgbClr val="D4DED6"/>
    <a:srgbClr val="ED524F"/>
    <a:srgbClr val="301B92"/>
    <a:srgbClr val="673BB7"/>
    <a:srgbClr val="607D8B"/>
    <a:srgbClr val="B71B1C"/>
    <a:srgbClr val="F54337"/>
    <a:srgbClr val="D81A60"/>
    <a:srgbClr val="890E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font" Target="fonts/font1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pPr/>
              <a:t>12/6/2024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4007304840"/>
      </p:ext>
    </p:extLst>
  </p:cSld>
  <p:clrMapOvr>
    <a:masterClrMapping/>
  </p:clrMapOvr>
</p:notes>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2.png"/><Relationship Id="rId7"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pn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6.png"/><Relationship Id="rId5" Type="http://schemas.microsoft.com/office/2007/relationships/hdphoto" Target="../media/hdphoto1.wdp"/><Relationship Id="rId10"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image" Target="../media/image19.jpeg"/></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6.png"/><Relationship Id="rId5" Type="http://schemas.microsoft.com/office/2007/relationships/hdphoto" Target="../media/hdphoto1.wdp"/><Relationship Id="rId10"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image" Target="../media/image19.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9" cstate="print">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29">
            <a:extLst>
              <a:ext uri="{FF2B5EF4-FFF2-40B4-BE49-F238E27FC236}">
                <a16:creationId xmlns:a16="http://schemas.microsoft.com/office/drawing/2014/main" id="{E75253BA-841C-4898-BAAF-3A16D7F9433E}"/>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57059326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29">
            <a:extLst>
              <a:ext uri="{FF2B5EF4-FFF2-40B4-BE49-F238E27FC236}">
                <a16:creationId xmlns:a16="http://schemas.microsoft.com/office/drawing/2014/main" id="{E75253BA-841C-4898-BAAF-3A16D7F9433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70888083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21" name="Picture 20">
            <a:extLst>
              <a:ext uri="{FF2B5EF4-FFF2-40B4-BE49-F238E27FC236}">
                <a16:creationId xmlns:a16="http://schemas.microsoft.com/office/drawing/2014/main" id="{E75253BA-841C-4898-BAAF-3A16D7F9433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76457040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78503394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7"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61585978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73162591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40769"/>
            <a:ext cx="5581038" cy="287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7"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2" descr="https://www.cs.cmu.edu/~ph/nyit/ant_interior.jpe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8440861" y="2096940"/>
            <a:ext cx="2813885" cy="2119208"/>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a:extLst>
              <a:ext uri="{FF2B5EF4-FFF2-40B4-BE49-F238E27FC236}">
                <a16:creationId xmlns:a16="http://schemas.microsoft.com/office/drawing/2014/main" id="{E75253BA-841C-4898-BAAF-3A16D7F9433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75188163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180652624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4012280991"/>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53280755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2304CS411</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01 – Introduction to Data Structure &amp; Array</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721798" y="861192"/>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6633316"/>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4" name="Picture 33">
            <a:extLst>
              <a:ext uri="{FF2B5EF4-FFF2-40B4-BE49-F238E27FC236}">
                <a16:creationId xmlns:a16="http://schemas.microsoft.com/office/drawing/2014/main" id="{E75253BA-841C-4898-BAAF-3A16D7F9433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765131949"/>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117050250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41" name="Hexagon 40"/>
          <p:cNvSpPr/>
          <p:nvPr userDrawn="1"/>
        </p:nvSpPr>
        <p:spPr>
          <a:xfrm rot="5400000">
            <a:off x="4309292" y="1717040"/>
            <a:ext cx="3461658" cy="2984188"/>
          </a:xfrm>
          <a:prstGeom prst="hexagon">
            <a:avLst/>
          </a:prstGeom>
          <a:solidFill>
            <a:schemeClr val="bg1">
              <a:lumMod val="95000"/>
            </a:schemeClr>
          </a:solidFill>
          <a:ln w="57150">
            <a:solidFill>
              <a:schemeClr val="accent1">
                <a:lumMod val="75000"/>
              </a:schemeClr>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42" name="TextBox 41"/>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43" name="Rectangle 42"/>
          <p:cNvSpPr/>
          <p:nvPr userDrawn="1"/>
        </p:nvSpPr>
        <p:spPr>
          <a:xfrm>
            <a:off x="7678346" y="2221532"/>
            <a:ext cx="4513654" cy="1951692"/>
          </a:xfrm>
          <a:prstGeom prst="rect">
            <a:avLst/>
          </a:prstGeom>
          <a:gradFill flip="none" rotWithShape="1">
            <a:gsLst>
              <a:gs pos="10000">
                <a:srgbClr val="273238"/>
              </a:gs>
              <a:gs pos="100000">
                <a:srgbClr val="607D8B"/>
              </a:gs>
            </a:gsLst>
            <a:lin ang="0" scaled="1"/>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sp>
        <p:nvSpPr>
          <p:cNvPr id="44" name="Rectangle 43"/>
          <p:cNvSpPr/>
          <p:nvPr userDrawn="1"/>
        </p:nvSpPr>
        <p:spPr>
          <a:xfrm>
            <a:off x="0" y="2221532"/>
            <a:ext cx="4402106" cy="1951692"/>
          </a:xfrm>
          <a:prstGeom prst="rect">
            <a:avLst/>
          </a:pr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cxnSp>
        <p:nvCxnSpPr>
          <p:cNvPr id="48" name="Straight Connector 47">
            <a:extLst>
              <a:ext uri="{FF2B5EF4-FFF2-40B4-BE49-F238E27FC236}">
                <a16:creationId xmlns:a16="http://schemas.microsoft.com/office/drawing/2014/main" id="{E79C5D16-8087-4587-9A0A-A0570C73E0E7}"/>
              </a:ext>
            </a:extLst>
          </p:cNvPr>
          <p:cNvCxnSpPr/>
          <p:nvPr userDrawn="1"/>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9812EDA6-C656-492A-A9CA-44B03C639132}"/>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50" name="Picture 49">
            <a:extLst>
              <a:ext uri="{FF2B5EF4-FFF2-40B4-BE49-F238E27FC236}">
                <a16:creationId xmlns:a16="http://schemas.microsoft.com/office/drawing/2014/main" id="{627AEF91-6492-4B0C-A844-2296473B58DE}"/>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pic>
        <p:nvPicPr>
          <p:cNvPr id="58" name="Picture 57">
            <a:extLst>
              <a:ext uri="{FF2B5EF4-FFF2-40B4-BE49-F238E27FC236}">
                <a16:creationId xmlns:a16="http://schemas.microsoft.com/office/drawing/2014/main" id="{77B7B864-C091-4493-B14B-F5B61B586EED}"/>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59" name="Picture 58"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6"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7"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a:t>Computer Graphics </a:t>
            </a:r>
            <a:r>
              <a:rPr lang="en-US" dirty="0">
                <a:latin typeface="Roboto Condensed Light" panose="02000000000000000000" pitchFamily="2" charset="0"/>
                <a:ea typeface="Roboto Condensed Light" panose="02000000000000000000" pitchFamily="2" charset="0"/>
              </a:rPr>
              <a:t>(CG)</a:t>
            </a:r>
          </a:p>
          <a:p>
            <a:r>
              <a:rPr lang="en-US" dirty="0">
                <a:latin typeface="Roboto Condensed Light" panose="02000000000000000000" pitchFamily="2" charset="0"/>
                <a:ea typeface="Roboto Condensed Light" panose="02000000000000000000" pitchFamily="2" charset="0"/>
              </a:rPr>
              <a:t>GTU # 3150712</a:t>
            </a:r>
          </a:p>
        </p:txBody>
      </p:sp>
      <p:sp>
        <p:nvSpPr>
          <p:cNvPr id="34" name="TextBox 33">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35" name="Text Placeholder 2">
            <a:extLst>
              <a:ext uri="{FF2B5EF4-FFF2-40B4-BE49-F238E27FC236}">
                <a16:creationId xmlns:a16="http://schemas.microsoft.com/office/drawing/2014/main"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36" name="Text Placeholder 2">
            <a:extLst>
              <a:ext uri="{FF2B5EF4-FFF2-40B4-BE49-F238E27FC236}">
                <a16:creationId xmlns:a16="http://schemas.microsoft.com/office/drawing/2014/main"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37"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40769"/>
            <a:ext cx="5581038" cy="287080"/>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38"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sp>
        <p:nvSpPr>
          <p:cNvPr id="39"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28" name="Picture 27">
            <a:extLst>
              <a:ext uri="{FF2B5EF4-FFF2-40B4-BE49-F238E27FC236}">
                <a16:creationId xmlns:a16="http://schemas.microsoft.com/office/drawing/2014/main" id="{E75253BA-841C-4898-BAAF-3A16D7F9433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15729472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41" name="Hexagon 40"/>
          <p:cNvSpPr/>
          <p:nvPr userDrawn="1"/>
        </p:nvSpPr>
        <p:spPr>
          <a:xfrm rot="5400000">
            <a:off x="4309292" y="1717040"/>
            <a:ext cx="3461658" cy="2984188"/>
          </a:xfrm>
          <a:prstGeom prst="hexagon">
            <a:avLst/>
          </a:prstGeom>
          <a:solidFill>
            <a:schemeClr val="bg1">
              <a:lumMod val="95000"/>
            </a:schemeClr>
          </a:solidFill>
          <a:ln w="57150">
            <a:solidFill>
              <a:schemeClr val="accent1">
                <a:lumMod val="75000"/>
              </a:schemeClr>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42" name="TextBox 41"/>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43" name="Rectangle 42"/>
          <p:cNvSpPr/>
          <p:nvPr userDrawn="1"/>
        </p:nvSpPr>
        <p:spPr>
          <a:xfrm>
            <a:off x="7678346" y="2221532"/>
            <a:ext cx="4513654" cy="1951692"/>
          </a:xfrm>
          <a:prstGeom prst="rect">
            <a:avLst/>
          </a:prstGeom>
          <a:gradFill flip="none" rotWithShape="1">
            <a:gsLst>
              <a:gs pos="0">
                <a:srgbClr val="1D3064"/>
              </a:gs>
              <a:gs pos="50000">
                <a:srgbClr val="1D3064"/>
              </a:gs>
              <a:gs pos="100000">
                <a:schemeClr val="tx2"/>
              </a:gs>
            </a:gsLst>
            <a:lin ang="0" scaled="0"/>
            <a:tileRect/>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44" name="Rectangle 43"/>
          <p:cNvSpPr/>
          <p:nvPr userDrawn="1"/>
        </p:nvSpPr>
        <p:spPr>
          <a:xfrm>
            <a:off x="0" y="2221532"/>
            <a:ext cx="4402106" cy="1951692"/>
          </a:xfrm>
          <a:prstGeom prst="rect">
            <a:avLst/>
          </a:pr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cxnSp>
        <p:nvCxnSpPr>
          <p:cNvPr id="48" name="Straight Connector 47">
            <a:extLst>
              <a:ext uri="{FF2B5EF4-FFF2-40B4-BE49-F238E27FC236}">
                <a16:creationId xmlns:a16="http://schemas.microsoft.com/office/drawing/2014/main" id="{E79C5D16-8087-4587-9A0A-A0570C73E0E7}"/>
              </a:ext>
            </a:extLst>
          </p:cNvPr>
          <p:cNvCxnSpPr/>
          <p:nvPr userDrawn="1"/>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9812EDA6-C656-492A-A9CA-44B03C639132}"/>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50" name="Picture 49">
            <a:extLst>
              <a:ext uri="{FF2B5EF4-FFF2-40B4-BE49-F238E27FC236}">
                <a16:creationId xmlns:a16="http://schemas.microsoft.com/office/drawing/2014/main" id="{627AEF91-6492-4B0C-A844-2296473B58DE}"/>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pic>
        <p:nvPicPr>
          <p:cNvPr id="58" name="Picture 57">
            <a:extLst>
              <a:ext uri="{FF2B5EF4-FFF2-40B4-BE49-F238E27FC236}">
                <a16:creationId xmlns:a16="http://schemas.microsoft.com/office/drawing/2014/main" id="{77B7B864-C091-4493-B14B-F5B61B586EED}"/>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59" name="Picture 58"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6"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7"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p>
        </p:txBody>
      </p:sp>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a:t>Computer Graphics </a:t>
            </a:r>
            <a:r>
              <a:rPr lang="en-US" dirty="0">
                <a:latin typeface="Roboto Condensed Light" panose="02000000000000000000" pitchFamily="2" charset="0"/>
                <a:ea typeface="Roboto Condensed Light" panose="02000000000000000000" pitchFamily="2" charset="0"/>
              </a:rPr>
              <a:t>(CG)</a:t>
            </a:r>
          </a:p>
          <a:p>
            <a:r>
              <a:rPr lang="en-US" dirty="0">
                <a:latin typeface="Roboto Condensed Light" panose="02000000000000000000" pitchFamily="2" charset="0"/>
                <a:ea typeface="Roboto Condensed Light" panose="02000000000000000000" pitchFamily="2" charset="0"/>
              </a:rPr>
              <a:t>GTU # 3150712</a:t>
            </a:r>
          </a:p>
        </p:txBody>
      </p:sp>
      <p:sp>
        <p:nvSpPr>
          <p:cNvPr id="34" name="TextBox 33">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35" name="Text Placeholder 2">
            <a:extLst>
              <a:ext uri="{FF2B5EF4-FFF2-40B4-BE49-F238E27FC236}">
                <a16:creationId xmlns:a16="http://schemas.microsoft.com/office/drawing/2014/main"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36" name="Text Placeholder 2">
            <a:extLst>
              <a:ext uri="{FF2B5EF4-FFF2-40B4-BE49-F238E27FC236}">
                <a16:creationId xmlns:a16="http://schemas.microsoft.com/office/drawing/2014/main"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37"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40769"/>
            <a:ext cx="5581038" cy="287080"/>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38"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sp>
        <p:nvSpPr>
          <p:cNvPr id="39"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28" name="Picture 27">
            <a:extLst>
              <a:ext uri="{FF2B5EF4-FFF2-40B4-BE49-F238E27FC236}">
                <a16:creationId xmlns:a16="http://schemas.microsoft.com/office/drawing/2014/main" id="{E75253BA-841C-4898-BAAF-3A16D7F9433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01549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653367" y="6604000"/>
            <a:ext cx="48852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2304CS411</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01 – Introduction to Data Structure &amp; Array</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604752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02761244"/>
      </p:ext>
    </p:extLst>
  </p:cSld>
  <p:clrMapOvr>
    <a:masterClrMapping/>
  </p:clrMapOvr>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2304CS411</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01 – Introduction to Data Structure &amp; Array</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07092" y="863445"/>
            <a:ext cx="11953729" cy="5586782"/>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68688" y="6043182"/>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86285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pic>
        <p:nvPicPr>
          <p:cNvPr id="10" name="Picture 9">
            <a:extLst>
              <a:ext uri="{FF2B5EF4-FFF2-40B4-BE49-F238E27FC236}">
                <a16:creationId xmlns:a16="http://schemas.microsoft.com/office/drawing/2014/main" id="{E75253BA-841C-4898-BAAF-3A16D7F9433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925557" y="5664170"/>
            <a:ext cx="2976891" cy="904935"/>
          </a:xfrm>
          <a:prstGeom prst="rect">
            <a:avLst/>
          </a:prstGeom>
        </p:spPr>
      </p:pic>
    </p:spTree>
    <p:extLst>
      <p:ext uri="{BB962C8B-B14F-4D97-AF65-F5344CB8AC3E}">
        <p14:creationId xmlns:p14="http://schemas.microsoft.com/office/powerpoint/2010/main" val="200169294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594100" y="6604000"/>
            <a:ext cx="5003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2304CS411</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01 – Introduction to Data Structure &amp; Array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19392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84034" y="6604000"/>
            <a:ext cx="5223933"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2304CS411</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01 – Introduction to Data Structure &amp; Array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599230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75567" y="6604000"/>
            <a:ext cx="52408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2304CS411</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01 – Introduction to Data Structure &amp; Array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68688" y="6051030"/>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pPr/>
              <a:t>12/6/2024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 id="2147483693" r:id="rId22"/>
    <p:sldLayoutId id="2147483695" r:id="rId23"/>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0E0A5353-D4D5-43D7-A039-6CFC6871D64F}"/>
              </a:ext>
            </a:extLst>
          </p:cNvPr>
          <p:cNvSpPr>
            <a:spLocks noGrp="1"/>
          </p:cNvSpPr>
          <p:nvPr>
            <p:ph type="ctrTitle"/>
          </p:nvPr>
        </p:nvSpPr>
        <p:spPr>
          <a:xfrm>
            <a:off x="559490" y="1122364"/>
            <a:ext cx="7035300" cy="3656670"/>
          </a:xfrm>
        </p:spPr>
        <p:txBody>
          <a:bodyPr/>
          <a:lstStyle/>
          <a:p>
            <a:r>
              <a:rPr lang="en-US" sz="4800" b="0" dirty="0">
                <a:latin typeface="Roboto Condensed Light" panose="02000000000000000000" pitchFamily="2" charset="0"/>
                <a:ea typeface="Roboto Condensed Light" panose="02000000000000000000" pitchFamily="2" charset="0"/>
              </a:rPr>
              <a:t>Unit-01</a:t>
            </a:r>
            <a:r>
              <a:rPr lang="en-US" dirty="0"/>
              <a:t> </a:t>
            </a:r>
            <a:br>
              <a:rPr lang="en-US" dirty="0"/>
            </a:br>
            <a:r>
              <a:rPr lang="en-US" dirty="0"/>
              <a:t>Introduction to Data Structure &amp; Array</a:t>
            </a:r>
          </a:p>
        </p:txBody>
      </p:sp>
      <p:sp>
        <p:nvSpPr>
          <p:cNvPr id="10" name="Text Placeholder 9">
            <a:extLst>
              <a:ext uri="{FF2B5EF4-FFF2-40B4-BE49-F238E27FC236}">
                <a16:creationId xmlns:a16="http://schemas.microsoft.com/office/drawing/2014/main" id="{6C137D2E-F7D0-465C-8541-F4CFBBD6738F}"/>
              </a:ext>
            </a:extLst>
          </p:cNvPr>
          <p:cNvSpPr>
            <a:spLocks noGrp="1"/>
          </p:cNvSpPr>
          <p:nvPr>
            <p:ph type="body" sz="quarter" idx="11"/>
          </p:nvPr>
        </p:nvSpPr>
        <p:spPr/>
        <p:txBody>
          <a:bodyPr/>
          <a:lstStyle/>
          <a:p>
            <a:r>
              <a:rPr lang="en-IN" dirty="0"/>
              <a:t>vijay.shekhat@darshan.ac.in</a:t>
            </a:r>
            <a:endParaRPr lang="en-US" dirty="0"/>
          </a:p>
        </p:txBody>
      </p:sp>
      <p:sp>
        <p:nvSpPr>
          <p:cNvPr id="11" name="Text Placeholder 10">
            <a:extLst>
              <a:ext uri="{FF2B5EF4-FFF2-40B4-BE49-F238E27FC236}">
                <a16:creationId xmlns:a16="http://schemas.microsoft.com/office/drawing/2014/main" id="{527C5C63-5136-498D-B5D5-B1F6385ED37C}"/>
              </a:ext>
            </a:extLst>
          </p:cNvPr>
          <p:cNvSpPr>
            <a:spLocks noGrp="1"/>
          </p:cNvSpPr>
          <p:nvPr>
            <p:ph type="body" sz="quarter" idx="12"/>
          </p:nvPr>
        </p:nvSpPr>
        <p:spPr/>
        <p:txBody>
          <a:bodyPr/>
          <a:lstStyle/>
          <a:p>
            <a:r>
              <a:rPr lang="en-IN" dirty="0"/>
              <a:t>9558045778</a:t>
            </a:r>
            <a:endParaRPr lang="en-US" dirty="0"/>
          </a:p>
        </p:txBody>
      </p:sp>
      <p:sp>
        <p:nvSpPr>
          <p:cNvPr id="12" name="Text Placeholder 11">
            <a:extLst>
              <a:ext uri="{FF2B5EF4-FFF2-40B4-BE49-F238E27FC236}">
                <a16:creationId xmlns:a16="http://schemas.microsoft.com/office/drawing/2014/main" id="{C4FACC96-BA70-4FDA-AB13-3B133AD498A5}"/>
              </a:ext>
            </a:extLst>
          </p:cNvPr>
          <p:cNvSpPr>
            <a:spLocks noGrp="1"/>
          </p:cNvSpPr>
          <p:nvPr>
            <p:ph type="body" sz="quarter" idx="13"/>
          </p:nvPr>
        </p:nvSpPr>
        <p:spPr>
          <a:xfrm>
            <a:off x="1837678" y="5537768"/>
            <a:ext cx="4140428" cy="290081"/>
          </a:xfrm>
        </p:spPr>
        <p:txBody>
          <a:bodyPr/>
          <a:lstStyle/>
          <a:p>
            <a:r>
              <a:rPr lang="en-IN" dirty="0"/>
              <a:t>Department of Computer Science &amp; Engineering </a:t>
            </a:r>
            <a:endParaRPr lang="en-US" dirty="0"/>
          </a:p>
        </p:txBody>
      </p:sp>
      <p:sp>
        <p:nvSpPr>
          <p:cNvPr id="13" name="Text Placeholder 12">
            <a:extLst>
              <a:ext uri="{FF2B5EF4-FFF2-40B4-BE49-F238E27FC236}">
                <a16:creationId xmlns:a16="http://schemas.microsoft.com/office/drawing/2014/main" id="{03A79D48-3C85-46E3-9CAE-59240F299A25}"/>
              </a:ext>
            </a:extLst>
          </p:cNvPr>
          <p:cNvSpPr>
            <a:spLocks noGrp="1"/>
          </p:cNvSpPr>
          <p:nvPr>
            <p:ph type="body" sz="quarter" idx="14"/>
          </p:nvPr>
        </p:nvSpPr>
        <p:spPr/>
        <p:txBody>
          <a:bodyPr/>
          <a:lstStyle/>
          <a:p>
            <a:r>
              <a:rPr lang="en-IN" dirty="0" err="1"/>
              <a:t>Prof.</a:t>
            </a:r>
            <a:r>
              <a:rPr lang="en-IN" dirty="0"/>
              <a:t> Vijay M </a:t>
            </a:r>
            <a:r>
              <a:rPr lang="en-IN" dirty="0" err="1"/>
              <a:t>Shekhat</a:t>
            </a:r>
            <a:endParaRPr lang="en-US" dirty="0"/>
          </a:p>
        </p:txBody>
      </p:sp>
      <p:sp>
        <p:nvSpPr>
          <p:cNvPr id="14" name="Text Placeholder 13">
            <a:extLst>
              <a:ext uri="{FF2B5EF4-FFF2-40B4-BE49-F238E27FC236}">
                <a16:creationId xmlns:a16="http://schemas.microsoft.com/office/drawing/2014/main" id="{062CA4D6-180D-44EB-978C-EAE6FB447DCE}"/>
              </a:ext>
            </a:extLst>
          </p:cNvPr>
          <p:cNvSpPr>
            <a:spLocks noGrp="1"/>
          </p:cNvSpPr>
          <p:nvPr>
            <p:ph type="body" sz="quarter" idx="16"/>
          </p:nvPr>
        </p:nvSpPr>
        <p:spPr/>
        <p:txBody>
          <a:bodyPr/>
          <a:lstStyle/>
          <a:p>
            <a:r>
              <a:rPr lang="en-IN" dirty="0"/>
              <a:t>Data Structure (DS) </a:t>
            </a:r>
          </a:p>
          <a:p>
            <a:r>
              <a:rPr lang="en-IN" dirty="0"/>
              <a:t>DU #</a:t>
            </a:r>
            <a:r>
              <a:rPr lang="en-US" dirty="0"/>
              <a:t>2304CS411</a:t>
            </a:r>
          </a:p>
        </p:txBody>
      </p:sp>
      <p:pic>
        <p:nvPicPr>
          <p:cNvPr id="16" name="Picture Placeholder 15"/>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679" r="2679"/>
          <a:stretch>
            <a:fillRect/>
          </a:stretch>
        </p:blipFill>
        <p:spPr/>
      </p:pic>
    </p:spTree>
    <p:extLst>
      <p:ext uri="{BB962C8B-B14F-4D97-AF65-F5344CB8AC3E}">
        <p14:creationId xmlns:p14="http://schemas.microsoft.com/office/powerpoint/2010/main" val="243652001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Linear/Non-Linear Data Structure</a:t>
            </a:r>
            <a:endParaRPr lang="en-US" dirty="0"/>
          </a:p>
        </p:txBody>
      </p:sp>
      <p:sp>
        <p:nvSpPr>
          <p:cNvPr id="3" name="Content Placeholder 2"/>
          <p:cNvSpPr>
            <a:spLocks noGrp="1"/>
          </p:cNvSpPr>
          <p:nvPr>
            <p:ph idx="1"/>
          </p:nvPr>
        </p:nvSpPr>
        <p:spPr/>
        <p:txBody>
          <a:bodyPr/>
          <a:lstStyle/>
          <a:p>
            <a:r>
              <a:rPr lang="en-US" b="1" dirty="0"/>
              <a:t>Linear Data Structure</a:t>
            </a:r>
          </a:p>
          <a:p>
            <a:pPr lvl="1"/>
            <a:r>
              <a:rPr lang="en-IN" dirty="0"/>
              <a:t>If the elements of a Data Structure are stored in a linear or sequential order, then it is a Linear Data Structure.</a:t>
            </a:r>
          </a:p>
          <a:p>
            <a:pPr lvl="1"/>
            <a:r>
              <a:rPr lang="en-IN" dirty="0"/>
              <a:t>Examples of Linear Data Structure are Array, Linked List, </a:t>
            </a:r>
            <a:r>
              <a:rPr lang="en-IN" b="1" i="1" dirty="0">
                <a:solidFill>
                  <a:srgbClr val="C00000"/>
                </a:solidFill>
              </a:rPr>
              <a:t>Stack</a:t>
            </a:r>
            <a:r>
              <a:rPr lang="en-IN" dirty="0">
                <a:solidFill>
                  <a:srgbClr val="C00000"/>
                </a:solidFill>
              </a:rPr>
              <a:t> </a:t>
            </a:r>
            <a:r>
              <a:rPr lang="en-IN" dirty="0"/>
              <a:t>and </a:t>
            </a:r>
            <a:r>
              <a:rPr lang="en-IN" b="1" i="1" dirty="0">
                <a:solidFill>
                  <a:srgbClr val="C00000"/>
                </a:solidFill>
              </a:rPr>
              <a:t>Queue</a:t>
            </a:r>
            <a:r>
              <a:rPr lang="en-IN" dirty="0"/>
              <a:t>.</a:t>
            </a:r>
          </a:p>
          <a:p>
            <a:r>
              <a:rPr lang="en-US" b="1" dirty="0"/>
              <a:t>Nonlinear data structures</a:t>
            </a:r>
          </a:p>
          <a:p>
            <a:pPr lvl="1"/>
            <a:r>
              <a:rPr lang="en-IN" dirty="0"/>
              <a:t>If the elements of a Data Structure are not stored in a sequential order, then it is a Non-Linear Data Structure.</a:t>
            </a:r>
          </a:p>
          <a:p>
            <a:pPr lvl="1"/>
            <a:r>
              <a:rPr lang="en-IN" dirty="0"/>
              <a:t>Examples of Non-linear Data Structure are </a:t>
            </a:r>
            <a:r>
              <a:rPr lang="en-IN" b="1" i="1" dirty="0">
                <a:solidFill>
                  <a:srgbClr val="C00000"/>
                </a:solidFill>
              </a:rPr>
              <a:t>Tree</a:t>
            </a:r>
            <a:r>
              <a:rPr lang="en-IN" dirty="0">
                <a:solidFill>
                  <a:srgbClr val="C00000"/>
                </a:solidFill>
              </a:rPr>
              <a:t> </a:t>
            </a:r>
            <a:r>
              <a:rPr lang="en-IN" dirty="0"/>
              <a:t>and </a:t>
            </a:r>
            <a:r>
              <a:rPr lang="en-IN" b="1" i="1" dirty="0">
                <a:solidFill>
                  <a:srgbClr val="C00000"/>
                </a:solidFill>
              </a:rPr>
              <a:t>Graph</a:t>
            </a:r>
            <a:r>
              <a:rPr lang="en-IN" b="1" i="1" dirty="0"/>
              <a:t>.</a:t>
            </a:r>
            <a:endParaRPr lang="en-US" b="1" i="1" dirty="0"/>
          </a:p>
        </p:txBody>
      </p:sp>
      <p:pic>
        <p:nvPicPr>
          <p:cNvPr id="2050" name="Picture 2" descr="E:\Clients\Darshan\Data Structure\images\Data Structure\391px-Data_stack.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088" y="4241711"/>
            <a:ext cx="1862137" cy="1338262"/>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Clients\Darshan\Data Structure\images\Data Structure\Fifo_queue.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4288" y="4337961"/>
            <a:ext cx="1738403" cy="16002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Clients\Darshan\Data Structure\images\Data Structure\T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4232886"/>
            <a:ext cx="1828800" cy="1507374"/>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E:\Clients\Darshan\Data Structure\images\Data Structure\440px-6n-graph2.sv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86800" y="4057721"/>
            <a:ext cx="1485900" cy="16243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96887" y="5774536"/>
            <a:ext cx="1219200" cy="381000"/>
          </a:xfrm>
          <a:prstGeom prst="rect">
            <a:avLst/>
          </a:prstGeom>
          <a:noFill/>
        </p:spPr>
        <p:txBody>
          <a:bodyPr wrap="square" rtlCol="0">
            <a:spAutoFit/>
          </a:bodyPr>
          <a:lstStyle/>
          <a:p>
            <a:pPr algn="ctr"/>
            <a:r>
              <a:rPr lang="en-IN" b="1" dirty="0"/>
              <a:t>Stack</a:t>
            </a:r>
            <a:endParaRPr lang="en-US" b="1" dirty="0"/>
          </a:p>
        </p:txBody>
      </p:sp>
      <p:sp>
        <p:nvSpPr>
          <p:cNvPr id="9" name="TextBox 8"/>
          <p:cNvSpPr txBox="1"/>
          <p:nvPr/>
        </p:nvSpPr>
        <p:spPr>
          <a:xfrm>
            <a:off x="4582887" y="5755286"/>
            <a:ext cx="1219200" cy="381000"/>
          </a:xfrm>
          <a:prstGeom prst="rect">
            <a:avLst/>
          </a:prstGeom>
          <a:noFill/>
        </p:spPr>
        <p:txBody>
          <a:bodyPr wrap="square" rtlCol="0">
            <a:spAutoFit/>
          </a:bodyPr>
          <a:lstStyle/>
          <a:p>
            <a:pPr algn="ctr"/>
            <a:r>
              <a:rPr lang="en-IN" b="1" dirty="0"/>
              <a:t>Queue</a:t>
            </a:r>
            <a:endParaRPr lang="en-US" b="1" dirty="0"/>
          </a:p>
        </p:txBody>
      </p:sp>
      <p:sp>
        <p:nvSpPr>
          <p:cNvPr id="10" name="TextBox 9"/>
          <p:cNvSpPr txBox="1"/>
          <p:nvPr/>
        </p:nvSpPr>
        <p:spPr>
          <a:xfrm>
            <a:off x="6934200" y="5716786"/>
            <a:ext cx="1219200" cy="381000"/>
          </a:xfrm>
          <a:prstGeom prst="rect">
            <a:avLst/>
          </a:prstGeom>
          <a:noFill/>
        </p:spPr>
        <p:txBody>
          <a:bodyPr wrap="square" rtlCol="0">
            <a:spAutoFit/>
          </a:bodyPr>
          <a:lstStyle/>
          <a:p>
            <a:pPr algn="ctr"/>
            <a:r>
              <a:rPr lang="en-IN" b="1" dirty="0"/>
              <a:t>Tree</a:t>
            </a:r>
            <a:endParaRPr lang="en-US" b="1" dirty="0"/>
          </a:p>
        </p:txBody>
      </p:sp>
      <p:sp>
        <p:nvSpPr>
          <p:cNvPr id="11" name="TextBox 10"/>
          <p:cNvSpPr txBox="1"/>
          <p:nvPr/>
        </p:nvSpPr>
        <p:spPr>
          <a:xfrm>
            <a:off x="8839200" y="5736036"/>
            <a:ext cx="1219200" cy="381000"/>
          </a:xfrm>
          <a:prstGeom prst="rect">
            <a:avLst/>
          </a:prstGeom>
          <a:noFill/>
        </p:spPr>
        <p:txBody>
          <a:bodyPr wrap="square" rtlCol="0">
            <a:spAutoFit/>
          </a:bodyPr>
          <a:lstStyle/>
          <a:p>
            <a:pPr algn="ctr"/>
            <a:r>
              <a:rPr lang="en-IN" b="1" dirty="0"/>
              <a:t>Graph</a:t>
            </a:r>
            <a:endParaRPr lang="en-US" b="1" dirty="0"/>
          </a:p>
        </p:txBody>
      </p:sp>
    </p:spTree>
    <p:extLst>
      <p:ext uri="{BB962C8B-B14F-4D97-AF65-F5344CB8AC3E}">
        <p14:creationId xmlns:p14="http://schemas.microsoft.com/office/powerpoint/2010/main" val="9153542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5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5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05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9"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Operations of Data Structure</a:t>
            </a:r>
            <a:endParaRPr lang="en-US" dirty="0"/>
          </a:p>
        </p:txBody>
      </p:sp>
      <p:sp>
        <p:nvSpPr>
          <p:cNvPr id="3" name="Content Placeholder 2"/>
          <p:cNvSpPr>
            <a:spLocks noGrp="1"/>
          </p:cNvSpPr>
          <p:nvPr>
            <p:ph idx="1"/>
          </p:nvPr>
        </p:nvSpPr>
        <p:spPr/>
        <p:txBody>
          <a:bodyPr>
            <a:normAutofit/>
          </a:bodyPr>
          <a:lstStyle/>
          <a:p>
            <a:r>
              <a:rPr lang="en-IN" b="1" dirty="0"/>
              <a:t>Insertion</a:t>
            </a:r>
            <a:r>
              <a:rPr lang="en-IN" dirty="0"/>
              <a:t>: It is used to add new data items to the given list of data items.</a:t>
            </a:r>
          </a:p>
          <a:p>
            <a:r>
              <a:rPr lang="en-IN" b="1" dirty="0"/>
              <a:t>Deletion</a:t>
            </a:r>
            <a:r>
              <a:rPr lang="en-IN" dirty="0"/>
              <a:t>: It means to remove/delete a particular data item from the given collection of data items.</a:t>
            </a:r>
          </a:p>
          <a:p>
            <a:r>
              <a:rPr lang="en-IN" b="1" dirty="0"/>
              <a:t>Traversal</a:t>
            </a:r>
            <a:r>
              <a:rPr lang="en-IN" dirty="0"/>
              <a:t>: It means to access each data item exactly once so that it can be processed.</a:t>
            </a:r>
          </a:p>
          <a:p>
            <a:r>
              <a:rPr lang="en-IN" b="1" dirty="0"/>
              <a:t>Update</a:t>
            </a:r>
            <a:r>
              <a:rPr lang="en-IN" dirty="0"/>
              <a:t>: It updates or modifies the data in the Data Structure.</a:t>
            </a:r>
          </a:p>
          <a:p>
            <a:r>
              <a:rPr lang="en-IN" b="1" dirty="0"/>
              <a:t>Search</a:t>
            </a:r>
            <a:r>
              <a:rPr lang="en-IN" dirty="0"/>
              <a:t>: It is used to find the location of one or more data items that satisfy the given constraint.</a:t>
            </a:r>
          </a:p>
          <a:p>
            <a:r>
              <a:rPr lang="en-IN" b="1" dirty="0"/>
              <a:t>Sort</a:t>
            </a:r>
            <a:r>
              <a:rPr lang="en-IN" dirty="0"/>
              <a:t>: Data items can be arranged in some order like ascending or descending order depending on the type of application.</a:t>
            </a:r>
          </a:p>
          <a:p>
            <a:r>
              <a:rPr lang="en-IN" b="1" dirty="0"/>
              <a:t>Merge</a:t>
            </a:r>
            <a:r>
              <a:rPr lang="en-IN" dirty="0"/>
              <a:t>: Lists of two sorted data items can be combined to form a single list of sorted data items.</a:t>
            </a:r>
          </a:p>
        </p:txBody>
      </p:sp>
    </p:spTree>
    <p:extLst>
      <p:ext uri="{BB962C8B-B14F-4D97-AF65-F5344CB8AC3E}">
        <p14:creationId xmlns:p14="http://schemas.microsoft.com/office/powerpoint/2010/main" val="17065959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Algorithm</a:t>
            </a:r>
            <a:endParaRPr lang="en-US" dirty="0"/>
          </a:p>
        </p:txBody>
      </p:sp>
      <p:sp>
        <p:nvSpPr>
          <p:cNvPr id="3" name="Content Placeholder 2"/>
          <p:cNvSpPr>
            <a:spLocks noGrp="1"/>
          </p:cNvSpPr>
          <p:nvPr>
            <p:ph idx="1"/>
          </p:nvPr>
        </p:nvSpPr>
        <p:spPr/>
        <p:txBody>
          <a:bodyPr>
            <a:normAutofit/>
          </a:bodyPr>
          <a:lstStyle/>
          <a:p>
            <a:r>
              <a:rPr lang="en-IN" dirty="0"/>
              <a:t>The typical definition of algorithm is  </a:t>
            </a:r>
            <a:r>
              <a:rPr lang="en-IN" b="1" dirty="0">
                <a:solidFill>
                  <a:srgbClr val="C00000"/>
                </a:solidFill>
              </a:rPr>
              <a:t>“a formally defined procedure for performing some calculation”.</a:t>
            </a:r>
          </a:p>
          <a:p>
            <a:r>
              <a:rPr lang="en-IN" dirty="0"/>
              <a:t>If a procedure is formally defined, then it can be implemented using a formal language, and such a language is known as programming language.</a:t>
            </a:r>
          </a:p>
          <a:p>
            <a:r>
              <a:rPr lang="en-IN" dirty="0"/>
              <a:t>In general terms, an algorithm </a:t>
            </a:r>
            <a:r>
              <a:rPr lang="en-IN" b="1" dirty="0">
                <a:solidFill>
                  <a:srgbClr val="C00000"/>
                </a:solidFill>
              </a:rPr>
              <a:t>provides a blueprint to write program </a:t>
            </a:r>
            <a:r>
              <a:rPr lang="en-IN" dirty="0"/>
              <a:t>to solve a particular problem.</a:t>
            </a:r>
          </a:p>
          <a:p>
            <a:r>
              <a:rPr lang="en-IN" dirty="0"/>
              <a:t>It is considered to be an effective procedure for solving a problem in finite number of steps.</a:t>
            </a:r>
          </a:p>
          <a:p>
            <a:r>
              <a:rPr lang="en-IN" dirty="0"/>
              <a:t>A well defined algorithm </a:t>
            </a:r>
            <a:r>
              <a:rPr lang="en-IN" b="1" dirty="0">
                <a:solidFill>
                  <a:srgbClr val="C00000"/>
                </a:solidFill>
              </a:rPr>
              <a:t>always provides an answer </a:t>
            </a:r>
            <a:r>
              <a:rPr lang="en-IN" dirty="0"/>
              <a:t>and </a:t>
            </a:r>
            <a:r>
              <a:rPr lang="en-IN" b="1" dirty="0">
                <a:solidFill>
                  <a:srgbClr val="C00000"/>
                </a:solidFill>
              </a:rPr>
              <a:t>is guaranteed to terminate</a:t>
            </a:r>
            <a:r>
              <a:rPr lang="en-IN" dirty="0"/>
              <a:t>.</a:t>
            </a:r>
          </a:p>
          <a:p>
            <a:r>
              <a:rPr lang="en-IN" dirty="0"/>
              <a:t>It is possible to have more than one algorithm to solve any problem. </a:t>
            </a:r>
          </a:p>
          <a:p>
            <a:r>
              <a:rPr lang="en-IN" dirty="0"/>
              <a:t>One can choose from those multiple algorithms, which can be implemented in </a:t>
            </a:r>
            <a:r>
              <a:rPr lang="en-IN" b="1" dirty="0">
                <a:solidFill>
                  <a:srgbClr val="C00000"/>
                </a:solidFill>
              </a:rPr>
              <a:t>least time and space</a:t>
            </a:r>
            <a:r>
              <a:rPr lang="en-IN" dirty="0"/>
              <a:t>.</a:t>
            </a:r>
          </a:p>
        </p:txBody>
      </p:sp>
    </p:spTree>
    <p:extLst>
      <p:ext uri="{BB962C8B-B14F-4D97-AF65-F5344CB8AC3E}">
        <p14:creationId xmlns:p14="http://schemas.microsoft.com/office/powerpoint/2010/main" val="24246262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Time and Space Complexity</a:t>
            </a:r>
            <a:endParaRPr lang="en-US" dirty="0"/>
          </a:p>
        </p:txBody>
      </p:sp>
      <p:sp>
        <p:nvSpPr>
          <p:cNvPr id="3" name="Content Placeholder 2"/>
          <p:cNvSpPr>
            <a:spLocks noGrp="1"/>
          </p:cNvSpPr>
          <p:nvPr>
            <p:ph idx="1"/>
          </p:nvPr>
        </p:nvSpPr>
        <p:spPr/>
        <p:txBody>
          <a:bodyPr>
            <a:normAutofit/>
          </a:bodyPr>
          <a:lstStyle/>
          <a:p>
            <a:r>
              <a:rPr lang="en-IN" dirty="0"/>
              <a:t>Analysing an algorithm means determining the amount of resources (such as time and memory) needed to execute it.</a:t>
            </a:r>
          </a:p>
          <a:p>
            <a:r>
              <a:rPr lang="en-IN" b="1" i="1" dirty="0">
                <a:solidFill>
                  <a:srgbClr val="C00000"/>
                </a:solidFill>
              </a:rPr>
              <a:t>Time complexity </a:t>
            </a:r>
            <a:r>
              <a:rPr lang="en-IN" dirty="0"/>
              <a:t>of an algorithm is basically the running time of a program as a function of the input size.</a:t>
            </a:r>
          </a:p>
          <a:p>
            <a:r>
              <a:rPr lang="en-IN" b="1" i="1" dirty="0">
                <a:solidFill>
                  <a:srgbClr val="C00000"/>
                </a:solidFill>
              </a:rPr>
              <a:t>Space complexity </a:t>
            </a:r>
            <a:r>
              <a:rPr lang="en-IN" dirty="0"/>
              <a:t>of an algorithm is the amount of computer memory that is required during the program execution as a function of the input size. </a:t>
            </a:r>
          </a:p>
          <a:p>
            <a:r>
              <a:rPr lang="en-IN" dirty="0"/>
              <a:t>However running time requirements are more critical than memory requirements. Therefore we will concentrate on the running time efficiency of algorithms.</a:t>
            </a:r>
          </a:p>
        </p:txBody>
      </p:sp>
    </p:spTree>
    <p:extLst>
      <p:ext uri="{BB962C8B-B14F-4D97-AF65-F5344CB8AC3E}">
        <p14:creationId xmlns:p14="http://schemas.microsoft.com/office/powerpoint/2010/main" val="18836700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Worst-Best-Average Case Time Complexity</a:t>
            </a:r>
            <a:endParaRPr lang="en-US" dirty="0"/>
          </a:p>
        </p:txBody>
      </p:sp>
      <p:sp>
        <p:nvSpPr>
          <p:cNvPr id="3" name="Content Placeholder 2"/>
          <p:cNvSpPr>
            <a:spLocks noGrp="1"/>
          </p:cNvSpPr>
          <p:nvPr>
            <p:ph idx="1"/>
          </p:nvPr>
        </p:nvSpPr>
        <p:spPr/>
        <p:txBody>
          <a:bodyPr>
            <a:normAutofit/>
          </a:bodyPr>
          <a:lstStyle/>
          <a:p>
            <a:r>
              <a:rPr lang="en-IN" b="1" dirty="0"/>
              <a:t>Worst-case (‘</a:t>
            </a:r>
            <a:r>
              <a:rPr lang="el-GR" b="1" dirty="0"/>
              <a:t>Ω</a:t>
            </a:r>
            <a:r>
              <a:rPr lang="en-IN" b="1" dirty="0"/>
              <a:t>’ - </a:t>
            </a:r>
            <a:r>
              <a:rPr lang="en-IN" b="1" u="sng" dirty="0"/>
              <a:t>Omega Notation</a:t>
            </a:r>
            <a:r>
              <a:rPr lang="en-IN" b="1" dirty="0"/>
              <a:t>) running time :</a:t>
            </a:r>
            <a:endParaRPr lang="en-IN" dirty="0"/>
          </a:p>
          <a:p>
            <a:pPr lvl="1"/>
            <a:r>
              <a:rPr lang="en-IN" dirty="0"/>
              <a:t>In the worst case analysis, we calculate </a:t>
            </a:r>
            <a:r>
              <a:rPr lang="en-IN" b="1" i="1" dirty="0">
                <a:solidFill>
                  <a:srgbClr val="C00000"/>
                </a:solidFill>
              </a:rPr>
              <a:t>the upper bound </a:t>
            </a:r>
            <a:r>
              <a:rPr lang="en-IN" dirty="0"/>
              <a:t>on the running time for any input of the algorithm.</a:t>
            </a:r>
          </a:p>
          <a:p>
            <a:pPr lvl="1"/>
            <a:r>
              <a:rPr lang="en-IN" dirty="0"/>
              <a:t>We must know the case that causes a maximum number of operations to be executed.</a:t>
            </a:r>
          </a:p>
          <a:p>
            <a:pPr lvl="1"/>
            <a:r>
              <a:rPr lang="en-IN" dirty="0"/>
              <a:t>For Linear search, the worst case happens when the element to be searched is not present in the array.</a:t>
            </a:r>
          </a:p>
          <a:p>
            <a:r>
              <a:rPr lang="en-IN" b="1" dirty="0"/>
              <a:t>Best-case (‘O’ - </a:t>
            </a:r>
            <a:r>
              <a:rPr lang="en-IN" b="1" u="sng" dirty="0"/>
              <a:t>Big-O Notation</a:t>
            </a:r>
            <a:r>
              <a:rPr lang="en-IN" b="1" dirty="0"/>
              <a:t>) running time :</a:t>
            </a:r>
          </a:p>
          <a:p>
            <a:pPr lvl="1"/>
            <a:r>
              <a:rPr lang="en-US" dirty="0"/>
              <a:t>In the best case analysis, we calculate </a:t>
            </a:r>
            <a:r>
              <a:rPr lang="en-US" b="1" i="1" dirty="0">
                <a:solidFill>
                  <a:srgbClr val="C00000"/>
                </a:solidFill>
              </a:rPr>
              <a:t>the lower bound </a:t>
            </a:r>
            <a:r>
              <a:rPr lang="en-US" dirty="0"/>
              <a:t>on the running time of an algorithm.</a:t>
            </a:r>
          </a:p>
          <a:p>
            <a:pPr lvl="1"/>
            <a:r>
              <a:rPr lang="en-US" dirty="0"/>
              <a:t>We must know the case that causes a minimum number of operations to be executed.</a:t>
            </a:r>
          </a:p>
          <a:p>
            <a:pPr lvl="1"/>
            <a:r>
              <a:rPr lang="en-US" dirty="0"/>
              <a:t>For Linear search, the best case happens when the element to be searched is present at the first location of the array.</a:t>
            </a:r>
            <a:endParaRPr lang="en-IN" dirty="0"/>
          </a:p>
          <a:p>
            <a:pPr>
              <a:lnSpc>
                <a:spcPct val="100000"/>
              </a:lnSpc>
            </a:pPr>
            <a:r>
              <a:rPr lang="en-IN" b="1" dirty="0"/>
              <a:t>Average-case (‘Ɵ’ - </a:t>
            </a:r>
            <a:r>
              <a:rPr lang="en-IN" b="1" i="1" dirty="0"/>
              <a:t>Theta Notation</a:t>
            </a:r>
            <a:r>
              <a:rPr lang="en-IN" b="1" dirty="0"/>
              <a:t>) running time :</a:t>
            </a:r>
          </a:p>
          <a:p>
            <a:pPr lvl="1"/>
            <a:r>
              <a:rPr lang="en-US" dirty="0"/>
              <a:t>In average case analysis, we take all possible inputs and calculate the computing time for all the inputs.</a:t>
            </a:r>
          </a:p>
          <a:p>
            <a:pPr lvl="1"/>
            <a:r>
              <a:rPr lang="en-US" dirty="0"/>
              <a:t>Sum all the calculated values and divide the sum by the total number of inputs.</a:t>
            </a:r>
          </a:p>
          <a:p>
            <a:pPr lvl="1"/>
            <a:r>
              <a:rPr lang="en-US" dirty="0"/>
              <a:t>For Linear search, average case happens when the element to searched is present some where in between the array.</a:t>
            </a:r>
            <a:endParaRPr lang="en-IN" dirty="0"/>
          </a:p>
        </p:txBody>
      </p:sp>
    </p:spTree>
    <p:extLst>
      <p:ext uri="{BB962C8B-B14F-4D97-AF65-F5344CB8AC3E}">
        <p14:creationId xmlns:p14="http://schemas.microsoft.com/office/powerpoint/2010/main" val="6878776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Time-Space Trade-off</a:t>
            </a:r>
            <a:endParaRPr lang="en-US" dirty="0"/>
          </a:p>
        </p:txBody>
      </p:sp>
      <p:sp>
        <p:nvSpPr>
          <p:cNvPr id="3" name="Content Placeholder 2"/>
          <p:cNvSpPr>
            <a:spLocks noGrp="1"/>
          </p:cNvSpPr>
          <p:nvPr>
            <p:ph idx="1"/>
          </p:nvPr>
        </p:nvSpPr>
        <p:spPr/>
        <p:txBody>
          <a:bodyPr>
            <a:normAutofit/>
          </a:bodyPr>
          <a:lstStyle/>
          <a:p>
            <a:r>
              <a:rPr lang="en-US" dirty="0"/>
              <a:t>The best algorithm to solve a particular problem is the one that requires </a:t>
            </a:r>
            <a:r>
              <a:rPr lang="en-US" b="1" dirty="0">
                <a:solidFill>
                  <a:srgbClr val="C00000"/>
                </a:solidFill>
              </a:rPr>
              <a:t>less memory space </a:t>
            </a:r>
            <a:r>
              <a:rPr lang="en-US" dirty="0"/>
              <a:t>and takes </a:t>
            </a:r>
            <a:r>
              <a:rPr lang="en-US" b="1" dirty="0">
                <a:solidFill>
                  <a:srgbClr val="C00000"/>
                </a:solidFill>
              </a:rPr>
              <a:t>less time </a:t>
            </a:r>
            <a:r>
              <a:rPr lang="en-US" dirty="0"/>
              <a:t>to complete its execution.</a:t>
            </a:r>
          </a:p>
          <a:p>
            <a:r>
              <a:rPr lang="en-US" dirty="0"/>
              <a:t>There can be more than one algorithm to solve a particular problem. One may require less memory space, while the other may require less CPU time to execute.</a:t>
            </a:r>
          </a:p>
          <a:p>
            <a:r>
              <a:rPr lang="en-US" dirty="0"/>
              <a:t>Thus, it is not uncommon to sacrifice one thing for the other.</a:t>
            </a:r>
          </a:p>
          <a:p>
            <a:r>
              <a:rPr lang="en-US" dirty="0"/>
              <a:t>Hence, there exists a time–space trade-off among algorithms.</a:t>
            </a:r>
          </a:p>
          <a:p>
            <a:r>
              <a:rPr lang="en-US" dirty="0"/>
              <a:t>So, </a:t>
            </a:r>
            <a:r>
              <a:rPr lang="en-US" b="1" dirty="0">
                <a:solidFill>
                  <a:srgbClr val="C00000"/>
                </a:solidFill>
              </a:rPr>
              <a:t>if space is a big constraint</a:t>
            </a:r>
            <a:r>
              <a:rPr lang="en-US" dirty="0"/>
              <a:t>, then one might choose a program that </a:t>
            </a:r>
            <a:r>
              <a:rPr lang="en-US" b="1" dirty="0">
                <a:solidFill>
                  <a:srgbClr val="C00000"/>
                </a:solidFill>
              </a:rPr>
              <a:t>takes less space </a:t>
            </a:r>
            <a:r>
              <a:rPr lang="en-US" dirty="0"/>
              <a:t>at the cost of more CPU time. </a:t>
            </a:r>
          </a:p>
          <a:p>
            <a:r>
              <a:rPr lang="en-US" dirty="0"/>
              <a:t>On the contrary, </a:t>
            </a:r>
            <a:r>
              <a:rPr lang="en-US" b="1" dirty="0">
                <a:solidFill>
                  <a:srgbClr val="C00000"/>
                </a:solidFill>
              </a:rPr>
              <a:t>if time is a major constraint</a:t>
            </a:r>
            <a:r>
              <a:rPr lang="en-US" dirty="0"/>
              <a:t>, then one might choose a program that </a:t>
            </a:r>
            <a:r>
              <a:rPr lang="en-US" b="1" dirty="0">
                <a:solidFill>
                  <a:srgbClr val="C00000"/>
                </a:solidFill>
              </a:rPr>
              <a:t>takes minimum time </a:t>
            </a:r>
            <a:r>
              <a:rPr lang="en-US" dirty="0"/>
              <a:t>to execute at the cost of more space.</a:t>
            </a:r>
            <a:endParaRPr lang="en-IN" dirty="0"/>
          </a:p>
        </p:txBody>
      </p:sp>
    </p:spTree>
    <p:extLst>
      <p:ext uri="{BB962C8B-B14F-4D97-AF65-F5344CB8AC3E}">
        <p14:creationId xmlns:p14="http://schemas.microsoft.com/office/powerpoint/2010/main" val="17146311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We Need Arrays?</a:t>
            </a:r>
          </a:p>
        </p:txBody>
      </p:sp>
      <p:sp>
        <p:nvSpPr>
          <p:cNvPr id="3" name="Content Placeholder 2"/>
          <p:cNvSpPr>
            <a:spLocks noGrp="1"/>
          </p:cNvSpPr>
          <p:nvPr>
            <p:ph idx="1"/>
          </p:nvPr>
        </p:nvSpPr>
        <p:spPr/>
        <p:txBody>
          <a:bodyPr/>
          <a:lstStyle/>
          <a:p>
            <a:r>
              <a:rPr lang="en-US" dirty="0"/>
              <a:t>Consider a situation in which we have 20 students in a class and we have been asked to write a program that reads and prints the marks of all the 20 students. In this program, we will need 20 integer variables with different names.</a:t>
            </a:r>
          </a:p>
          <a:p>
            <a:r>
              <a:rPr lang="en-US" dirty="0"/>
              <a:t>Now to read the values of these 20 variables, we must have 20 read statements. Similarly, to print the value of these variables, we need 20 write statements. Would it be possible to follow this approach if we have to read and print the marks of students,</a:t>
            </a:r>
          </a:p>
          <a:p>
            <a:pPr lvl="1"/>
            <a:r>
              <a:rPr lang="en-US" dirty="0"/>
              <a:t>in the entire course (say 100 students)</a:t>
            </a:r>
          </a:p>
          <a:p>
            <a:pPr lvl="1"/>
            <a:r>
              <a:rPr lang="en-US" dirty="0"/>
              <a:t>in the entire college (say 500 students)</a:t>
            </a:r>
          </a:p>
          <a:p>
            <a:pPr lvl="1"/>
            <a:r>
              <a:rPr lang="en-US" dirty="0"/>
              <a:t>in the entire university (say 10,000 students)</a:t>
            </a:r>
          </a:p>
          <a:p>
            <a:r>
              <a:rPr lang="en-US" dirty="0"/>
              <a:t>The answer is no, definitely not! </a:t>
            </a:r>
            <a:r>
              <a:rPr lang="en-US" b="1" dirty="0">
                <a:solidFill>
                  <a:srgbClr val="C00000"/>
                </a:solidFill>
              </a:rPr>
              <a:t>To process a large amount of data</a:t>
            </a:r>
            <a:r>
              <a:rPr lang="en-US" dirty="0"/>
              <a:t>, we need a data structure known as </a:t>
            </a:r>
            <a:r>
              <a:rPr lang="en-US" b="1" dirty="0">
                <a:solidFill>
                  <a:srgbClr val="C00000"/>
                </a:solidFill>
              </a:rPr>
              <a:t>Array</a:t>
            </a:r>
            <a:r>
              <a:rPr lang="en-US" dirty="0">
                <a:solidFill>
                  <a:srgbClr val="C00000"/>
                </a:solidFill>
              </a:rPr>
              <a:t>.</a:t>
            </a:r>
          </a:p>
        </p:txBody>
      </p:sp>
    </p:spTree>
    <p:extLst>
      <p:ext uri="{BB962C8B-B14F-4D97-AF65-F5344CB8AC3E}">
        <p14:creationId xmlns:p14="http://schemas.microsoft.com/office/powerpoint/2010/main" val="34598588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Array</a:t>
            </a:r>
          </a:p>
        </p:txBody>
      </p:sp>
      <p:sp>
        <p:nvSpPr>
          <p:cNvPr id="3" name="Content Placeholder 2"/>
          <p:cNvSpPr>
            <a:spLocks noGrp="1"/>
          </p:cNvSpPr>
          <p:nvPr>
            <p:ph idx="1"/>
          </p:nvPr>
        </p:nvSpPr>
        <p:spPr/>
        <p:txBody>
          <a:bodyPr/>
          <a:lstStyle/>
          <a:p>
            <a:r>
              <a:rPr lang="en-US" dirty="0"/>
              <a:t>An </a:t>
            </a:r>
            <a:r>
              <a:rPr lang="en-US" b="1" dirty="0">
                <a:solidFill>
                  <a:srgbClr val="C00000"/>
                </a:solidFill>
              </a:rPr>
              <a:t>Array</a:t>
            </a:r>
            <a:r>
              <a:rPr lang="en-US" dirty="0"/>
              <a:t> is a collection of </a:t>
            </a:r>
            <a:r>
              <a:rPr lang="en-US" b="1" dirty="0">
                <a:solidFill>
                  <a:srgbClr val="C00000"/>
                </a:solidFill>
              </a:rPr>
              <a:t>similar data elements</a:t>
            </a:r>
            <a:r>
              <a:rPr lang="en-US" dirty="0"/>
              <a:t>. </a:t>
            </a:r>
          </a:p>
          <a:p>
            <a:r>
              <a:rPr lang="en-US" dirty="0"/>
              <a:t>These data elements have the same data type.</a:t>
            </a:r>
          </a:p>
          <a:p>
            <a:r>
              <a:rPr lang="en-US" dirty="0"/>
              <a:t>The elements of the array are stored in </a:t>
            </a:r>
            <a:r>
              <a:rPr lang="en-US" b="1" dirty="0">
                <a:solidFill>
                  <a:srgbClr val="C00000"/>
                </a:solidFill>
              </a:rPr>
              <a:t>consecutive memory locations </a:t>
            </a:r>
            <a:r>
              <a:rPr lang="en-US" dirty="0"/>
              <a:t>and are referenced by an </a:t>
            </a:r>
            <a:r>
              <a:rPr lang="en-US" b="1" dirty="0">
                <a:solidFill>
                  <a:srgbClr val="C00000"/>
                </a:solidFill>
              </a:rPr>
              <a:t>index</a:t>
            </a:r>
            <a:r>
              <a:rPr lang="en-US" dirty="0"/>
              <a:t> (also known as the </a:t>
            </a:r>
            <a:r>
              <a:rPr lang="en-US" b="1" dirty="0">
                <a:solidFill>
                  <a:srgbClr val="C00000"/>
                </a:solidFill>
              </a:rPr>
              <a:t>subscript</a:t>
            </a:r>
            <a:r>
              <a:rPr lang="en-US" dirty="0"/>
              <a:t>). </a:t>
            </a:r>
          </a:p>
          <a:p>
            <a:r>
              <a:rPr lang="en-US" dirty="0"/>
              <a:t>The </a:t>
            </a:r>
            <a:r>
              <a:rPr lang="en-US" b="1" dirty="0">
                <a:solidFill>
                  <a:srgbClr val="C00000"/>
                </a:solidFill>
              </a:rPr>
              <a:t>index</a:t>
            </a:r>
            <a:r>
              <a:rPr lang="en-US" dirty="0"/>
              <a:t> is an </a:t>
            </a:r>
            <a:r>
              <a:rPr lang="en-US" b="1" dirty="0">
                <a:solidFill>
                  <a:srgbClr val="C00000"/>
                </a:solidFill>
              </a:rPr>
              <a:t>ordinal number </a:t>
            </a:r>
            <a:r>
              <a:rPr lang="en-US" dirty="0"/>
              <a:t>which is used to </a:t>
            </a:r>
            <a:r>
              <a:rPr lang="en-US" b="1" dirty="0">
                <a:solidFill>
                  <a:srgbClr val="C00000"/>
                </a:solidFill>
              </a:rPr>
              <a:t>identify an element </a:t>
            </a:r>
            <a:r>
              <a:rPr lang="en-US" dirty="0"/>
              <a:t>of the array.</a:t>
            </a:r>
          </a:p>
          <a:p>
            <a:r>
              <a:rPr lang="en-US" dirty="0"/>
              <a:t>Types of Array:</a:t>
            </a:r>
          </a:p>
          <a:p>
            <a:pPr lvl="1"/>
            <a:r>
              <a:rPr lang="en-US" dirty="0"/>
              <a:t>One-dimensional array</a:t>
            </a:r>
          </a:p>
          <a:p>
            <a:pPr lvl="1"/>
            <a:r>
              <a:rPr lang="en-US" dirty="0"/>
              <a:t>Two-dimensional array</a:t>
            </a:r>
          </a:p>
          <a:p>
            <a:pPr lvl="1"/>
            <a:r>
              <a:rPr lang="en-US" dirty="0"/>
              <a:t>Multi-dimensional array</a:t>
            </a:r>
          </a:p>
        </p:txBody>
      </p:sp>
    </p:spTree>
    <p:extLst>
      <p:ext uri="{BB962C8B-B14F-4D97-AF65-F5344CB8AC3E}">
        <p14:creationId xmlns:p14="http://schemas.microsoft.com/office/powerpoint/2010/main" val="37335351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Declaration of an Array</a:t>
            </a:r>
          </a:p>
        </p:txBody>
      </p:sp>
      <p:sp>
        <p:nvSpPr>
          <p:cNvPr id="3" name="Content Placeholder 2"/>
          <p:cNvSpPr>
            <a:spLocks noGrp="1"/>
          </p:cNvSpPr>
          <p:nvPr>
            <p:ph idx="1"/>
          </p:nvPr>
        </p:nvSpPr>
        <p:spPr/>
        <p:txBody>
          <a:bodyPr/>
          <a:lstStyle/>
          <a:p>
            <a:r>
              <a:rPr lang="en-US" dirty="0"/>
              <a:t>An array must be declared before being used.</a:t>
            </a:r>
          </a:p>
          <a:p>
            <a:r>
              <a:rPr lang="en-US" dirty="0"/>
              <a:t>Declaring an array means specifying the following:</a:t>
            </a:r>
          </a:p>
          <a:p>
            <a:pPr lvl="1"/>
            <a:r>
              <a:rPr lang="en-US" b="1" dirty="0">
                <a:solidFill>
                  <a:srgbClr val="C00000"/>
                </a:solidFill>
              </a:rPr>
              <a:t>Data type</a:t>
            </a:r>
            <a:r>
              <a:rPr lang="en-US" dirty="0"/>
              <a:t>: the kind of values it can store. For example, int, char, float, double, etc..</a:t>
            </a:r>
          </a:p>
          <a:p>
            <a:pPr lvl="1"/>
            <a:r>
              <a:rPr lang="en-US" b="1" dirty="0">
                <a:solidFill>
                  <a:srgbClr val="C00000"/>
                </a:solidFill>
              </a:rPr>
              <a:t>Name</a:t>
            </a:r>
            <a:r>
              <a:rPr lang="en-US" dirty="0"/>
              <a:t>: to identify the array.</a:t>
            </a:r>
          </a:p>
          <a:p>
            <a:pPr lvl="1"/>
            <a:r>
              <a:rPr lang="en-US" b="1" dirty="0">
                <a:solidFill>
                  <a:srgbClr val="C00000"/>
                </a:solidFill>
              </a:rPr>
              <a:t>Size</a:t>
            </a:r>
            <a:r>
              <a:rPr lang="en-US" dirty="0"/>
              <a:t>: the maximum number of elements that the array can hold.</a:t>
            </a:r>
          </a:p>
          <a:p>
            <a:r>
              <a:rPr lang="en-US" dirty="0"/>
              <a:t>Arrays are declared using following syntax:</a:t>
            </a:r>
          </a:p>
          <a:p>
            <a:pPr marL="457200" lvl="1" indent="0">
              <a:buNone/>
            </a:pPr>
            <a:r>
              <a:rPr lang="en-US" b="1" dirty="0">
                <a:solidFill>
                  <a:srgbClr val="C00000"/>
                </a:solidFill>
              </a:rPr>
              <a:t>Data-type Name[Size];</a:t>
            </a:r>
          </a:p>
          <a:p>
            <a:pPr marL="457200" lvl="1" indent="0">
              <a:buNone/>
            </a:pPr>
            <a:r>
              <a:rPr lang="en-US" b="1" dirty="0"/>
              <a:t>Example: </a:t>
            </a:r>
            <a:r>
              <a:rPr lang="en-US" b="1" dirty="0" err="1"/>
              <a:t>int</a:t>
            </a:r>
            <a:r>
              <a:rPr lang="en-US" b="1" dirty="0"/>
              <a:t> a[10];</a:t>
            </a:r>
          </a:p>
          <a:p>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34249255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5153" y="3334871"/>
            <a:ext cx="3801035" cy="1667435"/>
          </a:xfrm>
          <a:prstGeom prst="rect">
            <a:avLst/>
          </a:prstGeom>
          <a:solidFill>
            <a:schemeClr val="bg2">
              <a:lumMod val="9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Accessing the element of an Array</a:t>
            </a:r>
          </a:p>
        </p:txBody>
      </p:sp>
      <p:sp>
        <p:nvSpPr>
          <p:cNvPr id="3" name="Content Placeholder 2"/>
          <p:cNvSpPr>
            <a:spLocks noGrp="1"/>
          </p:cNvSpPr>
          <p:nvPr>
            <p:ph idx="1"/>
          </p:nvPr>
        </p:nvSpPr>
        <p:spPr/>
        <p:txBody>
          <a:bodyPr/>
          <a:lstStyle/>
          <a:p>
            <a:r>
              <a:rPr lang="en-US" dirty="0"/>
              <a:t>To </a:t>
            </a:r>
            <a:r>
              <a:rPr lang="en-US" b="1" dirty="0">
                <a:solidFill>
                  <a:srgbClr val="C00000"/>
                </a:solidFill>
              </a:rPr>
              <a:t>access </a:t>
            </a:r>
            <a:r>
              <a:rPr lang="en-US" dirty="0"/>
              <a:t>all the elements of an array, we must use a </a:t>
            </a:r>
            <a:r>
              <a:rPr lang="en-US" b="1" dirty="0">
                <a:solidFill>
                  <a:srgbClr val="C00000"/>
                </a:solidFill>
              </a:rPr>
              <a:t>loop</a:t>
            </a:r>
            <a:r>
              <a:rPr lang="en-US" dirty="0"/>
              <a:t>.</a:t>
            </a:r>
          </a:p>
          <a:p>
            <a:r>
              <a:rPr lang="en-US" dirty="0"/>
              <a:t>We can access all the elements of an array by varying the value of the subscript into the array.</a:t>
            </a:r>
          </a:p>
          <a:p>
            <a:r>
              <a:rPr lang="en-US" dirty="0"/>
              <a:t>But note that the </a:t>
            </a:r>
            <a:r>
              <a:rPr lang="en-US" b="1" dirty="0">
                <a:solidFill>
                  <a:srgbClr val="C00000"/>
                </a:solidFill>
              </a:rPr>
              <a:t>subscript</a:t>
            </a:r>
            <a:r>
              <a:rPr lang="en-US" dirty="0"/>
              <a:t> must be an </a:t>
            </a:r>
            <a:r>
              <a:rPr lang="en-US" b="1" dirty="0">
                <a:solidFill>
                  <a:srgbClr val="C00000"/>
                </a:solidFill>
              </a:rPr>
              <a:t>integer</a:t>
            </a:r>
            <a:r>
              <a:rPr lang="en-US" dirty="0"/>
              <a:t> value.</a:t>
            </a:r>
          </a:p>
          <a:p>
            <a:pPr marL="0" indent="0">
              <a:buNone/>
            </a:pPr>
            <a:r>
              <a:rPr lang="en-US" dirty="0"/>
              <a:t>					marks[]</a:t>
            </a:r>
          </a:p>
          <a:p>
            <a:pPr marL="0" indent="0">
              <a:buNone/>
            </a:pPr>
            <a:endParaRPr lang="en-US" dirty="0"/>
          </a:p>
          <a:p>
            <a:pPr marL="457200" lvl="1" indent="0">
              <a:buNone/>
            </a:pPr>
            <a:endParaRPr lang="en-US" dirty="0"/>
          </a:p>
          <a:p>
            <a:pPr marL="457200" lvl="1" indent="0">
              <a:buNone/>
            </a:pPr>
            <a:endParaRPr lang="en-US" dirty="0"/>
          </a:p>
          <a:p>
            <a:pPr lvl="1"/>
            <a:endParaRPr lang="en-US" dirty="0"/>
          </a:p>
        </p:txBody>
      </p:sp>
      <p:graphicFrame>
        <p:nvGraphicFramePr>
          <p:cNvPr id="4" name="Table 3"/>
          <p:cNvGraphicFramePr>
            <a:graphicFrameLocks noGrp="1"/>
          </p:cNvGraphicFramePr>
          <p:nvPr/>
        </p:nvGraphicFramePr>
        <p:xfrm>
          <a:off x="472141" y="3411469"/>
          <a:ext cx="3544047" cy="1463040"/>
        </p:xfrm>
        <a:graphic>
          <a:graphicData uri="http://schemas.openxmlformats.org/drawingml/2006/table">
            <a:tbl>
              <a:tblPr firstRow="1" bandRow="1">
                <a:tableStyleId>{2D5ABB26-0587-4C30-8999-92F81FD0307C}</a:tableStyleId>
              </a:tblPr>
              <a:tblGrid>
                <a:gridCol w="3544047">
                  <a:extLst>
                    <a:ext uri="{9D8B030D-6E8A-4147-A177-3AD203B41FA5}">
                      <a16:colId xmlns:a16="http://schemas.microsoft.com/office/drawing/2014/main" val="20000"/>
                    </a:ext>
                  </a:extLst>
                </a:gridCol>
              </a:tblGrid>
              <a:tr h="225786">
                <a:tc>
                  <a:txBody>
                    <a:bodyPr/>
                    <a:lstStyle/>
                    <a:p>
                      <a:r>
                        <a:rPr lang="en-US" dirty="0"/>
                        <a:t>//</a:t>
                      </a:r>
                      <a:r>
                        <a:rPr lang="en-US" baseline="0" dirty="0"/>
                        <a:t> set each element of the array to -1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25786">
                <a:tc>
                  <a:txBody>
                    <a:bodyPr/>
                    <a:lstStyle/>
                    <a:p>
                      <a:r>
                        <a:rPr lang="en-US" dirty="0"/>
                        <a:t>int i, marks[5];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5786">
                <a:tc>
                  <a:txBody>
                    <a:bodyPr/>
                    <a:lstStyle/>
                    <a:p>
                      <a:r>
                        <a:rPr lang="en-US" dirty="0"/>
                        <a:t>for(i=0;i&lt;5;i++)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25786">
                <a:tc>
                  <a:txBody>
                    <a:bodyPr/>
                    <a:lstStyle/>
                    <a:p>
                      <a:r>
                        <a:rPr lang="en-US" dirty="0"/>
                        <a:t>         marks[i]</a:t>
                      </a:r>
                      <a:r>
                        <a:rPr lang="en-US" baseline="0" dirty="0"/>
                        <a:t> = -1;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nvGraphicFramePr>
        <p:xfrm>
          <a:off x="4715433" y="3541059"/>
          <a:ext cx="6875928" cy="1107440"/>
        </p:xfrm>
        <a:graphic>
          <a:graphicData uri="http://schemas.openxmlformats.org/drawingml/2006/table">
            <a:tbl>
              <a:tblPr firstRow="1" bandRow="1">
                <a:tableStyleId>{2D5ABB26-0587-4C30-8999-92F81FD0307C}</a:tableStyleId>
              </a:tblPr>
              <a:tblGrid>
                <a:gridCol w="1145988">
                  <a:extLst>
                    <a:ext uri="{9D8B030D-6E8A-4147-A177-3AD203B41FA5}">
                      <a16:colId xmlns:a16="http://schemas.microsoft.com/office/drawing/2014/main" val="20000"/>
                    </a:ext>
                  </a:extLst>
                </a:gridCol>
                <a:gridCol w="1145988">
                  <a:extLst>
                    <a:ext uri="{9D8B030D-6E8A-4147-A177-3AD203B41FA5}">
                      <a16:colId xmlns:a16="http://schemas.microsoft.com/office/drawing/2014/main" val="20001"/>
                    </a:ext>
                  </a:extLst>
                </a:gridCol>
                <a:gridCol w="1145988">
                  <a:extLst>
                    <a:ext uri="{9D8B030D-6E8A-4147-A177-3AD203B41FA5}">
                      <a16:colId xmlns:a16="http://schemas.microsoft.com/office/drawing/2014/main" val="20002"/>
                    </a:ext>
                  </a:extLst>
                </a:gridCol>
                <a:gridCol w="1145988">
                  <a:extLst>
                    <a:ext uri="{9D8B030D-6E8A-4147-A177-3AD203B41FA5}">
                      <a16:colId xmlns:a16="http://schemas.microsoft.com/office/drawing/2014/main" val="20003"/>
                    </a:ext>
                  </a:extLst>
                </a:gridCol>
                <a:gridCol w="1145988">
                  <a:extLst>
                    <a:ext uri="{9D8B030D-6E8A-4147-A177-3AD203B41FA5}">
                      <a16:colId xmlns:a16="http://schemas.microsoft.com/office/drawing/2014/main" val="20004"/>
                    </a:ext>
                  </a:extLst>
                </a:gridCol>
                <a:gridCol w="1145988">
                  <a:extLst>
                    <a:ext uri="{9D8B030D-6E8A-4147-A177-3AD203B41FA5}">
                      <a16:colId xmlns:a16="http://schemas.microsoft.com/office/drawing/2014/main" val="20005"/>
                    </a:ext>
                  </a:extLst>
                </a:gridCol>
              </a:tblGrid>
              <a:tr h="334982">
                <a:tc>
                  <a:txBody>
                    <a:bodyPr/>
                    <a:lstStyle/>
                    <a:p>
                      <a:pPr algn="ctr"/>
                      <a:r>
                        <a:rPr lang="en-US" dirty="0"/>
                        <a:t>Index i:</a:t>
                      </a:r>
                      <a:r>
                        <a:rPr lang="en-US" baseline="0" dirty="0"/>
                        <a:t> </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Value: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marks[0]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marks[1]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marks[2]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marks[3]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marks[4]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993249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397524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4" y="731706"/>
            <a:ext cx="4818948" cy="4801314"/>
          </a:xfrm>
          <a:prstGeom prst="rect">
            <a:avLst/>
          </a:prstGeom>
          <a:noFill/>
        </p:spPr>
        <p:txBody>
          <a:bodyPr wrap="none" rtlCol="0">
            <a:spAutoFit/>
          </a:bodyPr>
          <a:lstStyle/>
          <a:p>
            <a:r>
              <a:rPr lang="en-US" b="1" dirty="0"/>
              <a:t>Outline</a:t>
            </a:r>
          </a:p>
          <a:p>
            <a:pPr marL="742950" lvl="1" indent="-285750">
              <a:buFont typeface="Arial" panose="020B0604020202020204" pitchFamily="34" charset="0"/>
              <a:buChar char="•"/>
            </a:pPr>
            <a:r>
              <a:rPr lang="en-US" dirty="0">
                <a:solidFill>
                  <a:schemeClr val="bg1">
                    <a:lumMod val="50000"/>
                  </a:schemeClr>
                </a:solidFill>
              </a:rPr>
              <a:t>What is Data?</a:t>
            </a:r>
          </a:p>
          <a:p>
            <a:pPr marL="742950" lvl="1" indent="-285750">
              <a:buFont typeface="Arial" panose="020B0604020202020204" pitchFamily="34" charset="0"/>
              <a:buChar char="•"/>
            </a:pPr>
            <a:r>
              <a:rPr lang="en-US" dirty="0">
                <a:solidFill>
                  <a:schemeClr val="bg1">
                    <a:lumMod val="50000"/>
                  </a:schemeClr>
                </a:solidFill>
              </a:rPr>
              <a:t>What is Data Management?</a:t>
            </a:r>
          </a:p>
          <a:p>
            <a:pPr marL="742950" lvl="1" indent="-285750">
              <a:buFont typeface="Arial" panose="020B0604020202020204" pitchFamily="34" charset="0"/>
              <a:buChar char="•"/>
            </a:pPr>
            <a:r>
              <a:rPr lang="en-US" dirty="0">
                <a:solidFill>
                  <a:schemeClr val="bg1">
                    <a:lumMod val="50000"/>
                  </a:schemeClr>
                </a:solidFill>
              </a:rPr>
              <a:t>What is Data Structure?</a:t>
            </a:r>
          </a:p>
          <a:p>
            <a:pPr marL="742950" lvl="1" indent="-285750">
              <a:buFont typeface="Arial" panose="020B0604020202020204" pitchFamily="34" charset="0"/>
              <a:buChar char="•"/>
            </a:pPr>
            <a:r>
              <a:rPr lang="en-US" dirty="0">
                <a:solidFill>
                  <a:schemeClr val="bg1">
                    <a:lumMod val="50000"/>
                  </a:schemeClr>
                </a:solidFill>
              </a:rPr>
              <a:t>Classification of Data Structure</a:t>
            </a:r>
          </a:p>
          <a:p>
            <a:pPr marL="742950" lvl="1" indent="-285750">
              <a:buFont typeface="Arial" panose="020B0604020202020204" pitchFamily="34" charset="0"/>
              <a:buChar char="•"/>
            </a:pPr>
            <a:r>
              <a:rPr lang="en-US" dirty="0">
                <a:solidFill>
                  <a:schemeClr val="bg1">
                    <a:lumMod val="50000"/>
                  </a:schemeClr>
                </a:solidFill>
              </a:rPr>
              <a:t>Operations of Data Structure</a:t>
            </a:r>
          </a:p>
          <a:p>
            <a:pPr marL="742950" lvl="1" indent="-285750">
              <a:buFont typeface="Arial" panose="020B0604020202020204" pitchFamily="34" charset="0"/>
              <a:buChar char="•"/>
            </a:pPr>
            <a:r>
              <a:rPr lang="en-US" dirty="0">
                <a:solidFill>
                  <a:schemeClr val="bg1">
                    <a:lumMod val="50000"/>
                  </a:schemeClr>
                </a:solidFill>
              </a:rPr>
              <a:t>Algorithm</a:t>
            </a:r>
          </a:p>
          <a:p>
            <a:pPr marL="742950" lvl="1" indent="-285750">
              <a:buFont typeface="Arial" panose="020B0604020202020204" pitchFamily="34" charset="0"/>
              <a:buChar char="•"/>
            </a:pPr>
            <a:r>
              <a:rPr lang="en-US" dirty="0">
                <a:solidFill>
                  <a:schemeClr val="bg1">
                    <a:lumMod val="50000"/>
                  </a:schemeClr>
                </a:solidFill>
              </a:rPr>
              <a:t>Time and Space Complexity</a:t>
            </a:r>
          </a:p>
          <a:p>
            <a:pPr marL="742950" lvl="1" indent="-285750">
              <a:buFont typeface="Arial" panose="020B0604020202020204" pitchFamily="34" charset="0"/>
              <a:buChar char="•"/>
            </a:pPr>
            <a:r>
              <a:rPr lang="en-US" dirty="0">
                <a:solidFill>
                  <a:schemeClr val="bg1">
                    <a:lumMod val="50000"/>
                  </a:schemeClr>
                </a:solidFill>
              </a:rPr>
              <a:t>Worst-Best-Average Case Time Complexity</a:t>
            </a:r>
          </a:p>
          <a:p>
            <a:pPr marL="742950" lvl="1" indent="-285750">
              <a:buFont typeface="Arial" panose="020B0604020202020204" pitchFamily="34" charset="0"/>
              <a:buChar char="•"/>
            </a:pPr>
            <a:r>
              <a:rPr lang="en-US" dirty="0">
                <a:solidFill>
                  <a:schemeClr val="bg1">
                    <a:lumMod val="50000"/>
                  </a:schemeClr>
                </a:solidFill>
              </a:rPr>
              <a:t>Time-Space Trade-off</a:t>
            </a:r>
          </a:p>
          <a:p>
            <a:pPr marL="742950" lvl="1" indent="-285750">
              <a:buFont typeface="Arial" panose="020B0604020202020204" pitchFamily="34" charset="0"/>
              <a:buChar char="•"/>
            </a:pPr>
            <a:r>
              <a:rPr lang="en-US">
                <a:solidFill>
                  <a:schemeClr val="bg1">
                    <a:lumMod val="50000"/>
                  </a:schemeClr>
                </a:solidFill>
              </a:rPr>
              <a:t>Why We </a:t>
            </a:r>
            <a:r>
              <a:rPr lang="en-US" dirty="0">
                <a:solidFill>
                  <a:schemeClr val="bg1">
                    <a:lumMod val="50000"/>
                  </a:schemeClr>
                </a:solidFill>
              </a:rPr>
              <a:t>Need Arrays?</a:t>
            </a:r>
          </a:p>
          <a:p>
            <a:pPr marL="742950" lvl="1" indent="-285750">
              <a:buFont typeface="Arial" panose="020B0604020202020204" pitchFamily="34" charset="0"/>
              <a:buChar char="•"/>
            </a:pPr>
            <a:r>
              <a:rPr lang="en-US" dirty="0">
                <a:solidFill>
                  <a:schemeClr val="bg1">
                    <a:lumMod val="50000"/>
                  </a:schemeClr>
                </a:solidFill>
              </a:rPr>
              <a:t>Introduction to Array</a:t>
            </a:r>
          </a:p>
          <a:p>
            <a:pPr marL="742950" lvl="1" indent="-285750">
              <a:buFont typeface="Arial" panose="020B0604020202020204" pitchFamily="34" charset="0"/>
              <a:buChar char="•"/>
            </a:pPr>
            <a:r>
              <a:rPr lang="en-US" dirty="0">
                <a:solidFill>
                  <a:schemeClr val="bg1">
                    <a:lumMod val="50000"/>
                  </a:schemeClr>
                </a:solidFill>
              </a:rPr>
              <a:t>Declaration of an Array</a:t>
            </a:r>
          </a:p>
          <a:p>
            <a:pPr marL="742950" lvl="1" indent="-285750">
              <a:buFont typeface="Arial" panose="020B0604020202020204" pitchFamily="34" charset="0"/>
              <a:buChar char="•"/>
            </a:pPr>
            <a:r>
              <a:rPr lang="en-US" dirty="0">
                <a:solidFill>
                  <a:schemeClr val="bg1">
                    <a:lumMod val="50000"/>
                  </a:schemeClr>
                </a:solidFill>
              </a:rPr>
              <a:t>Accessing the element of an Array</a:t>
            </a:r>
          </a:p>
          <a:p>
            <a:pPr marL="742950" lvl="1" indent="-285750">
              <a:buFont typeface="Arial" panose="020B0604020202020204" pitchFamily="34" charset="0"/>
              <a:buChar char="•"/>
            </a:pPr>
            <a:r>
              <a:rPr lang="en-US" dirty="0">
                <a:solidFill>
                  <a:schemeClr val="bg1">
                    <a:lumMod val="50000"/>
                  </a:schemeClr>
                </a:solidFill>
              </a:rPr>
              <a:t>Calculating the Address of Array Elements</a:t>
            </a:r>
          </a:p>
          <a:p>
            <a:pPr marL="742950" lvl="1" indent="-285750">
              <a:buFont typeface="Arial" panose="020B0604020202020204" pitchFamily="34" charset="0"/>
              <a:buChar char="•"/>
            </a:pPr>
            <a:r>
              <a:rPr lang="en-US" dirty="0">
                <a:solidFill>
                  <a:schemeClr val="bg1">
                    <a:lumMod val="50000"/>
                  </a:schemeClr>
                </a:solidFill>
              </a:rPr>
              <a:t>Calculating the Length of an Array</a:t>
            </a:r>
          </a:p>
          <a:p>
            <a:pPr marL="742950" lvl="1" indent="-285750">
              <a:buFont typeface="Arial" panose="020B0604020202020204" pitchFamily="34" charset="0"/>
              <a:buChar char="•"/>
            </a:pPr>
            <a:r>
              <a:rPr lang="en-US" dirty="0">
                <a:solidFill>
                  <a:schemeClr val="bg1">
                    <a:lumMod val="50000"/>
                  </a:schemeClr>
                </a:solidFill>
              </a:rPr>
              <a:t>Operations on Arrays</a:t>
            </a:r>
          </a:p>
        </p:txBody>
      </p:sp>
    </p:spTree>
    <p:extLst>
      <p:ext uri="{BB962C8B-B14F-4D97-AF65-F5344CB8AC3E}">
        <p14:creationId xmlns:p14="http://schemas.microsoft.com/office/powerpoint/2010/main" val="24575507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par>
                          <p:cTn id="17" fill="hold">
                            <p:stCondLst>
                              <p:cond delay="1000"/>
                            </p:stCondLst>
                            <p:childTnLst>
                              <p:par>
                                <p:cTn id="18" presetID="1" presetClass="entr" presetSubtype="0" fill="hold" nodeType="afterEffect">
                                  <p:stCondLst>
                                    <p:cond delay="0"/>
                                  </p:stCondLst>
                                  <p:childTnLst>
                                    <p:set>
                                      <p:cBhvr>
                                        <p:cTn id="19" dur="1" fill="hold">
                                          <p:stCondLst>
                                            <p:cond delay="0"/>
                                          </p:stCondLst>
                                        </p:cTn>
                                        <p:tgtEl>
                                          <p:spTgt spid="9">
                                            <p:txEl>
                                              <p:pRg st="1" end="1"/>
                                            </p:txEl>
                                          </p:spTgt>
                                        </p:tgtEl>
                                        <p:attrNameLst>
                                          <p:attrName>style.visibility</p:attrName>
                                        </p:attrNameLst>
                                      </p:cBhvr>
                                      <p:to>
                                        <p:strVal val="visible"/>
                                      </p:to>
                                    </p:set>
                                  </p:childTnLst>
                                </p:cTn>
                              </p:par>
                            </p:childTnLst>
                          </p:cTn>
                        </p:par>
                        <p:par>
                          <p:cTn id="20" fill="hold">
                            <p:stCondLst>
                              <p:cond delay="1000"/>
                            </p:stCondLst>
                            <p:childTnLst>
                              <p:par>
                                <p:cTn id="21" presetID="1" presetClass="entr" presetSubtype="0" fill="hold" nodeType="after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par>
                          <p:cTn id="23" fill="hold">
                            <p:stCondLst>
                              <p:cond delay="1000"/>
                            </p:stCondLst>
                            <p:childTnLst>
                              <p:par>
                                <p:cTn id="24" presetID="1" presetClass="entr" presetSubtype="0" fill="hold" nodeType="afterEffect">
                                  <p:stCondLst>
                                    <p:cond delay="0"/>
                                  </p:stCondLst>
                                  <p:childTnLst>
                                    <p:set>
                                      <p:cBhvr>
                                        <p:cTn id="25" dur="1" fill="hold">
                                          <p:stCondLst>
                                            <p:cond delay="0"/>
                                          </p:stCondLst>
                                        </p:cTn>
                                        <p:tgtEl>
                                          <p:spTgt spid="9">
                                            <p:txEl>
                                              <p:pRg st="3" end="3"/>
                                            </p:txEl>
                                          </p:spTgt>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nodeType="after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childTnLst>
                                </p:cTn>
                              </p:par>
                            </p:childTnLst>
                          </p:cTn>
                        </p:par>
                        <p:par>
                          <p:cTn id="29" fill="hold">
                            <p:stCondLst>
                              <p:cond delay="1000"/>
                            </p:stCondLst>
                            <p:childTnLst>
                              <p:par>
                                <p:cTn id="30" presetID="1" presetClass="entr" presetSubtype="0" fill="hold" nodeType="after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childTnLst>
                                </p:cTn>
                              </p:par>
                            </p:childTnLst>
                          </p:cTn>
                        </p:par>
                        <p:par>
                          <p:cTn id="32" fill="hold">
                            <p:stCondLst>
                              <p:cond delay="1000"/>
                            </p:stCondLst>
                            <p:childTnLst>
                              <p:par>
                                <p:cTn id="33" presetID="1" presetClass="entr" presetSubtype="0" fill="hold" nodeType="after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childTnLst>
                                </p:cTn>
                              </p:par>
                            </p:childTnLst>
                          </p:cTn>
                        </p:par>
                        <p:par>
                          <p:cTn id="35" fill="hold">
                            <p:stCondLst>
                              <p:cond delay="1000"/>
                            </p:stCondLst>
                            <p:childTnLst>
                              <p:par>
                                <p:cTn id="36" presetID="1" presetClass="entr" presetSubtype="0" fill="hold" nodeType="afterEffect">
                                  <p:stCondLst>
                                    <p:cond delay="0"/>
                                  </p:stCondLst>
                                  <p:childTnLst>
                                    <p:set>
                                      <p:cBhvr>
                                        <p:cTn id="37" dur="1" fill="hold">
                                          <p:stCondLst>
                                            <p:cond delay="0"/>
                                          </p:stCondLst>
                                        </p:cTn>
                                        <p:tgtEl>
                                          <p:spTgt spid="9">
                                            <p:txEl>
                                              <p:pRg st="7" end="7"/>
                                            </p:txEl>
                                          </p:spTgt>
                                        </p:tgtEl>
                                        <p:attrNameLst>
                                          <p:attrName>style.visibility</p:attrName>
                                        </p:attrNameLst>
                                      </p:cBhvr>
                                      <p:to>
                                        <p:strVal val="visible"/>
                                      </p:to>
                                    </p:set>
                                  </p:childTnLst>
                                </p:cTn>
                              </p:par>
                            </p:childTnLst>
                          </p:cTn>
                        </p:par>
                        <p:par>
                          <p:cTn id="38" fill="hold">
                            <p:stCondLst>
                              <p:cond delay="1000"/>
                            </p:stCondLst>
                            <p:childTnLst>
                              <p:par>
                                <p:cTn id="39" presetID="1" presetClass="entr" presetSubtype="0" fill="hold" nodeType="afterEffect">
                                  <p:stCondLst>
                                    <p:cond delay="0"/>
                                  </p:stCondLst>
                                  <p:childTnLst>
                                    <p:set>
                                      <p:cBhvr>
                                        <p:cTn id="40" dur="1" fill="hold">
                                          <p:stCondLst>
                                            <p:cond delay="0"/>
                                          </p:stCondLst>
                                        </p:cTn>
                                        <p:tgtEl>
                                          <p:spTgt spid="9">
                                            <p:txEl>
                                              <p:pRg st="8" end="8"/>
                                            </p:txEl>
                                          </p:spTgt>
                                        </p:tgtEl>
                                        <p:attrNameLst>
                                          <p:attrName>style.visibility</p:attrName>
                                        </p:attrNameLst>
                                      </p:cBhvr>
                                      <p:to>
                                        <p:strVal val="visible"/>
                                      </p:to>
                                    </p:set>
                                  </p:childTnLst>
                                </p:cTn>
                              </p:par>
                            </p:childTnLst>
                          </p:cTn>
                        </p:par>
                        <p:par>
                          <p:cTn id="41" fill="hold">
                            <p:stCondLst>
                              <p:cond delay="1000"/>
                            </p:stCondLst>
                            <p:childTnLst>
                              <p:par>
                                <p:cTn id="42" presetID="1" presetClass="entr" presetSubtype="0" fill="hold" nodeType="afterEffect">
                                  <p:stCondLst>
                                    <p:cond delay="0"/>
                                  </p:stCondLst>
                                  <p:childTnLst>
                                    <p:set>
                                      <p:cBhvr>
                                        <p:cTn id="43" dur="1" fill="hold">
                                          <p:stCondLst>
                                            <p:cond delay="0"/>
                                          </p:stCondLst>
                                        </p:cTn>
                                        <p:tgtEl>
                                          <p:spTgt spid="9">
                                            <p:txEl>
                                              <p:pRg st="9" end="9"/>
                                            </p:txEl>
                                          </p:spTgt>
                                        </p:tgtEl>
                                        <p:attrNameLst>
                                          <p:attrName>style.visibility</p:attrName>
                                        </p:attrNameLst>
                                      </p:cBhvr>
                                      <p:to>
                                        <p:strVal val="visible"/>
                                      </p:to>
                                    </p:set>
                                  </p:childTnLst>
                                </p:cTn>
                              </p:par>
                            </p:childTnLst>
                          </p:cTn>
                        </p:par>
                        <p:par>
                          <p:cTn id="44" fill="hold">
                            <p:stCondLst>
                              <p:cond delay="1000"/>
                            </p:stCondLst>
                            <p:childTnLst>
                              <p:par>
                                <p:cTn id="45" presetID="1" presetClass="entr" presetSubtype="0" fill="hold" nodeType="after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childTnLst>
                                </p:cTn>
                              </p:par>
                            </p:childTnLst>
                          </p:cTn>
                        </p:par>
                        <p:par>
                          <p:cTn id="47" fill="hold">
                            <p:stCondLst>
                              <p:cond delay="1000"/>
                            </p:stCondLst>
                            <p:childTnLst>
                              <p:par>
                                <p:cTn id="48" presetID="1" presetClass="entr" presetSubtype="0" fill="hold" nodeType="afterEffect">
                                  <p:stCondLst>
                                    <p:cond delay="0"/>
                                  </p:stCondLst>
                                  <p:childTnLst>
                                    <p:set>
                                      <p:cBhvr>
                                        <p:cTn id="49" dur="1" fill="hold">
                                          <p:stCondLst>
                                            <p:cond delay="0"/>
                                          </p:stCondLst>
                                        </p:cTn>
                                        <p:tgtEl>
                                          <p:spTgt spid="9">
                                            <p:txEl>
                                              <p:pRg st="11" end="11"/>
                                            </p:txEl>
                                          </p:spTgt>
                                        </p:tgtEl>
                                        <p:attrNameLst>
                                          <p:attrName>style.visibility</p:attrName>
                                        </p:attrNameLst>
                                      </p:cBhvr>
                                      <p:to>
                                        <p:strVal val="visible"/>
                                      </p:to>
                                    </p:set>
                                  </p:childTnLst>
                                </p:cTn>
                              </p:par>
                            </p:childTnLst>
                          </p:cTn>
                        </p:par>
                        <p:par>
                          <p:cTn id="50" fill="hold">
                            <p:stCondLst>
                              <p:cond delay="1000"/>
                            </p:stCondLst>
                            <p:childTnLst>
                              <p:par>
                                <p:cTn id="51" presetID="1" presetClass="entr" presetSubtype="0" fill="hold" nodeType="afterEffect">
                                  <p:stCondLst>
                                    <p:cond delay="0"/>
                                  </p:stCondLst>
                                  <p:childTnLst>
                                    <p:set>
                                      <p:cBhvr>
                                        <p:cTn id="52" dur="1" fill="hold">
                                          <p:stCondLst>
                                            <p:cond delay="0"/>
                                          </p:stCondLst>
                                        </p:cTn>
                                        <p:tgtEl>
                                          <p:spTgt spid="9">
                                            <p:txEl>
                                              <p:pRg st="12" end="12"/>
                                            </p:txEl>
                                          </p:spTgt>
                                        </p:tgtEl>
                                        <p:attrNameLst>
                                          <p:attrName>style.visibility</p:attrName>
                                        </p:attrNameLst>
                                      </p:cBhvr>
                                      <p:to>
                                        <p:strVal val="visible"/>
                                      </p:to>
                                    </p:set>
                                  </p:childTnLst>
                                </p:cTn>
                              </p:par>
                            </p:childTnLst>
                          </p:cTn>
                        </p:par>
                        <p:par>
                          <p:cTn id="53" fill="hold">
                            <p:stCondLst>
                              <p:cond delay="1000"/>
                            </p:stCondLst>
                            <p:childTnLst>
                              <p:par>
                                <p:cTn id="54" presetID="1" presetClass="entr" presetSubtype="0" fill="hold" nodeType="afterEffect">
                                  <p:stCondLst>
                                    <p:cond delay="0"/>
                                  </p:stCondLst>
                                  <p:childTnLst>
                                    <p:set>
                                      <p:cBhvr>
                                        <p:cTn id="55" dur="1" fill="hold">
                                          <p:stCondLst>
                                            <p:cond delay="0"/>
                                          </p:stCondLst>
                                        </p:cTn>
                                        <p:tgtEl>
                                          <p:spTgt spid="9">
                                            <p:txEl>
                                              <p:pRg st="13" end="13"/>
                                            </p:txEl>
                                          </p:spTgt>
                                        </p:tgtEl>
                                        <p:attrNameLst>
                                          <p:attrName>style.visibility</p:attrName>
                                        </p:attrNameLst>
                                      </p:cBhvr>
                                      <p:to>
                                        <p:strVal val="visible"/>
                                      </p:to>
                                    </p:set>
                                  </p:childTnLst>
                                </p:cTn>
                              </p:par>
                            </p:childTnLst>
                          </p:cTn>
                        </p:par>
                        <p:par>
                          <p:cTn id="56" fill="hold">
                            <p:stCondLst>
                              <p:cond delay="1000"/>
                            </p:stCondLst>
                            <p:childTnLst>
                              <p:par>
                                <p:cTn id="57" presetID="1" presetClass="entr" presetSubtype="0" fill="hold" nodeType="afterEffect">
                                  <p:stCondLst>
                                    <p:cond delay="0"/>
                                  </p:stCondLst>
                                  <p:childTnLst>
                                    <p:set>
                                      <p:cBhvr>
                                        <p:cTn id="58" dur="1" fill="hold">
                                          <p:stCondLst>
                                            <p:cond delay="0"/>
                                          </p:stCondLst>
                                        </p:cTn>
                                        <p:tgtEl>
                                          <p:spTgt spid="9">
                                            <p:txEl>
                                              <p:pRg st="14" end="14"/>
                                            </p:txEl>
                                          </p:spTgt>
                                        </p:tgtEl>
                                        <p:attrNameLst>
                                          <p:attrName>style.visibility</p:attrName>
                                        </p:attrNameLst>
                                      </p:cBhvr>
                                      <p:to>
                                        <p:strVal val="visible"/>
                                      </p:to>
                                    </p:set>
                                  </p:childTnLst>
                                </p:cTn>
                              </p:par>
                            </p:childTnLst>
                          </p:cTn>
                        </p:par>
                        <p:par>
                          <p:cTn id="59" fill="hold">
                            <p:stCondLst>
                              <p:cond delay="1000"/>
                            </p:stCondLst>
                            <p:childTnLst>
                              <p:par>
                                <p:cTn id="60" presetID="1" presetClass="entr" presetSubtype="0" fill="hold" nodeType="afterEffect">
                                  <p:stCondLst>
                                    <p:cond delay="0"/>
                                  </p:stCondLst>
                                  <p:childTnLst>
                                    <p:set>
                                      <p:cBhvr>
                                        <p:cTn id="61" dur="1" fill="hold">
                                          <p:stCondLst>
                                            <p:cond delay="0"/>
                                          </p:stCondLst>
                                        </p:cTn>
                                        <p:tgtEl>
                                          <p:spTgt spid="9">
                                            <p:txEl>
                                              <p:pRg st="15" end="15"/>
                                            </p:txEl>
                                          </p:spTgt>
                                        </p:tgtEl>
                                        <p:attrNameLst>
                                          <p:attrName>style.visibility</p:attrName>
                                        </p:attrNameLst>
                                      </p:cBhvr>
                                      <p:to>
                                        <p:strVal val="visible"/>
                                      </p:to>
                                    </p:set>
                                  </p:childTnLst>
                                </p:cTn>
                              </p:par>
                            </p:childTnLst>
                          </p:cTn>
                        </p:par>
                        <p:par>
                          <p:cTn id="62" fill="hold">
                            <p:stCondLst>
                              <p:cond delay="1000"/>
                            </p:stCondLst>
                            <p:childTnLst>
                              <p:par>
                                <p:cTn id="63" presetID="1" presetClass="entr" presetSubtype="0" fill="hold" nodeType="afterEffect">
                                  <p:stCondLst>
                                    <p:cond delay="0"/>
                                  </p:stCondLst>
                                  <p:childTnLst>
                                    <p:set>
                                      <p:cBhvr>
                                        <p:cTn id="64" dur="1" fill="hold">
                                          <p:stCondLst>
                                            <p:cond delay="0"/>
                                          </p:stCondLst>
                                        </p:cTn>
                                        <p:tgtEl>
                                          <p:spTgt spid="9">
                                            <p:txEl>
                                              <p:pRg st="16" end="16"/>
                                            </p:txEl>
                                          </p:spTgt>
                                        </p:tgtEl>
                                        <p:attrNameLst>
                                          <p:attrName>style.visibility</p:attrName>
                                        </p:attrNameLst>
                                      </p:cBhvr>
                                      <p:to>
                                        <p:strVal val="visible"/>
                                      </p:to>
                                    </p:set>
                                  </p:childTnLst>
                                </p:cTn>
                              </p:par>
                            </p:childTnLst>
                          </p:cTn>
                        </p:par>
                        <p:par>
                          <p:cTn id="65" fill="hold">
                            <p:stCondLst>
                              <p:cond delay="1000"/>
                            </p:stCondLst>
                            <p:childTnLst>
                              <p:par>
                                <p:cTn id="66" presetID="1" presetClass="entr" presetSubtype="0" fill="hold" grpId="0" nodeType="afterEffect">
                                  <p:stCondLst>
                                    <p:cond delay="0"/>
                                  </p:stCondLst>
                                  <p:childTnLst>
                                    <p:set>
                                      <p:cBhvr>
                                        <p:cTn id="67" dur="1" fill="hold">
                                          <p:stCondLst>
                                            <p:cond delay="0"/>
                                          </p:stCondLst>
                                        </p:cTn>
                                        <p:tgtEl>
                                          <p:spTgt spid="7"/>
                                        </p:tgtEl>
                                        <p:attrNameLst>
                                          <p:attrName>style.visibility</p:attrName>
                                        </p:attrNameLst>
                                      </p:cBhvr>
                                      <p:to>
                                        <p:strVal val="visible"/>
                                      </p:to>
                                    </p:set>
                                  </p:childTnLst>
                                </p:cTn>
                              </p:par>
                            </p:childTnLst>
                          </p:cTn>
                        </p:par>
                        <p:par>
                          <p:cTn id="68" fill="hold">
                            <p:stCondLst>
                              <p:cond delay="1000"/>
                            </p:stCondLst>
                            <p:childTnLst>
                              <p:par>
                                <p:cTn id="69" presetID="22" presetClass="entr" presetSubtype="1" fill="hold" nodeType="afterEffect">
                                  <p:stCondLst>
                                    <p:cond delay="0"/>
                                  </p:stCondLst>
                                  <p:childTnLst>
                                    <p:set>
                                      <p:cBhvr>
                                        <p:cTn id="70" dur="1" fill="hold">
                                          <p:stCondLst>
                                            <p:cond delay="0"/>
                                          </p:stCondLst>
                                        </p:cTn>
                                        <p:tgtEl>
                                          <p:spTgt spid="8"/>
                                        </p:tgtEl>
                                        <p:attrNameLst>
                                          <p:attrName>style.visibility</p:attrName>
                                        </p:attrNameLst>
                                      </p:cBhvr>
                                      <p:to>
                                        <p:strVal val="visible"/>
                                      </p:to>
                                    </p:set>
                                    <p:animEffect transition="in" filter="wipe(up)">
                                      <p:cBhvr>
                                        <p:cTn id="71" dur="500"/>
                                        <p:tgtEl>
                                          <p:spTgt spid="8"/>
                                        </p:tgtEl>
                                      </p:cBhvr>
                                    </p:animEffect>
                                  </p:childTnLst>
                                </p:cTn>
                              </p:par>
                            </p:childTnLst>
                          </p:cTn>
                        </p:par>
                        <p:par>
                          <p:cTn id="72" fill="hold">
                            <p:stCondLst>
                              <p:cond delay="1500"/>
                            </p:stCondLst>
                            <p:childTnLst>
                              <p:par>
                                <p:cTn id="73" presetID="22" presetClass="entr" presetSubtype="1" fill="hold" nodeType="afterEffect">
                                  <p:stCondLst>
                                    <p:cond delay="0"/>
                                  </p:stCondLst>
                                  <p:childTnLst>
                                    <p:set>
                                      <p:cBhvr>
                                        <p:cTn id="74" dur="1" fill="hold">
                                          <p:stCondLst>
                                            <p:cond delay="0"/>
                                          </p:stCondLst>
                                        </p:cTn>
                                        <p:tgtEl>
                                          <p:spTgt spid="5"/>
                                        </p:tgtEl>
                                        <p:attrNameLst>
                                          <p:attrName>style.visibility</p:attrName>
                                        </p:attrNameLst>
                                      </p:cBhvr>
                                      <p:to>
                                        <p:strVal val="visible"/>
                                      </p:to>
                                    </p:set>
                                    <p:animEffect transition="in" filter="wipe(up)">
                                      <p:cBhvr>
                                        <p:cTn id="7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the Address of Array Elements</a:t>
            </a:r>
          </a:p>
        </p:txBody>
      </p:sp>
      <p:sp>
        <p:nvSpPr>
          <p:cNvPr id="3" name="Content Placeholder 2"/>
          <p:cNvSpPr>
            <a:spLocks noGrp="1"/>
          </p:cNvSpPr>
          <p:nvPr>
            <p:ph idx="1"/>
          </p:nvPr>
        </p:nvSpPr>
        <p:spPr/>
        <p:txBody>
          <a:bodyPr/>
          <a:lstStyle/>
          <a:p>
            <a:r>
              <a:rPr lang="en-US" dirty="0"/>
              <a:t>We may wonder how C gets to know where an individual element of an array is located in the memory.</a:t>
            </a:r>
          </a:p>
          <a:p>
            <a:r>
              <a:rPr lang="en-US" dirty="0"/>
              <a:t>The </a:t>
            </a:r>
            <a:r>
              <a:rPr lang="en-US" b="1" dirty="0">
                <a:solidFill>
                  <a:srgbClr val="C00000"/>
                </a:solidFill>
              </a:rPr>
              <a:t>array name </a:t>
            </a:r>
            <a:r>
              <a:rPr lang="en-US" dirty="0"/>
              <a:t>actually </a:t>
            </a:r>
            <a:r>
              <a:rPr lang="en-US" b="1" dirty="0">
                <a:solidFill>
                  <a:srgbClr val="C00000"/>
                </a:solidFill>
              </a:rPr>
              <a:t>references</a:t>
            </a:r>
            <a:r>
              <a:rPr lang="en-US" dirty="0"/>
              <a:t> to the </a:t>
            </a:r>
            <a:r>
              <a:rPr lang="en-US" b="1" dirty="0">
                <a:solidFill>
                  <a:srgbClr val="C00000"/>
                </a:solidFill>
              </a:rPr>
              <a:t>address of the first byte of the array</a:t>
            </a:r>
            <a:r>
              <a:rPr lang="en-US" dirty="0"/>
              <a:t>.</a:t>
            </a:r>
          </a:p>
          <a:p>
            <a:r>
              <a:rPr lang="en-US" dirty="0"/>
              <a:t>When we use the array name, we are actually referring to the first byte of the array.</a:t>
            </a:r>
          </a:p>
          <a:p>
            <a:r>
              <a:rPr lang="en-US" dirty="0"/>
              <a:t>The subscript/index represents the offset from the beginning of the array to the element being referenced.</a:t>
            </a:r>
          </a:p>
          <a:p>
            <a:r>
              <a:rPr lang="en-US" dirty="0"/>
              <a:t>That means, with just the array name and the index, C can calculate the address of any element in the array.</a:t>
            </a:r>
          </a:p>
          <a:p>
            <a:r>
              <a:rPr lang="en-US" dirty="0"/>
              <a:t>Since array stores all the elements in the consecutive memory locations, storing just the </a:t>
            </a:r>
            <a:r>
              <a:rPr lang="en-US" b="1" dirty="0">
                <a:solidFill>
                  <a:srgbClr val="C00000"/>
                </a:solidFill>
              </a:rPr>
              <a:t>base address</a:t>
            </a:r>
            <a:r>
              <a:rPr lang="en-US" dirty="0"/>
              <a:t>(address of the first element in the array) is sufficient.  					</a:t>
            </a:r>
          </a:p>
          <a:p>
            <a:pPr marL="457200" lvl="1" indent="0">
              <a:buNone/>
            </a:pPr>
            <a:endParaRPr lang="en-US" dirty="0"/>
          </a:p>
          <a:p>
            <a:pPr marL="457200" lvl="1" indent="0">
              <a:buNone/>
            </a:pPr>
            <a:endParaRPr lang="en-US" dirty="0"/>
          </a:p>
          <a:p>
            <a:pPr lvl="1"/>
            <a:endParaRPr lang="en-US" dirty="0"/>
          </a:p>
        </p:txBody>
      </p:sp>
    </p:spTree>
    <p:extLst>
      <p:ext uri="{BB962C8B-B14F-4D97-AF65-F5344CB8AC3E}">
        <p14:creationId xmlns:p14="http://schemas.microsoft.com/office/powerpoint/2010/main" val="28315006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noFill/>
          </a:ln>
        </p:spPr>
        <p:txBody>
          <a:bodyPr/>
          <a:lstStyle/>
          <a:p>
            <a:r>
              <a:rPr lang="en-US" dirty="0"/>
              <a:t>The address of other data elements can be calculated using the base address.</a:t>
            </a:r>
          </a:p>
          <a:p>
            <a:r>
              <a:rPr lang="en-US" dirty="0"/>
              <a:t>The formula to perform the calculation:</a:t>
            </a:r>
          </a:p>
          <a:p>
            <a:pPr marL="0" indent="287338">
              <a:buNone/>
            </a:pPr>
            <a:r>
              <a:rPr lang="en-US" dirty="0"/>
              <a:t>Address of data element,</a:t>
            </a:r>
          </a:p>
          <a:p>
            <a:endParaRPr lang="en-US" b="1" dirty="0">
              <a:solidFill>
                <a:srgbClr val="C00000"/>
              </a:solidFill>
            </a:endParaRPr>
          </a:p>
          <a:p>
            <a:endParaRPr lang="en-US" b="1" dirty="0">
              <a:solidFill>
                <a:srgbClr val="C00000"/>
              </a:solidFill>
            </a:endParaRPr>
          </a:p>
          <a:p>
            <a:r>
              <a:rPr lang="en-US" b="1" dirty="0">
                <a:solidFill>
                  <a:srgbClr val="C00000"/>
                </a:solidFill>
              </a:rPr>
              <a:t>A</a:t>
            </a:r>
            <a:r>
              <a:rPr lang="en-US" dirty="0"/>
              <a:t> is the array</a:t>
            </a:r>
          </a:p>
          <a:p>
            <a:r>
              <a:rPr lang="en-US" b="1" dirty="0">
                <a:solidFill>
                  <a:srgbClr val="C00000"/>
                </a:solidFill>
              </a:rPr>
              <a:t>k</a:t>
            </a:r>
            <a:r>
              <a:rPr lang="en-US" dirty="0"/>
              <a:t> is the index of the element of which we want to calculate the address</a:t>
            </a:r>
          </a:p>
          <a:p>
            <a:r>
              <a:rPr lang="en-US" b="1" dirty="0">
                <a:solidFill>
                  <a:srgbClr val="C00000"/>
                </a:solidFill>
              </a:rPr>
              <a:t>BA</a:t>
            </a:r>
            <a:r>
              <a:rPr lang="en-US" b="1" dirty="0"/>
              <a:t> </a:t>
            </a:r>
            <a:r>
              <a:rPr lang="en-US" dirty="0"/>
              <a:t>is the base address of the array A</a:t>
            </a:r>
          </a:p>
          <a:p>
            <a:r>
              <a:rPr lang="en-US" b="1" dirty="0">
                <a:solidFill>
                  <a:srgbClr val="C00000"/>
                </a:solidFill>
              </a:rPr>
              <a:t>w </a:t>
            </a:r>
            <a:r>
              <a:rPr lang="en-US" dirty="0"/>
              <a:t>is the size of one element in the memory (in bytes)				</a:t>
            </a:r>
          </a:p>
          <a:p>
            <a:pPr marL="457200" lvl="1" indent="0">
              <a:buNone/>
            </a:pPr>
            <a:endParaRPr lang="en-US" dirty="0"/>
          </a:p>
          <a:p>
            <a:pPr marL="457200" lvl="1" indent="0">
              <a:buNone/>
            </a:pPr>
            <a:endParaRPr lang="en-US" dirty="0"/>
          </a:p>
          <a:p>
            <a:pPr lvl="1"/>
            <a:endParaRPr lang="en-US" dirty="0"/>
          </a:p>
        </p:txBody>
      </p:sp>
      <p:sp>
        <p:nvSpPr>
          <p:cNvPr id="4" name="Rectangle 3"/>
          <p:cNvSpPr/>
          <p:nvPr/>
        </p:nvSpPr>
        <p:spPr>
          <a:xfrm>
            <a:off x="3630706" y="2325245"/>
            <a:ext cx="4598894" cy="944169"/>
          </a:xfrm>
          <a:prstGeom prst="rect">
            <a:avLst/>
          </a:prstGeom>
          <a:solidFill>
            <a:schemeClr val="bg2">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 </a:t>
            </a:r>
            <a:r>
              <a:rPr lang="en-US" sz="2400" b="1" dirty="0">
                <a:solidFill>
                  <a:srgbClr val="C00000"/>
                </a:solidFill>
              </a:rPr>
              <a:t>A[k] = BA(A) + w(k – </a:t>
            </a:r>
            <a:r>
              <a:rPr lang="en-US" sz="2400" b="1" dirty="0" err="1">
                <a:solidFill>
                  <a:srgbClr val="C00000"/>
                </a:solidFill>
              </a:rPr>
              <a:t>LowerBound</a:t>
            </a:r>
            <a:r>
              <a:rPr lang="en-US" sz="2400" b="1" dirty="0">
                <a:solidFill>
                  <a:srgbClr val="C00000"/>
                </a:solidFill>
              </a:rPr>
              <a:t>)</a:t>
            </a:r>
            <a:endParaRPr lang="en-US" dirty="0"/>
          </a:p>
        </p:txBody>
      </p:sp>
      <p:sp>
        <p:nvSpPr>
          <p:cNvPr id="2" name="Title 1"/>
          <p:cNvSpPr>
            <a:spLocks noGrp="1"/>
          </p:cNvSpPr>
          <p:nvPr>
            <p:ph type="title"/>
          </p:nvPr>
        </p:nvSpPr>
        <p:spPr/>
        <p:txBody>
          <a:bodyPr/>
          <a:lstStyle/>
          <a:p>
            <a:r>
              <a:rPr lang="en-US" dirty="0" err="1"/>
              <a:t>Cont</a:t>
            </a:r>
            <a:r>
              <a:rPr lang="en-US" dirty="0"/>
              <a:t>…</a:t>
            </a:r>
          </a:p>
        </p:txBody>
      </p:sp>
      <p:graphicFrame>
        <p:nvGraphicFramePr>
          <p:cNvPr id="5" name="Table 4"/>
          <p:cNvGraphicFramePr>
            <a:graphicFrameLocks noGrp="1"/>
          </p:cNvGraphicFramePr>
          <p:nvPr>
            <p:extLst>
              <p:ext uri="{D42A27DB-BD31-4B8C-83A1-F6EECF244321}">
                <p14:modId xmlns:p14="http://schemas.microsoft.com/office/powerpoint/2010/main" val="297482278"/>
              </p:ext>
            </p:extLst>
          </p:nvPr>
        </p:nvGraphicFramePr>
        <p:xfrm>
          <a:off x="7317383" y="4535528"/>
          <a:ext cx="2037398" cy="1854200"/>
        </p:xfrm>
        <a:graphic>
          <a:graphicData uri="http://schemas.openxmlformats.org/drawingml/2006/table">
            <a:tbl>
              <a:tblPr firstRow="1" bandRow="1">
                <a:tableStyleId>{5C22544A-7EE6-4342-B048-85BDC9FD1C3A}</a:tableStyleId>
              </a:tblPr>
              <a:tblGrid>
                <a:gridCol w="1149668">
                  <a:extLst>
                    <a:ext uri="{9D8B030D-6E8A-4147-A177-3AD203B41FA5}">
                      <a16:colId xmlns:a16="http://schemas.microsoft.com/office/drawing/2014/main" val="20000"/>
                    </a:ext>
                  </a:extLst>
                </a:gridCol>
                <a:gridCol w="887730">
                  <a:extLst>
                    <a:ext uri="{9D8B030D-6E8A-4147-A177-3AD203B41FA5}">
                      <a16:colId xmlns:a16="http://schemas.microsoft.com/office/drawing/2014/main" val="20001"/>
                    </a:ext>
                  </a:extLst>
                </a:gridCol>
              </a:tblGrid>
              <a:tr h="370840">
                <a:tc>
                  <a:txBody>
                    <a:bodyPr/>
                    <a:lstStyle/>
                    <a:p>
                      <a:r>
                        <a:rPr lang="en-US" dirty="0"/>
                        <a:t>Data Type</a:t>
                      </a:r>
                      <a:endParaRPr lang="en-IN" dirty="0"/>
                    </a:p>
                  </a:txBody>
                  <a:tcPr/>
                </a:tc>
                <a:tc>
                  <a:txBody>
                    <a:bodyPr/>
                    <a:lstStyle/>
                    <a:p>
                      <a:r>
                        <a:rPr lang="en-US" dirty="0"/>
                        <a:t>Size</a:t>
                      </a:r>
                      <a:endParaRPr lang="en-IN" dirty="0"/>
                    </a:p>
                  </a:txBody>
                  <a:tcPr/>
                </a:tc>
                <a:extLst>
                  <a:ext uri="{0D108BD9-81ED-4DB2-BD59-A6C34878D82A}">
                    <a16:rowId xmlns:a16="http://schemas.microsoft.com/office/drawing/2014/main" val="10000"/>
                  </a:ext>
                </a:extLst>
              </a:tr>
              <a:tr h="370840">
                <a:tc>
                  <a:txBody>
                    <a:bodyPr/>
                    <a:lstStyle/>
                    <a:p>
                      <a:r>
                        <a:rPr lang="en-US" dirty="0" err="1"/>
                        <a:t>int</a:t>
                      </a:r>
                      <a:endParaRPr lang="en-IN" dirty="0"/>
                    </a:p>
                  </a:txBody>
                  <a:tcPr/>
                </a:tc>
                <a:tc>
                  <a:txBody>
                    <a:bodyPr/>
                    <a:lstStyle/>
                    <a:p>
                      <a:r>
                        <a:rPr lang="en-US" dirty="0"/>
                        <a:t>2 bytes</a:t>
                      </a:r>
                      <a:endParaRPr lang="en-IN" dirty="0"/>
                    </a:p>
                  </a:txBody>
                  <a:tcPr/>
                </a:tc>
                <a:extLst>
                  <a:ext uri="{0D108BD9-81ED-4DB2-BD59-A6C34878D82A}">
                    <a16:rowId xmlns:a16="http://schemas.microsoft.com/office/drawing/2014/main" val="10001"/>
                  </a:ext>
                </a:extLst>
              </a:tr>
              <a:tr h="370840">
                <a:tc>
                  <a:txBody>
                    <a:bodyPr/>
                    <a:lstStyle/>
                    <a:p>
                      <a:r>
                        <a:rPr lang="en-US" dirty="0"/>
                        <a:t>float</a:t>
                      </a:r>
                      <a:endParaRPr lang="en-IN" dirty="0"/>
                    </a:p>
                  </a:txBody>
                  <a:tcPr/>
                </a:tc>
                <a:tc>
                  <a:txBody>
                    <a:bodyPr/>
                    <a:lstStyle/>
                    <a:p>
                      <a:r>
                        <a:rPr lang="en-US" dirty="0"/>
                        <a:t>4 bytes</a:t>
                      </a:r>
                      <a:endParaRPr lang="en-IN" dirty="0"/>
                    </a:p>
                  </a:txBody>
                  <a:tcPr/>
                </a:tc>
                <a:extLst>
                  <a:ext uri="{0D108BD9-81ED-4DB2-BD59-A6C34878D82A}">
                    <a16:rowId xmlns:a16="http://schemas.microsoft.com/office/drawing/2014/main" val="10002"/>
                  </a:ext>
                </a:extLst>
              </a:tr>
              <a:tr h="370840">
                <a:tc>
                  <a:txBody>
                    <a:bodyPr/>
                    <a:lstStyle/>
                    <a:p>
                      <a:r>
                        <a:rPr lang="en-US" dirty="0"/>
                        <a:t>double</a:t>
                      </a:r>
                      <a:endParaRPr lang="en-IN" dirty="0"/>
                    </a:p>
                  </a:txBody>
                  <a:tcPr/>
                </a:tc>
                <a:tc>
                  <a:txBody>
                    <a:bodyPr/>
                    <a:lstStyle/>
                    <a:p>
                      <a:r>
                        <a:rPr lang="en-US" dirty="0"/>
                        <a:t>8 bytes</a:t>
                      </a:r>
                      <a:endParaRPr lang="en-IN" dirty="0"/>
                    </a:p>
                  </a:txBody>
                  <a:tcPr/>
                </a:tc>
                <a:extLst>
                  <a:ext uri="{0D108BD9-81ED-4DB2-BD59-A6C34878D82A}">
                    <a16:rowId xmlns:a16="http://schemas.microsoft.com/office/drawing/2014/main" val="10003"/>
                  </a:ext>
                </a:extLst>
              </a:tr>
              <a:tr h="370840">
                <a:tc>
                  <a:txBody>
                    <a:bodyPr/>
                    <a:lstStyle/>
                    <a:p>
                      <a:r>
                        <a:rPr lang="en-US" dirty="0"/>
                        <a:t>char</a:t>
                      </a:r>
                      <a:endParaRPr lang="en-IN" dirty="0"/>
                    </a:p>
                  </a:txBody>
                  <a:tcPr/>
                </a:tc>
                <a:tc>
                  <a:txBody>
                    <a:bodyPr/>
                    <a:lstStyle/>
                    <a:p>
                      <a:r>
                        <a:rPr lang="en-US" dirty="0"/>
                        <a:t>1 bytes</a:t>
                      </a:r>
                      <a:endParaRPr lang="en-IN"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565777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Given an array int marks[] = {99, 67, 78, 56, 88, 90, 34, 85}, calculate the address of marks[4], if the base address is 1000.</a:t>
            </a:r>
          </a:p>
          <a:p>
            <a:pPr lvl="1"/>
            <a:r>
              <a:rPr lang="en-US" dirty="0"/>
              <a:t>k = 4</a:t>
            </a:r>
          </a:p>
          <a:p>
            <a:pPr lvl="1"/>
            <a:r>
              <a:rPr lang="en-US" dirty="0"/>
              <a:t>BA(A) = 1000</a:t>
            </a:r>
          </a:p>
          <a:p>
            <a:pPr lvl="1"/>
            <a:r>
              <a:rPr lang="en-US" dirty="0"/>
              <a:t>Storing an integer value requires 2 bytes. So w=2.</a:t>
            </a:r>
          </a:p>
          <a:p>
            <a:pPr lvl="1"/>
            <a:r>
              <a:rPr lang="en-US" dirty="0"/>
              <a:t>Lower bound = 0</a:t>
            </a:r>
          </a:p>
          <a:p>
            <a:r>
              <a:rPr lang="en-US" dirty="0"/>
              <a:t>Formula:  </a:t>
            </a:r>
          </a:p>
          <a:p>
            <a:pPr lvl="1"/>
            <a:endParaRPr lang="en-US" dirty="0"/>
          </a:p>
        </p:txBody>
      </p:sp>
      <p:sp>
        <p:nvSpPr>
          <p:cNvPr id="5" name="Rectangle 4"/>
          <p:cNvSpPr/>
          <p:nvPr/>
        </p:nvSpPr>
        <p:spPr>
          <a:xfrm>
            <a:off x="444683" y="3429000"/>
            <a:ext cx="4800177" cy="1920307"/>
          </a:xfrm>
          <a:prstGeom prst="rect">
            <a:avLst/>
          </a:prstGeom>
          <a:solidFill>
            <a:schemeClr val="bg2">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7338"/>
            <a:r>
              <a:rPr lang="en-US" sz="2400" b="1" dirty="0">
                <a:solidFill>
                  <a:schemeClr val="tx1"/>
                </a:solidFill>
              </a:rPr>
              <a:t>A[k] = BA(A) + w(k – </a:t>
            </a:r>
            <a:r>
              <a:rPr lang="en-US" sz="2400" b="1" dirty="0" err="1">
                <a:solidFill>
                  <a:schemeClr val="tx1"/>
                </a:solidFill>
              </a:rPr>
              <a:t>LowerBound</a:t>
            </a:r>
            <a:r>
              <a:rPr lang="en-US" sz="2400" b="1" dirty="0">
                <a:solidFill>
                  <a:schemeClr val="tx1"/>
                </a:solidFill>
              </a:rPr>
              <a:t>)</a:t>
            </a:r>
          </a:p>
          <a:p>
            <a:pPr indent="287338"/>
            <a:r>
              <a:rPr lang="en-US" sz="2400" b="1" dirty="0">
                <a:solidFill>
                  <a:schemeClr val="tx1"/>
                </a:solidFill>
              </a:rPr>
              <a:t>marks[4] = 1000 + 2 (4-0)</a:t>
            </a:r>
          </a:p>
          <a:p>
            <a:pPr indent="287338"/>
            <a:r>
              <a:rPr lang="en-US" sz="2400" b="1" dirty="0">
                <a:solidFill>
                  <a:schemeClr val="tx1"/>
                </a:solidFill>
              </a:rPr>
              <a:t>                =  1000 + 8</a:t>
            </a:r>
          </a:p>
          <a:p>
            <a:pPr indent="287338"/>
            <a:r>
              <a:rPr lang="en-US" sz="2400" b="1" dirty="0">
                <a:solidFill>
                  <a:schemeClr val="tx1"/>
                </a:solidFill>
              </a:rPr>
              <a:t>                =  1008</a:t>
            </a:r>
            <a:endParaRPr lang="en-US" sz="2400" dirty="0">
              <a:solidFill>
                <a:schemeClr val="tx1"/>
              </a:solidFill>
            </a:endParaRPr>
          </a:p>
        </p:txBody>
      </p:sp>
      <p:sp>
        <p:nvSpPr>
          <p:cNvPr id="2" name="Title 1"/>
          <p:cNvSpPr>
            <a:spLocks noGrp="1"/>
          </p:cNvSpPr>
          <p:nvPr>
            <p:ph type="title"/>
          </p:nvPr>
        </p:nvSpPr>
        <p:spPr/>
        <p:txBody>
          <a:bodyPr/>
          <a:lstStyle/>
          <a:p>
            <a:r>
              <a:rPr lang="en-US" dirty="0"/>
              <a:t>EXAMPLE : Calculating the Address of Array Elements</a:t>
            </a:r>
          </a:p>
        </p:txBody>
      </p:sp>
    </p:spTree>
    <p:extLst>
      <p:ext uri="{BB962C8B-B14F-4D97-AF65-F5344CB8AC3E}">
        <p14:creationId xmlns:p14="http://schemas.microsoft.com/office/powerpoint/2010/main" val="396823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length of an array is given by the number of elements stored in it.</a:t>
            </a:r>
          </a:p>
          <a:p>
            <a:r>
              <a:rPr lang="en-US" dirty="0"/>
              <a:t>The formula to perform the calculation:</a:t>
            </a:r>
          </a:p>
          <a:p>
            <a:pPr marL="0" indent="287338">
              <a:buNone/>
            </a:pPr>
            <a:r>
              <a:rPr lang="en-US" dirty="0"/>
              <a:t>Length of an Array,</a:t>
            </a:r>
          </a:p>
          <a:p>
            <a:pPr algn="l"/>
            <a:endParaRPr lang="en-US" b="1" dirty="0"/>
          </a:p>
          <a:p>
            <a:pPr algn="l"/>
            <a:endParaRPr lang="en-US" b="1" dirty="0"/>
          </a:p>
          <a:p>
            <a:pPr algn="l"/>
            <a:r>
              <a:rPr lang="en-US" b="1" dirty="0" err="1">
                <a:solidFill>
                  <a:srgbClr val="C00000"/>
                </a:solidFill>
              </a:rPr>
              <a:t>UpperBound</a:t>
            </a:r>
            <a:r>
              <a:rPr lang="en-US" dirty="0"/>
              <a:t> = index of the last element</a:t>
            </a:r>
          </a:p>
          <a:p>
            <a:pPr algn="l"/>
            <a:r>
              <a:rPr lang="en-US" b="1" dirty="0" err="1">
                <a:solidFill>
                  <a:srgbClr val="C00000"/>
                </a:solidFill>
              </a:rPr>
              <a:t>LowerBound</a:t>
            </a:r>
            <a:r>
              <a:rPr lang="en-US" b="1" dirty="0">
                <a:solidFill>
                  <a:srgbClr val="C00000"/>
                </a:solidFill>
              </a:rPr>
              <a:t> </a:t>
            </a:r>
            <a:r>
              <a:rPr lang="en-US" dirty="0"/>
              <a:t>= index of the first element				</a:t>
            </a:r>
          </a:p>
          <a:p>
            <a:pPr marL="457200" lvl="1" indent="0">
              <a:buNone/>
            </a:pPr>
            <a:endParaRPr lang="en-US" dirty="0"/>
          </a:p>
          <a:p>
            <a:pPr marL="457200" lvl="1" indent="0">
              <a:buNone/>
            </a:pPr>
            <a:endParaRPr lang="en-US" dirty="0"/>
          </a:p>
          <a:p>
            <a:pPr lvl="1"/>
            <a:endParaRPr lang="en-US" dirty="0"/>
          </a:p>
        </p:txBody>
      </p:sp>
      <p:sp>
        <p:nvSpPr>
          <p:cNvPr id="5" name="Rectangle 4"/>
          <p:cNvSpPr/>
          <p:nvPr/>
        </p:nvSpPr>
        <p:spPr>
          <a:xfrm>
            <a:off x="2948627" y="2205487"/>
            <a:ext cx="6294746" cy="627529"/>
          </a:xfrm>
          <a:prstGeom prst="rect">
            <a:avLst/>
          </a:prstGeom>
          <a:solidFill>
            <a:schemeClr val="bg2">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Length = (</a:t>
            </a:r>
            <a:r>
              <a:rPr lang="en-US" sz="2400" b="1" dirty="0" err="1">
                <a:solidFill>
                  <a:srgbClr val="C00000"/>
                </a:solidFill>
              </a:rPr>
              <a:t>UpperBound</a:t>
            </a:r>
            <a:r>
              <a:rPr lang="en-US" sz="2400" b="1" dirty="0">
                <a:solidFill>
                  <a:srgbClr val="C00000"/>
                </a:solidFill>
              </a:rPr>
              <a:t>– </a:t>
            </a:r>
            <a:r>
              <a:rPr lang="en-US" sz="2400" b="1" dirty="0" err="1">
                <a:solidFill>
                  <a:srgbClr val="C00000"/>
                </a:solidFill>
              </a:rPr>
              <a:t>LowerBound</a:t>
            </a:r>
            <a:r>
              <a:rPr lang="en-US" sz="2400" b="1" dirty="0">
                <a:solidFill>
                  <a:srgbClr val="C00000"/>
                </a:solidFill>
              </a:rPr>
              <a:t>) + 1</a:t>
            </a:r>
          </a:p>
        </p:txBody>
      </p:sp>
      <p:sp>
        <p:nvSpPr>
          <p:cNvPr id="2" name="Title 1"/>
          <p:cNvSpPr>
            <a:spLocks noGrp="1"/>
          </p:cNvSpPr>
          <p:nvPr>
            <p:ph type="title"/>
          </p:nvPr>
        </p:nvSpPr>
        <p:spPr/>
        <p:txBody>
          <a:bodyPr/>
          <a:lstStyle/>
          <a:p>
            <a:r>
              <a:rPr lang="en-US" dirty="0"/>
              <a:t>Calculating the Length of an Array</a:t>
            </a:r>
          </a:p>
        </p:txBody>
      </p:sp>
    </p:spTree>
    <p:extLst>
      <p:ext uri="{BB962C8B-B14F-4D97-AF65-F5344CB8AC3E}">
        <p14:creationId xmlns:p14="http://schemas.microsoft.com/office/powerpoint/2010/main" val="18685909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Calculating the Length of an Array</a:t>
            </a:r>
          </a:p>
        </p:txBody>
      </p:sp>
      <p:sp>
        <p:nvSpPr>
          <p:cNvPr id="3" name="Content Placeholder 2"/>
          <p:cNvSpPr>
            <a:spLocks noGrp="1"/>
          </p:cNvSpPr>
          <p:nvPr>
            <p:ph idx="1"/>
          </p:nvPr>
        </p:nvSpPr>
        <p:spPr/>
        <p:txBody>
          <a:bodyPr/>
          <a:lstStyle/>
          <a:p>
            <a:r>
              <a:rPr lang="en-US" dirty="0"/>
              <a:t>Let Age[5] be an array of integers such that, Age[0] = 2, Age[1] = 5, Age[2] = 3, Age[3] = 1, Age[4] = 7. Show the memory representation of the array and calculate its length.</a:t>
            </a:r>
          </a:p>
          <a:p>
            <a:r>
              <a:rPr lang="en-US" dirty="0"/>
              <a:t>The memory representation of the array Age[5] is given as follow:</a:t>
            </a:r>
          </a:p>
          <a:p>
            <a:pPr marL="0" indent="0">
              <a:buNone/>
            </a:pPr>
            <a:endParaRPr lang="en-US" dirty="0"/>
          </a:p>
          <a:p>
            <a:r>
              <a:rPr lang="en-US" dirty="0"/>
              <a:t>Here, </a:t>
            </a:r>
          </a:p>
          <a:p>
            <a:pPr lvl="1"/>
            <a:r>
              <a:rPr lang="en-US" dirty="0" err="1"/>
              <a:t>LowerBound</a:t>
            </a:r>
            <a:r>
              <a:rPr lang="en-US" dirty="0"/>
              <a:t> = 0 </a:t>
            </a:r>
          </a:p>
          <a:p>
            <a:pPr lvl="1"/>
            <a:r>
              <a:rPr lang="en-US" dirty="0" err="1"/>
              <a:t>UpperBound</a:t>
            </a:r>
            <a:r>
              <a:rPr lang="en-US" dirty="0"/>
              <a:t> = 4</a:t>
            </a:r>
          </a:p>
          <a:p>
            <a:pPr lvl="1"/>
            <a:r>
              <a:rPr lang="en-US" dirty="0"/>
              <a:t>Length = </a:t>
            </a:r>
            <a:r>
              <a:rPr lang="en-US" dirty="0" err="1"/>
              <a:t>UpperBound</a:t>
            </a:r>
            <a:r>
              <a:rPr lang="en-US" dirty="0"/>
              <a:t> – </a:t>
            </a:r>
            <a:r>
              <a:rPr lang="en-US" dirty="0" err="1"/>
              <a:t>LowerBound</a:t>
            </a:r>
            <a:r>
              <a:rPr lang="en-US" dirty="0"/>
              <a:t> + 1</a:t>
            </a:r>
          </a:p>
          <a:p>
            <a:pPr marL="457200" lvl="1" indent="0">
              <a:buNone/>
            </a:pPr>
            <a:r>
              <a:rPr lang="en-US" dirty="0"/>
              <a:t>                   = 4 – 0 + 1 </a:t>
            </a:r>
          </a:p>
          <a:p>
            <a:pPr marL="457200" lvl="1" indent="0">
              <a:buNone/>
            </a:pPr>
            <a:r>
              <a:rPr lang="en-US" dirty="0"/>
              <a:t>                   = 5            </a:t>
            </a:r>
          </a:p>
          <a:p>
            <a:endParaRPr lang="en-US" dirty="0"/>
          </a:p>
          <a:p>
            <a:pPr lvl="1"/>
            <a:endParaRPr lang="en-US" dirty="0"/>
          </a:p>
        </p:txBody>
      </p:sp>
      <p:graphicFrame>
        <p:nvGraphicFramePr>
          <p:cNvPr id="4" name="Table 3"/>
          <p:cNvGraphicFramePr>
            <a:graphicFrameLocks noGrp="1"/>
          </p:cNvGraphicFramePr>
          <p:nvPr/>
        </p:nvGraphicFramePr>
        <p:xfrm>
          <a:off x="2327835" y="2405030"/>
          <a:ext cx="6493435" cy="750546"/>
        </p:xfrm>
        <a:graphic>
          <a:graphicData uri="http://schemas.openxmlformats.org/drawingml/2006/table">
            <a:tbl>
              <a:tblPr firstRow="1" bandRow="1">
                <a:tableStyleId>{2D5ABB26-0587-4C30-8999-92F81FD0307C}</a:tableStyleId>
              </a:tblPr>
              <a:tblGrid>
                <a:gridCol w="1298687">
                  <a:extLst>
                    <a:ext uri="{9D8B030D-6E8A-4147-A177-3AD203B41FA5}">
                      <a16:colId xmlns:a16="http://schemas.microsoft.com/office/drawing/2014/main" val="20000"/>
                    </a:ext>
                  </a:extLst>
                </a:gridCol>
                <a:gridCol w="1298687">
                  <a:extLst>
                    <a:ext uri="{9D8B030D-6E8A-4147-A177-3AD203B41FA5}">
                      <a16:colId xmlns:a16="http://schemas.microsoft.com/office/drawing/2014/main" val="20001"/>
                    </a:ext>
                  </a:extLst>
                </a:gridCol>
                <a:gridCol w="1298687">
                  <a:extLst>
                    <a:ext uri="{9D8B030D-6E8A-4147-A177-3AD203B41FA5}">
                      <a16:colId xmlns:a16="http://schemas.microsoft.com/office/drawing/2014/main" val="20002"/>
                    </a:ext>
                  </a:extLst>
                </a:gridCol>
                <a:gridCol w="1298687">
                  <a:extLst>
                    <a:ext uri="{9D8B030D-6E8A-4147-A177-3AD203B41FA5}">
                      <a16:colId xmlns:a16="http://schemas.microsoft.com/office/drawing/2014/main" val="20003"/>
                    </a:ext>
                  </a:extLst>
                </a:gridCol>
                <a:gridCol w="1298687">
                  <a:extLst>
                    <a:ext uri="{9D8B030D-6E8A-4147-A177-3AD203B41FA5}">
                      <a16:colId xmlns:a16="http://schemas.microsoft.com/office/drawing/2014/main" val="20004"/>
                    </a:ext>
                  </a:extLst>
                </a:gridCol>
              </a:tblGrid>
              <a:tr h="375273">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5273">
                <a:tc>
                  <a:txBody>
                    <a:bodyPr/>
                    <a:lstStyle/>
                    <a:p>
                      <a:pPr algn="ctr"/>
                      <a:r>
                        <a:rPr lang="en-US" dirty="0"/>
                        <a:t>Age[0]</a:t>
                      </a:r>
                    </a:p>
                  </a:txBody>
                  <a:tcPr>
                    <a:lnT w="12700" cap="flat" cmpd="sng" algn="ctr">
                      <a:solidFill>
                        <a:schemeClr val="tx1"/>
                      </a:solidFill>
                      <a:prstDash val="solid"/>
                      <a:round/>
                      <a:headEnd type="none" w="med" len="med"/>
                      <a:tailEnd type="none" w="med" len="med"/>
                    </a:lnT>
                  </a:tcPr>
                </a:tc>
                <a:tc>
                  <a:txBody>
                    <a:bodyPr/>
                    <a:lstStyle/>
                    <a:p>
                      <a:pPr algn="ctr"/>
                      <a:r>
                        <a:rPr lang="en-US" dirty="0"/>
                        <a:t>Age[1]</a:t>
                      </a:r>
                    </a:p>
                  </a:txBody>
                  <a:tcPr>
                    <a:lnT w="12700" cap="flat" cmpd="sng" algn="ctr">
                      <a:solidFill>
                        <a:schemeClr val="tx1"/>
                      </a:solidFill>
                      <a:prstDash val="solid"/>
                      <a:round/>
                      <a:headEnd type="none" w="med" len="med"/>
                      <a:tailEnd type="none" w="med" len="med"/>
                    </a:lnT>
                  </a:tcPr>
                </a:tc>
                <a:tc>
                  <a:txBody>
                    <a:bodyPr/>
                    <a:lstStyle/>
                    <a:p>
                      <a:pPr algn="ctr"/>
                      <a:r>
                        <a:rPr lang="en-US" dirty="0"/>
                        <a:t>Age[2]</a:t>
                      </a:r>
                    </a:p>
                  </a:txBody>
                  <a:tcPr>
                    <a:lnT w="12700" cap="flat" cmpd="sng" algn="ctr">
                      <a:solidFill>
                        <a:schemeClr val="tx1"/>
                      </a:solidFill>
                      <a:prstDash val="solid"/>
                      <a:round/>
                      <a:headEnd type="none" w="med" len="med"/>
                      <a:tailEnd type="none" w="med" len="med"/>
                    </a:lnT>
                  </a:tcPr>
                </a:tc>
                <a:tc>
                  <a:txBody>
                    <a:bodyPr/>
                    <a:lstStyle/>
                    <a:p>
                      <a:pPr algn="ctr"/>
                      <a:r>
                        <a:rPr lang="en-US" dirty="0"/>
                        <a:t>Age[3]</a:t>
                      </a:r>
                    </a:p>
                  </a:txBody>
                  <a:tcPr>
                    <a:lnT w="12700" cap="flat" cmpd="sng" algn="ctr">
                      <a:solidFill>
                        <a:schemeClr val="tx1"/>
                      </a:solidFill>
                      <a:prstDash val="solid"/>
                      <a:round/>
                      <a:headEnd type="none" w="med" len="med"/>
                      <a:tailEnd type="none" w="med" len="med"/>
                    </a:lnT>
                  </a:tcPr>
                </a:tc>
                <a:tc>
                  <a:txBody>
                    <a:bodyPr/>
                    <a:lstStyle/>
                    <a:p>
                      <a:pPr algn="ctr"/>
                      <a:r>
                        <a:rPr lang="en-US" dirty="0"/>
                        <a:t>Age[4]</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021183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Arrays</a:t>
            </a:r>
          </a:p>
        </p:txBody>
      </p:sp>
      <p:sp>
        <p:nvSpPr>
          <p:cNvPr id="3" name="Content Placeholder 2"/>
          <p:cNvSpPr>
            <a:spLocks noGrp="1"/>
          </p:cNvSpPr>
          <p:nvPr>
            <p:ph idx="1"/>
          </p:nvPr>
        </p:nvSpPr>
        <p:spPr/>
        <p:txBody>
          <a:bodyPr/>
          <a:lstStyle/>
          <a:p>
            <a:r>
              <a:rPr lang="en-US" dirty="0"/>
              <a:t>There are a number of operations that can be performed on arrays. </a:t>
            </a:r>
          </a:p>
          <a:p>
            <a:r>
              <a:rPr lang="en-US" dirty="0"/>
              <a:t>These operations include:</a:t>
            </a:r>
          </a:p>
          <a:p>
            <a:pPr lvl="1"/>
            <a:r>
              <a:rPr lang="en-US" b="1" dirty="0">
                <a:solidFill>
                  <a:srgbClr val="C00000"/>
                </a:solidFill>
              </a:rPr>
              <a:t>Traversing</a:t>
            </a:r>
            <a:r>
              <a:rPr lang="en-US" dirty="0"/>
              <a:t> an Array</a:t>
            </a:r>
          </a:p>
          <a:p>
            <a:pPr lvl="1"/>
            <a:r>
              <a:rPr lang="en-US" b="1" dirty="0">
                <a:solidFill>
                  <a:srgbClr val="C00000"/>
                </a:solidFill>
              </a:rPr>
              <a:t>Inserting</a:t>
            </a:r>
            <a:r>
              <a:rPr lang="en-US" dirty="0"/>
              <a:t> an element in an Array</a:t>
            </a:r>
          </a:p>
          <a:p>
            <a:pPr lvl="1"/>
            <a:r>
              <a:rPr lang="en-US" b="1" dirty="0">
                <a:solidFill>
                  <a:srgbClr val="C00000"/>
                </a:solidFill>
              </a:rPr>
              <a:t>Searching</a:t>
            </a:r>
            <a:r>
              <a:rPr lang="en-US" dirty="0"/>
              <a:t> an element in an Array</a:t>
            </a:r>
          </a:p>
          <a:p>
            <a:pPr lvl="1"/>
            <a:r>
              <a:rPr lang="en-US" b="1" dirty="0">
                <a:solidFill>
                  <a:srgbClr val="C00000"/>
                </a:solidFill>
              </a:rPr>
              <a:t>Deleting</a:t>
            </a:r>
            <a:r>
              <a:rPr lang="en-US" dirty="0"/>
              <a:t> an element from an Array</a:t>
            </a:r>
          </a:p>
          <a:p>
            <a:pPr lvl="1"/>
            <a:r>
              <a:rPr lang="en-US" b="1" dirty="0">
                <a:solidFill>
                  <a:srgbClr val="C00000"/>
                </a:solidFill>
              </a:rPr>
              <a:t>Merging</a:t>
            </a:r>
            <a:r>
              <a:rPr lang="en-US" dirty="0"/>
              <a:t> two Arrays</a:t>
            </a:r>
          </a:p>
          <a:p>
            <a:pPr lvl="1"/>
            <a:r>
              <a:rPr lang="en-US" b="1" dirty="0">
                <a:solidFill>
                  <a:srgbClr val="C00000"/>
                </a:solidFill>
              </a:rPr>
              <a:t>Sorting </a:t>
            </a:r>
            <a:r>
              <a:rPr lang="en-US" dirty="0"/>
              <a:t>an Array in either ascending or descending order.</a:t>
            </a:r>
          </a:p>
          <a:p>
            <a:r>
              <a:rPr lang="en-US" dirty="0"/>
              <a:t>We will see each operation in detail except searching and sorting here in this chapter.</a:t>
            </a:r>
          </a:p>
          <a:p>
            <a:pPr marL="457200" lvl="1" indent="0">
              <a:buNone/>
            </a:pPr>
            <a:r>
              <a:rPr lang="en-US" dirty="0"/>
              <a:t>		</a:t>
            </a:r>
          </a:p>
          <a:p>
            <a:pPr marL="457200" lvl="1" indent="0">
              <a:buNone/>
            </a:pPr>
            <a:endParaRPr lang="en-US" dirty="0"/>
          </a:p>
          <a:p>
            <a:pPr marL="457200" lvl="1" indent="0">
              <a:buNone/>
            </a:pPr>
            <a:endParaRPr lang="en-US" dirty="0"/>
          </a:p>
          <a:p>
            <a:pPr lvl="1"/>
            <a:endParaRPr lang="en-US" dirty="0"/>
          </a:p>
        </p:txBody>
      </p:sp>
    </p:spTree>
    <p:extLst>
      <p:ext uri="{BB962C8B-B14F-4D97-AF65-F5344CB8AC3E}">
        <p14:creationId xmlns:p14="http://schemas.microsoft.com/office/powerpoint/2010/main" val="8338104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Traversing an Array</a:t>
            </a:r>
          </a:p>
        </p:txBody>
      </p:sp>
      <p:sp>
        <p:nvSpPr>
          <p:cNvPr id="3" name="Content Placeholder 2"/>
          <p:cNvSpPr>
            <a:spLocks noGrp="1"/>
          </p:cNvSpPr>
          <p:nvPr>
            <p:ph idx="1"/>
          </p:nvPr>
        </p:nvSpPr>
        <p:spPr/>
        <p:txBody>
          <a:bodyPr/>
          <a:lstStyle/>
          <a:p>
            <a:r>
              <a:rPr lang="en-US" b="1" dirty="0">
                <a:solidFill>
                  <a:srgbClr val="C00000"/>
                </a:solidFill>
              </a:rPr>
              <a:t>Traversing</a:t>
            </a:r>
            <a:r>
              <a:rPr lang="en-US" dirty="0"/>
              <a:t> an array means </a:t>
            </a:r>
            <a:r>
              <a:rPr lang="en-US" b="1" dirty="0">
                <a:solidFill>
                  <a:srgbClr val="C00000"/>
                </a:solidFill>
              </a:rPr>
              <a:t>accessing each and every element</a:t>
            </a:r>
            <a:r>
              <a:rPr lang="en-US" dirty="0"/>
              <a:t> of the array for a specific purpose (printing every element, counting the total number of elements or performing any process on these elements) </a:t>
            </a:r>
            <a:r>
              <a:rPr lang="en-US" b="1" dirty="0">
                <a:solidFill>
                  <a:srgbClr val="C00000"/>
                </a:solidFill>
              </a:rPr>
              <a:t>exactly once</a:t>
            </a:r>
            <a:r>
              <a:rPr lang="en-US" dirty="0"/>
              <a:t>.</a:t>
            </a:r>
          </a:p>
          <a:p>
            <a:pPr marL="0" indent="0">
              <a:buNone/>
            </a:pPr>
            <a:r>
              <a:rPr lang="en-US" dirty="0"/>
              <a:t>	</a:t>
            </a:r>
          </a:p>
          <a:p>
            <a:pPr marL="457200" lvl="1" indent="0">
              <a:buNone/>
            </a:pPr>
            <a:endParaRPr lang="en-US" dirty="0"/>
          </a:p>
          <a:p>
            <a:pPr marL="457200" lvl="1" indent="0">
              <a:buNone/>
            </a:pPr>
            <a:endParaRPr lang="en-US" dirty="0"/>
          </a:p>
          <a:p>
            <a:pPr lvl="1"/>
            <a:endParaRPr lang="en-US" dirty="0"/>
          </a:p>
        </p:txBody>
      </p:sp>
      <p:sp>
        <p:nvSpPr>
          <p:cNvPr id="4" name="TextBox 3"/>
          <p:cNvSpPr txBox="1"/>
          <p:nvPr/>
        </p:nvSpPr>
        <p:spPr>
          <a:xfrm>
            <a:off x="376518" y="2599937"/>
            <a:ext cx="7162800" cy="3139321"/>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pPr>
              <a:lnSpc>
                <a:spcPct val="150000"/>
              </a:lnSpc>
            </a:pPr>
            <a:r>
              <a:rPr lang="en-IN" sz="2200" b="1" dirty="0">
                <a:solidFill>
                  <a:schemeClr val="tx2"/>
                </a:solidFill>
                <a:latin typeface="Consolas" pitchFamily="49" charset="0"/>
                <a:cs typeface="Consolas" pitchFamily="49" charset="0"/>
              </a:rPr>
              <a:t>1. [INITIALIZATION] </a:t>
            </a:r>
            <a:r>
              <a:rPr lang="en-IN" sz="2200" b="1" dirty="0">
                <a:latin typeface="Consolas" pitchFamily="49" charset="0"/>
                <a:cs typeface="Consolas" pitchFamily="49" charset="0"/>
              </a:rPr>
              <a:t>Set</a:t>
            </a:r>
            <a:r>
              <a:rPr lang="en-IN" sz="2200" b="1" dirty="0">
                <a:solidFill>
                  <a:schemeClr val="tx2">
                    <a:lumMod val="75000"/>
                  </a:schemeClr>
                </a:solidFill>
                <a:latin typeface="Consolas" pitchFamily="49" charset="0"/>
                <a:cs typeface="Consolas" pitchFamily="49" charset="0"/>
              </a:rPr>
              <a:t> </a:t>
            </a:r>
            <a:r>
              <a:rPr lang="en-IN" sz="2200" b="1" dirty="0">
                <a:latin typeface="Consolas" pitchFamily="49" charset="0"/>
                <a:cs typeface="Consolas" pitchFamily="49" charset="0"/>
              </a:rPr>
              <a:t>I = lower_bound </a:t>
            </a:r>
          </a:p>
          <a:p>
            <a:pPr>
              <a:lnSpc>
                <a:spcPct val="150000"/>
              </a:lnSpc>
            </a:pPr>
            <a:r>
              <a:rPr lang="en-IN" sz="2200" b="1" dirty="0">
                <a:solidFill>
                  <a:schemeClr val="tx2"/>
                </a:solidFill>
                <a:latin typeface="Consolas" pitchFamily="49" charset="0"/>
                <a:cs typeface="Consolas" pitchFamily="49" charset="0"/>
              </a:rPr>
              <a:t>2. Repeat step 3 to 4 while I &lt;= upper_bound</a:t>
            </a:r>
          </a:p>
          <a:p>
            <a:pPr>
              <a:lnSpc>
                <a:spcPct val="150000"/>
              </a:lnSpc>
            </a:pPr>
            <a:r>
              <a:rPr lang="en-IN" sz="2200" b="1" dirty="0">
                <a:solidFill>
                  <a:schemeClr val="tx2"/>
                </a:solidFill>
                <a:latin typeface="Consolas" pitchFamily="49" charset="0"/>
                <a:cs typeface="Consolas" pitchFamily="49" charset="0"/>
              </a:rPr>
              <a:t>3. 		</a:t>
            </a:r>
            <a:r>
              <a:rPr lang="en-IN" sz="2200" b="1" dirty="0">
                <a:latin typeface="Consolas" pitchFamily="49" charset="0"/>
                <a:cs typeface="Consolas" pitchFamily="49" charset="0"/>
              </a:rPr>
              <a:t>Apply process to A[i]</a:t>
            </a:r>
          </a:p>
          <a:p>
            <a:pPr marL="0" lvl="3">
              <a:lnSpc>
                <a:spcPct val="150000"/>
              </a:lnSpc>
              <a:buClr>
                <a:schemeClr val="tx2">
                  <a:lumMod val="60000"/>
                  <a:lumOff val="40000"/>
                </a:schemeClr>
              </a:buClr>
            </a:pPr>
            <a:r>
              <a:rPr lang="en-IN" sz="2200" b="1" dirty="0">
                <a:solidFill>
                  <a:schemeClr val="tx2"/>
                </a:solidFill>
                <a:latin typeface="Consolas" pitchFamily="49" charset="0"/>
                <a:cs typeface="Consolas" pitchFamily="49" charset="0"/>
              </a:rPr>
              <a:t>4.          </a:t>
            </a:r>
            <a:r>
              <a:rPr lang="en-IN" sz="2200" b="1" dirty="0">
                <a:latin typeface="Consolas" pitchFamily="49" charset="0"/>
                <a:cs typeface="Consolas" pitchFamily="49" charset="0"/>
              </a:rPr>
              <a:t>Set I = I + 1</a:t>
            </a:r>
          </a:p>
          <a:p>
            <a:pPr lvl="1">
              <a:lnSpc>
                <a:spcPct val="150000"/>
              </a:lnSpc>
            </a:pPr>
            <a:r>
              <a:rPr lang="en-IN" sz="2200" b="1" dirty="0">
                <a:solidFill>
                  <a:schemeClr val="tx2"/>
                </a:solidFill>
                <a:latin typeface="Consolas" pitchFamily="49" charset="0"/>
                <a:cs typeface="Consolas" pitchFamily="49" charset="0"/>
              </a:rPr>
              <a:t>[END OF LOOP]</a:t>
            </a:r>
          </a:p>
          <a:p>
            <a:pPr marL="457200" indent="-457200">
              <a:lnSpc>
                <a:spcPct val="150000"/>
              </a:lnSpc>
              <a:buFont typeface="+mj-lt"/>
              <a:buAutoNum type="arabicPeriod" startAt="5"/>
            </a:pPr>
            <a:r>
              <a:rPr lang="en-IN" sz="2200" b="1" dirty="0">
                <a:solidFill>
                  <a:schemeClr val="tx2"/>
                </a:solidFill>
                <a:latin typeface="Consolas" pitchFamily="49" charset="0"/>
                <a:cs typeface="Consolas" pitchFamily="49" charset="0"/>
              </a:rPr>
              <a:t>EXIT</a:t>
            </a:r>
          </a:p>
        </p:txBody>
      </p:sp>
    </p:spTree>
    <p:extLst>
      <p:ext uri="{BB962C8B-B14F-4D97-AF65-F5344CB8AC3E}">
        <p14:creationId xmlns:p14="http://schemas.microsoft.com/office/powerpoint/2010/main" val="1648770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an element </a:t>
            </a:r>
            <a:r>
              <a:rPr lang="en-US" dirty="0" smtClean="0"/>
              <a:t>at the End of an Array</a:t>
            </a:r>
            <a:endParaRPr lang="en-US" dirty="0"/>
          </a:p>
        </p:txBody>
      </p:sp>
      <p:sp>
        <p:nvSpPr>
          <p:cNvPr id="3" name="Content Placeholder 2"/>
          <p:cNvSpPr>
            <a:spLocks noGrp="1"/>
          </p:cNvSpPr>
          <p:nvPr>
            <p:ph idx="1"/>
          </p:nvPr>
        </p:nvSpPr>
        <p:spPr/>
        <p:txBody>
          <a:bodyPr/>
          <a:lstStyle/>
          <a:p>
            <a:r>
              <a:rPr lang="en-US" dirty="0"/>
              <a:t>If an element has to be </a:t>
            </a:r>
            <a:r>
              <a:rPr lang="en-US" b="1" dirty="0">
                <a:solidFill>
                  <a:srgbClr val="C00000"/>
                </a:solidFill>
              </a:rPr>
              <a:t>inserted at the end </a:t>
            </a:r>
            <a:r>
              <a:rPr lang="en-US" dirty="0"/>
              <a:t>of an existing array, then the task of insertion is quite simple.</a:t>
            </a:r>
          </a:p>
        </p:txBody>
      </p:sp>
      <p:sp>
        <p:nvSpPr>
          <p:cNvPr id="4" name="TextBox 3"/>
          <p:cNvSpPr txBox="1"/>
          <p:nvPr/>
        </p:nvSpPr>
        <p:spPr>
          <a:xfrm>
            <a:off x="376518" y="2187547"/>
            <a:ext cx="7162800" cy="1615827"/>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pPr>
              <a:lnSpc>
                <a:spcPct val="150000"/>
              </a:lnSpc>
            </a:pPr>
            <a:r>
              <a:rPr lang="en-IN" sz="2200" b="1" dirty="0">
                <a:solidFill>
                  <a:schemeClr val="tx2"/>
                </a:solidFill>
                <a:latin typeface="Consolas" pitchFamily="49" charset="0"/>
                <a:cs typeface="Consolas" pitchFamily="49" charset="0"/>
              </a:rPr>
              <a:t>1. Set </a:t>
            </a:r>
            <a:r>
              <a:rPr lang="en-IN" sz="2200" b="1" dirty="0">
                <a:latin typeface="Consolas" pitchFamily="49" charset="0"/>
                <a:cs typeface="Consolas" pitchFamily="49" charset="0"/>
              </a:rPr>
              <a:t>upper_bound = upper_bound + 1</a:t>
            </a:r>
          </a:p>
          <a:p>
            <a:pPr>
              <a:lnSpc>
                <a:spcPct val="150000"/>
              </a:lnSpc>
            </a:pPr>
            <a:r>
              <a:rPr lang="en-IN" sz="2200" b="1" dirty="0">
                <a:solidFill>
                  <a:schemeClr val="tx2"/>
                </a:solidFill>
                <a:latin typeface="Consolas" pitchFamily="49" charset="0"/>
                <a:cs typeface="Consolas" pitchFamily="49" charset="0"/>
              </a:rPr>
              <a:t>2. Set </a:t>
            </a:r>
            <a:r>
              <a:rPr lang="en-IN" sz="2200" b="1" dirty="0">
                <a:latin typeface="Consolas" pitchFamily="49" charset="0"/>
                <a:cs typeface="Consolas" pitchFamily="49" charset="0"/>
              </a:rPr>
              <a:t>A[upper_bound] = VAL</a:t>
            </a:r>
          </a:p>
          <a:p>
            <a:pPr>
              <a:lnSpc>
                <a:spcPct val="150000"/>
              </a:lnSpc>
            </a:pPr>
            <a:r>
              <a:rPr lang="en-IN" sz="2200" b="1" dirty="0">
                <a:solidFill>
                  <a:schemeClr val="tx2"/>
                </a:solidFill>
                <a:latin typeface="Consolas" pitchFamily="49" charset="0"/>
                <a:cs typeface="Consolas" pitchFamily="49" charset="0"/>
              </a:rPr>
              <a:t>3. EXIT</a:t>
            </a:r>
          </a:p>
        </p:txBody>
      </p:sp>
    </p:spTree>
    <p:extLst>
      <p:ext uri="{BB962C8B-B14F-4D97-AF65-F5344CB8AC3E}">
        <p14:creationId xmlns:p14="http://schemas.microsoft.com/office/powerpoint/2010/main" val="37323686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an element in </a:t>
            </a:r>
            <a:r>
              <a:rPr lang="en-US" dirty="0" smtClean="0"/>
              <a:t>the Middle of an Array </a:t>
            </a:r>
            <a:endParaRPr lang="en-US" dirty="0"/>
          </a:p>
        </p:txBody>
      </p:sp>
      <p:sp>
        <p:nvSpPr>
          <p:cNvPr id="3" name="Content Placeholder 2"/>
          <p:cNvSpPr>
            <a:spLocks noGrp="1"/>
          </p:cNvSpPr>
          <p:nvPr>
            <p:ph idx="1"/>
          </p:nvPr>
        </p:nvSpPr>
        <p:spPr/>
        <p:txBody>
          <a:bodyPr/>
          <a:lstStyle/>
          <a:p>
            <a:r>
              <a:rPr lang="en-US" dirty="0"/>
              <a:t>If we have to insert an element </a:t>
            </a:r>
            <a:r>
              <a:rPr lang="en-US" b="1" dirty="0">
                <a:solidFill>
                  <a:srgbClr val="C00000"/>
                </a:solidFill>
              </a:rPr>
              <a:t>in the middle </a:t>
            </a:r>
            <a:r>
              <a:rPr lang="en-US" dirty="0"/>
              <a:t>of the array, we have to move few elements from their positions in order to accommodate space for the new element.</a:t>
            </a:r>
          </a:p>
          <a:p>
            <a:r>
              <a:rPr lang="en-US" dirty="0"/>
              <a:t>The algorithm INSERT will be declared as </a:t>
            </a:r>
            <a:r>
              <a:rPr lang="en-US" b="1" dirty="0">
                <a:solidFill>
                  <a:srgbClr val="C00000"/>
                </a:solidFill>
              </a:rPr>
              <a:t>INSERT(A, N, POS, VAL).</a:t>
            </a:r>
          </a:p>
          <a:p>
            <a:r>
              <a:rPr lang="en-US" dirty="0"/>
              <a:t>The arguments are:</a:t>
            </a:r>
          </a:p>
          <a:p>
            <a:pPr lvl="1"/>
            <a:r>
              <a:rPr lang="en-US" b="1" dirty="0">
                <a:solidFill>
                  <a:srgbClr val="C00000"/>
                </a:solidFill>
              </a:rPr>
              <a:t>A</a:t>
            </a:r>
            <a:r>
              <a:rPr lang="en-US" dirty="0"/>
              <a:t>, is the array in which the element has to be inserted.</a:t>
            </a:r>
          </a:p>
          <a:p>
            <a:pPr lvl="1"/>
            <a:r>
              <a:rPr lang="en-US" b="1" dirty="0">
                <a:solidFill>
                  <a:srgbClr val="C00000"/>
                </a:solidFill>
              </a:rPr>
              <a:t>N</a:t>
            </a:r>
            <a:r>
              <a:rPr lang="en-US" dirty="0"/>
              <a:t>, is the number of elements in the array.</a:t>
            </a:r>
          </a:p>
          <a:p>
            <a:pPr lvl="1"/>
            <a:r>
              <a:rPr lang="en-US" b="1" dirty="0">
                <a:solidFill>
                  <a:srgbClr val="C00000"/>
                </a:solidFill>
              </a:rPr>
              <a:t>POS</a:t>
            </a:r>
            <a:r>
              <a:rPr lang="en-US" dirty="0"/>
              <a:t>, is the position at which the element has to be inserted.</a:t>
            </a:r>
          </a:p>
          <a:p>
            <a:pPr lvl="1"/>
            <a:r>
              <a:rPr lang="en-US" b="1" dirty="0">
                <a:solidFill>
                  <a:srgbClr val="C00000"/>
                </a:solidFill>
              </a:rPr>
              <a:t>VAL</a:t>
            </a:r>
            <a:r>
              <a:rPr lang="en-US" dirty="0"/>
              <a:t>, the value that has to be inserted.</a:t>
            </a:r>
          </a:p>
        </p:txBody>
      </p:sp>
    </p:spTree>
    <p:extLst>
      <p:ext uri="{BB962C8B-B14F-4D97-AF65-F5344CB8AC3E}">
        <p14:creationId xmlns:p14="http://schemas.microsoft.com/office/powerpoint/2010/main" val="14285005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Algorithm to insert an element in the middle of an array.</a:t>
            </a:r>
          </a:p>
          <a:p>
            <a:r>
              <a:rPr lang="en-US" dirty="0"/>
              <a:t>PROCEDURE : </a:t>
            </a:r>
            <a:r>
              <a:rPr lang="en-US" b="1" dirty="0">
                <a:solidFill>
                  <a:srgbClr val="C00000"/>
                </a:solidFill>
              </a:rPr>
              <a:t>INSERT(A, N, POS, VAL)</a:t>
            </a:r>
          </a:p>
        </p:txBody>
      </p:sp>
      <p:sp>
        <p:nvSpPr>
          <p:cNvPr id="4" name="TextBox 3"/>
          <p:cNvSpPr txBox="1"/>
          <p:nvPr/>
        </p:nvSpPr>
        <p:spPr>
          <a:xfrm>
            <a:off x="134471" y="1918596"/>
            <a:ext cx="8659906" cy="466281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pPr marL="457200" indent="-457200">
              <a:lnSpc>
                <a:spcPct val="150000"/>
              </a:lnSpc>
              <a:buAutoNum type="arabicPeriod"/>
            </a:pPr>
            <a:r>
              <a:rPr lang="en-IN" sz="2200" b="1" dirty="0">
                <a:solidFill>
                  <a:schemeClr val="tx2"/>
                </a:solidFill>
                <a:latin typeface="Consolas" pitchFamily="49" charset="0"/>
                <a:cs typeface="Consolas" pitchFamily="49" charset="0"/>
              </a:rPr>
              <a:t>[INITIALIZATION] </a:t>
            </a:r>
          </a:p>
          <a:p>
            <a:pPr indent="457200">
              <a:lnSpc>
                <a:spcPct val="150000"/>
              </a:lnSpc>
            </a:pPr>
            <a:r>
              <a:rPr lang="en-IN" sz="2200" b="1" dirty="0">
                <a:solidFill>
                  <a:schemeClr val="tx2"/>
                </a:solidFill>
                <a:latin typeface="Consolas" pitchFamily="49" charset="0"/>
                <a:cs typeface="Consolas" pitchFamily="49" charset="0"/>
              </a:rPr>
              <a:t>SET </a:t>
            </a:r>
            <a:r>
              <a:rPr lang="en-IN" sz="2200" b="1" dirty="0">
                <a:latin typeface="Consolas" pitchFamily="49" charset="0"/>
                <a:cs typeface="Consolas" pitchFamily="49" charset="0"/>
              </a:rPr>
              <a:t>I = N</a:t>
            </a:r>
          </a:p>
          <a:p>
            <a:pPr>
              <a:lnSpc>
                <a:spcPct val="150000"/>
              </a:lnSpc>
            </a:pPr>
            <a:r>
              <a:rPr lang="en-IN" sz="2200" b="1" dirty="0">
                <a:solidFill>
                  <a:schemeClr val="tx2"/>
                </a:solidFill>
                <a:latin typeface="Consolas" pitchFamily="49" charset="0"/>
                <a:cs typeface="Consolas" pitchFamily="49" charset="0"/>
              </a:rPr>
              <a:t>2. Repeat Step 3 and 4 while </a:t>
            </a:r>
            <a:r>
              <a:rPr lang="en-IN" sz="2200" b="1" dirty="0">
                <a:latin typeface="Consolas" pitchFamily="49" charset="0"/>
                <a:cs typeface="Consolas" pitchFamily="49" charset="0"/>
              </a:rPr>
              <a:t>I &gt;= POS </a:t>
            </a:r>
          </a:p>
          <a:p>
            <a:pPr marL="1084263" indent="-1084263">
              <a:lnSpc>
                <a:spcPct val="150000"/>
              </a:lnSpc>
              <a:buAutoNum type="arabicPeriod" startAt="3"/>
            </a:pPr>
            <a:r>
              <a:rPr lang="en-IN" sz="2200" b="1" dirty="0">
                <a:solidFill>
                  <a:schemeClr val="tx2"/>
                </a:solidFill>
                <a:latin typeface="Consolas" pitchFamily="49" charset="0"/>
                <a:cs typeface="Consolas" pitchFamily="49" charset="0"/>
              </a:rPr>
              <a:t>SET </a:t>
            </a:r>
            <a:r>
              <a:rPr lang="en-IN" sz="2200" b="1" dirty="0">
                <a:latin typeface="Consolas" pitchFamily="49" charset="0"/>
                <a:cs typeface="Consolas" pitchFamily="49" charset="0"/>
              </a:rPr>
              <a:t>A[I+1] = A[I]</a:t>
            </a:r>
          </a:p>
          <a:p>
            <a:pPr marL="1084263" indent="-1084263">
              <a:lnSpc>
                <a:spcPct val="150000"/>
              </a:lnSpc>
              <a:buAutoNum type="arabicPeriod" startAt="3"/>
            </a:pPr>
            <a:r>
              <a:rPr lang="en-IN" sz="2200" b="1" dirty="0">
                <a:solidFill>
                  <a:schemeClr val="tx2"/>
                </a:solidFill>
                <a:latin typeface="Consolas" pitchFamily="49" charset="0"/>
                <a:cs typeface="Consolas" pitchFamily="49" charset="0"/>
              </a:rPr>
              <a:t>SET </a:t>
            </a:r>
            <a:r>
              <a:rPr lang="en-IN" sz="2200" b="1" dirty="0">
                <a:latin typeface="Consolas" pitchFamily="49" charset="0"/>
                <a:cs typeface="Consolas" pitchFamily="49" charset="0"/>
              </a:rPr>
              <a:t>I = I – 1</a:t>
            </a:r>
          </a:p>
          <a:p>
            <a:pPr indent="457200">
              <a:lnSpc>
                <a:spcPct val="150000"/>
              </a:lnSpc>
            </a:pPr>
            <a:r>
              <a:rPr lang="en-IN" sz="2200" b="1" dirty="0">
                <a:solidFill>
                  <a:schemeClr val="tx2"/>
                </a:solidFill>
                <a:latin typeface="Consolas" pitchFamily="49" charset="0"/>
                <a:cs typeface="Consolas" pitchFamily="49" charset="0"/>
              </a:rPr>
              <a:t>[END OF LOOP]</a:t>
            </a:r>
          </a:p>
          <a:p>
            <a:pPr marL="457200" indent="-457200">
              <a:lnSpc>
                <a:spcPct val="150000"/>
              </a:lnSpc>
              <a:buFont typeface="+mj-lt"/>
              <a:buAutoNum type="arabicPeriod" startAt="5"/>
            </a:pPr>
            <a:r>
              <a:rPr lang="en-IN" sz="2200" b="1" dirty="0">
                <a:solidFill>
                  <a:schemeClr val="tx2"/>
                </a:solidFill>
                <a:latin typeface="Consolas" pitchFamily="49" charset="0"/>
                <a:cs typeface="Consolas" pitchFamily="49" charset="0"/>
              </a:rPr>
              <a:t>SET </a:t>
            </a:r>
            <a:r>
              <a:rPr lang="en-IN" sz="2200" b="1" dirty="0">
                <a:latin typeface="Consolas" pitchFamily="49" charset="0"/>
                <a:cs typeface="Consolas" pitchFamily="49" charset="0"/>
              </a:rPr>
              <a:t>N = N + 1</a:t>
            </a:r>
          </a:p>
          <a:p>
            <a:pPr marL="457200" indent="-457200">
              <a:lnSpc>
                <a:spcPct val="150000"/>
              </a:lnSpc>
              <a:buAutoNum type="arabicPeriod" startAt="5"/>
            </a:pPr>
            <a:r>
              <a:rPr lang="en-IN" sz="2200" b="1" dirty="0">
                <a:solidFill>
                  <a:schemeClr val="tx2"/>
                </a:solidFill>
                <a:latin typeface="Consolas" pitchFamily="49" charset="0"/>
                <a:cs typeface="Consolas" pitchFamily="49" charset="0"/>
              </a:rPr>
              <a:t>SET </a:t>
            </a:r>
            <a:r>
              <a:rPr lang="en-IN" sz="2200" b="1" dirty="0">
                <a:latin typeface="Consolas" pitchFamily="49" charset="0"/>
                <a:cs typeface="Consolas" pitchFamily="49" charset="0"/>
              </a:rPr>
              <a:t>A[POS]=VAL</a:t>
            </a:r>
          </a:p>
          <a:p>
            <a:pPr marL="457200" indent="-457200">
              <a:lnSpc>
                <a:spcPct val="150000"/>
              </a:lnSpc>
              <a:buAutoNum type="arabicPeriod" startAt="5"/>
            </a:pPr>
            <a:r>
              <a:rPr lang="en-IN" sz="2200" b="1" dirty="0">
                <a:solidFill>
                  <a:schemeClr val="tx2"/>
                </a:solidFill>
                <a:latin typeface="Consolas" pitchFamily="49" charset="0"/>
                <a:cs typeface="Consolas" pitchFamily="49" charset="0"/>
              </a:rPr>
              <a:t>EXIT</a:t>
            </a:r>
          </a:p>
        </p:txBody>
      </p:sp>
    </p:spTree>
    <p:extLst>
      <p:ext uri="{BB962C8B-B14F-4D97-AF65-F5344CB8AC3E}">
        <p14:creationId xmlns:p14="http://schemas.microsoft.com/office/powerpoint/2010/main" val="6414306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a:t>
            </a:r>
          </a:p>
        </p:txBody>
      </p:sp>
      <p:sp>
        <p:nvSpPr>
          <p:cNvPr id="3" name="Content Placeholder 2"/>
          <p:cNvSpPr>
            <a:spLocks noGrp="1"/>
          </p:cNvSpPr>
          <p:nvPr>
            <p:ph idx="1"/>
          </p:nvPr>
        </p:nvSpPr>
        <p:spPr/>
        <p:txBody>
          <a:bodyPr/>
          <a:lstStyle/>
          <a:p>
            <a:r>
              <a:rPr lang="en-US" b="1" dirty="0">
                <a:solidFill>
                  <a:srgbClr val="C00000"/>
                </a:solidFill>
              </a:rPr>
              <a:t>Data</a:t>
            </a:r>
            <a:r>
              <a:rPr lang="en-US" dirty="0">
                <a:solidFill>
                  <a:srgbClr val="C00000"/>
                </a:solidFill>
              </a:rPr>
              <a:t> </a:t>
            </a:r>
            <a:r>
              <a:rPr lang="en-US" dirty="0"/>
              <a:t>is the basic fact or entity that is utilized in calculation or manipulation.</a:t>
            </a:r>
          </a:p>
          <a:p>
            <a:r>
              <a:rPr lang="en-IN" dirty="0"/>
              <a:t>There are two different </a:t>
            </a:r>
            <a:r>
              <a:rPr lang="en-IN" b="1" dirty="0"/>
              <a:t>types of data </a:t>
            </a:r>
            <a:r>
              <a:rPr lang="en-IN" b="1" dirty="0">
                <a:solidFill>
                  <a:srgbClr val="C00000"/>
                </a:solidFill>
              </a:rPr>
              <a:t>Numeric</a:t>
            </a:r>
            <a:r>
              <a:rPr lang="en-IN" dirty="0">
                <a:solidFill>
                  <a:srgbClr val="C00000"/>
                </a:solidFill>
              </a:rPr>
              <a:t> </a:t>
            </a:r>
            <a:r>
              <a:rPr lang="en-IN" dirty="0"/>
              <a:t>data and </a:t>
            </a:r>
            <a:r>
              <a:rPr lang="en-IN" b="1" dirty="0">
                <a:solidFill>
                  <a:srgbClr val="C00000"/>
                </a:solidFill>
              </a:rPr>
              <a:t>Alphanumeric</a:t>
            </a:r>
            <a:r>
              <a:rPr lang="en-IN" dirty="0"/>
              <a:t> data.</a:t>
            </a:r>
            <a:endParaRPr lang="en-US" dirty="0"/>
          </a:p>
          <a:p>
            <a:r>
              <a:rPr lang="en-US" dirty="0"/>
              <a:t>When a programmer collects such type of data for </a:t>
            </a:r>
            <a:r>
              <a:rPr lang="en-US" b="1" dirty="0">
                <a:solidFill>
                  <a:srgbClr val="C00000"/>
                </a:solidFill>
              </a:rPr>
              <a:t>processing</a:t>
            </a:r>
            <a:r>
              <a:rPr lang="en-US" dirty="0"/>
              <a:t>, he would require space  </a:t>
            </a:r>
            <a:r>
              <a:rPr lang="en-US" b="1" dirty="0">
                <a:solidFill>
                  <a:srgbClr val="C00000"/>
                </a:solidFill>
              </a:rPr>
              <a:t>to store them in computer’s main memory</a:t>
            </a:r>
            <a:r>
              <a:rPr lang="en-US" dirty="0"/>
              <a:t>.</a:t>
            </a:r>
          </a:p>
          <a:p>
            <a:r>
              <a:rPr lang="en-IN" dirty="0"/>
              <a:t>The process of storing data items in computer’s main memory is called </a:t>
            </a:r>
            <a:r>
              <a:rPr lang="en-IN" b="1" i="1" dirty="0">
                <a:solidFill>
                  <a:srgbClr val="C00000"/>
                </a:solidFill>
              </a:rPr>
              <a:t>representation.</a:t>
            </a:r>
            <a:endParaRPr lang="en-IN" dirty="0">
              <a:solidFill>
                <a:srgbClr val="C00000"/>
              </a:solidFill>
            </a:endParaRPr>
          </a:p>
          <a:p>
            <a:r>
              <a:rPr lang="en-IN" b="1" dirty="0">
                <a:solidFill>
                  <a:srgbClr val="C00000"/>
                </a:solidFill>
              </a:rPr>
              <a:t>Data</a:t>
            </a:r>
            <a:r>
              <a:rPr lang="en-IN" dirty="0">
                <a:solidFill>
                  <a:srgbClr val="C00000"/>
                </a:solidFill>
              </a:rPr>
              <a:t> </a:t>
            </a:r>
            <a:r>
              <a:rPr lang="en-IN" dirty="0"/>
              <a:t>to be processed must be </a:t>
            </a:r>
            <a:r>
              <a:rPr lang="en-IN" b="1" dirty="0">
                <a:solidFill>
                  <a:srgbClr val="C00000"/>
                </a:solidFill>
              </a:rPr>
              <a:t>organized in a particular fashion</a:t>
            </a:r>
            <a:r>
              <a:rPr lang="en-IN" dirty="0"/>
              <a:t>, these organization leads to structuring of data, and hence the mission to study the </a:t>
            </a:r>
            <a:r>
              <a:rPr lang="en-IN" b="1" dirty="0">
                <a:solidFill>
                  <a:srgbClr val="C00000"/>
                </a:solidFill>
              </a:rPr>
              <a:t>Data Structures</a:t>
            </a:r>
            <a:r>
              <a:rPr lang="en-IN" dirty="0"/>
              <a:t>.</a:t>
            </a:r>
            <a:endParaRPr lang="en-US" dirty="0"/>
          </a:p>
        </p:txBody>
      </p:sp>
      <p:pic>
        <p:nvPicPr>
          <p:cNvPr id="2050" name="Picture 2" descr="E:\Clients\Darshan\Data Structure\2018\PPT\images\data.png"/>
          <p:cNvPicPr>
            <a:picLocks noChangeAspect="1" noChangeArrowheads="1"/>
          </p:cNvPicPr>
          <p:nvPr/>
        </p:nvPicPr>
        <p:blipFill>
          <a:blip r:embed="rId2" cstate="print">
            <a:duotone>
              <a:schemeClr val="accent5">
                <a:shade val="45000"/>
                <a:satMod val="135000"/>
              </a:schemeClr>
              <a:prstClr val="white"/>
            </a:duotone>
            <a:extLst>
              <a:ext uri="{BEBA8EAE-BF5A-486C-A8C5-ECC9F3942E4B}">
                <a14:imgProps xmlns:a14="http://schemas.microsoft.com/office/drawing/2010/main">
                  <a14:imgLayer r:embed="rId3">
                    <a14:imgEffect>
                      <a14:artisticPencilSketch/>
                    </a14:imgEffect>
                  </a14:imgLayer>
                </a14:imgProps>
              </a:ext>
              <a:ext uri="{28A0092B-C50C-407E-A947-70E740481C1C}">
                <a14:useLocalDpi xmlns:a14="http://schemas.microsoft.com/office/drawing/2010/main" val="0"/>
              </a:ext>
            </a:extLst>
          </a:blip>
          <a:srcRect/>
          <a:stretch>
            <a:fillRect/>
          </a:stretch>
        </p:blipFill>
        <p:spPr bwMode="auto">
          <a:xfrm>
            <a:off x="10606315" y="4604657"/>
            <a:ext cx="10668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13717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an element </a:t>
            </a:r>
            <a:r>
              <a:rPr lang="en-US" dirty="0" smtClean="0"/>
              <a:t>from the End of </a:t>
            </a:r>
            <a:r>
              <a:rPr lang="en-US" dirty="0"/>
              <a:t>an Array</a:t>
            </a:r>
          </a:p>
        </p:txBody>
      </p:sp>
      <p:sp>
        <p:nvSpPr>
          <p:cNvPr id="3" name="Content Placeholder 2"/>
          <p:cNvSpPr>
            <a:spLocks noGrp="1"/>
          </p:cNvSpPr>
          <p:nvPr>
            <p:ph idx="1"/>
          </p:nvPr>
        </p:nvSpPr>
        <p:spPr/>
        <p:txBody>
          <a:bodyPr/>
          <a:lstStyle/>
          <a:p>
            <a:r>
              <a:rPr lang="en-US" dirty="0"/>
              <a:t>If an element has to be </a:t>
            </a:r>
            <a:r>
              <a:rPr lang="en-US" b="1" dirty="0">
                <a:solidFill>
                  <a:srgbClr val="C00000"/>
                </a:solidFill>
              </a:rPr>
              <a:t>deleted from the end </a:t>
            </a:r>
            <a:r>
              <a:rPr lang="en-US" dirty="0"/>
              <a:t>of an existing array, then the task of deletion is quite simple.</a:t>
            </a:r>
          </a:p>
        </p:txBody>
      </p:sp>
      <p:sp>
        <p:nvSpPr>
          <p:cNvPr id="4" name="TextBox 3"/>
          <p:cNvSpPr txBox="1"/>
          <p:nvPr/>
        </p:nvSpPr>
        <p:spPr>
          <a:xfrm>
            <a:off x="376518" y="2187547"/>
            <a:ext cx="7162800" cy="1107996"/>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pPr>
              <a:lnSpc>
                <a:spcPct val="150000"/>
              </a:lnSpc>
            </a:pPr>
            <a:r>
              <a:rPr lang="en-IN" sz="2200" b="1" dirty="0">
                <a:solidFill>
                  <a:schemeClr val="tx2"/>
                </a:solidFill>
                <a:latin typeface="Consolas" pitchFamily="49" charset="0"/>
                <a:cs typeface="Consolas" pitchFamily="49" charset="0"/>
              </a:rPr>
              <a:t>1. SET </a:t>
            </a:r>
            <a:r>
              <a:rPr lang="en-IN" sz="2200" b="1" dirty="0">
                <a:latin typeface="Consolas" pitchFamily="49" charset="0"/>
                <a:cs typeface="Consolas" pitchFamily="49" charset="0"/>
              </a:rPr>
              <a:t>upper_bound = upper_bound - 1</a:t>
            </a:r>
          </a:p>
          <a:p>
            <a:pPr>
              <a:lnSpc>
                <a:spcPct val="150000"/>
              </a:lnSpc>
            </a:pPr>
            <a:r>
              <a:rPr lang="en-IN" sz="2200" b="1" dirty="0">
                <a:solidFill>
                  <a:schemeClr val="tx2"/>
                </a:solidFill>
                <a:latin typeface="Consolas" pitchFamily="49" charset="0"/>
                <a:cs typeface="Consolas" pitchFamily="49" charset="0"/>
              </a:rPr>
              <a:t>2. EXIT</a:t>
            </a:r>
          </a:p>
        </p:txBody>
      </p:sp>
    </p:spTree>
    <p:extLst>
      <p:ext uri="{BB962C8B-B14F-4D97-AF65-F5344CB8AC3E}">
        <p14:creationId xmlns:p14="http://schemas.microsoft.com/office/powerpoint/2010/main" val="35436001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an element </a:t>
            </a:r>
            <a:r>
              <a:rPr lang="en-US" dirty="0" smtClean="0"/>
              <a:t>from the Middle of </a:t>
            </a:r>
            <a:r>
              <a:rPr lang="en-US" dirty="0"/>
              <a:t>an Array</a:t>
            </a:r>
          </a:p>
        </p:txBody>
      </p:sp>
      <p:sp>
        <p:nvSpPr>
          <p:cNvPr id="3" name="Content Placeholder 2"/>
          <p:cNvSpPr>
            <a:spLocks noGrp="1"/>
          </p:cNvSpPr>
          <p:nvPr>
            <p:ph idx="1"/>
          </p:nvPr>
        </p:nvSpPr>
        <p:spPr/>
        <p:txBody>
          <a:bodyPr/>
          <a:lstStyle/>
          <a:p>
            <a:r>
              <a:rPr lang="en-US" dirty="0"/>
              <a:t>If we have to delete an element </a:t>
            </a:r>
            <a:r>
              <a:rPr lang="en-US" b="1" dirty="0">
                <a:solidFill>
                  <a:srgbClr val="C00000"/>
                </a:solidFill>
              </a:rPr>
              <a:t>in the middle </a:t>
            </a:r>
            <a:r>
              <a:rPr lang="en-US" dirty="0"/>
              <a:t>of the array, we have to move few elements from their positions in order to occupy space of the deleted element.</a:t>
            </a:r>
          </a:p>
          <a:p>
            <a:r>
              <a:rPr lang="en-US" dirty="0"/>
              <a:t>The algorithm DELETE will be declared as </a:t>
            </a:r>
            <a:r>
              <a:rPr lang="en-US" b="1" dirty="0">
                <a:solidFill>
                  <a:srgbClr val="C00000"/>
                </a:solidFill>
              </a:rPr>
              <a:t>DELETE(A, N, POS).</a:t>
            </a:r>
          </a:p>
          <a:p>
            <a:r>
              <a:rPr lang="en-US" dirty="0"/>
              <a:t>The arguments are:</a:t>
            </a:r>
          </a:p>
          <a:p>
            <a:pPr lvl="1"/>
            <a:r>
              <a:rPr lang="en-US" b="1" dirty="0">
                <a:solidFill>
                  <a:srgbClr val="C00000"/>
                </a:solidFill>
              </a:rPr>
              <a:t>A</a:t>
            </a:r>
            <a:r>
              <a:rPr lang="en-US" dirty="0"/>
              <a:t>, is the array from which the element has to be deleted.</a:t>
            </a:r>
          </a:p>
          <a:p>
            <a:pPr lvl="1"/>
            <a:r>
              <a:rPr lang="en-US" b="1" dirty="0">
                <a:solidFill>
                  <a:srgbClr val="C00000"/>
                </a:solidFill>
              </a:rPr>
              <a:t>N</a:t>
            </a:r>
            <a:r>
              <a:rPr lang="en-US" dirty="0"/>
              <a:t>, is the number of elements in the array.</a:t>
            </a:r>
          </a:p>
          <a:p>
            <a:pPr lvl="1"/>
            <a:r>
              <a:rPr lang="en-US" b="1" dirty="0">
                <a:solidFill>
                  <a:srgbClr val="C00000"/>
                </a:solidFill>
              </a:rPr>
              <a:t>POS</a:t>
            </a:r>
            <a:r>
              <a:rPr lang="en-US" dirty="0"/>
              <a:t>, is the position from which the element has to be deleted.</a:t>
            </a:r>
          </a:p>
        </p:txBody>
      </p:sp>
    </p:spTree>
    <p:extLst>
      <p:ext uri="{BB962C8B-B14F-4D97-AF65-F5344CB8AC3E}">
        <p14:creationId xmlns:p14="http://schemas.microsoft.com/office/powerpoint/2010/main" val="30788630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an element from an Array</a:t>
            </a:r>
          </a:p>
        </p:txBody>
      </p:sp>
      <p:sp>
        <p:nvSpPr>
          <p:cNvPr id="3" name="Content Placeholder 2"/>
          <p:cNvSpPr>
            <a:spLocks noGrp="1"/>
          </p:cNvSpPr>
          <p:nvPr>
            <p:ph idx="1"/>
          </p:nvPr>
        </p:nvSpPr>
        <p:spPr/>
        <p:txBody>
          <a:bodyPr/>
          <a:lstStyle/>
          <a:p>
            <a:r>
              <a:rPr lang="en-US" dirty="0"/>
              <a:t>Algorithm to delete an element from the middle of an array.</a:t>
            </a:r>
          </a:p>
          <a:p>
            <a:r>
              <a:rPr lang="en-US" dirty="0"/>
              <a:t>PROCEDURE : </a:t>
            </a:r>
            <a:r>
              <a:rPr lang="en-US" b="1" dirty="0">
                <a:solidFill>
                  <a:srgbClr val="C00000"/>
                </a:solidFill>
              </a:rPr>
              <a:t>DELETE(A, N, POS)</a:t>
            </a:r>
          </a:p>
        </p:txBody>
      </p:sp>
      <p:sp>
        <p:nvSpPr>
          <p:cNvPr id="4" name="TextBox 3"/>
          <p:cNvSpPr txBox="1"/>
          <p:nvPr/>
        </p:nvSpPr>
        <p:spPr>
          <a:xfrm>
            <a:off x="134471" y="1981352"/>
            <a:ext cx="8659906" cy="4154984"/>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pPr marL="457200" indent="-457200">
              <a:lnSpc>
                <a:spcPct val="150000"/>
              </a:lnSpc>
              <a:buAutoNum type="arabicPeriod"/>
            </a:pPr>
            <a:r>
              <a:rPr lang="en-IN" sz="2200" b="1" dirty="0">
                <a:solidFill>
                  <a:schemeClr val="tx2"/>
                </a:solidFill>
                <a:latin typeface="Consolas" pitchFamily="49" charset="0"/>
                <a:cs typeface="Consolas" pitchFamily="49" charset="0"/>
              </a:rPr>
              <a:t>[INITIALIZATION] </a:t>
            </a:r>
          </a:p>
          <a:p>
            <a:pPr indent="457200">
              <a:lnSpc>
                <a:spcPct val="150000"/>
              </a:lnSpc>
            </a:pPr>
            <a:r>
              <a:rPr lang="en-IN" sz="2200" b="1" dirty="0">
                <a:solidFill>
                  <a:schemeClr val="tx2"/>
                </a:solidFill>
                <a:latin typeface="Consolas" pitchFamily="49" charset="0"/>
                <a:cs typeface="Consolas" pitchFamily="49" charset="0"/>
              </a:rPr>
              <a:t>SET </a:t>
            </a:r>
            <a:r>
              <a:rPr lang="en-IN" sz="2200" b="1" dirty="0">
                <a:latin typeface="Consolas" pitchFamily="49" charset="0"/>
                <a:cs typeface="Consolas" pitchFamily="49" charset="0"/>
              </a:rPr>
              <a:t>I = POS</a:t>
            </a:r>
          </a:p>
          <a:p>
            <a:pPr>
              <a:lnSpc>
                <a:spcPct val="150000"/>
              </a:lnSpc>
            </a:pPr>
            <a:r>
              <a:rPr lang="en-IN" sz="2200" b="1" dirty="0">
                <a:solidFill>
                  <a:schemeClr val="tx2"/>
                </a:solidFill>
                <a:latin typeface="Consolas" pitchFamily="49" charset="0"/>
                <a:cs typeface="Consolas" pitchFamily="49" charset="0"/>
              </a:rPr>
              <a:t>2. Repeat Step 3 and 4 while </a:t>
            </a:r>
            <a:r>
              <a:rPr lang="en-IN" sz="2200" b="1" dirty="0">
                <a:latin typeface="Consolas" pitchFamily="49" charset="0"/>
                <a:cs typeface="Consolas" pitchFamily="49" charset="0"/>
              </a:rPr>
              <a:t>I &lt;= N-1 </a:t>
            </a:r>
          </a:p>
          <a:p>
            <a:pPr marL="1084263" indent="-1084263">
              <a:lnSpc>
                <a:spcPct val="150000"/>
              </a:lnSpc>
              <a:buAutoNum type="arabicPeriod" startAt="3"/>
            </a:pPr>
            <a:r>
              <a:rPr lang="en-IN" sz="2200" b="1" dirty="0">
                <a:solidFill>
                  <a:schemeClr val="tx2"/>
                </a:solidFill>
                <a:latin typeface="Consolas" pitchFamily="49" charset="0"/>
                <a:cs typeface="Consolas" pitchFamily="49" charset="0"/>
              </a:rPr>
              <a:t>SET </a:t>
            </a:r>
            <a:r>
              <a:rPr lang="en-IN" sz="2200" b="1" dirty="0">
                <a:latin typeface="Consolas" pitchFamily="49" charset="0"/>
                <a:cs typeface="Consolas" pitchFamily="49" charset="0"/>
              </a:rPr>
              <a:t>A[I] = A[I+1]</a:t>
            </a:r>
          </a:p>
          <a:p>
            <a:pPr marL="1084263" indent="-1084263">
              <a:lnSpc>
                <a:spcPct val="150000"/>
              </a:lnSpc>
              <a:buAutoNum type="arabicPeriod" startAt="3"/>
            </a:pPr>
            <a:r>
              <a:rPr lang="en-IN" sz="2200" b="1" dirty="0">
                <a:solidFill>
                  <a:schemeClr val="tx2"/>
                </a:solidFill>
                <a:latin typeface="Consolas" pitchFamily="49" charset="0"/>
                <a:cs typeface="Consolas" pitchFamily="49" charset="0"/>
              </a:rPr>
              <a:t>SET </a:t>
            </a:r>
            <a:r>
              <a:rPr lang="en-IN" sz="2200" b="1" dirty="0">
                <a:latin typeface="Consolas" pitchFamily="49" charset="0"/>
                <a:cs typeface="Consolas" pitchFamily="49" charset="0"/>
              </a:rPr>
              <a:t>I = I + 1</a:t>
            </a:r>
          </a:p>
          <a:p>
            <a:pPr indent="457200">
              <a:lnSpc>
                <a:spcPct val="150000"/>
              </a:lnSpc>
            </a:pPr>
            <a:r>
              <a:rPr lang="en-IN" sz="2200" b="1" dirty="0">
                <a:solidFill>
                  <a:schemeClr val="tx2"/>
                </a:solidFill>
                <a:latin typeface="Consolas" pitchFamily="49" charset="0"/>
                <a:cs typeface="Consolas" pitchFamily="49" charset="0"/>
              </a:rPr>
              <a:t>[END OF LOOP]</a:t>
            </a:r>
          </a:p>
          <a:p>
            <a:pPr marL="457200" indent="-457200">
              <a:lnSpc>
                <a:spcPct val="150000"/>
              </a:lnSpc>
              <a:buFont typeface="+mj-lt"/>
              <a:buAutoNum type="arabicPeriod" startAt="5"/>
            </a:pPr>
            <a:r>
              <a:rPr lang="en-IN" sz="2200" b="1" dirty="0">
                <a:solidFill>
                  <a:schemeClr val="tx2"/>
                </a:solidFill>
                <a:latin typeface="Consolas" pitchFamily="49" charset="0"/>
                <a:cs typeface="Consolas" pitchFamily="49" charset="0"/>
              </a:rPr>
              <a:t>SET </a:t>
            </a:r>
            <a:r>
              <a:rPr lang="en-IN" sz="2200" b="1" dirty="0">
                <a:latin typeface="Consolas" pitchFamily="49" charset="0"/>
                <a:cs typeface="Consolas" pitchFamily="49" charset="0"/>
              </a:rPr>
              <a:t>N = N - 1</a:t>
            </a:r>
          </a:p>
          <a:p>
            <a:pPr marL="457200" indent="-457200">
              <a:lnSpc>
                <a:spcPct val="150000"/>
              </a:lnSpc>
              <a:buAutoNum type="arabicPeriod" startAt="5"/>
            </a:pPr>
            <a:r>
              <a:rPr lang="en-IN" sz="2200" b="1" dirty="0">
                <a:solidFill>
                  <a:schemeClr val="tx2"/>
                </a:solidFill>
                <a:latin typeface="Consolas" pitchFamily="49" charset="0"/>
                <a:cs typeface="Consolas" pitchFamily="49" charset="0"/>
              </a:rPr>
              <a:t>EXIT</a:t>
            </a:r>
          </a:p>
        </p:txBody>
      </p:sp>
    </p:spTree>
    <p:extLst>
      <p:ext uri="{BB962C8B-B14F-4D97-AF65-F5344CB8AC3E}">
        <p14:creationId xmlns:p14="http://schemas.microsoft.com/office/powerpoint/2010/main" val="17753297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 Two Arrays</a:t>
            </a:r>
          </a:p>
        </p:txBody>
      </p:sp>
      <p:sp>
        <p:nvSpPr>
          <p:cNvPr id="3" name="Content Placeholder 2"/>
          <p:cNvSpPr>
            <a:spLocks noGrp="1"/>
          </p:cNvSpPr>
          <p:nvPr>
            <p:ph idx="1"/>
          </p:nvPr>
        </p:nvSpPr>
        <p:spPr/>
        <p:txBody>
          <a:bodyPr/>
          <a:lstStyle/>
          <a:p>
            <a:r>
              <a:rPr lang="en-US" b="1" dirty="0">
                <a:solidFill>
                  <a:srgbClr val="C00000"/>
                </a:solidFill>
              </a:rPr>
              <a:t>Merging </a:t>
            </a:r>
            <a:r>
              <a:rPr lang="en-US" dirty="0"/>
              <a:t>two arrays in a third array means first copying the content of the first array into third array and then copying the content of second array into the third array.</a:t>
            </a:r>
          </a:p>
          <a:p>
            <a:r>
              <a:rPr lang="en-US" dirty="0"/>
              <a:t>Hence the </a:t>
            </a:r>
            <a:r>
              <a:rPr lang="en-US" b="1" dirty="0">
                <a:solidFill>
                  <a:srgbClr val="C00000"/>
                </a:solidFill>
              </a:rPr>
              <a:t>merged array contains the content of first array followed by the content of the second array</a:t>
            </a:r>
            <a:r>
              <a:rPr lang="en-US" dirty="0"/>
              <a:t>.</a:t>
            </a:r>
          </a:p>
          <a:p>
            <a:r>
              <a:rPr lang="en-US" dirty="0"/>
              <a:t>If the array are </a:t>
            </a:r>
            <a:r>
              <a:rPr lang="en-US" b="1" dirty="0">
                <a:solidFill>
                  <a:srgbClr val="C00000"/>
                </a:solidFill>
              </a:rPr>
              <a:t>unsorted</a:t>
            </a:r>
            <a:r>
              <a:rPr lang="en-US" dirty="0"/>
              <a:t>, then merging the arrays is very simple.</a:t>
            </a:r>
          </a:p>
          <a:p>
            <a:pPr marL="0" indent="287338">
              <a:buNone/>
            </a:pPr>
            <a:r>
              <a:rPr lang="en-US" dirty="0"/>
              <a:t>Array 1:</a:t>
            </a:r>
          </a:p>
          <a:p>
            <a:pPr marL="0" indent="287338">
              <a:buNone/>
            </a:pPr>
            <a:r>
              <a:rPr lang="en-US" dirty="0"/>
              <a:t>Array 2: </a:t>
            </a:r>
          </a:p>
          <a:p>
            <a:pPr marL="0" indent="287338">
              <a:buNone/>
            </a:pPr>
            <a:r>
              <a:rPr lang="en-US" dirty="0"/>
              <a:t>Array 3: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39044095"/>
              </p:ext>
            </p:extLst>
          </p:nvPr>
        </p:nvGraphicFramePr>
        <p:xfrm>
          <a:off x="1730186" y="2881555"/>
          <a:ext cx="3325908" cy="370840"/>
        </p:xfrm>
        <a:graphic>
          <a:graphicData uri="http://schemas.openxmlformats.org/drawingml/2006/table">
            <a:tbl>
              <a:tblPr firstRow="1" bandRow="1">
                <a:tableStyleId>{2D5ABB26-0587-4C30-8999-92F81FD0307C}</a:tableStyleId>
              </a:tblPr>
              <a:tblGrid>
                <a:gridCol w="657794">
                  <a:extLst>
                    <a:ext uri="{9D8B030D-6E8A-4147-A177-3AD203B41FA5}">
                      <a16:colId xmlns:a16="http://schemas.microsoft.com/office/drawing/2014/main" val="20000"/>
                    </a:ext>
                  </a:extLst>
                </a:gridCol>
                <a:gridCol w="717029">
                  <a:extLst>
                    <a:ext uri="{9D8B030D-6E8A-4147-A177-3AD203B41FA5}">
                      <a16:colId xmlns:a16="http://schemas.microsoft.com/office/drawing/2014/main" val="20001"/>
                    </a:ext>
                  </a:extLst>
                </a:gridCol>
                <a:gridCol w="662955">
                  <a:extLst>
                    <a:ext uri="{9D8B030D-6E8A-4147-A177-3AD203B41FA5}">
                      <a16:colId xmlns:a16="http://schemas.microsoft.com/office/drawing/2014/main" val="20002"/>
                    </a:ext>
                  </a:extLst>
                </a:gridCol>
                <a:gridCol w="644065">
                  <a:extLst>
                    <a:ext uri="{9D8B030D-6E8A-4147-A177-3AD203B41FA5}">
                      <a16:colId xmlns:a16="http://schemas.microsoft.com/office/drawing/2014/main" val="20003"/>
                    </a:ext>
                  </a:extLst>
                </a:gridCol>
                <a:gridCol w="644065">
                  <a:extLst>
                    <a:ext uri="{9D8B030D-6E8A-4147-A177-3AD203B41FA5}">
                      <a16:colId xmlns:a16="http://schemas.microsoft.com/office/drawing/2014/main" val="20004"/>
                    </a:ext>
                  </a:extLst>
                </a:gridCol>
              </a:tblGrid>
              <a:tr h="370840">
                <a:tc>
                  <a:txBody>
                    <a:bodyPr/>
                    <a:lstStyle/>
                    <a:p>
                      <a:r>
                        <a:rPr lang="en-US" dirty="0"/>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81909526"/>
              </p:ext>
            </p:extLst>
          </p:nvPr>
        </p:nvGraphicFramePr>
        <p:xfrm>
          <a:off x="1748120" y="3376168"/>
          <a:ext cx="4625785" cy="370840"/>
        </p:xfrm>
        <a:graphic>
          <a:graphicData uri="http://schemas.openxmlformats.org/drawingml/2006/table">
            <a:tbl>
              <a:tblPr firstRow="1" bandRow="1">
                <a:tableStyleId>{2D5ABB26-0587-4C30-8999-92F81FD0307C}</a:tableStyleId>
              </a:tblPr>
              <a:tblGrid>
                <a:gridCol w="618562">
                  <a:extLst>
                    <a:ext uri="{9D8B030D-6E8A-4147-A177-3AD203B41FA5}">
                      <a16:colId xmlns:a16="http://schemas.microsoft.com/office/drawing/2014/main" val="20000"/>
                    </a:ext>
                  </a:extLst>
                </a:gridCol>
                <a:gridCol w="699247">
                  <a:extLst>
                    <a:ext uri="{9D8B030D-6E8A-4147-A177-3AD203B41FA5}">
                      <a16:colId xmlns:a16="http://schemas.microsoft.com/office/drawing/2014/main" val="20001"/>
                    </a:ext>
                  </a:extLst>
                </a:gridCol>
                <a:gridCol w="618565">
                  <a:extLst>
                    <a:ext uri="{9D8B030D-6E8A-4147-A177-3AD203B41FA5}">
                      <a16:colId xmlns:a16="http://schemas.microsoft.com/office/drawing/2014/main" val="20002"/>
                    </a:ext>
                  </a:extLst>
                </a:gridCol>
                <a:gridCol w="699247">
                  <a:extLst>
                    <a:ext uri="{9D8B030D-6E8A-4147-A177-3AD203B41FA5}">
                      <a16:colId xmlns:a16="http://schemas.microsoft.com/office/drawing/2014/main" val="20003"/>
                    </a:ext>
                  </a:extLst>
                </a:gridCol>
                <a:gridCol w="672353">
                  <a:extLst>
                    <a:ext uri="{9D8B030D-6E8A-4147-A177-3AD203B41FA5}">
                      <a16:colId xmlns:a16="http://schemas.microsoft.com/office/drawing/2014/main" val="20004"/>
                    </a:ext>
                  </a:extLst>
                </a:gridCol>
                <a:gridCol w="629701">
                  <a:extLst>
                    <a:ext uri="{9D8B030D-6E8A-4147-A177-3AD203B41FA5}">
                      <a16:colId xmlns:a16="http://schemas.microsoft.com/office/drawing/2014/main" val="20005"/>
                    </a:ext>
                  </a:extLst>
                </a:gridCol>
                <a:gridCol w="688110">
                  <a:extLst>
                    <a:ext uri="{9D8B030D-6E8A-4147-A177-3AD203B41FA5}">
                      <a16:colId xmlns:a16="http://schemas.microsoft.com/office/drawing/2014/main" val="20006"/>
                    </a:ext>
                  </a:extLst>
                </a:gridCol>
              </a:tblGrid>
              <a:tr h="370840">
                <a:tc>
                  <a:txBody>
                    <a:bodyPr/>
                    <a:lstStyle/>
                    <a:p>
                      <a:r>
                        <a:rPr lang="en-US"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5848416"/>
              </p:ext>
            </p:extLst>
          </p:nvPr>
        </p:nvGraphicFramePr>
        <p:xfrm>
          <a:off x="1730187" y="3853198"/>
          <a:ext cx="8035356" cy="370840"/>
        </p:xfrm>
        <a:graphic>
          <a:graphicData uri="http://schemas.openxmlformats.org/drawingml/2006/table">
            <a:tbl>
              <a:tblPr firstRow="1" bandRow="1">
                <a:tableStyleId>{2D5ABB26-0587-4C30-8999-92F81FD0307C}</a:tableStyleId>
              </a:tblPr>
              <a:tblGrid>
                <a:gridCol w="669613">
                  <a:extLst>
                    <a:ext uri="{9D8B030D-6E8A-4147-A177-3AD203B41FA5}">
                      <a16:colId xmlns:a16="http://schemas.microsoft.com/office/drawing/2014/main" val="20000"/>
                    </a:ext>
                  </a:extLst>
                </a:gridCol>
                <a:gridCol w="669613">
                  <a:extLst>
                    <a:ext uri="{9D8B030D-6E8A-4147-A177-3AD203B41FA5}">
                      <a16:colId xmlns:a16="http://schemas.microsoft.com/office/drawing/2014/main" val="20001"/>
                    </a:ext>
                  </a:extLst>
                </a:gridCol>
                <a:gridCol w="669613">
                  <a:extLst>
                    <a:ext uri="{9D8B030D-6E8A-4147-A177-3AD203B41FA5}">
                      <a16:colId xmlns:a16="http://schemas.microsoft.com/office/drawing/2014/main" val="20002"/>
                    </a:ext>
                  </a:extLst>
                </a:gridCol>
                <a:gridCol w="669613">
                  <a:extLst>
                    <a:ext uri="{9D8B030D-6E8A-4147-A177-3AD203B41FA5}">
                      <a16:colId xmlns:a16="http://schemas.microsoft.com/office/drawing/2014/main" val="20003"/>
                    </a:ext>
                  </a:extLst>
                </a:gridCol>
                <a:gridCol w="669613">
                  <a:extLst>
                    <a:ext uri="{9D8B030D-6E8A-4147-A177-3AD203B41FA5}">
                      <a16:colId xmlns:a16="http://schemas.microsoft.com/office/drawing/2014/main" val="20004"/>
                    </a:ext>
                  </a:extLst>
                </a:gridCol>
                <a:gridCol w="669613">
                  <a:extLst>
                    <a:ext uri="{9D8B030D-6E8A-4147-A177-3AD203B41FA5}">
                      <a16:colId xmlns:a16="http://schemas.microsoft.com/office/drawing/2014/main" val="20005"/>
                    </a:ext>
                  </a:extLst>
                </a:gridCol>
                <a:gridCol w="669613">
                  <a:extLst>
                    <a:ext uri="{9D8B030D-6E8A-4147-A177-3AD203B41FA5}">
                      <a16:colId xmlns:a16="http://schemas.microsoft.com/office/drawing/2014/main" val="20006"/>
                    </a:ext>
                  </a:extLst>
                </a:gridCol>
                <a:gridCol w="669613">
                  <a:extLst>
                    <a:ext uri="{9D8B030D-6E8A-4147-A177-3AD203B41FA5}">
                      <a16:colId xmlns:a16="http://schemas.microsoft.com/office/drawing/2014/main" val="20007"/>
                    </a:ext>
                  </a:extLst>
                </a:gridCol>
                <a:gridCol w="669613">
                  <a:extLst>
                    <a:ext uri="{9D8B030D-6E8A-4147-A177-3AD203B41FA5}">
                      <a16:colId xmlns:a16="http://schemas.microsoft.com/office/drawing/2014/main" val="20008"/>
                    </a:ext>
                  </a:extLst>
                </a:gridCol>
                <a:gridCol w="669613">
                  <a:extLst>
                    <a:ext uri="{9D8B030D-6E8A-4147-A177-3AD203B41FA5}">
                      <a16:colId xmlns:a16="http://schemas.microsoft.com/office/drawing/2014/main" val="20009"/>
                    </a:ext>
                  </a:extLst>
                </a:gridCol>
                <a:gridCol w="669613">
                  <a:extLst>
                    <a:ext uri="{9D8B030D-6E8A-4147-A177-3AD203B41FA5}">
                      <a16:colId xmlns:a16="http://schemas.microsoft.com/office/drawing/2014/main" val="20010"/>
                    </a:ext>
                  </a:extLst>
                </a:gridCol>
                <a:gridCol w="669613">
                  <a:extLst>
                    <a:ext uri="{9D8B030D-6E8A-4147-A177-3AD203B41FA5}">
                      <a16:colId xmlns:a16="http://schemas.microsoft.com/office/drawing/2014/main" val="20011"/>
                    </a:ext>
                  </a:extLst>
                </a:gridCol>
              </a:tblGrid>
              <a:tr h="370840">
                <a:tc>
                  <a:txBody>
                    <a:bodyPr/>
                    <a:lstStyle/>
                    <a:p>
                      <a:r>
                        <a:rPr lang="en-US" dirty="0"/>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487130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smtClean="0"/>
              <a:t>…</a:t>
            </a:r>
            <a:endParaRPr lang="en-US" dirty="0"/>
          </a:p>
        </p:txBody>
      </p:sp>
      <p:sp>
        <p:nvSpPr>
          <p:cNvPr id="3" name="Content Placeholder 2"/>
          <p:cNvSpPr>
            <a:spLocks noGrp="1"/>
          </p:cNvSpPr>
          <p:nvPr>
            <p:ph idx="1"/>
          </p:nvPr>
        </p:nvSpPr>
        <p:spPr/>
        <p:txBody>
          <a:bodyPr/>
          <a:lstStyle/>
          <a:p>
            <a:r>
              <a:rPr lang="en-US" dirty="0"/>
              <a:t>If we have two </a:t>
            </a:r>
            <a:r>
              <a:rPr lang="en-US" b="1" dirty="0">
                <a:solidFill>
                  <a:srgbClr val="C00000"/>
                </a:solidFill>
              </a:rPr>
              <a:t>sorted </a:t>
            </a:r>
            <a:r>
              <a:rPr lang="en-US" dirty="0"/>
              <a:t>arrays and the resultant merged array also needs to be a sorted one.</a:t>
            </a:r>
          </a:p>
          <a:p>
            <a:r>
              <a:rPr lang="en-US" dirty="0"/>
              <a:t>Then the task of merging the arrays becomes a little difficult.</a:t>
            </a:r>
          </a:p>
          <a:p>
            <a:pPr marL="0" indent="341313">
              <a:buNone/>
            </a:pPr>
            <a:r>
              <a:rPr lang="en-US" dirty="0"/>
              <a:t>Array 1:</a:t>
            </a:r>
          </a:p>
          <a:p>
            <a:pPr marL="0" indent="341313">
              <a:buNone/>
            </a:pPr>
            <a:r>
              <a:rPr lang="en-US" dirty="0"/>
              <a:t>Array 2: </a:t>
            </a:r>
          </a:p>
          <a:p>
            <a:pPr marL="0" indent="341313">
              <a:buNone/>
            </a:pPr>
            <a:r>
              <a:rPr lang="en-US" dirty="0"/>
              <a:t>Array 3:   </a:t>
            </a:r>
          </a:p>
          <a:p>
            <a:pPr marL="0" indent="341313">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15402210"/>
              </p:ext>
            </p:extLst>
          </p:nvPr>
        </p:nvGraphicFramePr>
        <p:xfrm>
          <a:off x="1864657" y="1774224"/>
          <a:ext cx="3325908" cy="370840"/>
        </p:xfrm>
        <a:graphic>
          <a:graphicData uri="http://schemas.openxmlformats.org/drawingml/2006/table">
            <a:tbl>
              <a:tblPr firstRow="1" bandRow="1">
                <a:tableStyleId>{2D5ABB26-0587-4C30-8999-92F81FD0307C}</a:tableStyleId>
              </a:tblPr>
              <a:tblGrid>
                <a:gridCol w="657794">
                  <a:extLst>
                    <a:ext uri="{9D8B030D-6E8A-4147-A177-3AD203B41FA5}">
                      <a16:colId xmlns:a16="http://schemas.microsoft.com/office/drawing/2014/main" val="20000"/>
                    </a:ext>
                  </a:extLst>
                </a:gridCol>
                <a:gridCol w="717029">
                  <a:extLst>
                    <a:ext uri="{9D8B030D-6E8A-4147-A177-3AD203B41FA5}">
                      <a16:colId xmlns:a16="http://schemas.microsoft.com/office/drawing/2014/main" val="20001"/>
                    </a:ext>
                  </a:extLst>
                </a:gridCol>
                <a:gridCol w="662955">
                  <a:extLst>
                    <a:ext uri="{9D8B030D-6E8A-4147-A177-3AD203B41FA5}">
                      <a16:colId xmlns:a16="http://schemas.microsoft.com/office/drawing/2014/main" val="20002"/>
                    </a:ext>
                  </a:extLst>
                </a:gridCol>
                <a:gridCol w="597847">
                  <a:extLst>
                    <a:ext uri="{9D8B030D-6E8A-4147-A177-3AD203B41FA5}">
                      <a16:colId xmlns:a16="http://schemas.microsoft.com/office/drawing/2014/main" val="20003"/>
                    </a:ext>
                  </a:extLst>
                </a:gridCol>
                <a:gridCol w="690283">
                  <a:extLst>
                    <a:ext uri="{9D8B030D-6E8A-4147-A177-3AD203B41FA5}">
                      <a16:colId xmlns:a16="http://schemas.microsoft.com/office/drawing/2014/main" val="20004"/>
                    </a:ext>
                  </a:extLst>
                </a:gridCol>
              </a:tblGrid>
              <a:tr h="370840">
                <a:tc>
                  <a:txBody>
                    <a:bodyPr/>
                    <a:lstStyle/>
                    <a:p>
                      <a:r>
                        <a:rPr lang="en-US"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59442411"/>
              </p:ext>
            </p:extLst>
          </p:nvPr>
        </p:nvGraphicFramePr>
        <p:xfrm>
          <a:off x="1864665" y="2241898"/>
          <a:ext cx="4625785" cy="370840"/>
        </p:xfrm>
        <a:graphic>
          <a:graphicData uri="http://schemas.openxmlformats.org/drawingml/2006/table">
            <a:tbl>
              <a:tblPr firstRow="1" bandRow="1">
                <a:tableStyleId>{2D5ABB26-0587-4C30-8999-92F81FD0307C}</a:tableStyleId>
              </a:tblPr>
              <a:tblGrid>
                <a:gridCol w="645453">
                  <a:extLst>
                    <a:ext uri="{9D8B030D-6E8A-4147-A177-3AD203B41FA5}">
                      <a16:colId xmlns:a16="http://schemas.microsoft.com/office/drawing/2014/main" val="20000"/>
                    </a:ext>
                  </a:extLst>
                </a:gridCol>
                <a:gridCol w="672356">
                  <a:extLst>
                    <a:ext uri="{9D8B030D-6E8A-4147-A177-3AD203B41FA5}">
                      <a16:colId xmlns:a16="http://schemas.microsoft.com/office/drawing/2014/main" val="20001"/>
                    </a:ext>
                  </a:extLst>
                </a:gridCol>
                <a:gridCol w="672350">
                  <a:extLst>
                    <a:ext uri="{9D8B030D-6E8A-4147-A177-3AD203B41FA5}">
                      <a16:colId xmlns:a16="http://schemas.microsoft.com/office/drawing/2014/main" val="20002"/>
                    </a:ext>
                  </a:extLst>
                </a:gridCol>
                <a:gridCol w="645462">
                  <a:extLst>
                    <a:ext uri="{9D8B030D-6E8A-4147-A177-3AD203B41FA5}">
                      <a16:colId xmlns:a16="http://schemas.microsoft.com/office/drawing/2014/main" val="20003"/>
                    </a:ext>
                  </a:extLst>
                </a:gridCol>
                <a:gridCol w="672353">
                  <a:extLst>
                    <a:ext uri="{9D8B030D-6E8A-4147-A177-3AD203B41FA5}">
                      <a16:colId xmlns:a16="http://schemas.microsoft.com/office/drawing/2014/main" val="20004"/>
                    </a:ext>
                  </a:extLst>
                </a:gridCol>
                <a:gridCol w="629701">
                  <a:extLst>
                    <a:ext uri="{9D8B030D-6E8A-4147-A177-3AD203B41FA5}">
                      <a16:colId xmlns:a16="http://schemas.microsoft.com/office/drawing/2014/main" val="20005"/>
                    </a:ext>
                  </a:extLst>
                </a:gridCol>
                <a:gridCol w="688110">
                  <a:extLst>
                    <a:ext uri="{9D8B030D-6E8A-4147-A177-3AD203B41FA5}">
                      <a16:colId xmlns:a16="http://schemas.microsoft.com/office/drawing/2014/main" val="20006"/>
                    </a:ext>
                  </a:extLst>
                </a:gridCol>
              </a:tblGrid>
              <a:tr h="370840">
                <a:tc>
                  <a:txBody>
                    <a:bodyPr/>
                    <a:lstStyle/>
                    <a:p>
                      <a:r>
                        <a:rPr lang="en-US"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575844338"/>
              </p:ext>
            </p:extLst>
          </p:nvPr>
        </p:nvGraphicFramePr>
        <p:xfrm>
          <a:off x="1855693" y="2718754"/>
          <a:ext cx="7999500" cy="370840"/>
        </p:xfrm>
        <a:graphic>
          <a:graphicData uri="http://schemas.openxmlformats.org/drawingml/2006/table">
            <a:tbl>
              <a:tblPr firstRow="1" bandRow="1">
                <a:tableStyleId>{2D5ABB26-0587-4C30-8999-92F81FD0307C}</a:tableStyleId>
              </a:tblPr>
              <a:tblGrid>
                <a:gridCol w="696125">
                  <a:extLst>
                    <a:ext uri="{9D8B030D-6E8A-4147-A177-3AD203B41FA5}">
                      <a16:colId xmlns:a16="http://schemas.microsoft.com/office/drawing/2014/main" val="20000"/>
                    </a:ext>
                  </a:extLst>
                </a:gridCol>
                <a:gridCol w="637125">
                  <a:extLst>
                    <a:ext uri="{9D8B030D-6E8A-4147-A177-3AD203B41FA5}">
                      <a16:colId xmlns:a16="http://schemas.microsoft.com/office/drawing/2014/main" val="20001"/>
                    </a:ext>
                  </a:extLst>
                </a:gridCol>
                <a:gridCol w="666625">
                  <a:extLst>
                    <a:ext uri="{9D8B030D-6E8A-4147-A177-3AD203B41FA5}">
                      <a16:colId xmlns:a16="http://schemas.microsoft.com/office/drawing/2014/main" val="20002"/>
                    </a:ext>
                  </a:extLst>
                </a:gridCol>
                <a:gridCol w="666625">
                  <a:extLst>
                    <a:ext uri="{9D8B030D-6E8A-4147-A177-3AD203B41FA5}">
                      <a16:colId xmlns:a16="http://schemas.microsoft.com/office/drawing/2014/main" val="20003"/>
                    </a:ext>
                  </a:extLst>
                </a:gridCol>
                <a:gridCol w="666625">
                  <a:extLst>
                    <a:ext uri="{9D8B030D-6E8A-4147-A177-3AD203B41FA5}">
                      <a16:colId xmlns:a16="http://schemas.microsoft.com/office/drawing/2014/main" val="20004"/>
                    </a:ext>
                  </a:extLst>
                </a:gridCol>
                <a:gridCol w="666625">
                  <a:extLst>
                    <a:ext uri="{9D8B030D-6E8A-4147-A177-3AD203B41FA5}">
                      <a16:colId xmlns:a16="http://schemas.microsoft.com/office/drawing/2014/main" val="20005"/>
                    </a:ext>
                  </a:extLst>
                </a:gridCol>
                <a:gridCol w="666625">
                  <a:extLst>
                    <a:ext uri="{9D8B030D-6E8A-4147-A177-3AD203B41FA5}">
                      <a16:colId xmlns:a16="http://schemas.microsoft.com/office/drawing/2014/main" val="20006"/>
                    </a:ext>
                  </a:extLst>
                </a:gridCol>
                <a:gridCol w="666625">
                  <a:extLst>
                    <a:ext uri="{9D8B030D-6E8A-4147-A177-3AD203B41FA5}">
                      <a16:colId xmlns:a16="http://schemas.microsoft.com/office/drawing/2014/main" val="20007"/>
                    </a:ext>
                  </a:extLst>
                </a:gridCol>
                <a:gridCol w="666625">
                  <a:extLst>
                    <a:ext uri="{9D8B030D-6E8A-4147-A177-3AD203B41FA5}">
                      <a16:colId xmlns:a16="http://schemas.microsoft.com/office/drawing/2014/main" val="20008"/>
                    </a:ext>
                  </a:extLst>
                </a:gridCol>
                <a:gridCol w="666625">
                  <a:extLst>
                    <a:ext uri="{9D8B030D-6E8A-4147-A177-3AD203B41FA5}">
                      <a16:colId xmlns:a16="http://schemas.microsoft.com/office/drawing/2014/main" val="20009"/>
                    </a:ext>
                  </a:extLst>
                </a:gridCol>
                <a:gridCol w="666625">
                  <a:extLst>
                    <a:ext uri="{9D8B030D-6E8A-4147-A177-3AD203B41FA5}">
                      <a16:colId xmlns:a16="http://schemas.microsoft.com/office/drawing/2014/main" val="20010"/>
                    </a:ext>
                  </a:extLst>
                </a:gridCol>
                <a:gridCol w="666625">
                  <a:extLst>
                    <a:ext uri="{9D8B030D-6E8A-4147-A177-3AD203B41FA5}">
                      <a16:colId xmlns:a16="http://schemas.microsoft.com/office/drawing/2014/main" val="20011"/>
                    </a:ext>
                  </a:extLst>
                </a:gridCol>
              </a:tblGrid>
              <a:tr h="370840">
                <a:tc>
                  <a:txBody>
                    <a:bodyPr/>
                    <a:lstStyle/>
                    <a:p>
                      <a:r>
                        <a:rPr lang="en-US"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626219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IN" dirty="0"/>
              <a:t>Data Structure (DS) </a:t>
            </a:r>
          </a:p>
          <a:p>
            <a:r>
              <a:rPr lang="en-IN" dirty="0"/>
              <a:t>DU #</a:t>
            </a:r>
            <a:r>
              <a:rPr lang="en-US"/>
              <a:t>2304CS411</a:t>
            </a:r>
            <a:endParaRPr lang="en-US" dirty="0"/>
          </a:p>
        </p:txBody>
      </p:sp>
      <p:sp>
        <p:nvSpPr>
          <p:cNvPr id="3" name="Text Placeholder 2"/>
          <p:cNvSpPr>
            <a:spLocks noGrp="1"/>
          </p:cNvSpPr>
          <p:nvPr>
            <p:ph type="body" sz="quarter" idx="11"/>
          </p:nvPr>
        </p:nvSpPr>
        <p:spPr/>
        <p:txBody>
          <a:bodyPr/>
          <a:lstStyle/>
          <a:p>
            <a:r>
              <a:rPr lang="en-IN" dirty="0"/>
              <a:t>Vijay.shekhat@Darshan.ac.in</a:t>
            </a:r>
          </a:p>
        </p:txBody>
      </p:sp>
      <p:sp>
        <p:nvSpPr>
          <p:cNvPr id="4" name="Text Placeholder 3"/>
          <p:cNvSpPr>
            <a:spLocks noGrp="1"/>
          </p:cNvSpPr>
          <p:nvPr>
            <p:ph type="body" sz="quarter" idx="12"/>
          </p:nvPr>
        </p:nvSpPr>
        <p:spPr/>
        <p:txBody>
          <a:bodyPr/>
          <a:lstStyle/>
          <a:p>
            <a:r>
              <a:rPr lang="en-IN" dirty="0"/>
              <a:t>9558045778</a:t>
            </a:r>
          </a:p>
        </p:txBody>
      </p:sp>
      <p:sp>
        <p:nvSpPr>
          <p:cNvPr id="5" name="Text Placeholder 4"/>
          <p:cNvSpPr>
            <a:spLocks noGrp="1"/>
          </p:cNvSpPr>
          <p:nvPr>
            <p:ph type="body" sz="quarter" idx="13"/>
          </p:nvPr>
        </p:nvSpPr>
        <p:spPr/>
        <p:txBody>
          <a:bodyPr/>
          <a:lstStyle/>
          <a:p>
            <a:r>
              <a:rPr lang="en-IN" dirty="0"/>
              <a:t>Department of Computer Science &amp; Engineering </a:t>
            </a:r>
            <a:endParaRPr lang="en-US" dirty="0"/>
          </a:p>
        </p:txBody>
      </p:sp>
      <p:sp>
        <p:nvSpPr>
          <p:cNvPr id="6" name="Text Placeholder 5"/>
          <p:cNvSpPr>
            <a:spLocks noGrp="1"/>
          </p:cNvSpPr>
          <p:nvPr>
            <p:ph type="body" sz="quarter" idx="14"/>
          </p:nvPr>
        </p:nvSpPr>
        <p:spPr/>
        <p:txBody>
          <a:bodyPr/>
          <a:lstStyle/>
          <a:p>
            <a:r>
              <a:rPr lang="en-IN" dirty="0" err="1"/>
              <a:t>Prof.</a:t>
            </a:r>
            <a:r>
              <a:rPr lang="en-IN" dirty="0"/>
              <a:t> Vijay M. </a:t>
            </a:r>
            <a:r>
              <a:rPr lang="en-IN" dirty="0" err="1"/>
              <a:t>Shekhat</a:t>
            </a:r>
            <a:endParaRPr lang="en-IN" dirty="0"/>
          </a:p>
        </p:txBody>
      </p:sp>
      <p:pic>
        <p:nvPicPr>
          <p:cNvPr id="8" name="Picture Placeholder 7"/>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679" r="2679"/>
          <a:stretch>
            <a:fillRect/>
          </a:stretch>
        </p:blipFill>
        <p:spPr/>
      </p:pic>
    </p:spTree>
    <p:extLst>
      <p:ext uri="{BB962C8B-B14F-4D97-AF65-F5344CB8AC3E}">
        <p14:creationId xmlns:p14="http://schemas.microsoft.com/office/powerpoint/2010/main" val="2482678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 Management?</a:t>
            </a:r>
          </a:p>
        </p:txBody>
      </p:sp>
      <p:sp>
        <p:nvSpPr>
          <p:cNvPr id="3" name="Content Placeholder 2"/>
          <p:cNvSpPr>
            <a:spLocks noGrp="1"/>
          </p:cNvSpPr>
          <p:nvPr>
            <p:ph idx="1"/>
          </p:nvPr>
        </p:nvSpPr>
        <p:spPr/>
        <p:txBody>
          <a:bodyPr/>
          <a:lstStyle/>
          <a:p>
            <a:r>
              <a:rPr lang="en-US" dirty="0"/>
              <a:t>To solve any problem one should develop an </a:t>
            </a:r>
            <a:r>
              <a:rPr lang="en-US" b="1" dirty="0">
                <a:solidFill>
                  <a:srgbClr val="C00000"/>
                </a:solidFill>
              </a:rPr>
              <a:t>efficient program</a:t>
            </a:r>
            <a:r>
              <a:rPr lang="en-US" dirty="0"/>
              <a:t>.</a:t>
            </a:r>
          </a:p>
          <a:p>
            <a:r>
              <a:rPr lang="en-US" dirty="0"/>
              <a:t>A program is said to be efficient if it executes in </a:t>
            </a:r>
            <a:r>
              <a:rPr lang="en-US" b="1" dirty="0">
                <a:solidFill>
                  <a:srgbClr val="C00000"/>
                </a:solidFill>
              </a:rPr>
              <a:t>minimum time </a:t>
            </a:r>
            <a:r>
              <a:rPr lang="en-US" dirty="0"/>
              <a:t>and  with </a:t>
            </a:r>
            <a:r>
              <a:rPr lang="en-US" b="1" dirty="0">
                <a:solidFill>
                  <a:srgbClr val="C00000"/>
                </a:solidFill>
              </a:rPr>
              <a:t>minimum memory space</a:t>
            </a:r>
            <a:r>
              <a:rPr lang="en-US" dirty="0"/>
              <a:t>.</a:t>
            </a:r>
          </a:p>
          <a:p>
            <a:r>
              <a:rPr lang="en-US" dirty="0"/>
              <a:t>In order to write efficient programs we need to apply some data management concepts.</a:t>
            </a:r>
          </a:p>
          <a:p>
            <a:r>
              <a:rPr lang="en-US" dirty="0"/>
              <a:t>The concept of data management is a complex task that includes activities like data collection, </a:t>
            </a:r>
            <a:r>
              <a:rPr lang="en-US" b="1" dirty="0">
                <a:solidFill>
                  <a:srgbClr val="C00000"/>
                </a:solidFill>
              </a:rPr>
              <a:t>organization of data into appropriate structures</a:t>
            </a:r>
            <a:r>
              <a:rPr lang="en-US" dirty="0"/>
              <a:t>, developing and maintaining routine for quality assurance.</a:t>
            </a:r>
          </a:p>
          <a:p>
            <a:r>
              <a:rPr lang="en-US" dirty="0"/>
              <a:t>Data structures are used in almost every program or software system.</a:t>
            </a:r>
          </a:p>
          <a:p>
            <a:endParaRPr lang="en-US" dirty="0"/>
          </a:p>
        </p:txBody>
      </p:sp>
      <p:pic>
        <p:nvPicPr>
          <p:cNvPr id="2050" name="Picture 2" descr="E:\Clients\Darshan\Data Structure\2018\PPT\images\data.png"/>
          <p:cNvPicPr>
            <a:picLocks noChangeAspect="1" noChangeArrowheads="1"/>
          </p:cNvPicPr>
          <p:nvPr/>
        </p:nvPicPr>
        <p:blipFill>
          <a:blip r:embed="rId2" cstate="print">
            <a:duotone>
              <a:schemeClr val="accent5">
                <a:shade val="45000"/>
                <a:satMod val="135000"/>
              </a:schemeClr>
              <a:prstClr val="white"/>
            </a:duotone>
            <a:extLst>
              <a:ext uri="{BEBA8EAE-BF5A-486C-A8C5-ECC9F3942E4B}">
                <a14:imgProps xmlns:a14="http://schemas.microsoft.com/office/drawing/2010/main">
                  <a14:imgLayer r:embed="rId3">
                    <a14:imgEffect>
                      <a14:artisticPencilSketch/>
                    </a14:imgEffect>
                  </a14:imgLayer>
                </a14:imgProps>
              </a:ext>
              <a:ext uri="{28A0092B-C50C-407E-A947-70E740481C1C}">
                <a14:useLocalDpi xmlns:a14="http://schemas.microsoft.com/office/drawing/2010/main" val="0"/>
              </a:ext>
            </a:extLst>
          </a:blip>
          <a:srcRect/>
          <a:stretch>
            <a:fillRect/>
          </a:stretch>
        </p:blipFill>
        <p:spPr bwMode="auto">
          <a:xfrm>
            <a:off x="10606315" y="4604657"/>
            <a:ext cx="10668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0934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 Structure?</a:t>
            </a:r>
          </a:p>
        </p:txBody>
      </p:sp>
      <p:sp>
        <p:nvSpPr>
          <p:cNvPr id="3" name="Content Placeholder 2"/>
          <p:cNvSpPr>
            <a:spLocks noGrp="1"/>
          </p:cNvSpPr>
          <p:nvPr>
            <p:ph idx="1"/>
          </p:nvPr>
        </p:nvSpPr>
        <p:spPr/>
        <p:txBody>
          <a:bodyPr/>
          <a:lstStyle/>
          <a:p>
            <a:r>
              <a:rPr lang="en-US" dirty="0"/>
              <a:t>Data Structure is basically a </a:t>
            </a:r>
            <a:r>
              <a:rPr lang="en-US" b="1" dirty="0">
                <a:solidFill>
                  <a:srgbClr val="C00000"/>
                </a:solidFill>
              </a:rPr>
              <a:t>group of data elements </a:t>
            </a:r>
            <a:r>
              <a:rPr lang="en-US" dirty="0"/>
              <a:t>that are put together under one name, and which defines a </a:t>
            </a:r>
            <a:r>
              <a:rPr lang="en-US" b="1" dirty="0">
                <a:solidFill>
                  <a:srgbClr val="C00000"/>
                </a:solidFill>
              </a:rPr>
              <a:t>particular way of storing and organizing data in a computer </a:t>
            </a:r>
            <a:r>
              <a:rPr lang="en-US" dirty="0"/>
              <a:t>so that it can be </a:t>
            </a:r>
            <a:r>
              <a:rPr lang="en-US" b="1" dirty="0">
                <a:solidFill>
                  <a:srgbClr val="C00000"/>
                </a:solidFill>
              </a:rPr>
              <a:t>used efficiently</a:t>
            </a:r>
            <a:r>
              <a:rPr lang="en-US" dirty="0"/>
              <a:t>.</a:t>
            </a:r>
          </a:p>
          <a:p>
            <a:r>
              <a:rPr lang="en-US" dirty="0"/>
              <a:t>Data Structure is a representation of the </a:t>
            </a:r>
            <a:r>
              <a:rPr lang="en-US" b="1" dirty="0">
                <a:solidFill>
                  <a:srgbClr val="C00000"/>
                </a:solidFill>
              </a:rPr>
              <a:t>logical relationship </a:t>
            </a:r>
            <a:r>
              <a:rPr lang="en-US" dirty="0"/>
              <a:t>existing between individual elements of data.</a:t>
            </a:r>
          </a:p>
          <a:p>
            <a:r>
              <a:rPr lang="en-IN" dirty="0"/>
              <a:t>In other words, a Data Structure is a </a:t>
            </a:r>
            <a:r>
              <a:rPr lang="en-IN" b="1" dirty="0">
                <a:solidFill>
                  <a:srgbClr val="C00000"/>
                </a:solidFill>
              </a:rPr>
              <a:t>way of organizing all data items</a:t>
            </a:r>
            <a:r>
              <a:rPr lang="en-IN" dirty="0">
                <a:solidFill>
                  <a:srgbClr val="C00000"/>
                </a:solidFill>
              </a:rPr>
              <a:t> </a:t>
            </a:r>
            <a:r>
              <a:rPr lang="en-IN" dirty="0"/>
              <a:t>that considers not only the elements stored but also their relationship to each other.</a:t>
            </a:r>
          </a:p>
          <a:p>
            <a:r>
              <a:rPr lang="en-IN" dirty="0"/>
              <a:t>We can also define Data Structure as a </a:t>
            </a:r>
            <a:r>
              <a:rPr lang="en-IN" b="1" dirty="0">
                <a:solidFill>
                  <a:srgbClr val="C00000"/>
                </a:solidFill>
              </a:rPr>
              <a:t>mathematical or logical model</a:t>
            </a:r>
            <a:r>
              <a:rPr lang="en-IN" dirty="0"/>
              <a:t> of a particular </a:t>
            </a:r>
            <a:r>
              <a:rPr lang="en-IN" b="1" dirty="0">
                <a:solidFill>
                  <a:srgbClr val="C00000"/>
                </a:solidFill>
              </a:rPr>
              <a:t>organization</a:t>
            </a:r>
            <a:r>
              <a:rPr lang="en-IN" dirty="0">
                <a:solidFill>
                  <a:srgbClr val="C00000"/>
                </a:solidFill>
              </a:rPr>
              <a:t> </a:t>
            </a:r>
            <a:r>
              <a:rPr lang="en-IN" dirty="0"/>
              <a:t>of </a:t>
            </a:r>
            <a:r>
              <a:rPr lang="en-IN" b="1" dirty="0">
                <a:solidFill>
                  <a:srgbClr val="C00000"/>
                </a:solidFill>
              </a:rPr>
              <a:t>data items.</a:t>
            </a:r>
          </a:p>
          <a:p>
            <a:r>
              <a:rPr lang="en-IN" dirty="0"/>
              <a:t>Data Structures are used in almost every program.</a:t>
            </a:r>
          </a:p>
          <a:p>
            <a:r>
              <a:rPr lang="en-IN" dirty="0"/>
              <a:t>Some common examples of Data Structures are Array, Stack, Queue, Linked List, Tree, Graph, Hash Tables, etc..</a:t>
            </a:r>
          </a:p>
        </p:txBody>
      </p:sp>
      <p:pic>
        <p:nvPicPr>
          <p:cNvPr id="3074" name="Picture 2" descr="E:\Clients\Darshan\Data Structure\2018\PPT\images\data structure.pn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56097" y="5306964"/>
            <a:ext cx="1564906" cy="1274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71327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IN" dirty="0"/>
              <a:t>The </a:t>
            </a:r>
            <a:r>
              <a:rPr lang="en-IN" b="1" dirty="0"/>
              <a:t>representation</a:t>
            </a:r>
            <a:r>
              <a:rPr lang="en-IN" dirty="0"/>
              <a:t> of a particular data </a:t>
            </a:r>
            <a:r>
              <a:rPr lang="en-IN" b="1" dirty="0"/>
              <a:t>structure in the memory</a:t>
            </a:r>
            <a:r>
              <a:rPr lang="en-IN" dirty="0"/>
              <a:t> of a computer is called </a:t>
            </a:r>
            <a:r>
              <a:rPr lang="en-IN" b="1" i="1" dirty="0">
                <a:solidFill>
                  <a:srgbClr val="C00000"/>
                </a:solidFill>
              </a:rPr>
              <a:t>Storage Structure.</a:t>
            </a:r>
          </a:p>
          <a:p>
            <a:r>
              <a:rPr lang="en-US" dirty="0"/>
              <a:t>Data structures with same type of elements are called </a:t>
            </a:r>
            <a:r>
              <a:rPr lang="en-US" b="1" i="1" dirty="0">
                <a:solidFill>
                  <a:srgbClr val="C00000"/>
                </a:solidFill>
              </a:rPr>
              <a:t>Homogeneous Data Structure. </a:t>
            </a:r>
            <a:r>
              <a:rPr lang="en-US" dirty="0"/>
              <a:t>Example: Array, Stack.</a:t>
            </a:r>
          </a:p>
          <a:p>
            <a:r>
              <a:rPr lang="en-US" dirty="0"/>
              <a:t>Data structures with different type of elements are called </a:t>
            </a:r>
            <a:r>
              <a:rPr lang="en-US" b="1" i="1" dirty="0">
                <a:solidFill>
                  <a:srgbClr val="C00000"/>
                </a:solidFill>
              </a:rPr>
              <a:t>Non-Homogeneous Data Structure. </a:t>
            </a:r>
            <a:r>
              <a:rPr lang="en-US" dirty="0"/>
              <a:t>Example: Structure, Class.</a:t>
            </a:r>
            <a:endParaRPr lang="en-IN" dirty="0"/>
          </a:p>
          <a:p>
            <a:endParaRPr lang="en-IN" dirty="0"/>
          </a:p>
        </p:txBody>
      </p:sp>
      <p:pic>
        <p:nvPicPr>
          <p:cNvPr id="4098" name="Picture 2" descr="E:\Clients\Darshan\Data Structure\2018\PPT\images\Algorith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419358"/>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E:\Clients\Darshan\Data Structure\2018\PPT\images\data structu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1600" y="3466984"/>
            <a:ext cx="1625934" cy="13239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E:\Clients\Darshan\Data Structure\2018\PPT\images\Amazon-Interview-Questions - Cop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1001" y="3466984"/>
            <a:ext cx="1488951" cy="1095375"/>
          </a:xfrm>
          <a:prstGeom prst="rect">
            <a:avLst/>
          </a:prstGeom>
          <a:noFill/>
          <a:extLst>
            <a:ext uri="{909E8E84-426E-40DD-AFC4-6F175D3DCCD1}">
              <a14:hiddenFill xmlns:a14="http://schemas.microsoft.com/office/drawing/2010/main">
                <a:solidFill>
                  <a:srgbClr val="FFFFFF"/>
                </a:solidFill>
              </a14:hiddenFill>
            </a:ext>
          </a:extLst>
        </p:spPr>
      </p:pic>
      <p:sp>
        <p:nvSpPr>
          <p:cNvPr id="4" name="Plus 3"/>
          <p:cNvSpPr/>
          <p:nvPr/>
        </p:nvSpPr>
        <p:spPr>
          <a:xfrm>
            <a:off x="4191000" y="3838458"/>
            <a:ext cx="533400" cy="533400"/>
          </a:xfrm>
          <a:prstGeom prst="mathPlus">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Equal 5"/>
          <p:cNvSpPr/>
          <p:nvPr/>
        </p:nvSpPr>
        <p:spPr>
          <a:xfrm>
            <a:off x="7155744" y="3838458"/>
            <a:ext cx="533400" cy="533400"/>
          </a:xfrm>
          <a:prstGeom prst="mathEqual">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2590801" y="5015093"/>
            <a:ext cx="1460849" cy="461665"/>
          </a:xfrm>
          <a:prstGeom prst="rect">
            <a:avLst/>
          </a:prstGeom>
          <a:noFill/>
        </p:spPr>
        <p:txBody>
          <a:bodyPr wrap="none" rtlCol="0">
            <a:spAutoFit/>
          </a:bodyPr>
          <a:lstStyle/>
          <a:p>
            <a:r>
              <a:rPr lang="en-IN" sz="2400" b="1" dirty="0"/>
              <a:t>Algorithm</a:t>
            </a:r>
            <a:endParaRPr lang="en-US" sz="2400" b="1" dirty="0"/>
          </a:p>
        </p:txBody>
      </p:sp>
      <p:sp>
        <p:nvSpPr>
          <p:cNvPr id="11" name="TextBox 10"/>
          <p:cNvSpPr txBox="1"/>
          <p:nvPr/>
        </p:nvSpPr>
        <p:spPr>
          <a:xfrm>
            <a:off x="4953001" y="5015093"/>
            <a:ext cx="2042803" cy="461665"/>
          </a:xfrm>
          <a:prstGeom prst="rect">
            <a:avLst/>
          </a:prstGeom>
          <a:noFill/>
        </p:spPr>
        <p:txBody>
          <a:bodyPr wrap="none" rtlCol="0">
            <a:spAutoFit/>
          </a:bodyPr>
          <a:lstStyle/>
          <a:p>
            <a:r>
              <a:rPr lang="en-IN" sz="2400" b="1" dirty="0"/>
              <a:t>Data Structure</a:t>
            </a:r>
            <a:endParaRPr lang="en-US" sz="2400" b="1" dirty="0"/>
          </a:p>
        </p:txBody>
      </p:sp>
      <p:sp>
        <p:nvSpPr>
          <p:cNvPr id="12" name="TextBox 11"/>
          <p:cNvSpPr txBox="1"/>
          <p:nvPr/>
        </p:nvSpPr>
        <p:spPr>
          <a:xfrm>
            <a:off x="8110974" y="5015093"/>
            <a:ext cx="1269002" cy="461665"/>
          </a:xfrm>
          <a:prstGeom prst="rect">
            <a:avLst/>
          </a:prstGeom>
          <a:noFill/>
        </p:spPr>
        <p:txBody>
          <a:bodyPr wrap="none" rtlCol="0">
            <a:spAutoFit/>
          </a:bodyPr>
          <a:lstStyle/>
          <a:p>
            <a:r>
              <a:rPr lang="en-IN" sz="2400" b="1" dirty="0"/>
              <a:t>Program</a:t>
            </a:r>
            <a:endParaRPr lang="en-US" sz="2400" b="1" dirty="0"/>
          </a:p>
        </p:txBody>
      </p:sp>
    </p:spTree>
    <p:extLst>
      <p:ext uri="{BB962C8B-B14F-4D97-AF65-F5344CB8AC3E}">
        <p14:creationId xmlns:p14="http://schemas.microsoft.com/office/powerpoint/2010/main" val="634436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0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animBg="1"/>
      <p:bldP spid="7" grpId="0"/>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Classification of Data Structure</a:t>
            </a:r>
            <a:endParaRPr lang="en-US" dirty="0"/>
          </a:p>
        </p:txBody>
      </p:sp>
      <p:sp>
        <p:nvSpPr>
          <p:cNvPr id="54" name="Rounded Rectangle 53"/>
          <p:cNvSpPr/>
          <p:nvPr/>
        </p:nvSpPr>
        <p:spPr>
          <a:xfrm>
            <a:off x="4650809" y="997857"/>
            <a:ext cx="2286000" cy="457200"/>
          </a:xfrm>
          <a:prstGeom prst="roundRect">
            <a:avLst/>
          </a:prstGeom>
          <a:solidFill>
            <a:sysClr val="windowText" lastClr="000000"/>
          </a:solidFill>
          <a:ln w="25400" cap="flat" cmpd="sng" algn="ctr">
            <a:solidFill>
              <a:sysClr val="windowText" lastClr="000000">
                <a:shade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white"/>
                </a:solidFill>
                <a:effectLst/>
                <a:uLnTx/>
                <a:uFillTx/>
                <a:latin typeface="Calibri"/>
              </a:rPr>
              <a:t>Data Structure</a:t>
            </a:r>
            <a:endParaRPr kumimoji="0" lang="en-US" sz="1800" b="0" i="0" u="none" strike="noStrike" kern="0" cap="none" spc="0" normalizeH="0" baseline="0" noProof="0" dirty="0">
              <a:ln>
                <a:noFill/>
              </a:ln>
              <a:solidFill>
                <a:prstClr val="white"/>
              </a:solidFill>
              <a:effectLst/>
              <a:uLnTx/>
              <a:uFillTx/>
              <a:latin typeface="Calibri"/>
            </a:endParaRPr>
          </a:p>
        </p:txBody>
      </p:sp>
      <p:grpSp>
        <p:nvGrpSpPr>
          <p:cNvPr id="56" name="Group 55"/>
          <p:cNvGrpSpPr/>
          <p:nvPr/>
        </p:nvGrpSpPr>
        <p:grpSpPr>
          <a:xfrm>
            <a:off x="2060009" y="1455057"/>
            <a:ext cx="7949852" cy="914400"/>
            <a:chOff x="609600" y="1600200"/>
            <a:chExt cx="7949852" cy="914400"/>
          </a:xfrm>
          <a:solidFill>
            <a:sysClr val="window" lastClr="FFFFFF">
              <a:lumMod val="50000"/>
            </a:sysClr>
          </a:solidFill>
        </p:grpSpPr>
        <p:sp>
          <p:nvSpPr>
            <p:cNvPr id="58" name="Rounded Rectangle 57"/>
            <p:cNvSpPr/>
            <p:nvPr/>
          </p:nvSpPr>
          <p:spPr>
            <a:xfrm>
              <a:off x="609600" y="2057400"/>
              <a:ext cx="2590800" cy="457200"/>
            </a:xfrm>
            <a:prstGeom prst="roundRect">
              <a:avLst/>
            </a:prstGeom>
            <a:solidFill>
              <a:sysClr val="window" lastClr="FFFFFF">
                <a:lumMod val="50000"/>
              </a:sys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white"/>
                  </a:solidFill>
                  <a:effectLst/>
                  <a:uLnTx/>
                  <a:uFillTx/>
                  <a:latin typeface="Calibri"/>
                </a:rPr>
                <a:t>Primitive Data Structure</a:t>
              </a:r>
              <a:endParaRPr kumimoji="0" lang="en-US" sz="1800" b="0" i="0" u="none" strike="noStrike" kern="0" cap="none" spc="0" normalizeH="0" baseline="0" noProof="0" dirty="0">
                <a:ln>
                  <a:noFill/>
                </a:ln>
                <a:solidFill>
                  <a:prstClr val="white"/>
                </a:solidFill>
                <a:effectLst/>
                <a:uLnTx/>
                <a:uFillTx/>
                <a:latin typeface="Calibri"/>
              </a:endParaRPr>
            </a:p>
          </p:txBody>
        </p:sp>
        <p:sp>
          <p:nvSpPr>
            <p:cNvPr id="60" name="Rounded Rectangle 59"/>
            <p:cNvSpPr/>
            <p:nvPr/>
          </p:nvSpPr>
          <p:spPr>
            <a:xfrm>
              <a:off x="5435252" y="2057400"/>
              <a:ext cx="3124200" cy="457200"/>
            </a:xfrm>
            <a:prstGeom prst="roundRect">
              <a:avLst/>
            </a:prstGeom>
            <a:solidFill>
              <a:sysClr val="window" lastClr="FFFFFF">
                <a:lumMod val="50000"/>
              </a:sys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white"/>
                  </a:solidFill>
                  <a:effectLst/>
                  <a:uLnTx/>
                  <a:uFillTx/>
                  <a:latin typeface="Calibri"/>
                </a:rPr>
                <a:t>Non-Primitive Data Structure</a:t>
              </a:r>
              <a:endParaRPr kumimoji="0" lang="en-US" sz="1800" b="0" i="0" u="none" strike="noStrike" kern="0" cap="none" spc="0" normalizeH="0" baseline="0" noProof="0" dirty="0">
                <a:ln>
                  <a:noFill/>
                </a:ln>
                <a:solidFill>
                  <a:prstClr val="white"/>
                </a:solidFill>
                <a:effectLst/>
                <a:uLnTx/>
                <a:uFillTx/>
                <a:latin typeface="Calibri"/>
              </a:endParaRPr>
            </a:p>
          </p:txBody>
        </p:sp>
        <p:cxnSp>
          <p:nvCxnSpPr>
            <p:cNvPr id="62" name="Straight Connector 61"/>
            <p:cNvCxnSpPr/>
            <p:nvPr/>
          </p:nvCxnSpPr>
          <p:spPr>
            <a:xfrm>
              <a:off x="1905000" y="1752600"/>
              <a:ext cx="5105400" cy="0"/>
            </a:xfrm>
            <a:prstGeom prst="line">
              <a:avLst/>
            </a:prstGeom>
            <a:grpFill/>
            <a:ln w="38100" cap="flat" cmpd="sng" algn="ctr">
              <a:solidFill>
                <a:sysClr val="windowText" lastClr="000000"/>
              </a:solidFill>
              <a:prstDash val="solid"/>
            </a:ln>
            <a:effectLst>
              <a:outerShdw blurRad="40000" dist="23000" dir="5400000" rotWithShape="0">
                <a:srgbClr val="000000">
                  <a:alpha val="35000"/>
                </a:srgbClr>
              </a:outerShdw>
            </a:effectLst>
          </p:spPr>
        </p:cxnSp>
        <p:cxnSp>
          <p:nvCxnSpPr>
            <p:cNvPr id="64" name="Straight Arrow Connector 63"/>
            <p:cNvCxnSpPr>
              <a:endCxn id="58" idx="0"/>
            </p:cNvCxnSpPr>
            <p:nvPr/>
          </p:nvCxnSpPr>
          <p:spPr>
            <a:xfrm>
              <a:off x="1905000" y="1752600"/>
              <a:ext cx="0" cy="304800"/>
            </a:xfrm>
            <a:prstGeom prst="straightConnector1">
              <a:avLst/>
            </a:prstGeom>
            <a:grp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66" name="Straight Arrow Connector 65"/>
            <p:cNvCxnSpPr>
              <a:endCxn id="60" idx="0"/>
            </p:cNvCxnSpPr>
            <p:nvPr/>
          </p:nvCxnSpPr>
          <p:spPr>
            <a:xfrm>
              <a:off x="6997352" y="1752600"/>
              <a:ext cx="0" cy="304800"/>
            </a:xfrm>
            <a:prstGeom prst="straightConnector1">
              <a:avLst/>
            </a:prstGeom>
            <a:grp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67" name="Straight Connector 66"/>
            <p:cNvCxnSpPr>
              <a:stCxn id="54" idx="2"/>
            </p:cNvCxnSpPr>
            <p:nvPr/>
          </p:nvCxnSpPr>
          <p:spPr>
            <a:xfrm>
              <a:off x="4343400" y="1600200"/>
              <a:ext cx="0" cy="152400"/>
            </a:xfrm>
            <a:prstGeom prst="line">
              <a:avLst/>
            </a:prstGeom>
            <a:grpFill/>
            <a:ln w="38100" cap="flat" cmpd="sng" algn="ctr">
              <a:solidFill>
                <a:sysClr val="windowText" lastClr="000000"/>
              </a:solidFill>
              <a:prstDash val="solid"/>
            </a:ln>
            <a:effectLst>
              <a:outerShdw blurRad="40000" dist="23000" dir="5400000" rotWithShape="0">
                <a:srgbClr val="000000">
                  <a:alpha val="35000"/>
                </a:srgbClr>
              </a:outerShdw>
            </a:effectLst>
          </p:spPr>
        </p:cxnSp>
      </p:grpSp>
      <p:grpSp>
        <p:nvGrpSpPr>
          <p:cNvPr id="68" name="Group 67"/>
          <p:cNvGrpSpPr/>
          <p:nvPr/>
        </p:nvGrpSpPr>
        <p:grpSpPr>
          <a:xfrm>
            <a:off x="1744771" y="2369457"/>
            <a:ext cx="3678476" cy="1811055"/>
            <a:chOff x="294362" y="2514600"/>
            <a:chExt cx="3678476" cy="1811055"/>
          </a:xfrm>
        </p:grpSpPr>
        <p:sp>
          <p:nvSpPr>
            <p:cNvPr id="69" name="Rounded Rectangle 68"/>
            <p:cNvSpPr/>
            <p:nvPr/>
          </p:nvSpPr>
          <p:spPr>
            <a:xfrm>
              <a:off x="294362" y="2895600"/>
              <a:ext cx="1077238" cy="457200"/>
            </a:xfrm>
            <a:prstGeom prst="roundRect">
              <a:avLst/>
            </a:prstGeom>
            <a:solidFill>
              <a:sysClr val="window" lastClr="FFFFFF">
                <a:lumMod val="75000"/>
              </a:sysClr>
            </a:solidFill>
            <a:ln w="9525" cap="flat" cmpd="sng" algn="ctr">
              <a:solidFill>
                <a:sysClr val="windowText" lastClr="000000">
                  <a:lumMod val="50000"/>
                  <a:lumOff val="50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black"/>
                  </a:solidFill>
                  <a:effectLst/>
                  <a:uLnTx/>
                  <a:uFillTx/>
                  <a:latin typeface="Calibri"/>
                </a:rPr>
                <a:t>Integer</a:t>
              </a:r>
              <a:endParaRPr kumimoji="0" lang="en-US" sz="1800" b="0" i="0" u="none" strike="noStrike" kern="0" cap="none" spc="0" normalizeH="0" baseline="0" noProof="0" dirty="0">
                <a:ln>
                  <a:noFill/>
                </a:ln>
                <a:solidFill>
                  <a:prstClr val="black"/>
                </a:solidFill>
                <a:effectLst/>
                <a:uLnTx/>
                <a:uFillTx/>
                <a:latin typeface="Calibri"/>
              </a:endParaRPr>
            </a:p>
          </p:txBody>
        </p:sp>
        <p:sp>
          <p:nvSpPr>
            <p:cNvPr id="70" name="Rounded Rectangle 69"/>
            <p:cNvSpPr/>
            <p:nvPr/>
          </p:nvSpPr>
          <p:spPr>
            <a:xfrm>
              <a:off x="1213981" y="3716055"/>
              <a:ext cx="1077238" cy="609600"/>
            </a:xfrm>
            <a:prstGeom prst="roundRect">
              <a:avLst/>
            </a:prstGeom>
            <a:solidFill>
              <a:sysClr val="window" lastClr="FFFFFF">
                <a:lumMod val="75000"/>
              </a:sysClr>
            </a:solidFill>
            <a:ln w="9525" cap="flat" cmpd="sng" algn="ctr">
              <a:solidFill>
                <a:sysClr val="windowText" lastClr="000000">
                  <a:lumMod val="50000"/>
                  <a:lumOff val="50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black"/>
                  </a:solidFill>
                  <a:effectLst/>
                  <a:uLnTx/>
                  <a:uFillTx/>
                  <a:latin typeface="Calibri"/>
                </a:rPr>
                <a:t>Floating</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black"/>
                  </a:solidFill>
                  <a:effectLst/>
                  <a:uLnTx/>
                  <a:uFillTx/>
                  <a:latin typeface="Calibri"/>
                </a:rPr>
                <a:t>Point</a:t>
              </a:r>
              <a:endParaRPr kumimoji="0" lang="en-US" sz="1800" b="0" i="0" u="none" strike="noStrike" kern="0" cap="none" spc="0" normalizeH="0" baseline="0" noProof="0" dirty="0">
                <a:ln>
                  <a:noFill/>
                </a:ln>
                <a:solidFill>
                  <a:prstClr val="black"/>
                </a:solidFill>
                <a:effectLst/>
                <a:uLnTx/>
                <a:uFillTx/>
                <a:latin typeface="Calibri"/>
              </a:endParaRPr>
            </a:p>
          </p:txBody>
        </p:sp>
        <p:sp>
          <p:nvSpPr>
            <p:cNvPr id="71" name="Rounded Rectangle 70"/>
            <p:cNvSpPr/>
            <p:nvPr/>
          </p:nvSpPr>
          <p:spPr>
            <a:xfrm>
              <a:off x="1882282" y="2895600"/>
              <a:ext cx="1291224" cy="457200"/>
            </a:xfrm>
            <a:prstGeom prst="roundRect">
              <a:avLst/>
            </a:prstGeom>
            <a:solidFill>
              <a:sysClr val="window" lastClr="FFFFFF">
                <a:lumMod val="75000"/>
              </a:sysClr>
            </a:solidFill>
            <a:ln w="9525" cap="flat" cmpd="sng" algn="ctr">
              <a:solidFill>
                <a:sysClr val="windowText" lastClr="000000">
                  <a:lumMod val="50000"/>
                  <a:lumOff val="50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black"/>
                  </a:solidFill>
                  <a:effectLst/>
                  <a:uLnTx/>
                  <a:uFillTx/>
                  <a:latin typeface="Calibri"/>
                </a:rPr>
                <a:t>Characters</a:t>
              </a:r>
              <a:endParaRPr kumimoji="0" lang="en-US" sz="1800" b="0" i="0" u="none" strike="noStrike" kern="0" cap="none" spc="0" normalizeH="0" baseline="0" noProof="0" dirty="0">
                <a:ln>
                  <a:noFill/>
                </a:ln>
                <a:solidFill>
                  <a:prstClr val="black"/>
                </a:solidFill>
                <a:effectLst/>
                <a:uLnTx/>
                <a:uFillTx/>
                <a:latin typeface="Calibri"/>
              </a:endParaRPr>
            </a:p>
          </p:txBody>
        </p:sp>
        <p:sp>
          <p:nvSpPr>
            <p:cNvPr id="73" name="Rounded Rectangle 72"/>
            <p:cNvSpPr/>
            <p:nvPr/>
          </p:nvSpPr>
          <p:spPr>
            <a:xfrm>
              <a:off x="2895600" y="3716055"/>
              <a:ext cx="1077238" cy="457200"/>
            </a:xfrm>
            <a:prstGeom prst="roundRect">
              <a:avLst/>
            </a:prstGeom>
            <a:solidFill>
              <a:sysClr val="window" lastClr="FFFFFF">
                <a:lumMod val="75000"/>
              </a:sysClr>
            </a:solidFill>
            <a:ln w="9525" cap="flat" cmpd="sng" algn="ctr">
              <a:solidFill>
                <a:sysClr val="windowText" lastClr="000000">
                  <a:lumMod val="50000"/>
                  <a:lumOff val="50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black"/>
                  </a:solidFill>
                  <a:effectLst/>
                  <a:uLnTx/>
                  <a:uFillTx/>
                  <a:latin typeface="Calibri"/>
                </a:rPr>
                <a:t>Pointers</a:t>
              </a:r>
              <a:endParaRPr kumimoji="0" lang="en-US" sz="1800" b="0" i="0" u="none" strike="noStrike" kern="0" cap="none" spc="0" normalizeH="0" baseline="0" noProof="0" dirty="0">
                <a:ln>
                  <a:noFill/>
                </a:ln>
                <a:solidFill>
                  <a:prstClr val="black"/>
                </a:solidFill>
                <a:effectLst/>
                <a:uLnTx/>
                <a:uFillTx/>
                <a:latin typeface="Calibri"/>
              </a:endParaRPr>
            </a:p>
          </p:txBody>
        </p:sp>
        <p:cxnSp>
          <p:nvCxnSpPr>
            <p:cNvPr id="75" name="Straight Connector 74"/>
            <p:cNvCxnSpPr/>
            <p:nvPr/>
          </p:nvCxnSpPr>
          <p:spPr>
            <a:xfrm>
              <a:off x="832981" y="2667000"/>
              <a:ext cx="2601238" cy="0"/>
            </a:xfrm>
            <a:prstGeom prst="line">
              <a:avLst/>
            </a:prstGeom>
            <a:noFill/>
            <a:ln w="25400" cap="flat" cmpd="sng" algn="ctr">
              <a:solidFill>
                <a:sysClr val="windowText" lastClr="000000">
                  <a:lumMod val="50000"/>
                  <a:lumOff val="50000"/>
                </a:sysClr>
              </a:solidFill>
              <a:prstDash val="solid"/>
            </a:ln>
            <a:effectLst>
              <a:outerShdw blurRad="40000" dist="20000" dir="5400000" rotWithShape="0">
                <a:srgbClr val="000000">
                  <a:alpha val="38000"/>
                </a:srgbClr>
              </a:outerShdw>
            </a:effectLst>
          </p:spPr>
        </p:cxnSp>
        <p:cxnSp>
          <p:nvCxnSpPr>
            <p:cNvPr id="76" name="Straight Arrow Connector 75"/>
            <p:cNvCxnSpPr>
              <a:endCxn id="69" idx="0"/>
            </p:cNvCxnSpPr>
            <p:nvPr/>
          </p:nvCxnSpPr>
          <p:spPr>
            <a:xfrm>
              <a:off x="832981" y="2667000"/>
              <a:ext cx="0" cy="228600"/>
            </a:xfrm>
            <a:prstGeom prst="straightConnector1">
              <a:avLst/>
            </a:prstGeom>
            <a:noFill/>
            <a:ln w="25400" cap="flat" cmpd="sng" algn="ctr">
              <a:solidFill>
                <a:sysClr val="windowText" lastClr="000000">
                  <a:lumMod val="50000"/>
                  <a:lumOff val="50000"/>
                </a:sysClr>
              </a:solidFill>
              <a:prstDash val="solid"/>
              <a:tailEnd type="arrow"/>
            </a:ln>
            <a:effectLst>
              <a:outerShdw blurRad="40000" dist="20000" dir="5400000" rotWithShape="0">
                <a:srgbClr val="000000">
                  <a:alpha val="38000"/>
                </a:srgbClr>
              </a:outerShdw>
            </a:effectLst>
          </p:spPr>
        </p:cxnSp>
        <p:cxnSp>
          <p:nvCxnSpPr>
            <p:cNvPr id="77" name="Straight Arrow Connector 76"/>
            <p:cNvCxnSpPr>
              <a:endCxn id="71" idx="0"/>
            </p:cNvCxnSpPr>
            <p:nvPr/>
          </p:nvCxnSpPr>
          <p:spPr>
            <a:xfrm>
              <a:off x="2516688" y="2653553"/>
              <a:ext cx="11206" cy="242047"/>
            </a:xfrm>
            <a:prstGeom prst="straightConnector1">
              <a:avLst/>
            </a:prstGeom>
            <a:noFill/>
            <a:ln w="25400" cap="flat" cmpd="sng" algn="ctr">
              <a:solidFill>
                <a:sysClr val="windowText" lastClr="000000">
                  <a:lumMod val="50000"/>
                  <a:lumOff val="50000"/>
                </a:sysClr>
              </a:solidFill>
              <a:prstDash val="solid"/>
              <a:tailEnd type="arrow"/>
            </a:ln>
            <a:effectLst>
              <a:outerShdw blurRad="40000" dist="20000" dir="5400000" rotWithShape="0">
                <a:srgbClr val="000000">
                  <a:alpha val="38000"/>
                </a:srgbClr>
              </a:outerShdw>
            </a:effectLst>
          </p:spPr>
        </p:cxnSp>
        <p:cxnSp>
          <p:nvCxnSpPr>
            <p:cNvPr id="79" name="Straight Arrow Connector 78"/>
            <p:cNvCxnSpPr>
              <a:endCxn id="73" idx="0"/>
            </p:cNvCxnSpPr>
            <p:nvPr/>
          </p:nvCxnSpPr>
          <p:spPr>
            <a:xfrm>
              <a:off x="3434219" y="2667000"/>
              <a:ext cx="0" cy="1049055"/>
            </a:xfrm>
            <a:prstGeom prst="straightConnector1">
              <a:avLst/>
            </a:prstGeom>
            <a:noFill/>
            <a:ln w="25400" cap="flat" cmpd="sng" algn="ctr">
              <a:solidFill>
                <a:sysClr val="windowText" lastClr="000000">
                  <a:lumMod val="50000"/>
                  <a:lumOff val="50000"/>
                </a:sysClr>
              </a:solidFill>
              <a:prstDash val="solid"/>
              <a:tailEnd type="arrow"/>
            </a:ln>
            <a:effectLst>
              <a:outerShdw blurRad="40000" dist="20000" dir="5400000" rotWithShape="0">
                <a:srgbClr val="000000">
                  <a:alpha val="38000"/>
                </a:srgbClr>
              </a:outerShdw>
            </a:effectLst>
          </p:spPr>
        </p:cxnSp>
        <p:cxnSp>
          <p:nvCxnSpPr>
            <p:cNvPr id="81" name="Straight Arrow Connector 80"/>
            <p:cNvCxnSpPr>
              <a:endCxn id="70" idx="0"/>
            </p:cNvCxnSpPr>
            <p:nvPr/>
          </p:nvCxnSpPr>
          <p:spPr>
            <a:xfrm>
              <a:off x="1752600" y="2667000"/>
              <a:ext cx="0" cy="1049055"/>
            </a:xfrm>
            <a:prstGeom prst="straightConnector1">
              <a:avLst/>
            </a:prstGeom>
            <a:noFill/>
            <a:ln w="25400" cap="flat" cmpd="sng" algn="ctr">
              <a:solidFill>
                <a:sysClr val="windowText" lastClr="000000">
                  <a:lumMod val="50000"/>
                  <a:lumOff val="50000"/>
                </a:sysClr>
              </a:solidFill>
              <a:prstDash val="solid"/>
              <a:tailEnd type="arrow"/>
            </a:ln>
            <a:effectLst>
              <a:outerShdw blurRad="40000" dist="20000" dir="5400000" rotWithShape="0">
                <a:srgbClr val="000000">
                  <a:alpha val="38000"/>
                </a:srgbClr>
              </a:outerShdw>
            </a:effectLst>
          </p:spPr>
        </p:cxnSp>
        <p:cxnSp>
          <p:nvCxnSpPr>
            <p:cNvPr id="83" name="Straight Connector 82"/>
            <p:cNvCxnSpPr>
              <a:stCxn id="58" idx="2"/>
            </p:cNvCxnSpPr>
            <p:nvPr/>
          </p:nvCxnSpPr>
          <p:spPr>
            <a:xfrm>
              <a:off x="1905000" y="2514600"/>
              <a:ext cx="0" cy="152400"/>
            </a:xfrm>
            <a:prstGeom prst="line">
              <a:avLst/>
            </a:prstGeom>
            <a:noFill/>
            <a:ln w="25400" cap="flat" cmpd="sng" algn="ctr">
              <a:solidFill>
                <a:sysClr val="windowText" lastClr="000000">
                  <a:lumMod val="50000"/>
                  <a:lumOff val="50000"/>
                </a:sysClr>
              </a:solidFill>
              <a:prstDash val="solid"/>
            </a:ln>
            <a:effectLst>
              <a:outerShdw blurRad="40000" dist="20000" dir="5400000" rotWithShape="0">
                <a:srgbClr val="000000">
                  <a:alpha val="38000"/>
                </a:srgbClr>
              </a:outerShdw>
            </a:effectLst>
          </p:spPr>
        </p:cxnSp>
      </p:grpSp>
      <p:grpSp>
        <p:nvGrpSpPr>
          <p:cNvPr id="85" name="Group 84"/>
          <p:cNvGrpSpPr/>
          <p:nvPr/>
        </p:nvGrpSpPr>
        <p:grpSpPr>
          <a:xfrm>
            <a:off x="6022409" y="3207657"/>
            <a:ext cx="3886200" cy="1295400"/>
            <a:chOff x="4572000" y="3352800"/>
            <a:chExt cx="3886200" cy="1295400"/>
          </a:xfrm>
          <a:solidFill>
            <a:sysClr val="window" lastClr="FFFFFF">
              <a:lumMod val="85000"/>
            </a:sysClr>
          </a:solidFill>
        </p:grpSpPr>
        <p:sp>
          <p:nvSpPr>
            <p:cNvPr id="86" name="Rounded Rectangle 85"/>
            <p:cNvSpPr/>
            <p:nvPr/>
          </p:nvSpPr>
          <p:spPr>
            <a:xfrm>
              <a:off x="4572000" y="4038600"/>
              <a:ext cx="1077238" cy="609600"/>
            </a:xfrm>
            <a:prstGeom prst="roundRect">
              <a:avLst/>
            </a:prstGeom>
            <a:grpFill/>
            <a:ln w="25400" cap="flat" cmpd="sng" algn="ctr">
              <a:solidFill>
                <a:sysClr val="windowText" lastClr="000000">
                  <a:lumMod val="50000"/>
                  <a:lumOff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black"/>
                  </a:solidFill>
                  <a:effectLst/>
                  <a:uLnTx/>
                  <a:uFillTx/>
                  <a:latin typeface="Calibri"/>
                </a:rPr>
                <a:t>Linear List</a:t>
              </a:r>
              <a:endParaRPr kumimoji="0" lang="en-US" sz="1800" b="0" i="0" u="none" strike="noStrike" kern="0" cap="none" spc="0" normalizeH="0" baseline="0" noProof="0" dirty="0">
                <a:ln>
                  <a:noFill/>
                </a:ln>
                <a:solidFill>
                  <a:prstClr val="black"/>
                </a:solidFill>
                <a:effectLst/>
                <a:uLnTx/>
                <a:uFillTx/>
                <a:latin typeface="Calibri"/>
              </a:endParaRPr>
            </a:p>
          </p:txBody>
        </p:sp>
        <p:sp>
          <p:nvSpPr>
            <p:cNvPr id="87" name="Rounded Rectangle 86"/>
            <p:cNvSpPr/>
            <p:nvPr/>
          </p:nvSpPr>
          <p:spPr>
            <a:xfrm>
              <a:off x="7173238" y="4038600"/>
              <a:ext cx="1284962" cy="609600"/>
            </a:xfrm>
            <a:prstGeom prst="roundRect">
              <a:avLst/>
            </a:prstGeom>
            <a:grpFill/>
            <a:ln w="25400" cap="flat" cmpd="sng" algn="ctr">
              <a:solidFill>
                <a:sysClr val="windowText" lastClr="000000">
                  <a:lumMod val="50000"/>
                  <a:lumOff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black"/>
                  </a:solidFill>
                  <a:effectLst/>
                  <a:uLnTx/>
                  <a:uFillTx/>
                  <a:latin typeface="Calibri"/>
                </a:rPr>
                <a:t>Non-linear List</a:t>
              </a:r>
              <a:endParaRPr kumimoji="0" lang="en-US" sz="1800" b="0" i="0" u="none" strike="noStrike" kern="0" cap="none" spc="0" normalizeH="0" baseline="0" noProof="0" dirty="0">
                <a:ln>
                  <a:noFill/>
                </a:ln>
                <a:solidFill>
                  <a:prstClr val="black"/>
                </a:solidFill>
                <a:effectLst/>
                <a:uLnTx/>
                <a:uFillTx/>
                <a:latin typeface="Calibri"/>
              </a:endParaRPr>
            </a:p>
          </p:txBody>
        </p:sp>
        <p:cxnSp>
          <p:nvCxnSpPr>
            <p:cNvPr id="90" name="Straight Connector 89"/>
            <p:cNvCxnSpPr/>
            <p:nvPr/>
          </p:nvCxnSpPr>
          <p:spPr>
            <a:xfrm>
              <a:off x="5110619" y="3733800"/>
              <a:ext cx="2705100" cy="0"/>
            </a:xfrm>
            <a:prstGeom prst="line">
              <a:avLst/>
            </a:prstGeom>
            <a:grpFill/>
            <a:ln w="25400" cap="flat" cmpd="sng" algn="ctr">
              <a:solidFill>
                <a:sysClr val="windowText" lastClr="000000">
                  <a:lumMod val="50000"/>
                  <a:lumOff val="50000"/>
                </a:sysClr>
              </a:solidFill>
              <a:prstDash val="solid"/>
            </a:ln>
            <a:effectLst>
              <a:outerShdw blurRad="40000" dist="20000" dir="5400000" rotWithShape="0">
                <a:srgbClr val="000000">
                  <a:alpha val="38000"/>
                </a:srgbClr>
              </a:outerShdw>
            </a:effectLst>
          </p:spPr>
        </p:cxnSp>
        <p:cxnSp>
          <p:nvCxnSpPr>
            <p:cNvPr id="91" name="Straight Arrow Connector 90"/>
            <p:cNvCxnSpPr>
              <a:endCxn id="86" idx="0"/>
            </p:cNvCxnSpPr>
            <p:nvPr/>
          </p:nvCxnSpPr>
          <p:spPr>
            <a:xfrm>
              <a:off x="5110619" y="3716055"/>
              <a:ext cx="0" cy="322545"/>
            </a:xfrm>
            <a:prstGeom prst="straightConnector1">
              <a:avLst/>
            </a:prstGeom>
            <a:grpFill/>
            <a:ln w="25400" cap="flat" cmpd="sng" algn="ctr">
              <a:solidFill>
                <a:sysClr val="windowText" lastClr="000000">
                  <a:lumMod val="50000"/>
                  <a:lumOff val="50000"/>
                </a:sysClr>
              </a:solidFill>
              <a:prstDash val="solid"/>
              <a:tailEnd type="arrow"/>
            </a:ln>
            <a:effectLst>
              <a:outerShdw blurRad="40000" dist="20000" dir="5400000" rotWithShape="0">
                <a:srgbClr val="000000">
                  <a:alpha val="38000"/>
                </a:srgbClr>
              </a:outerShdw>
            </a:effectLst>
          </p:spPr>
        </p:cxnSp>
        <p:cxnSp>
          <p:nvCxnSpPr>
            <p:cNvPr id="92" name="Straight Arrow Connector 91"/>
            <p:cNvCxnSpPr>
              <a:endCxn id="87" idx="0"/>
            </p:cNvCxnSpPr>
            <p:nvPr/>
          </p:nvCxnSpPr>
          <p:spPr>
            <a:xfrm>
              <a:off x="7815719" y="3733800"/>
              <a:ext cx="0" cy="304800"/>
            </a:xfrm>
            <a:prstGeom prst="straightConnector1">
              <a:avLst/>
            </a:prstGeom>
            <a:grpFill/>
            <a:ln w="25400" cap="flat" cmpd="sng" algn="ctr">
              <a:solidFill>
                <a:sysClr val="windowText" lastClr="000000">
                  <a:lumMod val="50000"/>
                  <a:lumOff val="50000"/>
                </a:sysClr>
              </a:solidFill>
              <a:prstDash val="solid"/>
              <a:tailEnd type="arrow"/>
            </a:ln>
            <a:effectLst>
              <a:outerShdw blurRad="40000" dist="20000" dir="5400000" rotWithShape="0">
                <a:srgbClr val="000000">
                  <a:alpha val="38000"/>
                </a:srgbClr>
              </a:outerShdw>
            </a:effectLst>
          </p:spPr>
        </p:cxnSp>
        <p:cxnSp>
          <p:nvCxnSpPr>
            <p:cNvPr id="99" name="Straight Connector 98"/>
            <p:cNvCxnSpPr>
              <a:stCxn id="116" idx="2"/>
            </p:cNvCxnSpPr>
            <p:nvPr/>
          </p:nvCxnSpPr>
          <p:spPr>
            <a:xfrm>
              <a:off x="6634619" y="3352800"/>
              <a:ext cx="0" cy="381000"/>
            </a:xfrm>
            <a:prstGeom prst="line">
              <a:avLst/>
            </a:prstGeom>
            <a:grpFill/>
            <a:ln w="25400" cap="flat" cmpd="sng" algn="ctr">
              <a:solidFill>
                <a:sysClr val="windowText" lastClr="000000">
                  <a:lumMod val="50000"/>
                  <a:lumOff val="50000"/>
                </a:sysClr>
              </a:solidFill>
              <a:prstDash val="solid"/>
            </a:ln>
            <a:effectLst>
              <a:outerShdw blurRad="40000" dist="20000" dir="5400000" rotWithShape="0">
                <a:srgbClr val="000000">
                  <a:alpha val="38000"/>
                </a:srgbClr>
              </a:outerShdw>
            </a:effectLst>
          </p:spPr>
        </p:cxnSp>
      </p:grpSp>
      <p:grpSp>
        <p:nvGrpSpPr>
          <p:cNvPr id="100" name="Group 99"/>
          <p:cNvGrpSpPr/>
          <p:nvPr/>
        </p:nvGrpSpPr>
        <p:grpSpPr>
          <a:xfrm>
            <a:off x="5326171" y="4503057"/>
            <a:ext cx="2374725" cy="1066800"/>
            <a:chOff x="3875762" y="4648200"/>
            <a:chExt cx="2374725" cy="1066800"/>
          </a:xfrm>
          <a:solidFill>
            <a:sysClr val="window" lastClr="FFFFFF">
              <a:lumMod val="95000"/>
            </a:sysClr>
          </a:solidFill>
        </p:grpSpPr>
        <p:sp>
          <p:nvSpPr>
            <p:cNvPr id="101" name="Rounded Rectangle 100"/>
            <p:cNvSpPr/>
            <p:nvPr/>
          </p:nvSpPr>
          <p:spPr>
            <a:xfrm>
              <a:off x="3875762" y="5257800"/>
              <a:ext cx="1077238" cy="457200"/>
            </a:xfrm>
            <a:prstGeom prst="roundRect">
              <a:avLst/>
            </a:prstGeom>
            <a:grpFill/>
            <a:ln w="9525" cap="flat" cmpd="sng" algn="ctr">
              <a:solidFill>
                <a:sysClr val="windowText" lastClr="000000">
                  <a:lumMod val="50000"/>
                  <a:lumOff val="50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black"/>
                  </a:solidFill>
                  <a:effectLst/>
                  <a:uLnTx/>
                  <a:uFillTx/>
                  <a:latin typeface="Calibri"/>
                </a:rPr>
                <a:t>Stack</a:t>
              </a:r>
              <a:endParaRPr kumimoji="0" lang="en-US" sz="1800" b="0" i="0" u="none" strike="noStrike" kern="0" cap="none" spc="0" normalizeH="0" baseline="0" noProof="0" dirty="0">
                <a:ln>
                  <a:noFill/>
                </a:ln>
                <a:solidFill>
                  <a:prstClr val="black"/>
                </a:solidFill>
                <a:effectLst/>
                <a:uLnTx/>
                <a:uFillTx/>
                <a:latin typeface="Calibri"/>
              </a:endParaRPr>
            </a:p>
          </p:txBody>
        </p:sp>
        <p:sp>
          <p:nvSpPr>
            <p:cNvPr id="102" name="Rounded Rectangle 101"/>
            <p:cNvSpPr/>
            <p:nvPr/>
          </p:nvSpPr>
          <p:spPr>
            <a:xfrm>
              <a:off x="5173249" y="5257800"/>
              <a:ext cx="1077238" cy="457200"/>
            </a:xfrm>
            <a:prstGeom prst="roundRect">
              <a:avLst/>
            </a:prstGeom>
            <a:grpFill/>
            <a:ln w="9525" cap="flat" cmpd="sng" algn="ctr">
              <a:solidFill>
                <a:sysClr val="windowText" lastClr="000000">
                  <a:lumMod val="50000"/>
                  <a:lumOff val="50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black"/>
                  </a:solidFill>
                  <a:effectLst/>
                  <a:uLnTx/>
                  <a:uFillTx/>
                  <a:latin typeface="Calibri"/>
                </a:rPr>
                <a:t>Queue</a:t>
              </a:r>
              <a:endParaRPr kumimoji="0" lang="en-US" sz="1800" b="0" i="0" u="none" strike="noStrike" kern="0" cap="none" spc="0" normalizeH="0" baseline="0" noProof="0" dirty="0">
                <a:ln>
                  <a:noFill/>
                </a:ln>
                <a:solidFill>
                  <a:prstClr val="black"/>
                </a:solidFill>
                <a:effectLst/>
                <a:uLnTx/>
                <a:uFillTx/>
                <a:latin typeface="Calibri"/>
              </a:endParaRPr>
            </a:p>
          </p:txBody>
        </p:sp>
        <p:cxnSp>
          <p:nvCxnSpPr>
            <p:cNvPr id="103" name="Straight Connector 102"/>
            <p:cNvCxnSpPr/>
            <p:nvPr/>
          </p:nvCxnSpPr>
          <p:spPr>
            <a:xfrm>
              <a:off x="4409162" y="4953000"/>
              <a:ext cx="1302706" cy="0"/>
            </a:xfrm>
            <a:prstGeom prst="line">
              <a:avLst/>
            </a:prstGeom>
            <a:grpFill/>
            <a:ln w="25400" cap="flat" cmpd="sng" algn="ctr">
              <a:solidFill>
                <a:sysClr val="windowText" lastClr="000000">
                  <a:lumMod val="50000"/>
                  <a:lumOff val="50000"/>
                </a:sysClr>
              </a:solidFill>
              <a:prstDash val="solid"/>
            </a:ln>
            <a:effectLst>
              <a:outerShdw blurRad="40000" dist="20000" dir="5400000" rotWithShape="0">
                <a:srgbClr val="000000">
                  <a:alpha val="38000"/>
                </a:srgbClr>
              </a:outerShdw>
            </a:effectLst>
          </p:spPr>
        </p:cxnSp>
        <p:cxnSp>
          <p:nvCxnSpPr>
            <p:cNvPr id="104" name="Straight Arrow Connector 103"/>
            <p:cNvCxnSpPr>
              <a:endCxn id="101" idx="0"/>
            </p:cNvCxnSpPr>
            <p:nvPr/>
          </p:nvCxnSpPr>
          <p:spPr>
            <a:xfrm>
              <a:off x="4409162" y="4953000"/>
              <a:ext cx="5219" cy="304800"/>
            </a:xfrm>
            <a:prstGeom prst="straightConnector1">
              <a:avLst/>
            </a:prstGeom>
            <a:grpFill/>
            <a:ln w="25400" cap="flat" cmpd="sng" algn="ctr">
              <a:solidFill>
                <a:sysClr val="windowText" lastClr="000000">
                  <a:lumMod val="50000"/>
                  <a:lumOff val="50000"/>
                </a:sysClr>
              </a:solidFill>
              <a:prstDash val="solid"/>
              <a:tailEnd type="arrow"/>
            </a:ln>
            <a:effectLst>
              <a:outerShdw blurRad="40000" dist="20000" dir="5400000" rotWithShape="0">
                <a:srgbClr val="000000">
                  <a:alpha val="38000"/>
                </a:srgbClr>
              </a:outerShdw>
            </a:effectLst>
          </p:spPr>
        </p:cxnSp>
        <p:cxnSp>
          <p:nvCxnSpPr>
            <p:cNvPr id="105" name="Straight Arrow Connector 104"/>
            <p:cNvCxnSpPr>
              <a:endCxn id="102" idx="0"/>
            </p:cNvCxnSpPr>
            <p:nvPr/>
          </p:nvCxnSpPr>
          <p:spPr>
            <a:xfrm>
              <a:off x="5711868" y="4953000"/>
              <a:ext cx="0" cy="304800"/>
            </a:xfrm>
            <a:prstGeom prst="straightConnector1">
              <a:avLst/>
            </a:prstGeom>
            <a:grpFill/>
            <a:ln w="25400" cap="flat" cmpd="sng" algn="ctr">
              <a:solidFill>
                <a:sysClr val="windowText" lastClr="000000">
                  <a:lumMod val="50000"/>
                  <a:lumOff val="50000"/>
                </a:sysClr>
              </a:solidFill>
              <a:prstDash val="solid"/>
              <a:tailEnd type="arrow"/>
            </a:ln>
            <a:effectLst>
              <a:outerShdw blurRad="40000" dist="20000" dir="5400000" rotWithShape="0">
                <a:srgbClr val="000000">
                  <a:alpha val="38000"/>
                </a:srgbClr>
              </a:outerShdw>
            </a:effectLst>
          </p:spPr>
        </p:cxnSp>
        <p:cxnSp>
          <p:nvCxnSpPr>
            <p:cNvPr id="106" name="Straight Connector 105"/>
            <p:cNvCxnSpPr>
              <a:stCxn id="86" idx="2"/>
            </p:cNvCxnSpPr>
            <p:nvPr/>
          </p:nvCxnSpPr>
          <p:spPr>
            <a:xfrm>
              <a:off x="5110619" y="4648200"/>
              <a:ext cx="0" cy="304800"/>
            </a:xfrm>
            <a:prstGeom prst="line">
              <a:avLst/>
            </a:prstGeom>
            <a:grpFill/>
            <a:ln w="25400" cap="flat" cmpd="sng" algn="ctr">
              <a:solidFill>
                <a:sysClr val="windowText" lastClr="000000">
                  <a:lumMod val="50000"/>
                  <a:lumOff val="50000"/>
                </a:sysClr>
              </a:solidFill>
              <a:prstDash val="solid"/>
            </a:ln>
            <a:effectLst>
              <a:outerShdw blurRad="40000" dist="20000" dir="5400000" rotWithShape="0">
                <a:srgbClr val="000000">
                  <a:alpha val="38000"/>
                </a:srgbClr>
              </a:outerShdw>
            </a:effectLst>
          </p:spPr>
        </p:cxnSp>
      </p:grpSp>
      <p:grpSp>
        <p:nvGrpSpPr>
          <p:cNvPr id="107" name="Group 106"/>
          <p:cNvGrpSpPr/>
          <p:nvPr/>
        </p:nvGrpSpPr>
        <p:grpSpPr>
          <a:xfrm>
            <a:off x="8085028" y="4503057"/>
            <a:ext cx="2362200" cy="1066800"/>
            <a:chOff x="6634619" y="4648200"/>
            <a:chExt cx="2362200" cy="1066800"/>
          </a:xfrm>
          <a:solidFill>
            <a:sysClr val="window" lastClr="FFFFFF">
              <a:lumMod val="95000"/>
            </a:sysClr>
          </a:solidFill>
        </p:grpSpPr>
        <p:sp>
          <p:nvSpPr>
            <p:cNvPr id="108" name="Rounded Rectangle 107"/>
            <p:cNvSpPr/>
            <p:nvPr/>
          </p:nvSpPr>
          <p:spPr>
            <a:xfrm>
              <a:off x="6634619" y="5257800"/>
              <a:ext cx="1077238" cy="457200"/>
            </a:xfrm>
            <a:prstGeom prst="roundRect">
              <a:avLst/>
            </a:prstGeom>
            <a:grpFill/>
            <a:ln w="9525" cap="flat" cmpd="sng" algn="ctr">
              <a:solidFill>
                <a:sysClr val="windowText" lastClr="000000">
                  <a:lumMod val="50000"/>
                  <a:lumOff val="50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black"/>
                  </a:solidFill>
                  <a:effectLst/>
                  <a:uLnTx/>
                  <a:uFillTx/>
                  <a:latin typeface="Calibri"/>
                </a:rPr>
                <a:t>Graphs</a:t>
              </a:r>
              <a:endParaRPr kumimoji="0" lang="en-US" sz="1800" b="0" i="0" u="none" strike="noStrike" kern="0" cap="none" spc="0" normalizeH="0" baseline="0" noProof="0" dirty="0">
                <a:ln>
                  <a:noFill/>
                </a:ln>
                <a:solidFill>
                  <a:prstClr val="black"/>
                </a:solidFill>
                <a:effectLst/>
                <a:uLnTx/>
                <a:uFillTx/>
                <a:latin typeface="Calibri"/>
              </a:endParaRPr>
            </a:p>
          </p:txBody>
        </p:sp>
        <p:sp>
          <p:nvSpPr>
            <p:cNvPr id="109" name="Rounded Rectangle 108"/>
            <p:cNvSpPr/>
            <p:nvPr/>
          </p:nvSpPr>
          <p:spPr>
            <a:xfrm>
              <a:off x="7919581" y="5257800"/>
              <a:ext cx="1077238" cy="457200"/>
            </a:xfrm>
            <a:prstGeom prst="roundRect">
              <a:avLst/>
            </a:prstGeom>
            <a:grpFill/>
            <a:ln w="9525" cap="flat" cmpd="sng" algn="ctr">
              <a:solidFill>
                <a:sysClr val="windowText" lastClr="000000">
                  <a:lumMod val="50000"/>
                  <a:lumOff val="50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black"/>
                  </a:solidFill>
                  <a:effectLst/>
                  <a:uLnTx/>
                  <a:uFillTx/>
                  <a:latin typeface="Calibri"/>
                </a:rPr>
                <a:t>Trees</a:t>
              </a:r>
              <a:endParaRPr kumimoji="0" lang="en-US" sz="1800" b="0" i="0" u="none" strike="noStrike" kern="0" cap="none" spc="0" normalizeH="0" baseline="0" noProof="0" dirty="0">
                <a:ln>
                  <a:noFill/>
                </a:ln>
                <a:solidFill>
                  <a:prstClr val="black"/>
                </a:solidFill>
                <a:effectLst/>
                <a:uLnTx/>
                <a:uFillTx/>
                <a:latin typeface="Calibri"/>
              </a:endParaRPr>
            </a:p>
          </p:txBody>
        </p:sp>
        <p:cxnSp>
          <p:nvCxnSpPr>
            <p:cNvPr id="110" name="Straight Connector 109"/>
            <p:cNvCxnSpPr/>
            <p:nvPr/>
          </p:nvCxnSpPr>
          <p:spPr>
            <a:xfrm>
              <a:off x="7173238" y="4953000"/>
              <a:ext cx="1284962" cy="0"/>
            </a:xfrm>
            <a:prstGeom prst="line">
              <a:avLst/>
            </a:prstGeom>
            <a:grpFill/>
            <a:ln w="25400" cap="flat" cmpd="sng" algn="ctr">
              <a:solidFill>
                <a:sysClr val="windowText" lastClr="000000">
                  <a:lumMod val="50000"/>
                  <a:lumOff val="50000"/>
                </a:sysClr>
              </a:solidFill>
              <a:prstDash val="solid"/>
            </a:ln>
            <a:effectLst>
              <a:outerShdw blurRad="40000" dist="20000" dir="5400000" rotWithShape="0">
                <a:srgbClr val="000000">
                  <a:alpha val="38000"/>
                </a:srgbClr>
              </a:outerShdw>
            </a:effectLst>
          </p:spPr>
        </p:cxnSp>
        <p:cxnSp>
          <p:nvCxnSpPr>
            <p:cNvPr id="111" name="Straight Arrow Connector 110"/>
            <p:cNvCxnSpPr>
              <a:endCxn id="108" idx="0"/>
            </p:cNvCxnSpPr>
            <p:nvPr/>
          </p:nvCxnSpPr>
          <p:spPr>
            <a:xfrm>
              <a:off x="7173238" y="4953000"/>
              <a:ext cx="0" cy="304800"/>
            </a:xfrm>
            <a:prstGeom prst="straightConnector1">
              <a:avLst/>
            </a:prstGeom>
            <a:grpFill/>
            <a:ln w="25400" cap="flat" cmpd="sng" algn="ctr">
              <a:solidFill>
                <a:sysClr val="windowText" lastClr="000000">
                  <a:lumMod val="50000"/>
                  <a:lumOff val="50000"/>
                </a:sysClr>
              </a:solidFill>
              <a:prstDash val="solid"/>
              <a:tailEnd type="arrow"/>
            </a:ln>
            <a:effectLst>
              <a:outerShdw blurRad="40000" dist="20000" dir="5400000" rotWithShape="0">
                <a:srgbClr val="000000">
                  <a:alpha val="38000"/>
                </a:srgbClr>
              </a:outerShdw>
            </a:effectLst>
          </p:spPr>
        </p:cxnSp>
        <p:cxnSp>
          <p:nvCxnSpPr>
            <p:cNvPr id="112" name="Straight Arrow Connector 111"/>
            <p:cNvCxnSpPr>
              <a:endCxn id="109" idx="0"/>
            </p:cNvCxnSpPr>
            <p:nvPr/>
          </p:nvCxnSpPr>
          <p:spPr>
            <a:xfrm>
              <a:off x="8458200" y="4953000"/>
              <a:ext cx="0" cy="304800"/>
            </a:xfrm>
            <a:prstGeom prst="straightConnector1">
              <a:avLst/>
            </a:prstGeom>
            <a:grpFill/>
            <a:ln w="25400" cap="flat" cmpd="sng" algn="ctr">
              <a:solidFill>
                <a:sysClr val="windowText" lastClr="000000">
                  <a:lumMod val="50000"/>
                  <a:lumOff val="50000"/>
                </a:sysClr>
              </a:solidFill>
              <a:prstDash val="solid"/>
              <a:tailEnd type="arrow"/>
            </a:ln>
            <a:effectLst>
              <a:outerShdw blurRad="40000" dist="20000" dir="5400000" rotWithShape="0">
                <a:srgbClr val="000000">
                  <a:alpha val="38000"/>
                </a:srgbClr>
              </a:outerShdw>
            </a:effectLst>
          </p:spPr>
        </p:cxnSp>
        <p:cxnSp>
          <p:nvCxnSpPr>
            <p:cNvPr id="113" name="Straight Arrow Connector 112"/>
            <p:cNvCxnSpPr>
              <a:stCxn id="87" idx="2"/>
            </p:cNvCxnSpPr>
            <p:nvPr/>
          </p:nvCxnSpPr>
          <p:spPr>
            <a:xfrm>
              <a:off x="7815719" y="4648200"/>
              <a:ext cx="0" cy="304800"/>
            </a:xfrm>
            <a:prstGeom prst="straightConnector1">
              <a:avLst/>
            </a:prstGeom>
            <a:grpFill/>
            <a:ln w="25400" cap="flat" cmpd="sng" algn="ctr">
              <a:solidFill>
                <a:sysClr val="windowText" lastClr="000000">
                  <a:lumMod val="50000"/>
                  <a:lumOff val="50000"/>
                </a:sysClr>
              </a:solidFill>
              <a:prstDash val="solid"/>
              <a:tailEnd type="arrow"/>
            </a:ln>
            <a:effectLst>
              <a:outerShdw blurRad="40000" dist="20000" dir="5400000" rotWithShape="0">
                <a:srgbClr val="000000">
                  <a:alpha val="38000"/>
                </a:srgbClr>
              </a:outerShdw>
            </a:effectLst>
          </p:spPr>
        </p:cxnSp>
      </p:grpSp>
      <p:grpSp>
        <p:nvGrpSpPr>
          <p:cNvPr id="114" name="Group 113"/>
          <p:cNvGrpSpPr/>
          <p:nvPr/>
        </p:nvGrpSpPr>
        <p:grpSpPr>
          <a:xfrm>
            <a:off x="6022409" y="2369457"/>
            <a:ext cx="4277638" cy="838200"/>
            <a:chOff x="4572000" y="2514600"/>
            <a:chExt cx="4277638" cy="838200"/>
          </a:xfrm>
          <a:solidFill>
            <a:sysClr val="window" lastClr="FFFFFF">
              <a:lumMod val="65000"/>
            </a:sysClr>
          </a:solidFill>
        </p:grpSpPr>
        <p:sp>
          <p:nvSpPr>
            <p:cNvPr id="115" name="Rounded Rectangle 114"/>
            <p:cNvSpPr/>
            <p:nvPr/>
          </p:nvSpPr>
          <p:spPr>
            <a:xfrm>
              <a:off x="4572000" y="2895600"/>
              <a:ext cx="1077238" cy="457200"/>
            </a:xfrm>
            <a:prstGeom prst="roundRect">
              <a:avLst/>
            </a:prstGeom>
            <a:grpFill/>
            <a:ln w="25400" cap="flat" cmpd="sng" algn="ctr">
              <a:solidFill>
                <a:sysClr val="windowText" lastClr="000000">
                  <a:lumMod val="50000"/>
                  <a:lumOff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black"/>
                  </a:solidFill>
                  <a:effectLst/>
                  <a:uLnTx/>
                  <a:uFillTx/>
                  <a:latin typeface="Calibri"/>
                </a:rPr>
                <a:t>Arrays</a:t>
              </a:r>
              <a:endParaRPr kumimoji="0" lang="en-US" sz="1800" b="0" i="0" u="none" strike="noStrike" kern="0" cap="none" spc="0" normalizeH="0" baseline="0" noProof="0" dirty="0">
                <a:ln>
                  <a:noFill/>
                </a:ln>
                <a:solidFill>
                  <a:prstClr val="black"/>
                </a:solidFill>
                <a:effectLst/>
                <a:uLnTx/>
                <a:uFillTx/>
                <a:latin typeface="Calibri"/>
              </a:endParaRPr>
            </a:p>
          </p:txBody>
        </p:sp>
        <p:sp>
          <p:nvSpPr>
            <p:cNvPr id="116" name="Rounded Rectangle 115"/>
            <p:cNvSpPr/>
            <p:nvPr/>
          </p:nvSpPr>
          <p:spPr>
            <a:xfrm>
              <a:off x="6096000" y="2895600"/>
              <a:ext cx="1077238" cy="457200"/>
            </a:xfrm>
            <a:prstGeom prst="roundRect">
              <a:avLst/>
            </a:prstGeom>
            <a:grpFill/>
            <a:ln w="25400" cap="flat" cmpd="sng" algn="ctr">
              <a:solidFill>
                <a:sysClr val="windowText" lastClr="000000">
                  <a:lumMod val="50000"/>
                  <a:lumOff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black"/>
                  </a:solidFill>
                  <a:effectLst/>
                  <a:uLnTx/>
                  <a:uFillTx/>
                  <a:latin typeface="Calibri"/>
                </a:rPr>
                <a:t>Lists</a:t>
              </a:r>
              <a:endParaRPr kumimoji="0" lang="en-US" sz="1800" b="0" i="0" u="none" strike="noStrike" kern="0" cap="none" spc="0" normalizeH="0" baseline="0" noProof="0" dirty="0">
                <a:ln>
                  <a:noFill/>
                </a:ln>
                <a:solidFill>
                  <a:prstClr val="black"/>
                </a:solidFill>
                <a:effectLst/>
                <a:uLnTx/>
                <a:uFillTx/>
                <a:latin typeface="Calibri"/>
              </a:endParaRPr>
            </a:p>
          </p:txBody>
        </p:sp>
        <p:sp>
          <p:nvSpPr>
            <p:cNvPr id="117" name="Rounded Rectangle 116"/>
            <p:cNvSpPr/>
            <p:nvPr/>
          </p:nvSpPr>
          <p:spPr>
            <a:xfrm>
              <a:off x="7772400" y="2895600"/>
              <a:ext cx="1077238" cy="457200"/>
            </a:xfrm>
            <a:prstGeom prst="roundRect">
              <a:avLst/>
            </a:prstGeom>
            <a:grpFill/>
            <a:ln w="25400" cap="flat" cmpd="sng" algn="ctr">
              <a:solidFill>
                <a:sysClr val="windowText" lastClr="000000">
                  <a:lumMod val="50000"/>
                  <a:lumOff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black"/>
                  </a:solidFill>
                  <a:effectLst/>
                  <a:uLnTx/>
                  <a:uFillTx/>
                  <a:latin typeface="Calibri"/>
                </a:rPr>
                <a:t>Files</a:t>
              </a:r>
              <a:endParaRPr kumimoji="0" lang="en-US" sz="1800" b="0" i="0" u="none" strike="noStrike" kern="0" cap="none" spc="0" normalizeH="0" baseline="0" noProof="0" dirty="0">
                <a:ln>
                  <a:noFill/>
                </a:ln>
                <a:solidFill>
                  <a:prstClr val="black"/>
                </a:solidFill>
                <a:effectLst/>
                <a:uLnTx/>
                <a:uFillTx/>
                <a:latin typeface="Calibri"/>
              </a:endParaRPr>
            </a:p>
          </p:txBody>
        </p:sp>
        <p:cxnSp>
          <p:nvCxnSpPr>
            <p:cNvPr id="118" name="Straight Connector 117"/>
            <p:cNvCxnSpPr/>
            <p:nvPr/>
          </p:nvCxnSpPr>
          <p:spPr>
            <a:xfrm>
              <a:off x="5110619" y="2667000"/>
              <a:ext cx="3200400" cy="0"/>
            </a:xfrm>
            <a:prstGeom prst="line">
              <a:avLst/>
            </a:prstGeom>
            <a:grpFill/>
            <a:ln w="25400" cap="flat" cmpd="sng" algn="ctr">
              <a:solidFill>
                <a:sysClr val="windowText" lastClr="000000">
                  <a:lumMod val="50000"/>
                  <a:lumOff val="50000"/>
                </a:sysClr>
              </a:solidFill>
              <a:prstDash val="solid"/>
            </a:ln>
            <a:effectLst>
              <a:outerShdw blurRad="40000" dist="20000" dir="5400000" rotWithShape="0">
                <a:srgbClr val="000000">
                  <a:alpha val="38000"/>
                </a:srgbClr>
              </a:outerShdw>
            </a:effectLst>
          </p:spPr>
        </p:cxnSp>
        <p:cxnSp>
          <p:nvCxnSpPr>
            <p:cNvPr id="119" name="Straight Arrow Connector 118"/>
            <p:cNvCxnSpPr>
              <a:endCxn id="115" idx="0"/>
            </p:cNvCxnSpPr>
            <p:nvPr/>
          </p:nvCxnSpPr>
          <p:spPr>
            <a:xfrm>
              <a:off x="5110619" y="2667000"/>
              <a:ext cx="0" cy="228600"/>
            </a:xfrm>
            <a:prstGeom prst="straightConnector1">
              <a:avLst/>
            </a:prstGeom>
            <a:grpFill/>
            <a:ln w="25400" cap="flat" cmpd="sng" algn="ctr">
              <a:solidFill>
                <a:sysClr val="windowText" lastClr="000000">
                  <a:lumMod val="50000"/>
                  <a:lumOff val="50000"/>
                </a:sysClr>
              </a:solidFill>
              <a:prstDash val="solid"/>
              <a:tailEnd type="arrow"/>
            </a:ln>
            <a:effectLst>
              <a:outerShdw blurRad="40000" dist="20000" dir="5400000" rotWithShape="0">
                <a:srgbClr val="000000">
                  <a:alpha val="38000"/>
                </a:srgbClr>
              </a:outerShdw>
            </a:effectLst>
          </p:spPr>
        </p:cxnSp>
        <p:cxnSp>
          <p:nvCxnSpPr>
            <p:cNvPr id="120" name="Straight Arrow Connector 119"/>
            <p:cNvCxnSpPr>
              <a:endCxn id="116" idx="0"/>
            </p:cNvCxnSpPr>
            <p:nvPr/>
          </p:nvCxnSpPr>
          <p:spPr>
            <a:xfrm>
              <a:off x="6634619" y="2667000"/>
              <a:ext cx="0" cy="228600"/>
            </a:xfrm>
            <a:prstGeom prst="straightConnector1">
              <a:avLst/>
            </a:prstGeom>
            <a:grpFill/>
            <a:ln w="25400" cap="flat" cmpd="sng" algn="ctr">
              <a:solidFill>
                <a:sysClr val="windowText" lastClr="000000">
                  <a:lumMod val="50000"/>
                  <a:lumOff val="50000"/>
                </a:sysClr>
              </a:solidFill>
              <a:prstDash val="solid"/>
              <a:tailEnd type="arrow"/>
            </a:ln>
            <a:effectLst>
              <a:outerShdw blurRad="40000" dist="20000" dir="5400000" rotWithShape="0">
                <a:srgbClr val="000000">
                  <a:alpha val="38000"/>
                </a:srgbClr>
              </a:outerShdw>
            </a:effectLst>
          </p:spPr>
        </p:cxnSp>
        <p:cxnSp>
          <p:nvCxnSpPr>
            <p:cNvPr id="121" name="Straight Arrow Connector 120"/>
            <p:cNvCxnSpPr>
              <a:endCxn id="117" idx="0"/>
            </p:cNvCxnSpPr>
            <p:nvPr/>
          </p:nvCxnSpPr>
          <p:spPr>
            <a:xfrm>
              <a:off x="8311019" y="2667000"/>
              <a:ext cx="0" cy="228600"/>
            </a:xfrm>
            <a:prstGeom prst="straightConnector1">
              <a:avLst/>
            </a:prstGeom>
            <a:grpFill/>
            <a:ln w="25400" cap="flat" cmpd="sng" algn="ctr">
              <a:solidFill>
                <a:sysClr val="windowText" lastClr="000000">
                  <a:lumMod val="50000"/>
                  <a:lumOff val="50000"/>
                </a:sysClr>
              </a:solidFill>
              <a:prstDash val="solid"/>
              <a:tailEnd type="arrow"/>
            </a:ln>
            <a:effectLst>
              <a:outerShdw blurRad="40000" dist="20000" dir="5400000" rotWithShape="0">
                <a:srgbClr val="000000">
                  <a:alpha val="38000"/>
                </a:srgbClr>
              </a:outerShdw>
            </a:effectLst>
          </p:spPr>
        </p:cxnSp>
        <p:cxnSp>
          <p:nvCxnSpPr>
            <p:cNvPr id="122" name="Straight Connector 121"/>
            <p:cNvCxnSpPr>
              <a:stCxn id="60" idx="2"/>
            </p:cNvCxnSpPr>
            <p:nvPr/>
          </p:nvCxnSpPr>
          <p:spPr>
            <a:xfrm>
              <a:off x="6997352" y="2514600"/>
              <a:ext cx="0" cy="152400"/>
            </a:xfrm>
            <a:prstGeom prst="line">
              <a:avLst/>
            </a:prstGeom>
            <a:grpFill/>
            <a:ln w="25400" cap="flat" cmpd="sng" algn="ctr">
              <a:solidFill>
                <a:sysClr val="windowText" lastClr="000000">
                  <a:lumMod val="50000"/>
                  <a:lumOff val="50000"/>
                </a:sysClr>
              </a:solidFill>
              <a:prstDash val="solid"/>
            </a:ln>
            <a:effectLst>
              <a:outerShdw blurRad="40000" dist="20000" dir="5400000" rotWithShape="0">
                <a:srgbClr val="000000">
                  <a:alpha val="38000"/>
                </a:srgbClr>
              </a:outerShdw>
            </a:effectLst>
          </p:spPr>
        </p:cxnSp>
      </p:grpSp>
    </p:spTree>
    <p:extLst>
      <p:ext uri="{BB962C8B-B14F-4D97-AF65-F5344CB8AC3E}">
        <p14:creationId xmlns:p14="http://schemas.microsoft.com/office/powerpoint/2010/main" val="42871046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up)">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wipe(up)">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wipe(up)">
                                      <p:cBhvr>
                                        <p:cTn id="17" dur="500"/>
                                        <p:tgtEl>
                                          <p:spTgt spid="6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14"/>
                                        </p:tgtEl>
                                        <p:attrNameLst>
                                          <p:attrName>style.visibility</p:attrName>
                                        </p:attrNameLst>
                                      </p:cBhvr>
                                      <p:to>
                                        <p:strVal val="visible"/>
                                      </p:to>
                                    </p:set>
                                    <p:animEffect transition="in" filter="wipe(up)">
                                      <p:cBhvr>
                                        <p:cTn id="22" dur="500"/>
                                        <p:tgtEl>
                                          <p:spTgt spid="1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85"/>
                                        </p:tgtEl>
                                        <p:attrNameLst>
                                          <p:attrName>style.visibility</p:attrName>
                                        </p:attrNameLst>
                                      </p:cBhvr>
                                      <p:to>
                                        <p:strVal val="visible"/>
                                      </p:to>
                                    </p:set>
                                    <p:animEffect transition="in" filter="wipe(up)">
                                      <p:cBhvr>
                                        <p:cTn id="27" dur="500"/>
                                        <p:tgtEl>
                                          <p:spTgt spid="8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00"/>
                                        </p:tgtEl>
                                        <p:attrNameLst>
                                          <p:attrName>style.visibility</p:attrName>
                                        </p:attrNameLst>
                                      </p:cBhvr>
                                      <p:to>
                                        <p:strVal val="visible"/>
                                      </p:to>
                                    </p:set>
                                    <p:animEffect transition="in" filter="wipe(up)">
                                      <p:cBhvr>
                                        <p:cTn id="32" dur="500"/>
                                        <p:tgtEl>
                                          <p:spTgt spid="10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07"/>
                                        </p:tgtEl>
                                        <p:attrNameLst>
                                          <p:attrName>style.visibility</p:attrName>
                                        </p:attrNameLst>
                                      </p:cBhvr>
                                      <p:to>
                                        <p:strVal val="visible"/>
                                      </p:to>
                                    </p:set>
                                    <p:animEffect transition="in" filter="wipe(up)">
                                      <p:cBhvr>
                                        <p:cTn id="37"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Primitive / Non-Primitive Data Structures</a:t>
            </a:r>
          </a:p>
        </p:txBody>
      </p:sp>
      <p:sp>
        <p:nvSpPr>
          <p:cNvPr id="3" name="Content Placeholder 2"/>
          <p:cNvSpPr>
            <a:spLocks noGrp="1"/>
          </p:cNvSpPr>
          <p:nvPr>
            <p:ph idx="1"/>
          </p:nvPr>
        </p:nvSpPr>
        <p:spPr/>
        <p:txBody>
          <a:bodyPr>
            <a:normAutofit/>
          </a:bodyPr>
          <a:lstStyle/>
          <a:p>
            <a:r>
              <a:rPr lang="en-IN" b="1" dirty="0"/>
              <a:t>Primitive data structures</a:t>
            </a:r>
          </a:p>
          <a:p>
            <a:pPr lvl="1"/>
            <a:r>
              <a:rPr lang="en-IN" dirty="0"/>
              <a:t>Primitive Data Structures are the fundamental data types which are supported by a programming languages.</a:t>
            </a:r>
          </a:p>
          <a:p>
            <a:pPr lvl="1"/>
            <a:r>
              <a:rPr lang="en-IN" b="1" i="1" dirty="0">
                <a:solidFill>
                  <a:srgbClr val="C00000"/>
                </a:solidFill>
              </a:rPr>
              <a:t>Integer</a:t>
            </a:r>
            <a:r>
              <a:rPr lang="en-IN" dirty="0"/>
              <a:t>, </a:t>
            </a:r>
            <a:r>
              <a:rPr lang="en-IN" b="1" i="1" dirty="0">
                <a:solidFill>
                  <a:srgbClr val="C00000"/>
                </a:solidFill>
              </a:rPr>
              <a:t>float</a:t>
            </a:r>
            <a:r>
              <a:rPr lang="en-IN" dirty="0"/>
              <a:t>, </a:t>
            </a:r>
            <a:r>
              <a:rPr lang="en-IN" b="1" i="1" dirty="0">
                <a:solidFill>
                  <a:srgbClr val="C00000"/>
                </a:solidFill>
              </a:rPr>
              <a:t>character</a:t>
            </a:r>
            <a:r>
              <a:rPr lang="en-IN" dirty="0">
                <a:solidFill>
                  <a:srgbClr val="C00000"/>
                </a:solidFill>
              </a:rPr>
              <a:t> </a:t>
            </a:r>
            <a:r>
              <a:rPr lang="en-IN" dirty="0"/>
              <a:t>and </a:t>
            </a:r>
            <a:r>
              <a:rPr lang="en-IN" b="1" i="1" dirty="0">
                <a:solidFill>
                  <a:srgbClr val="C00000"/>
                </a:solidFill>
              </a:rPr>
              <a:t>pointer</a:t>
            </a:r>
            <a:r>
              <a:rPr lang="en-IN" dirty="0">
                <a:solidFill>
                  <a:srgbClr val="C00000"/>
                </a:solidFill>
              </a:rPr>
              <a:t> </a:t>
            </a:r>
            <a:r>
              <a:rPr lang="en-IN" dirty="0"/>
              <a:t>are examples of primitive data structures.</a:t>
            </a:r>
          </a:p>
          <a:p>
            <a:r>
              <a:rPr lang="en-US" b="1" dirty="0"/>
              <a:t>Non Primitive data structure</a:t>
            </a:r>
          </a:p>
          <a:p>
            <a:pPr lvl="1"/>
            <a:r>
              <a:rPr lang="en-IN" dirty="0"/>
              <a:t>Non Primitive Data Structures are created using primitive data structures.</a:t>
            </a:r>
          </a:p>
          <a:p>
            <a:pPr lvl="1"/>
            <a:r>
              <a:rPr lang="en-IN" dirty="0"/>
              <a:t>The Non-Primitive Data Structures emphasize on structuring of a group of homogeneous or heterogeneous  data items.</a:t>
            </a:r>
          </a:p>
          <a:p>
            <a:pPr lvl="1"/>
            <a:r>
              <a:rPr lang="en-IN" dirty="0"/>
              <a:t>Examples of Non-primitive data type are </a:t>
            </a:r>
            <a:r>
              <a:rPr lang="en-IN" b="1" i="1" dirty="0">
                <a:solidFill>
                  <a:srgbClr val="C00000"/>
                </a:solidFill>
              </a:rPr>
              <a:t>Array</a:t>
            </a:r>
            <a:r>
              <a:rPr lang="en-IN" dirty="0"/>
              <a:t>, </a:t>
            </a:r>
            <a:r>
              <a:rPr lang="en-IN" b="1" i="1" dirty="0">
                <a:solidFill>
                  <a:srgbClr val="C00000"/>
                </a:solidFill>
              </a:rPr>
              <a:t>List</a:t>
            </a:r>
            <a:r>
              <a:rPr lang="en-IN" dirty="0"/>
              <a:t>, and </a:t>
            </a:r>
            <a:r>
              <a:rPr lang="en-IN" b="1" i="1" dirty="0">
                <a:solidFill>
                  <a:srgbClr val="C00000"/>
                </a:solidFill>
              </a:rPr>
              <a:t>File</a:t>
            </a:r>
            <a:r>
              <a:rPr lang="en-IN" b="1" i="1" dirty="0"/>
              <a:t>.</a:t>
            </a:r>
          </a:p>
          <a:p>
            <a:pPr lvl="1"/>
            <a:r>
              <a:rPr lang="en-IN" dirty="0"/>
              <a:t>Lists can further be classified into two categories: </a:t>
            </a:r>
            <a:r>
              <a:rPr lang="en-IN" b="1" i="1" dirty="0"/>
              <a:t>Linear </a:t>
            </a:r>
            <a:r>
              <a:rPr lang="en-IN" dirty="0"/>
              <a:t>and </a:t>
            </a:r>
            <a:r>
              <a:rPr lang="en-IN" b="1" i="1" dirty="0"/>
              <a:t>Non-Linear Data Structures.</a:t>
            </a:r>
          </a:p>
        </p:txBody>
      </p:sp>
    </p:spTree>
    <p:extLst>
      <p:ext uri="{BB962C8B-B14F-4D97-AF65-F5344CB8AC3E}">
        <p14:creationId xmlns:p14="http://schemas.microsoft.com/office/powerpoint/2010/main" val="29660166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Non primitive Data Structure</a:t>
            </a:r>
          </a:p>
        </p:txBody>
      </p:sp>
      <p:sp>
        <p:nvSpPr>
          <p:cNvPr id="3" name="Content Placeholder 2"/>
          <p:cNvSpPr>
            <a:spLocks noGrp="1"/>
          </p:cNvSpPr>
          <p:nvPr>
            <p:ph idx="1"/>
          </p:nvPr>
        </p:nvSpPr>
        <p:spPr/>
        <p:txBody>
          <a:bodyPr/>
          <a:lstStyle/>
          <a:p>
            <a:r>
              <a:rPr lang="en-IN" b="1" dirty="0"/>
              <a:t>Array:</a:t>
            </a:r>
            <a:r>
              <a:rPr lang="en-IN" dirty="0"/>
              <a:t> An array is a fixed-size sequenced collection of elements of the same data type.</a:t>
            </a:r>
          </a:p>
          <a:p>
            <a:r>
              <a:rPr lang="en-IN" b="1" dirty="0"/>
              <a:t>List:</a:t>
            </a:r>
            <a:r>
              <a:rPr lang="en-IN" dirty="0"/>
              <a:t> An ordered set containing variable number of elements is called as Lists.</a:t>
            </a:r>
          </a:p>
          <a:p>
            <a:r>
              <a:rPr lang="en-IN" b="1" dirty="0"/>
              <a:t>File:</a:t>
            </a:r>
            <a:r>
              <a:rPr lang="en-IN" dirty="0"/>
              <a:t> A file is a collection of logically related information. It can be viewed as a large list of records consisting of various fields.</a:t>
            </a:r>
            <a:endParaRPr lang="en-US" dirty="0"/>
          </a:p>
        </p:txBody>
      </p:sp>
      <p:sp>
        <p:nvSpPr>
          <p:cNvPr id="4" name="Rectangle 3"/>
          <p:cNvSpPr/>
          <p:nvPr/>
        </p:nvSpPr>
        <p:spPr>
          <a:xfrm>
            <a:off x="2209800" y="2881085"/>
            <a:ext cx="609600" cy="457200"/>
          </a:xfrm>
          <a:prstGeom prst="rect">
            <a:avLst/>
          </a:prstGeom>
          <a:solidFill>
            <a:schemeClr val="tx2"/>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819400" y="2881085"/>
            <a:ext cx="609600" cy="457200"/>
          </a:xfrm>
          <a:prstGeom prst="rect">
            <a:avLst/>
          </a:prstGeom>
          <a:solidFill>
            <a:schemeClr val="tx2"/>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429000" y="2881085"/>
            <a:ext cx="609600" cy="457200"/>
          </a:xfrm>
          <a:prstGeom prst="rect">
            <a:avLst/>
          </a:prstGeom>
          <a:solidFill>
            <a:schemeClr val="tx2"/>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38600" y="2881085"/>
            <a:ext cx="609600" cy="457200"/>
          </a:xfrm>
          <a:prstGeom prst="rect">
            <a:avLst/>
          </a:prstGeom>
          <a:solidFill>
            <a:schemeClr val="tx2"/>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648200" y="2881085"/>
            <a:ext cx="609600" cy="457200"/>
          </a:xfrm>
          <a:prstGeom prst="rect">
            <a:avLst/>
          </a:prstGeom>
          <a:solidFill>
            <a:schemeClr val="tx2"/>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09800" y="4481285"/>
            <a:ext cx="609600" cy="457200"/>
          </a:xfrm>
          <a:prstGeom prst="rect">
            <a:avLst/>
          </a:prstGeom>
          <a:solidFill>
            <a:schemeClr val="tx2"/>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048000" y="4481285"/>
            <a:ext cx="609600" cy="457200"/>
          </a:xfrm>
          <a:prstGeom prst="rect">
            <a:avLst/>
          </a:prstGeom>
          <a:solidFill>
            <a:schemeClr val="tx2"/>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886200" y="4481285"/>
            <a:ext cx="609600" cy="457200"/>
          </a:xfrm>
          <a:prstGeom prst="rect">
            <a:avLst/>
          </a:prstGeom>
          <a:solidFill>
            <a:schemeClr val="tx2"/>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724400" y="4481285"/>
            <a:ext cx="609600" cy="457200"/>
          </a:xfrm>
          <a:prstGeom prst="rect">
            <a:avLst/>
          </a:prstGeom>
          <a:solidFill>
            <a:schemeClr val="tx2"/>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562600" y="4481285"/>
            <a:ext cx="609600" cy="457200"/>
          </a:xfrm>
          <a:prstGeom prst="rect">
            <a:avLst/>
          </a:prstGeom>
          <a:solidFill>
            <a:schemeClr val="tx2"/>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9" idx="3"/>
            <a:endCxn id="10" idx="1"/>
          </p:cNvCxnSpPr>
          <p:nvPr/>
        </p:nvCxnSpPr>
        <p:spPr>
          <a:xfrm>
            <a:off x="2819400" y="4709885"/>
            <a:ext cx="228600" cy="0"/>
          </a:xfrm>
          <a:prstGeom prst="straightConnector1">
            <a:avLst/>
          </a:prstGeom>
          <a:ln w="25400">
            <a:solidFill>
              <a:srgbClr val="C00000"/>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10" idx="3"/>
            <a:endCxn id="11" idx="1"/>
          </p:cNvCxnSpPr>
          <p:nvPr/>
        </p:nvCxnSpPr>
        <p:spPr>
          <a:xfrm>
            <a:off x="3657600" y="4709885"/>
            <a:ext cx="228600" cy="0"/>
          </a:xfrm>
          <a:prstGeom prst="straightConnector1">
            <a:avLst/>
          </a:prstGeom>
          <a:ln w="25400">
            <a:solidFill>
              <a:srgbClr val="C00000"/>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11" idx="3"/>
            <a:endCxn id="12" idx="1"/>
          </p:cNvCxnSpPr>
          <p:nvPr/>
        </p:nvCxnSpPr>
        <p:spPr>
          <a:xfrm>
            <a:off x="4495800" y="4709885"/>
            <a:ext cx="228600" cy="0"/>
          </a:xfrm>
          <a:prstGeom prst="straightConnector1">
            <a:avLst/>
          </a:prstGeom>
          <a:ln w="25400">
            <a:solidFill>
              <a:srgbClr val="C00000"/>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a:stCxn id="12" idx="3"/>
            <a:endCxn id="13" idx="1"/>
          </p:cNvCxnSpPr>
          <p:nvPr/>
        </p:nvCxnSpPr>
        <p:spPr>
          <a:xfrm>
            <a:off x="5334000" y="4709885"/>
            <a:ext cx="228600" cy="0"/>
          </a:xfrm>
          <a:prstGeom prst="straightConnector1">
            <a:avLst/>
          </a:prstGeom>
          <a:ln w="25400">
            <a:solidFill>
              <a:srgbClr val="C00000"/>
            </a:solidFill>
            <a:tailEnd type="arrow"/>
          </a:ln>
        </p:spPr>
        <p:style>
          <a:lnRef idx="2">
            <a:schemeClr val="accent2"/>
          </a:lnRef>
          <a:fillRef idx="0">
            <a:schemeClr val="accent2"/>
          </a:fillRef>
          <a:effectRef idx="1">
            <a:schemeClr val="accent2"/>
          </a:effectRef>
          <a:fontRef idx="minor">
            <a:schemeClr val="tx1"/>
          </a:fontRef>
        </p:style>
      </p:cxn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2881085"/>
            <a:ext cx="306284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3124200" y="3307241"/>
            <a:ext cx="1219200" cy="369332"/>
          </a:xfrm>
          <a:prstGeom prst="rect">
            <a:avLst/>
          </a:prstGeom>
          <a:noFill/>
        </p:spPr>
        <p:txBody>
          <a:bodyPr wrap="square" rtlCol="0">
            <a:spAutoFit/>
          </a:bodyPr>
          <a:lstStyle/>
          <a:p>
            <a:pPr algn="ctr"/>
            <a:r>
              <a:rPr lang="en-IN" b="1" dirty="0"/>
              <a:t>Array</a:t>
            </a:r>
            <a:endParaRPr lang="en-US" b="1" dirty="0"/>
          </a:p>
        </p:txBody>
      </p:sp>
      <p:sp>
        <p:nvSpPr>
          <p:cNvPr id="27" name="TextBox 26"/>
          <p:cNvSpPr txBox="1"/>
          <p:nvPr/>
        </p:nvSpPr>
        <p:spPr>
          <a:xfrm>
            <a:off x="3581400" y="4938485"/>
            <a:ext cx="1219200" cy="369332"/>
          </a:xfrm>
          <a:prstGeom prst="rect">
            <a:avLst/>
          </a:prstGeom>
          <a:noFill/>
        </p:spPr>
        <p:txBody>
          <a:bodyPr wrap="square" rtlCol="0">
            <a:spAutoFit/>
          </a:bodyPr>
          <a:lstStyle/>
          <a:p>
            <a:pPr algn="ctr"/>
            <a:r>
              <a:rPr lang="en-IN" b="1" dirty="0"/>
              <a:t>List</a:t>
            </a:r>
            <a:endParaRPr lang="en-US" b="1" dirty="0"/>
          </a:p>
        </p:txBody>
      </p:sp>
      <p:sp>
        <p:nvSpPr>
          <p:cNvPr id="28" name="TextBox 27"/>
          <p:cNvSpPr txBox="1"/>
          <p:nvPr/>
        </p:nvSpPr>
        <p:spPr>
          <a:xfrm>
            <a:off x="8008420" y="4569153"/>
            <a:ext cx="1219200" cy="369332"/>
          </a:xfrm>
          <a:prstGeom prst="rect">
            <a:avLst/>
          </a:prstGeom>
          <a:noFill/>
        </p:spPr>
        <p:txBody>
          <a:bodyPr wrap="square" rtlCol="0">
            <a:spAutoFit/>
          </a:bodyPr>
          <a:lstStyle/>
          <a:p>
            <a:pPr algn="ctr"/>
            <a:r>
              <a:rPr lang="en-IN" b="1" dirty="0"/>
              <a:t>File</a:t>
            </a:r>
            <a:endParaRPr lang="en-US" b="1" dirty="0"/>
          </a:p>
        </p:txBody>
      </p:sp>
    </p:spTree>
    <p:extLst>
      <p:ext uri="{BB962C8B-B14F-4D97-AF65-F5344CB8AC3E}">
        <p14:creationId xmlns:p14="http://schemas.microsoft.com/office/powerpoint/2010/main" val="31998277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22" grpId="0"/>
      <p:bldP spid="27" grpId="0"/>
      <p:bldP spid="28" grpId="0"/>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6710</TotalTime>
  <Words>3142</Words>
  <Application>Microsoft Office PowerPoint</Application>
  <PresentationFormat>Widescreen</PresentationFormat>
  <Paragraphs>401</Paragraphs>
  <Slides>35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Roboto Condensed</vt:lpstr>
      <vt:lpstr>Roboto Condensed Light</vt:lpstr>
      <vt:lpstr>Arial</vt:lpstr>
      <vt:lpstr>Wingdings 3</vt:lpstr>
      <vt:lpstr>Segoe UI Black</vt:lpstr>
      <vt:lpstr>Wingdings 2</vt:lpstr>
      <vt:lpstr>Calibri</vt:lpstr>
      <vt:lpstr>Wingdings</vt:lpstr>
      <vt:lpstr>Consolas</vt:lpstr>
      <vt:lpstr>Office Theme</vt:lpstr>
      <vt:lpstr>Unit-01  Introduction to Data Structure &amp; Array</vt:lpstr>
      <vt:lpstr>PowerPoint Presentation</vt:lpstr>
      <vt:lpstr>What is Data?</vt:lpstr>
      <vt:lpstr>What is Data Management?</vt:lpstr>
      <vt:lpstr>What is Data Structure?</vt:lpstr>
      <vt:lpstr>Cont...</vt:lpstr>
      <vt:lpstr>Classification of Data Structure</vt:lpstr>
      <vt:lpstr>Primitive / Non-Primitive Data Structures</vt:lpstr>
      <vt:lpstr>Non primitive Data Structure</vt:lpstr>
      <vt:lpstr>Linear/Non-Linear Data Structure</vt:lpstr>
      <vt:lpstr>Operations of Data Structure</vt:lpstr>
      <vt:lpstr>Algorithm</vt:lpstr>
      <vt:lpstr>Time and Space Complexity</vt:lpstr>
      <vt:lpstr>Worst-Best-Average Case Time Complexity</vt:lpstr>
      <vt:lpstr>Time-Space Trade-off</vt:lpstr>
      <vt:lpstr>Why We Need Arrays?</vt:lpstr>
      <vt:lpstr>Introduction to Array</vt:lpstr>
      <vt:lpstr>Declaration of an Array</vt:lpstr>
      <vt:lpstr>Accessing the element of an Array</vt:lpstr>
      <vt:lpstr>Calculating the Address of Array Elements</vt:lpstr>
      <vt:lpstr>Cont…</vt:lpstr>
      <vt:lpstr>EXAMPLE : Calculating the Address of Array Elements</vt:lpstr>
      <vt:lpstr>Calculating the Length of an Array</vt:lpstr>
      <vt:lpstr>EXAMPLE : Calculating the Length of an Array</vt:lpstr>
      <vt:lpstr>Operations on Arrays</vt:lpstr>
      <vt:lpstr>Traversing an Array</vt:lpstr>
      <vt:lpstr>Inserting an element at the End of an Array</vt:lpstr>
      <vt:lpstr>Inserting an element in the Middle of an Array </vt:lpstr>
      <vt:lpstr>Cont…</vt:lpstr>
      <vt:lpstr>Deleting an element from the End of an Array</vt:lpstr>
      <vt:lpstr>Deleting an element from the Middle of an Array</vt:lpstr>
      <vt:lpstr>Deleting an element from an Array</vt:lpstr>
      <vt:lpstr>Merging Two Arrays</vt:lpstr>
      <vt:lpstr>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DELL</cp:lastModifiedBy>
  <cp:revision>907</cp:revision>
  <dcterms:created xsi:type="dcterms:W3CDTF">2020-05-01T05:09:15Z</dcterms:created>
  <dcterms:modified xsi:type="dcterms:W3CDTF">2024-12-06T16:43:20Z</dcterms:modified>
</cp:coreProperties>
</file>