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5"/>
  </p:notesMasterIdLst>
  <p:sldIdLst>
    <p:sldId id="308" r:id="rId2"/>
    <p:sldId id="455" r:id="rId3"/>
    <p:sldId id="486" r:id="rId4"/>
    <p:sldId id="487" r:id="rId5"/>
    <p:sldId id="488" r:id="rId6"/>
    <p:sldId id="489" r:id="rId7"/>
    <p:sldId id="490" r:id="rId8"/>
    <p:sldId id="491" r:id="rId9"/>
    <p:sldId id="492" r:id="rId10"/>
    <p:sldId id="493" r:id="rId11"/>
    <p:sldId id="494" r:id="rId12"/>
    <p:sldId id="495" r:id="rId13"/>
    <p:sldId id="496" r:id="rId14"/>
    <p:sldId id="497" r:id="rId15"/>
    <p:sldId id="498" r:id="rId16"/>
    <p:sldId id="499" r:id="rId17"/>
    <p:sldId id="500" r:id="rId18"/>
    <p:sldId id="526" r:id="rId19"/>
    <p:sldId id="530" r:id="rId20"/>
    <p:sldId id="559" r:id="rId21"/>
    <p:sldId id="529" r:id="rId22"/>
    <p:sldId id="527" r:id="rId23"/>
    <p:sldId id="528" r:id="rId24"/>
    <p:sldId id="560" r:id="rId25"/>
    <p:sldId id="501" r:id="rId26"/>
    <p:sldId id="502" r:id="rId27"/>
    <p:sldId id="503" r:id="rId28"/>
    <p:sldId id="504" r:id="rId29"/>
    <p:sldId id="505" r:id="rId30"/>
    <p:sldId id="506" r:id="rId31"/>
    <p:sldId id="561" r:id="rId32"/>
    <p:sldId id="531" r:id="rId33"/>
    <p:sldId id="532" r:id="rId34"/>
    <p:sldId id="533" r:id="rId35"/>
    <p:sldId id="534" r:id="rId36"/>
    <p:sldId id="549" r:id="rId37"/>
    <p:sldId id="507" r:id="rId38"/>
    <p:sldId id="508" r:id="rId39"/>
    <p:sldId id="509" r:id="rId40"/>
    <p:sldId id="510" r:id="rId41"/>
    <p:sldId id="550" r:id="rId42"/>
    <p:sldId id="511" r:id="rId43"/>
    <p:sldId id="551" r:id="rId44"/>
    <p:sldId id="536" r:id="rId45"/>
    <p:sldId id="548" r:id="rId46"/>
    <p:sldId id="537" r:id="rId47"/>
    <p:sldId id="538" r:id="rId48"/>
    <p:sldId id="539" r:id="rId49"/>
    <p:sldId id="552" r:id="rId50"/>
    <p:sldId id="547" r:id="rId51"/>
    <p:sldId id="541" r:id="rId52"/>
    <p:sldId id="542" r:id="rId53"/>
    <p:sldId id="543" r:id="rId54"/>
    <p:sldId id="553" r:id="rId55"/>
    <p:sldId id="544" r:id="rId56"/>
    <p:sldId id="554" r:id="rId57"/>
    <p:sldId id="546" r:id="rId58"/>
    <p:sldId id="545" r:id="rId59"/>
    <p:sldId id="556" r:id="rId60"/>
    <p:sldId id="555" r:id="rId61"/>
    <p:sldId id="558" r:id="rId62"/>
    <p:sldId id="557" r:id="rId63"/>
    <p:sldId id="485" r:id="rId64"/>
  </p:sldIdLst>
  <p:sldSz cx="12192000" cy="6858000"/>
  <p:notesSz cx="6858000" cy="9144000"/>
  <p:embeddedFontLst>
    <p:embeddedFont>
      <p:font typeface="Roboto Condensed Light" panose="02000000000000000000" pitchFamily="2" charset="0"/>
      <p:regular r:id="rId66"/>
      <p:italic r:id="rId67"/>
    </p:embeddedFont>
    <p:embeddedFont>
      <p:font typeface="Calibri" panose="020F0502020204030204" pitchFamily="34" charset="0"/>
      <p:regular r:id="rId68"/>
      <p:bold r:id="rId69"/>
      <p:italic r:id="rId70"/>
      <p:boldItalic r:id="rId71"/>
    </p:embeddedFont>
    <p:embeddedFont>
      <p:font typeface="Consolas" panose="020B0609020204030204" pitchFamily="49" charset="0"/>
      <p:regular r:id="rId72"/>
      <p:bold r:id="rId73"/>
      <p:italic r:id="rId74"/>
      <p:boldItalic r:id="rId75"/>
    </p:embeddedFont>
    <p:embeddedFont>
      <p:font typeface="Segoe UI Black" panose="020B0A02040204020203" pitchFamily="34" charset="0"/>
      <p:bold r:id="rId76"/>
      <p:boldItalic r:id="rId77"/>
    </p:embeddedFont>
    <p:embeddedFont>
      <p:font typeface="Roboto Condensed" panose="02000000000000000000" pitchFamily="2" charset="0"/>
      <p:regular r:id="rId78"/>
      <p:bold r:id="rId79"/>
      <p:italic r:id="rId80"/>
      <p:boldItalic r:id="rId81"/>
    </p:embeddedFont>
    <p:embeddedFont>
      <p:font typeface="Wingdings 3" panose="05040102010807070707" pitchFamily="18" charset="2"/>
      <p:regular r:id="rId82"/>
    </p:embeddedFont>
    <p:embeddedFont>
      <p:font typeface="Wingdings 2" panose="05020102010507070707" pitchFamily="18" charset="2"/>
      <p:regular r:id="rId8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6ntYu/Neoc1aO/k3xPm9rw==" hashData="OrXU63d+nKjPit76ta8iexHf24U7yVRAvLmcHntTRVHXCCyW41F4x5Cu+5nn5p/1jgQCFxJjMMn8dGISR5oCYA=="/>
  <p:extLst>
    <p:ext uri="{521415D9-36F7-43E2-AB2F-B90AF26B5E84}">
      <p14:sectionLst xmlns:p14="http://schemas.microsoft.com/office/powerpoint/2010/main">
        <p14:section name="Default Section" id="{4D9BF985-33D7-41BE-8ABB-D8845B178153}">
          <p14:sldIdLst>
            <p14:sldId id="308"/>
            <p14:sldId id="455"/>
          </p14:sldIdLst>
        </p14:section>
        <p14:section name="Introduction of pointer" id="{2E045445-2280-4061-915F-06E7FCE5FC8E}">
          <p14:sldIdLst>
            <p14:sldId id="486"/>
            <p14:sldId id="487"/>
            <p14:sldId id="488"/>
            <p14:sldId id="489"/>
            <p14:sldId id="490"/>
            <p14:sldId id="491"/>
            <p14:sldId id="492"/>
          </p14:sldIdLst>
        </p14:section>
        <p14:section name="Untitled Section" id="{CC961BEC-D371-407F-A32B-78FBF3AC16D5}">
          <p14:sldIdLst>
            <p14:sldId id="493"/>
            <p14:sldId id="494"/>
            <p14:sldId id="495"/>
            <p14:sldId id="496"/>
            <p14:sldId id="497"/>
            <p14:sldId id="498"/>
            <p14:sldId id="499"/>
            <p14:sldId id="500"/>
            <p14:sldId id="526"/>
            <p14:sldId id="530"/>
          </p14:sldIdLst>
        </p14:section>
        <p14:section name="Structure" id="{B2111290-2E45-4D49-8790-0BA946102273}">
          <p14:sldIdLst>
            <p14:sldId id="559"/>
            <p14:sldId id="529"/>
            <p14:sldId id="527"/>
            <p14:sldId id="528"/>
          </p14:sldIdLst>
        </p14:section>
        <p14:section name="Linked Allocation" id="{21E7FFC4-F761-4972-8B73-40170E871EAD}">
          <p14:sldIdLst>
            <p14:sldId id="560"/>
            <p14:sldId id="501"/>
            <p14:sldId id="502"/>
            <p14:sldId id="503"/>
            <p14:sldId id="504"/>
            <p14:sldId id="505"/>
            <p14:sldId id="506"/>
          </p14:sldIdLst>
        </p14:section>
        <p14:section name="Linked List" id="{59229716-987E-422D-B4BE-08C0169A1D41}">
          <p14:sldIdLst>
            <p14:sldId id="561"/>
            <p14:sldId id="531"/>
            <p14:sldId id="532"/>
            <p14:sldId id="533"/>
            <p14:sldId id="534"/>
          </p14:sldIdLst>
        </p14:section>
        <p14:section name="Singly Linked List Operations" id="{B00B7C7F-BC5D-46C5-AE3C-8F5800E4E52D}">
          <p14:sldIdLst>
            <p14:sldId id="549"/>
            <p14:sldId id="507"/>
            <p14:sldId id="508"/>
            <p14:sldId id="509"/>
            <p14:sldId id="510"/>
          </p14:sldIdLst>
        </p14:section>
        <p14:section name="Availability List" id="{D85A6D88-4162-4B10-9F27-6AF37B7ABE97}">
          <p14:sldIdLst>
            <p14:sldId id="550"/>
            <p14:sldId id="511"/>
          </p14:sldIdLst>
        </p14:section>
        <p14:section name="Singly Linked List Insertion Operations" id="{813318A4-5CED-4198-B2F0-31ECAA45E330}">
          <p14:sldIdLst>
            <p14:sldId id="551"/>
            <p14:sldId id="536"/>
            <p14:sldId id="548"/>
            <p14:sldId id="537"/>
            <p14:sldId id="538"/>
            <p14:sldId id="539"/>
          </p14:sldIdLst>
        </p14:section>
        <p14:section name="Singly Linked List Deletion Operations" id="{99FCA00F-4174-45AB-9A2E-45AD2E51D7D4}">
          <p14:sldIdLst>
            <p14:sldId id="552"/>
            <p14:sldId id="547"/>
            <p14:sldId id="541"/>
            <p14:sldId id="542"/>
            <p14:sldId id="543"/>
          </p14:sldIdLst>
        </p14:section>
        <p14:section name="Singly Linked List – Search" id="{5B9C2E85-A1C5-453C-ABFB-0022E336801E}">
          <p14:sldIdLst>
            <p14:sldId id="553"/>
            <p14:sldId id="544"/>
          </p14:sldIdLst>
        </p14:section>
        <p14:section name="Singly Linked List – Count" id="{9B115A1C-5AEA-43B9-8235-33E543F5065D}">
          <p14:sldIdLst>
            <p14:sldId id="554"/>
            <p14:sldId id="546"/>
            <p14:sldId id="545"/>
          </p14:sldIdLst>
        </p14:section>
        <p14:section name="Singly Linked List – Display" id="{14F68826-16C3-4D05-A1DC-020CB72DD133}">
          <p14:sldIdLst>
            <p14:sldId id="556"/>
            <p14:sldId id="555"/>
          </p14:sldIdLst>
        </p14:section>
        <p14:section name="Application of Linked List" id="{3749D1CF-6E6C-492A-8BD7-436C1A20E0E5}">
          <p14:sldIdLst>
            <p14:sldId id="558"/>
            <p14:sldId id="557"/>
            <p14:sldId id="48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3064"/>
    <a:srgbClr val="301B92"/>
    <a:srgbClr val="CCDED6"/>
    <a:srgbClr val="D4DED6"/>
    <a:srgbClr val="ED524F"/>
    <a:srgbClr val="673BB7"/>
    <a:srgbClr val="607D8B"/>
    <a:srgbClr val="B71B1C"/>
    <a:srgbClr val="F54337"/>
    <a:srgbClr val="D81A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3.fntdata"/><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9.fntdata"/><Relationship Id="rId79" Type="http://schemas.openxmlformats.org/officeDocument/2006/relationships/font" Target="fonts/font14.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4.fntdata"/><Relationship Id="rId77"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7.fntdata"/><Relationship Id="rId80" Type="http://schemas.openxmlformats.org/officeDocument/2006/relationships/font" Target="fonts/font15.fntdata"/><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5.fntdata"/><Relationship Id="rId75" Type="http://schemas.openxmlformats.org/officeDocument/2006/relationships/font" Target="fonts/font10.fntdata"/><Relationship Id="rId83"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73" Type="http://schemas.openxmlformats.org/officeDocument/2006/relationships/font" Target="fonts/font8.fntdata"/><Relationship Id="rId78" Type="http://schemas.openxmlformats.org/officeDocument/2006/relationships/font" Target="fonts/font13.fntdata"/><Relationship Id="rId81" Type="http://schemas.openxmlformats.org/officeDocument/2006/relationships/font" Target="fonts/font16.fntdata"/><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1.fntdata"/><Relationship Id="rId7" Type="http://schemas.openxmlformats.org/officeDocument/2006/relationships/slide" Target="slides/slide6.xml"/><Relationship Id="rId71" Type="http://schemas.openxmlformats.org/officeDocument/2006/relationships/font" Target="fonts/font6.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1.fntdata"/><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pPr/>
              <a:t>1/17/2025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3.png"/><Relationship Id="rId9"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3.png"/><Relationship Id="rId9"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3.png"/><Relationship Id="rId9"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3.png"/><Relationship Id="rId9"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3.png"/><Relationship Id="rId9"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3.png"/><Relationship Id="rId9"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3.pn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13.png"/><Relationship Id="rId9" Type="http://schemas.openxmlformats.org/officeDocument/2006/relationships/image" Target="../media/image7.jpe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3.png"/><Relationship Id="rId9" Type="http://schemas.openxmlformats.org/officeDocument/2006/relationships/image" Target="../media/image8.pn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7.png"/><Relationship Id="rId5" Type="http://schemas.microsoft.com/office/2007/relationships/hdphoto" Target="../media/hdphoto1.wdp"/><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image" Target="../media/image20.jpeg"/></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7.png"/><Relationship Id="rId5" Type="http://schemas.microsoft.com/office/2007/relationships/hdphoto" Target="../media/hdphoto1.wdp"/><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image" Target="../media/image20.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29">
            <a:extLst>
              <a:ext uri="{FF2B5EF4-FFF2-40B4-BE49-F238E27FC236}">
                <a16:creationId xmlns:a16="http://schemas.microsoft.com/office/drawing/2014/main" id="{E75253BA-841C-4898-BAAF-3A16D7F9433E}"/>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pic>
        <p:nvPicPr>
          <p:cNvPr id="4" name="Picture 3">
            <a:extLst>
              <a:ext uri="{FF2B5EF4-FFF2-40B4-BE49-F238E27FC236}">
                <a16:creationId xmlns:a16="http://schemas.microsoft.com/office/drawing/2014/main" id="{51F769AF-753B-BC9B-1ECE-00F423D44E71}"/>
              </a:ext>
            </a:extLst>
          </p:cNvPr>
          <p:cNvPicPr>
            <a:picLocks noChangeAspect="1"/>
          </p:cNvPicPr>
          <p:nvPr userDrawn="1"/>
        </p:nvPicPr>
        <p:blipFill>
          <a:blip r:embed="rId11">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7239853" y="2673461"/>
            <a:ext cx="4818221" cy="1453114"/>
          </a:xfrm>
          <a:prstGeom prst="rect">
            <a:avLst/>
          </a:prstGeom>
        </p:spPr>
      </p:pic>
    </p:spTree>
    <p:extLst>
      <p:ext uri="{BB962C8B-B14F-4D97-AF65-F5344CB8AC3E}">
        <p14:creationId xmlns:p14="http://schemas.microsoft.com/office/powerpoint/2010/main" val="357059326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29">
            <a:extLst>
              <a:ext uri="{FF2B5EF4-FFF2-40B4-BE49-F238E27FC236}">
                <a16:creationId xmlns:a16="http://schemas.microsoft.com/office/drawing/2014/main" id="{E75253BA-841C-4898-BAAF-3A16D7F9433E}"/>
              </a:ext>
            </a:extLst>
          </p:cNvPr>
          <p:cNvPicPr>
            <a:picLocks noChangeAspect="1"/>
          </p:cNvPicPr>
          <p:nvPr userDrawn="1"/>
        </p:nvPicPr>
        <p:blipFill>
          <a:blip r:embed="rId9"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70888083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21" name="Picture 20">
            <a:extLst>
              <a:ext uri="{FF2B5EF4-FFF2-40B4-BE49-F238E27FC236}">
                <a16:creationId xmlns:a16="http://schemas.microsoft.com/office/drawing/2014/main" id="{E75253BA-841C-4898-BAAF-3A16D7F9433E}"/>
              </a:ext>
            </a:extLst>
          </p:cNvPr>
          <p:cNvPicPr>
            <a:picLocks noChangeAspect="1"/>
          </p:cNvPicPr>
          <p:nvPr userDrawn="1"/>
        </p:nvPicPr>
        <p:blipFill>
          <a:blip r:embed="rId9"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76457040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9"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78503394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7"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8"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61585978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9"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73162591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40769"/>
            <a:ext cx="5581038" cy="287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7"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2" descr="https://www.cs.cmu.edu/~ph/nyit/ant_interior.jpe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8440861" y="2096940"/>
            <a:ext cx="2813885" cy="2119208"/>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a:extLst>
              <a:ext uri="{FF2B5EF4-FFF2-40B4-BE49-F238E27FC236}">
                <a16:creationId xmlns:a16="http://schemas.microsoft.com/office/drawing/2014/main" id="{E75253BA-841C-4898-BAAF-3A16D7F9433E}"/>
              </a:ext>
            </a:extLst>
          </p:cNvPr>
          <p:cNvPicPr>
            <a:picLocks noChangeAspect="1"/>
          </p:cNvPicPr>
          <p:nvPr userDrawn="1"/>
        </p:nvPicPr>
        <p:blipFill>
          <a:blip r:embed="rId9"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75188163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9"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180652624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9"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4012280991"/>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9"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53280755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Umesh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H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Thoriya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2304CS411</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03 – Linear Data Structures: Linked List</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721798" y="861192"/>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6633316"/>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4" name="Picture 33">
            <a:extLst>
              <a:ext uri="{FF2B5EF4-FFF2-40B4-BE49-F238E27FC236}">
                <a16:creationId xmlns:a16="http://schemas.microsoft.com/office/drawing/2014/main" id="{E75253BA-841C-4898-BAAF-3A16D7F9433E}"/>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765131949"/>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9"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117050250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41" name="Hexagon 40"/>
          <p:cNvSpPr/>
          <p:nvPr userDrawn="1"/>
        </p:nvSpPr>
        <p:spPr>
          <a:xfrm rot="5400000">
            <a:off x="4309292" y="1717040"/>
            <a:ext cx="3461658" cy="2984188"/>
          </a:xfrm>
          <a:prstGeom prst="hexagon">
            <a:avLst/>
          </a:prstGeom>
          <a:solidFill>
            <a:schemeClr val="bg1">
              <a:lumMod val="95000"/>
            </a:schemeClr>
          </a:solidFill>
          <a:ln w="57150">
            <a:solidFill>
              <a:schemeClr val="accent1">
                <a:lumMod val="75000"/>
              </a:schemeClr>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42" name="TextBox 41"/>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43" name="Rectangle 42"/>
          <p:cNvSpPr/>
          <p:nvPr userDrawn="1"/>
        </p:nvSpPr>
        <p:spPr>
          <a:xfrm>
            <a:off x="7678346" y="2221532"/>
            <a:ext cx="4513654" cy="1951692"/>
          </a:xfrm>
          <a:prstGeom prst="rect">
            <a:avLst/>
          </a:prstGeom>
          <a:gradFill flip="none" rotWithShape="1">
            <a:gsLst>
              <a:gs pos="10000">
                <a:srgbClr val="273238"/>
              </a:gs>
              <a:gs pos="100000">
                <a:srgbClr val="607D8B"/>
              </a:gs>
            </a:gsLst>
            <a:lin ang="0" scaled="1"/>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sp>
        <p:nvSpPr>
          <p:cNvPr id="44" name="Rectangle 43"/>
          <p:cNvSpPr/>
          <p:nvPr userDrawn="1"/>
        </p:nvSpPr>
        <p:spPr>
          <a:xfrm>
            <a:off x="0" y="2221532"/>
            <a:ext cx="4402106" cy="1951692"/>
          </a:xfrm>
          <a:prstGeom prst="rect">
            <a:avLst/>
          </a:pr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cxnSp>
        <p:nvCxnSpPr>
          <p:cNvPr id="48" name="Straight Connector 47">
            <a:extLst>
              <a:ext uri="{FF2B5EF4-FFF2-40B4-BE49-F238E27FC236}">
                <a16:creationId xmlns:a16="http://schemas.microsoft.com/office/drawing/2014/main" id="{E79C5D16-8087-4587-9A0A-A0570C73E0E7}"/>
              </a:ext>
            </a:extLst>
          </p:cNvPr>
          <p:cNvCxnSpPr/>
          <p:nvPr userDrawn="1"/>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9812EDA6-C656-492A-A9CA-44B03C639132}"/>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50" name="Picture 49">
            <a:extLst>
              <a:ext uri="{FF2B5EF4-FFF2-40B4-BE49-F238E27FC236}">
                <a16:creationId xmlns:a16="http://schemas.microsoft.com/office/drawing/2014/main" id="{627AEF91-6492-4B0C-A844-2296473B58DE}"/>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pic>
        <p:nvPicPr>
          <p:cNvPr id="58" name="Picture 57">
            <a:extLst>
              <a:ext uri="{FF2B5EF4-FFF2-40B4-BE49-F238E27FC236}">
                <a16:creationId xmlns:a16="http://schemas.microsoft.com/office/drawing/2014/main" id="{77B7B864-C091-4493-B14B-F5B61B586EED}"/>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59" name="Picture 58"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6"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7"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a:t>Computer Graphics </a:t>
            </a:r>
            <a:r>
              <a:rPr lang="en-US" dirty="0">
                <a:latin typeface="Roboto Condensed Light" panose="02000000000000000000" pitchFamily="2" charset="0"/>
                <a:ea typeface="Roboto Condensed Light" panose="02000000000000000000" pitchFamily="2" charset="0"/>
              </a:rPr>
              <a:t>(CG)</a:t>
            </a:r>
          </a:p>
          <a:p>
            <a:r>
              <a:rPr lang="en-US" dirty="0">
                <a:latin typeface="Roboto Condensed Light" panose="02000000000000000000" pitchFamily="2" charset="0"/>
                <a:ea typeface="Roboto Condensed Light" panose="02000000000000000000" pitchFamily="2" charset="0"/>
              </a:rPr>
              <a:t>GTU # 3150712</a:t>
            </a:r>
          </a:p>
        </p:txBody>
      </p:sp>
      <p:sp>
        <p:nvSpPr>
          <p:cNvPr id="34" name="TextBox 33">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35" name="Text Placeholder 2">
            <a:extLst>
              <a:ext uri="{FF2B5EF4-FFF2-40B4-BE49-F238E27FC236}">
                <a16:creationId xmlns:a16="http://schemas.microsoft.com/office/drawing/2014/main"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36" name="Text Placeholder 2">
            <a:extLst>
              <a:ext uri="{FF2B5EF4-FFF2-40B4-BE49-F238E27FC236}">
                <a16:creationId xmlns:a16="http://schemas.microsoft.com/office/drawing/2014/main"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37"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40769"/>
            <a:ext cx="5581038" cy="287080"/>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38"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sp>
        <p:nvSpPr>
          <p:cNvPr id="39"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28" name="Picture 27">
            <a:extLst>
              <a:ext uri="{FF2B5EF4-FFF2-40B4-BE49-F238E27FC236}">
                <a16:creationId xmlns:a16="http://schemas.microsoft.com/office/drawing/2014/main" id="{E75253BA-841C-4898-BAAF-3A16D7F9433E}"/>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15729472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41" name="Hexagon 40"/>
          <p:cNvSpPr/>
          <p:nvPr userDrawn="1"/>
        </p:nvSpPr>
        <p:spPr>
          <a:xfrm rot="5400000">
            <a:off x="4309292" y="1717040"/>
            <a:ext cx="3461658" cy="2984188"/>
          </a:xfrm>
          <a:prstGeom prst="hexagon">
            <a:avLst/>
          </a:prstGeom>
          <a:solidFill>
            <a:schemeClr val="bg1">
              <a:lumMod val="95000"/>
            </a:schemeClr>
          </a:solidFill>
          <a:ln w="57150">
            <a:solidFill>
              <a:schemeClr val="accent1">
                <a:lumMod val="75000"/>
              </a:schemeClr>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42" name="TextBox 41"/>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43" name="Rectangle 42"/>
          <p:cNvSpPr/>
          <p:nvPr userDrawn="1"/>
        </p:nvSpPr>
        <p:spPr>
          <a:xfrm>
            <a:off x="7678346" y="2221532"/>
            <a:ext cx="4513654" cy="1951692"/>
          </a:xfrm>
          <a:prstGeom prst="rect">
            <a:avLst/>
          </a:prstGeom>
          <a:gradFill flip="none" rotWithShape="1">
            <a:gsLst>
              <a:gs pos="0">
                <a:srgbClr val="1D3064"/>
              </a:gs>
              <a:gs pos="50000">
                <a:srgbClr val="1D3064"/>
              </a:gs>
              <a:gs pos="100000">
                <a:schemeClr val="tx2"/>
              </a:gs>
            </a:gsLst>
            <a:lin ang="0" scaled="0"/>
            <a:tileRect/>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44" name="Rectangle 43"/>
          <p:cNvSpPr/>
          <p:nvPr userDrawn="1"/>
        </p:nvSpPr>
        <p:spPr>
          <a:xfrm>
            <a:off x="0" y="2221532"/>
            <a:ext cx="4402106" cy="1951692"/>
          </a:xfrm>
          <a:prstGeom prst="rect">
            <a:avLst/>
          </a:pr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cxnSp>
        <p:nvCxnSpPr>
          <p:cNvPr id="48" name="Straight Connector 47">
            <a:extLst>
              <a:ext uri="{FF2B5EF4-FFF2-40B4-BE49-F238E27FC236}">
                <a16:creationId xmlns:a16="http://schemas.microsoft.com/office/drawing/2014/main" id="{E79C5D16-8087-4587-9A0A-A0570C73E0E7}"/>
              </a:ext>
            </a:extLst>
          </p:cNvPr>
          <p:cNvCxnSpPr/>
          <p:nvPr userDrawn="1"/>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9812EDA6-C656-492A-A9CA-44B03C639132}"/>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50" name="Picture 49">
            <a:extLst>
              <a:ext uri="{FF2B5EF4-FFF2-40B4-BE49-F238E27FC236}">
                <a16:creationId xmlns:a16="http://schemas.microsoft.com/office/drawing/2014/main" id="{627AEF91-6492-4B0C-A844-2296473B58DE}"/>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pic>
        <p:nvPicPr>
          <p:cNvPr id="58" name="Picture 57">
            <a:extLst>
              <a:ext uri="{FF2B5EF4-FFF2-40B4-BE49-F238E27FC236}">
                <a16:creationId xmlns:a16="http://schemas.microsoft.com/office/drawing/2014/main" id="{77B7B864-C091-4493-B14B-F5B61B586EED}"/>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59" name="Picture 58"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6"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7"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p>
        </p:txBody>
      </p:sp>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a:t>Computer Graphics </a:t>
            </a:r>
            <a:r>
              <a:rPr lang="en-US" dirty="0">
                <a:latin typeface="Roboto Condensed Light" panose="02000000000000000000" pitchFamily="2" charset="0"/>
                <a:ea typeface="Roboto Condensed Light" panose="02000000000000000000" pitchFamily="2" charset="0"/>
              </a:rPr>
              <a:t>(CG)</a:t>
            </a:r>
          </a:p>
          <a:p>
            <a:r>
              <a:rPr lang="en-US" dirty="0">
                <a:latin typeface="Roboto Condensed Light" panose="02000000000000000000" pitchFamily="2" charset="0"/>
                <a:ea typeface="Roboto Condensed Light" panose="02000000000000000000" pitchFamily="2" charset="0"/>
              </a:rPr>
              <a:t>GTU # 3150712</a:t>
            </a:r>
          </a:p>
        </p:txBody>
      </p:sp>
      <p:sp>
        <p:nvSpPr>
          <p:cNvPr id="34" name="TextBox 33">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35" name="Text Placeholder 2">
            <a:extLst>
              <a:ext uri="{FF2B5EF4-FFF2-40B4-BE49-F238E27FC236}">
                <a16:creationId xmlns:a16="http://schemas.microsoft.com/office/drawing/2014/main"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36" name="Text Placeholder 2">
            <a:extLst>
              <a:ext uri="{FF2B5EF4-FFF2-40B4-BE49-F238E27FC236}">
                <a16:creationId xmlns:a16="http://schemas.microsoft.com/office/drawing/2014/main"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37"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40769"/>
            <a:ext cx="5581038" cy="287080"/>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38"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sp>
        <p:nvSpPr>
          <p:cNvPr id="39"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28" name="Picture 27">
            <a:extLst>
              <a:ext uri="{FF2B5EF4-FFF2-40B4-BE49-F238E27FC236}">
                <a16:creationId xmlns:a16="http://schemas.microsoft.com/office/drawing/2014/main" id="{E75253BA-841C-4898-BAAF-3A16D7F9433E}"/>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01549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Umesh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H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Thoriya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653367" y="6604000"/>
            <a:ext cx="48852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2304CS411</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03 – Linear Data Structures: Linked List</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604752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02761244"/>
      </p:ext>
    </p:extLst>
  </p:cSld>
  <p:clrMapOvr>
    <a:masterClrMapping/>
  </p:clrMapOvr>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Umesh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H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Thoriya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2304CS411</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03 – Linear Data Structures: Linked List</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07092" y="863445"/>
            <a:ext cx="11953729" cy="5586782"/>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68688" y="6043182"/>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86285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pic>
        <p:nvPicPr>
          <p:cNvPr id="10" name="Picture 9">
            <a:extLst>
              <a:ext uri="{FF2B5EF4-FFF2-40B4-BE49-F238E27FC236}">
                <a16:creationId xmlns:a16="http://schemas.microsoft.com/office/drawing/2014/main" id="{E75253BA-841C-4898-BAAF-3A16D7F9433E}"/>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8925557" y="5664170"/>
            <a:ext cx="2976891" cy="904935"/>
          </a:xfrm>
          <a:prstGeom prst="rect">
            <a:avLst/>
          </a:prstGeom>
        </p:spPr>
      </p:pic>
    </p:spTree>
    <p:extLst>
      <p:ext uri="{BB962C8B-B14F-4D97-AF65-F5344CB8AC3E}">
        <p14:creationId xmlns:p14="http://schemas.microsoft.com/office/powerpoint/2010/main" val="200169294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Umesh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H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Thoriya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594100" y="6604000"/>
            <a:ext cx="5003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2304CS411</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03 – Linear Data Structures: Linked List</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19392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Umesh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H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Thoriya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84034" y="6604000"/>
            <a:ext cx="5223933"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2304CS411</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03 – Linear Data Structures: Linked List</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599230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Umesh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H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Thoriya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75567" y="6604000"/>
            <a:ext cx="52408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2304CS411</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03 – Linear Data Structures: Linked List</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68688" y="6051030"/>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pPr/>
              <a:t>1/17/2025</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 id="2147483693" r:id="rId22"/>
    <p:sldLayoutId id="2147483695" r:id="rId23"/>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0E0A5353-D4D5-43D7-A039-6CFC6871D64F}"/>
              </a:ext>
            </a:extLst>
          </p:cNvPr>
          <p:cNvSpPr>
            <a:spLocks noGrp="1"/>
          </p:cNvSpPr>
          <p:nvPr>
            <p:ph type="ctrTitle"/>
          </p:nvPr>
        </p:nvSpPr>
        <p:spPr>
          <a:xfrm>
            <a:off x="559489" y="1122364"/>
            <a:ext cx="8141165" cy="3656670"/>
          </a:xfrm>
        </p:spPr>
        <p:txBody>
          <a:bodyPr/>
          <a:lstStyle/>
          <a:p>
            <a:r>
              <a:rPr lang="en-US" sz="4800" b="0" dirty="0">
                <a:latin typeface="Roboto Condensed Light" panose="02000000000000000000" pitchFamily="2" charset="0"/>
                <a:ea typeface="Roboto Condensed Light" panose="02000000000000000000" pitchFamily="2" charset="0"/>
              </a:rPr>
              <a:t>Unit-03</a:t>
            </a:r>
            <a:r>
              <a:rPr lang="en-US" dirty="0"/>
              <a:t> </a:t>
            </a:r>
            <a:br>
              <a:rPr lang="en-US" dirty="0"/>
            </a:br>
            <a:r>
              <a:rPr lang="en-US" dirty="0"/>
              <a:t>Linear Data Structures: Linked List</a:t>
            </a:r>
          </a:p>
        </p:txBody>
      </p:sp>
      <p:sp>
        <p:nvSpPr>
          <p:cNvPr id="10" name="Text Placeholder 9">
            <a:extLst>
              <a:ext uri="{FF2B5EF4-FFF2-40B4-BE49-F238E27FC236}">
                <a16:creationId xmlns:a16="http://schemas.microsoft.com/office/drawing/2014/main" id="{6C137D2E-F7D0-465C-8541-F4CFBBD6738F}"/>
              </a:ext>
            </a:extLst>
          </p:cNvPr>
          <p:cNvSpPr>
            <a:spLocks noGrp="1"/>
          </p:cNvSpPr>
          <p:nvPr>
            <p:ph type="body" sz="quarter" idx="11"/>
          </p:nvPr>
        </p:nvSpPr>
        <p:spPr/>
        <p:txBody>
          <a:bodyPr/>
          <a:lstStyle/>
          <a:p>
            <a:r>
              <a:rPr lang="en-IN" dirty="0"/>
              <a:t>umesh.thoriya@darshan.ac.in</a:t>
            </a:r>
            <a:endParaRPr lang="en-US" dirty="0"/>
          </a:p>
        </p:txBody>
      </p:sp>
      <p:sp>
        <p:nvSpPr>
          <p:cNvPr id="11" name="Text Placeholder 10">
            <a:extLst>
              <a:ext uri="{FF2B5EF4-FFF2-40B4-BE49-F238E27FC236}">
                <a16:creationId xmlns:a16="http://schemas.microsoft.com/office/drawing/2014/main" id="{527C5C63-5136-498D-B5D5-B1F6385ED37C}"/>
              </a:ext>
            </a:extLst>
          </p:cNvPr>
          <p:cNvSpPr>
            <a:spLocks noGrp="1"/>
          </p:cNvSpPr>
          <p:nvPr>
            <p:ph type="body" sz="quarter" idx="12"/>
          </p:nvPr>
        </p:nvSpPr>
        <p:spPr/>
        <p:txBody>
          <a:bodyPr/>
          <a:lstStyle/>
          <a:p>
            <a:r>
              <a:rPr lang="en-IN" dirty="0"/>
              <a:t>9714233355</a:t>
            </a:r>
            <a:endParaRPr lang="en-US" dirty="0"/>
          </a:p>
        </p:txBody>
      </p:sp>
      <p:sp>
        <p:nvSpPr>
          <p:cNvPr id="12" name="Text Placeholder 11">
            <a:extLst>
              <a:ext uri="{FF2B5EF4-FFF2-40B4-BE49-F238E27FC236}">
                <a16:creationId xmlns:a16="http://schemas.microsoft.com/office/drawing/2014/main" id="{C4FACC96-BA70-4FDA-AB13-3B133AD498A5}"/>
              </a:ext>
            </a:extLst>
          </p:cNvPr>
          <p:cNvSpPr>
            <a:spLocks noGrp="1"/>
          </p:cNvSpPr>
          <p:nvPr>
            <p:ph type="body" sz="quarter" idx="13"/>
          </p:nvPr>
        </p:nvSpPr>
        <p:spPr>
          <a:xfrm>
            <a:off x="1837678" y="5537768"/>
            <a:ext cx="4140428" cy="290081"/>
          </a:xfrm>
        </p:spPr>
        <p:txBody>
          <a:bodyPr/>
          <a:lstStyle/>
          <a:p>
            <a:r>
              <a:rPr lang="en-IN" dirty="0"/>
              <a:t>Department of Computer Science &amp; Engineering </a:t>
            </a:r>
            <a:endParaRPr lang="en-US" dirty="0"/>
          </a:p>
        </p:txBody>
      </p:sp>
      <p:sp>
        <p:nvSpPr>
          <p:cNvPr id="13" name="Text Placeholder 12">
            <a:extLst>
              <a:ext uri="{FF2B5EF4-FFF2-40B4-BE49-F238E27FC236}">
                <a16:creationId xmlns:a16="http://schemas.microsoft.com/office/drawing/2014/main" id="{03A79D48-3C85-46E3-9CAE-59240F299A25}"/>
              </a:ext>
            </a:extLst>
          </p:cNvPr>
          <p:cNvSpPr>
            <a:spLocks noGrp="1"/>
          </p:cNvSpPr>
          <p:nvPr>
            <p:ph type="body" sz="quarter" idx="14"/>
          </p:nvPr>
        </p:nvSpPr>
        <p:spPr/>
        <p:txBody>
          <a:bodyPr/>
          <a:lstStyle/>
          <a:p>
            <a:r>
              <a:rPr lang="en-IN" dirty="0" err="1"/>
              <a:t>Prof.</a:t>
            </a:r>
            <a:r>
              <a:rPr lang="en-IN" dirty="0"/>
              <a:t> </a:t>
            </a:r>
            <a:r>
              <a:rPr lang="en-IN" dirty="0" err="1"/>
              <a:t>Umesh</a:t>
            </a:r>
            <a:r>
              <a:rPr lang="en-IN" dirty="0"/>
              <a:t> H </a:t>
            </a:r>
            <a:r>
              <a:rPr lang="en-IN" dirty="0" err="1"/>
              <a:t>Thoriya</a:t>
            </a:r>
            <a:endParaRPr lang="en-US" dirty="0"/>
          </a:p>
        </p:txBody>
      </p:sp>
      <p:sp>
        <p:nvSpPr>
          <p:cNvPr id="14" name="Text Placeholder 13">
            <a:extLst>
              <a:ext uri="{FF2B5EF4-FFF2-40B4-BE49-F238E27FC236}">
                <a16:creationId xmlns:a16="http://schemas.microsoft.com/office/drawing/2014/main" id="{062CA4D6-180D-44EB-978C-EAE6FB447DCE}"/>
              </a:ext>
            </a:extLst>
          </p:cNvPr>
          <p:cNvSpPr>
            <a:spLocks noGrp="1"/>
          </p:cNvSpPr>
          <p:nvPr>
            <p:ph type="body" sz="quarter" idx="16"/>
          </p:nvPr>
        </p:nvSpPr>
        <p:spPr/>
        <p:txBody>
          <a:bodyPr/>
          <a:lstStyle/>
          <a:p>
            <a:r>
              <a:rPr lang="en-IN" dirty="0"/>
              <a:t>Data Structure (DS) </a:t>
            </a:r>
          </a:p>
          <a:p>
            <a:r>
              <a:rPr lang="en-IN" dirty="0"/>
              <a:t>DU #</a:t>
            </a:r>
            <a:r>
              <a:rPr lang="en-US" dirty="0"/>
              <a:t>2304CS411</a:t>
            </a:r>
          </a:p>
        </p:txBody>
      </p:sp>
      <p:pic>
        <p:nvPicPr>
          <p:cNvPr id="16" name="Picture Placeholder 15"/>
          <p:cNvPicPr>
            <a:picLocks noGrp="1" noChangeAspect="1"/>
          </p:cNvPicPr>
          <p:nvPr>
            <p:ph type="pic" sz="quarter" idx="10"/>
          </p:nvPr>
        </p:nvPicPr>
        <p:blipFill>
          <a:blip r:embed="rId2" cstate="hqprint">
            <a:extLst>
              <a:ext uri="{28A0092B-C50C-407E-A947-70E740481C1C}">
                <a14:useLocalDpi xmlns:a14="http://schemas.microsoft.com/office/drawing/2010/main" val="0"/>
              </a:ext>
            </a:extLst>
          </a:blip>
          <a:stretch>
            <a:fillRect/>
          </a:stretch>
        </p:blipFill>
        <p:spPr>
          <a:xfrm>
            <a:off x="353569" y="5211251"/>
            <a:ext cx="1353599" cy="1353599"/>
          </a:xfrm>
        </p:spPr>
      </p:pic>
    </p:spTree>
    <p:extLst>
      <p:ext uri="{BB962C8B-B14F-4D97-AF65-F5344CB8AC3E}">
        <p14:creationId xmlns:p14="http://schemas.microsoft.com/office/powerpoint/2010/main" val="243652001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983E3B-2511-4243-BA47-B3F8B49B3220}"/>
              </a:ext>
            </a:extLst>
          </p:cNvPr>
          <p:cNvSpPr>
            <a:spLocks noGrp="1"/>
          </p:cNvSpPr>
          <p:nvPr>
            <p:ph type="title"/>
          </p:nvPr>
        </p:nvSpPr>
        <p:spPr/>
        <p:txBody>
          <a:bodyPr/>
          <a:lstStyle/>
          <a:p>
            <a:r>
              <a:rPr lang="en-US" dirty="0"/>
              <a:t>Dynamic Memory Allocation</a:t>
            </a:r>
          </a:p>
        </p:txBody>
      </p:sp>
      <p:sp>
        <p:nvSpPr>
          <p:cNvPr id="5" name="Text Placeholder 4">
            <a:extLst>
              <a:ext uri="{FF2B5EF4-FFF2-40B4-BE49-F238E27FC236}">
                <a16:creationId xmlns:a16="http://schemas.microsoft.com/office/drawing/2014/main" id="{8DAEF239-0D7E-40EC-AD1F-DF340BCF1B4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9893853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FB57DD-7DB6-4AA6-8516-81A1D7A6FB90}"/>
              </a:ext>
            </a:extLst>
          </p:cNvPr>
          <p:cNvSpPr>
            <a:spLocks noGrp="1"/>
          </p:cNvSpPr>
          <p:nvPr>
            <p:ph type="title"/>
          </p:nvPr>
        </p:nvSpPr>
        <p:spPr/>
        <p:txBody>
          <a:bodyPr/>
          <a:lstStyle/>
          <a:p>
            <a:r>
              <a:rPr lang="en-US" dirty="0"/>
              <a:t>Dynamic Memory Allocation</a:t>
            </a:r>
          </a:p>
        </p:txBody>
      </p:sp>
      <p:sp>
        <p:nvSpPr>
          <p:cNvPr id="5" name="Content Placeholder 4">
            <a:extLst>
              <a:ext uri="{FF2B5EF4-FFF2-40B4-BE49-F238E27FC236}">
                <a16:creationId xmlns:a16="http://schemas.microsoft.com/office/drawing/2014/main" id="{2F962C57-6BF4-450A-93AA-BA9389CB5A7C}"/>
              </a:ext>
            </a:extLst>
          </p:cNvPr>
          <p:cNvSpPr>
            <a:spLocks noGrp="1"/>
          </p:cNvSpPr>
          <p:nvPr>
            <p:ph idx="1"/>
          </p:nvPr>
        </p:nvSpPr>
        <p:spPr>
          <a:xfrm>
            <a:off x="131180" y="863445"/>
            <a:ext cx="11929641" cy="5551003"/>
          </a:xfrm>
        </p:spPr>
        <p:txBody>
          <a:bodyPr/>
          <a:lstStyle/>
          <a:p>
            <a:r>
              <a:rPr lang="en-US" dirty="0"/>
              <a:t>In C, at the declaration time of an array , we have to specify the size of array. So that much memory system will allocate at compile time. </a:t>
            </a:r>
          </a:p>
          <a:p>
            <a:r>
              <a:rPr lang="en-US" dirty="0">
                <a:cs typeface="Lohit Gujarati" panose="020B0600000000000000" pitchFamily="34" charset="0"/>
              </a:rPr>
              <a:t>But every time this thing may not be possible !! Our initial judgement of the size may be wrong and because of that our program may become failure or there may be wastage of memory. </a:t>
            </a:r>
          </a:p>
          <a:p>
            <a:r>
              <a:rPr lang="en-US" dirty="0">
                <a:cs typeface="Lohit Gujarati" panose="020B0600000000000000" pitchFamily="34" charset="0"/>
              </a:rPr>
              <a:t>The process of </a:t>
            </a:r>
            <a:r>
              <a:rPr lang="en-US" b="1" dirty="0">
                <a:cs typeface="Lohit Gujarati" panose="020B0600000000000000" pitchFamily="34" charset="0"/>
              </a:rPr>
              <a:t>allocating memory at run time </a:t>
            </a:r>
            <a:r>
              <a:rPr lang="en-US" dirty="0">
                <a:cs typeface="Lohit Gujarati" panose="020B0600000000000000" pitchFamily="34" charset="0"/>
              </a:rPr>
              <a:t>is known as </a:t>
            </a:r>
            <a:r>
              <a:rPr lang="en-US" b="1" dirty="0">
                <a:solidFill>
                  <a:srgbClr val="C00000"/>
                </a:solidFill>
                <a:cs typeface="Lohit Gujarati" panose="020B0600000000000000" pitchFamily="34" charset="0"/>
              </a:rPr>
              <a:t>Dynamic Memory Allocation</a:t>
            </a:r>
            <a:r>
              <a:rPr lang="en-US" dirty="0">
                <a:cs typeface="Lohit Gujarati" panose="020B0600000000000000" pitchFamily="34" charset="0"/>
              </a:rPr>
              <a:t>. </a:t>
            </a:r>
          </a:p>
          <a:p>
            <a:r>
              <a:rPr lang="en-US" dirty="0">
                <a:cs typeface="Lohit Gujarati" panose="020B0600000000000000" pitchFamily="34" charset="0"/>
              </a:rPr>
              <a:t>To perform Dynamic memory allocation in C, we have 3 memory management functions.</a:t>
            </a:r>
          </a:p>
          <a:p>
            <a:r>
              <a:rPr lang="en-US" dirty="0"/>
              <a:t>With the help of memory management functions, we can allocate and free the memory during the execution of program.</a:t>
            </a:r>
          </a:p>
          <a:p>
            <a:r>
              <a:rPr lang="en-US" dirty="0">
                <a:cs typeface="Lohit Gujarati" panose="020B0600000000000000" pitchFamily="34" charset="0"/>
              </a:rPr>
              <a:t>Memory Management Functions are as follows;</a:t>
            </a:r>
          </a:p>
          <a:p>
            <a:pPr marL="457200" indent="-457200">
              <a:buFont typeface="+mj-lt"/>
              <a:buAutoNum type="arabicPeriod"/>
            </a:pPr>
            <a:r>
              <a:rPr lang="en-US" b="1" dirty="0">
                <a:solidFill>
                  <a:srgbClr val="C00000"/>
                </a:solidFill>
                <a:cs typeface="Lohit Gujarati" panose="020B0600000000000000" pitchFamily="34" charset="0"/>
              </a:rPr>
              <a:t>Malloc</a:t>
            </a:r>
          </a:p>
          <a:p>
            <a:pPr marL="457200" indent="-457200">
              <a:buFont typeface="+mj-lt"/>
              <a:buAutoNum type="arabicPeriod"/>
            </a:pPr>
            <a:r>
              <a:rPr lang="en-US" b="1" dirty="0">
                <a:solidFill>
                  <a:srgbClr val="C00000"/>
                </a:solidFill>
                <a:cs typeface="Lohit Gujarati" panose="020B0600000000000000" pitchFamily="34" charset="0"/>
              </a:rPr>
              <a:t>Calloc</a:t>
            </a:r>
          </a:p>
          <a:p>
            <a:pPr marL="457200" indent="-457200">
              <a:buFont typeface="+mj-lt"/>
              <a:buAutoNum type="arabicPeriod"/>
            </a:pPr>
            <a:r>
              <a:rPr lang="en-US" b="1" dirty="0">
                <a:solidFill>
                  <a:srgbClr val="C00000"/>
                </a:solidFill>
                <a:cs typeface="Lohit Gujarati" panose="020B0600000000000000" pitchFamily="34" charset="0"/>
              </a:rPr>
              <a:t>Free</a:t>
            </a:r>
          </a:p>
          <a:p>
            <a:r>
              <a:rPr lang="en-US" dirty="0">
                <a:cs typeface="Lohit Gujarati" panose="020B0600000000000000" pitchFamily="34" charset="0"/>
              </a:rPr>
              <a:t>All these memory management functions are under </a:t>
            </a:r>
            <a:r>
              <a:rPr lang="en-US" i="1" dirty="0">
                <a:cs typeface="Lohit Gujarati" panose="020B0600000000000000" pitchFamily="34" charset="0"/>
              </a:rPr>
              <a:t>“</a:t>
            </a:r>
            <a:r>
              <a:rPr lang="en-US" b="1" i="1" dirty="0" err="1">
                <a:cs typeface="Lohit Gujarati" panose="020B0600000000000000" pitchFamily="34" charset="0"/>
              </a:rPr>
              <a:t>stdlib.h</a:t>
            </a:r>
            <a:r>
              <a:rPr lang="en-US" i="1" dirty="0">
                <a:cs typeface="Lohit Gujarati" panose="020B0600000000000000" pitchFamily="34" charset="0"/>
              </a:rPr>
              <a:t>” </a:t>
            </a:r>
            <a:r>
              <a:rPr lang="en-US" dirty="0">
                <a:cs typeface="Lohit Gujarati" panose="020B0600000000000000" pitchFamily="34" charset="0"/>
              </a:rPr>
              <a:t>header file</a:t>
            </a:r>
            <a:endParaRPr lang="en-US" b="1" dirty="0">
              <a:solidFill>
                <a:schemeClr val="accent6"/>
              </a:solidFill>
            </a:endParaRPr>
          </a:p>
          <a:p>
            <a:endParaRPr lang="gu-IN" dirty="0">
              <a:latin typeface="Lohit Gujarati" panose="020B0600000000000000" pitchFamily="34" charset="0"/>
              <a:cs typeface="Lohit Gujarati" panose="020B0600000000000000" pitchFamily="34" charset="0"/>
            </a:endParaRPr>
          </a:p>
        </p:txBody>
      </p:sp>
    </p:spTree>
    <p:extLst>
      <p:ext uri="{BB962C8B-B14F-4D97-AF65-F5344CB8AC3E}">
        <p14:creationId xmlns:p14="http://schemas.microsoft.com/office/powerpoint/2010/main" val="42110673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4291A-E875-45AA-9A48-EFB885A5FB50}"/>
              </a:ext>
            </a:extLst>
          </p:cNvPr>
          <p:cNvSpPr>
            <a:spLocks noGrp="1"/>
          </p:cNvSpPr>
          <p:nvPr>
            <p:ph type="title"/>
          </p:nvPr>
        </p:nvSpPr>
        <p:spPr/>
        <p:txBody>
          <a:bodyPr/>
          <a:lstStyle/>
          <a:p>
            <a:r>
              <a:rPr lang="en-US" dirty="0"/>
              <a:t>Malloc</a:t>
            </a:r>
            <a:endParaRPr lang="en-US" dirty="0">
              <a:latin typeface="Lohit Gujarati" panose="020B0600000000000000" pitchFamily="34" charset="0"/>
              <a:cs typeface="Lohit Gujarati" panose="020B0600000000000000" pitchFamily="34" charset="0"/>
            </a:endParaRPr>
          </a:p>
        </p:txBody>
      </p:sp>
      <p:sp>
        <p:nvSpPr>
          <p:cNvPr id="3" name="Content Placeholder 2">
            <a:extLst>
              <a:ext uri="{FF2B5EF4-FFF2-40B4-BE49-F238E27FC236}">
                <a16:creationId xmlns:a16="http://schemas.microsoft.com/office/drawing/2014/main" id="{D6C148A8-94B1-4F87-811F-B47A8A400D50}"/>
              </a:ext>
            </a:extLst>
          </p:cNvPr>
          <p:cNvSpPr>
            <a:spLocks noGrp="1"/>
          </p:cNvSpPr>
          <p:nvPr>
            <p:ph idx="1"/>
          </p:nvPr>
        </p:nvSpPr>
        <p:spPr/>
        <p:txBody>
          <a:bodyPr/>
          <a:lstStyle/>
          <a:p>
            <a:r>
              <a:rPr lang="en-US" dirty="0"/>
              <a:t>A block of memory can be allocated using the function </a:t>
            </a:r>
            <a:r>
              <a:rPr lang="en-US" b="1" dirty="0">
                <a:solidFill>
                  <a:srgbClr val="C00000"/>
                </a:solidFill>
              </a:rPr>
              <a:t>malloc</a:t>
            </a:r>
            <a:r>
              <a:rPr lang="en-US" dirty="0"/>
              <a:t>.</a:t>
            </a:r>
          </a:p>
          <a:p>
            <a:r>
              <a:rPr lang="en-US" dirty="0">
                <a:cs typeface="Lohit Gujarati" panose="020B0600000000000000" pitchFamily="34" charset="0"/>
              </a:rPr>
              <a:t>The malloc function reserves a block of memory of specified size and return a pointer of type void. </a:t>
            </a:r>
          </a:p>
          <a:p>
            <a:r>
              <a:rPr lang="en-US" dirty="0">
                <a:cs typeface="Lohit Gujarati" panose="020B0600000000000000" pitchFamily="34" charset="0"/>
              </a:rPr>
              <a:t>malloc function allocates a block of contiguous bytes. </a:t>
            </a:r>
          </a:p>
          <a:p>
            <a:r>
              <a:rPr lang="en-US" b="1" dirty="0">
                <a:solidFill>
                  <a:srgbClr val="C00000"/>
                </a:solidFill>
                <a:cs typeface="Lohit Gujarati" panose="020B0600000000000000" pitchFamily="34" charset="0"/>
              </a:rPr>
              <a:t>Syntax;</a:t>
            </a:r>
          </a:p>
          <a:p>
            <a:pPr marL="0" indent="0">
              <a:buNone/>
            </a:pPr>
            <a:endParaRPr lang="en-US" b="1" dirty="0">
              <a:solidFill>
                <a:schemeClr val="tx2"/>
              </a:solidFill>
              <a:cs typeface="Lohit Gujarati" panose="020B0600000000000000" pitchFamily="34" charset="0"/>
            </a:endParaRPr>
          </a:p>
          <a:p>
            <a:r>
              <a:rPr lang="en-US" b="1" dirty="0">
                <a:solidFill>
                  <a:srgbClr val="C00000"/>
                </a:solidFill>
                <a:cs typeface="Lohit Gujarati" panose="020B0600000000000000" pitchFamily="34" charset="0"/>
              </a:rPr>
              <a:t>Example; </a:t>
            </a:r>
          </a:p>
        </p:txBody>
      </p:sp>
      <p:sp>
        <p:nvSpPr>
          <p:cNvPr id="4" name="TextBox 3">
            <a:extLst>
              <a:ext uri="{FF2B5EF4-FFF2-40B4-BE49-F238E27FC236}">
                <a16:creationId xmlns:a16="http://schemas.microsoft.com/office/drawing/2014/main" id="{EB8235CA-A7EA-4A17-A154-A183BEC045C0}"/>
              </a:ext>
            </a:extLst>
          </p:cNvPr>
          <p:cNvSpPr txBox="1"/>
          <p:nvPr/>
        </p:nvSpPr>
        <p:spPr>
          <a:xfrm>
            <a:off x="2011495" y="3050944"/>
            <a:ext cx="1352281" cy="369332"/>
          </a:xfrm>
          <a:prstGeom prst="rect">
            <a:avLst/>
          </a:prstGeom>
          <a:noFill/>
        </p:spPr>
        <p:txBody>
          <a:bodyPr wrap="square" rtlCol="0">
            <a:spAutoFit/>
          </a:bodyPr>
          <a:lstStyle/>
          <a:p>
            <a:pPr algn="ctr"/>
            <a:r>
              <a:rPr lang="en-US" b="1" dirty="0"/>
              <a:t>(cast type *)</a:t>
            </a:r>
          </a:p>
        </p:txBody>
      </p:sp>
      <p:sp>
        <p:nvSpPr>
          <p:cNvPr id="5" name="TextBox 4">
            <a:extLst>
              <a:ext uri="{FF2B5EF4-FFF2-40B4-BE49-F238E27FC236}">
                <a16:creationId xmlns:a16="http://schemas.microsoft.com/office/drawing/2014/main" id="{8A2632A0-98E0-49C7-8BF3-5D3872A60218}"/>
              </a:ext>
            </a:extLst>
          </p:cNvPr>
          <p:cNvSpPr txBox="1"/>
          <p:nvPr/>
        </p:nvSpPr>
        <p:spPr>
          <a:xfrm>
            <a:off x="3363776" y="3055306"/>
            <a:ext cx="798491" cy="369332"/>
          </a:xfrm>
          <a:prstGeom prst="rect">
            <a:avLst/>
          </a:prstGeom>
          <a:noFill/>
        </p:spPr>
        <p:txBody>
          <a:bodyPr wrap="square" rtlCol="0">
            <a:spAutoFit/>
          </a:bodyPr>
          <a:lstStyle/>
          <a:p>
            <a:pPr algn="ctr"/>
            <a:r>
              <a:rPr lang="en-US" b="1" dirty="0">
                <a:solidFill>
                  <a:srgbClr val="C00000"/>
                </a:solidFill>
              </a:rPr>
              <a:t>malloc</a:t>
            </a:r>
          </a:p>
        </p:txBody>
      </p:sp>
      <p:sp>
        <p:nvSpPr>
          <p:cNvPr id="6" name="TextBox 5">
            <a:extLst>
              <a:ext uri="{FF2B5EF4-FFF2-40B4-BE49-F238E27FC236}">
                <a16:creationId xmlns:a16="http://schemas.microsoft.com/office/drawing/2014/main" id="{D0AF0EBC-679F-456E-B968-0BC37BFFFD57}"/>
              </a:ext>
            </a:extLst>
          </p:cNvPr>
          <p:cNvSpPr txBox="1"/>
          <p:nvPr/>
        </p:nvSpPr>
        <p:spPr>
          <a:xfrm>
            <a:off x="4162267" y="3059668"/>
            <a:ext cx="1246860" cy="369332"/>
          </a:xfrm>
          <a:prstGeom prst="rect">
            <a:avLst/>
          </a:prstGeom>
          <a:noFill/>
        </p:spPr>
        <p:txBody>
          <a:bodyPr wrap="square" rtlCol="0">
            <a:spAutoFit/>
          </a:bodyPr>
          <a:lstStyle/>
          <a:p>
            <a:pPr algn="ctr"/>
            <a:r>
              <a:rPr lang="en-US" b="1" dirty="0"/>
              <a:t>(byte size);</a:t>
            </a:r>
          </a:p>
        </p:txBody>
      </p:sp>
      <p:sp>
        <p:nvSpPr>
          <p:cNvPr id="7" name="TextBox 6">
            <a:extLst>
              <a:ext uri="{FF2B5EF4-FFF2-40B4-BE49-F238E27FC236}">
                <a16:creationId xmlns:a16="http://schemas.microsoft.com/office/drawing/2014/main" id="{09E01CEA-59D2-412E-919F-D0916975D653}"/>
              </a:ext>
            </a:extLst>
          </p:cNvPr>
          <p:cNvSpPr txBox="1"/>
          <p:nvPr/>
        </p:nvSpPr>
        <p:spPr>
          <a:xfrm>
            <a:off x="1431946" y="3059668"/>
            <a:ext cx="579549" cy="369332"/>
          </a:xfrm>
          <a:prstGeom prst="rect">
            <a:avLst/>
          </a:prstGeom>
          <a:noFill/>
        </p:spPr>
        <p:txBody>
          <a:bodyPr wrap="square" rtlCol="0">
            <a:spAutoFit/>
          </a:bodyPr>
          <a:lstStyle/>
          <a:p>
            <a:pPr algn="ctr"/>
            <a:r>
              <a:rPr lang="en-US" b="1" dirty="0" err="1"/>
              <a:t>ptr</a:t>
            </a:r>
            <a:r>
              <a:rPr lang="en-US" b="1" dirty="0"/>
              <a:t>=</a:t>
            </a:r>
          </a:p>
        </p:txBody>
      </p:sp>
      <p:sp>
        <p:nvSpPr>
          <p:cNvPr id="8" name="TextBox 7">
            <a:extLst>
              <a:ext uri="{FF2B5EF4-FFF2-40B4-BE49-F238E27FC236}">
                <a16:creationId xmlns:a16="http://schemas.microsoft.com/office/drawing/2014/main" id="{FA591EED-1B87-4E18-A442-4D578A31161C}"/>
              </a:ext>
            </a:extLst>
          </p:cNvPr>
          <p:cNvSpPr txBox="1"/>
          <p:nvPr/>
        </p:nvSpPr>
        <p:spPr>
          <a:xfrm>
            <a:off x="2011495" y="3963340"/>
            <a:ext cx="798491" cy="369332"/>
          </a:xfrm>
          <a:prstGeom prst="rect">
            <a:avLst/>
          </a:prstGeom>
          <a:noFill/>
        </p:spPr>
        <p:txBody>
          <a:bodyPr wrap="square" rtlCol="0">
            <a:spAutoFit/>
          </a:bodyPr>
          <a:lstStyle/>
          <a:p>
            <a:pPr algn="ctr"/>
            <a:r>
              <a:rPr lang="en-US" b="1" dirty="0"/>
              <a:t>(int*)</a:t>
            </a:r>
          </a:p>
        </p:txBody>
      </p:sp>
      <p:sp>
        <p:nvSpPr>
          <p:cNvPr id="9" name="TextBox 8">
            <a:extLst>
              <a:ext uri="{FF2B5EF4-FFF2-40B4-BE49-F238E27FC236}">
                <a16:creationId xmlns:a16="http://schemas.microsoft.com/office/drawing/2014/main" id="{989BC7D4-162F-4EC6-AD52-75787E27A238}"/>
              </a:ext>
            </a:extLst>
          </p:cNvPr>
          <p:cNvSpPr txBox="1"/>
          <p:nvPr/>
        </p:nvSpPr>
        <p:spPr>
          <a:xfrm>
            <a:off x="2691687" y="3972855"/>
            <a:ext cx="798491" cy="369332"/>
          </a:xfrm>
          <a:prstGeom prst="rect">
            <a:avLst/>
          </a:prstGeom>
          <a:noFill/>
        </p:spPr>
        <p:txBody>
          <a:bodyPr wrap="square" rtlCol="0">
            <a:spAutoFit/>
          </a:bodyPr>
          <a:lstStyle/>
          <a:p>
            <a:pPr algn="ctr"/>
            <a:r>
              <a:rPr lang="en-US" b="1" dirty="0">
                <a:solidFill>
                  <a:srgbClr val="C00000"/>
                </a:solidFill>
              </a:rPr>
              <a:t>malloc</a:t>
            </a:r>
          </a:p>
        </p:txBody>
      </p:sp>
      <p:sp>
        <p:nvSpPr>
          <p:cNvPr id="10" name="TextBox 9">
            <a:extLst>
              <a:ext uri="{FF2B5EF4-FFF2-40B4-BE49-F238E27FC236}">
                <a16:creationId xmlns:a16="http://schemas.microsoft.com/office/drawing/2014/main" id="{4C8DB0B5-8E01-46F4-A2B5-B55F1F80125D}"/>
              </a:ext>
            </a:extLst>
          </p:cNvPr>
          <p:cNvSpPr txBox="1"/>
          <p:nvPr/>
        </p:nvSpPr>
        <p:spPr>
          <a:xfrm>
            <a:off x="3363776" y="3972064"/>
            <a:ext cx="1880315" cy="369332"/>
          </a:xfrm>
          <a:prstGeom prst="rect">
            <a:avLst/>
          </a:prstGeom>
          <a:noFill/>
        </p:spPr>
        <p:txBody>
          <a:bodyPr wrap="square" rtlCol="0">
            <a:spAutoFit/>
          </a:bodyPr>
          <a:lstStyle/>
          <a:p>
            <a:pPr algn="ctr"/>
            <a:r>
              <a:rPr lang="en-US" b="1" dirty="0"/>
              <a:t>(100*</a:t>
            </a:r>
            <a:r>
              <a:rPr lang="en-US" b="1" dirty="0" err="1"/>
              <a:t>sizeof</a:t>
            </a:r>
            <a:r>
              <a:rPr lang="en-US" b="1" dirty="0"/>
              <a:t>(int));</a:t>
            </a:r>
          </a:p>
        </p:txBody>
      </p:sp>
      <p:sp>
        <p:nvSpPr>
          <p:cNvPr id="11" name="TextBox 10">
            <a:extLst>
              <a:ext uri="{FF2B5EF4-FFF2-40B4-BE49-F238E27FC236}">
                <a16:creationId xmlns:a16="http://schemas.microsoft.com/office/drawing/2014/main" id="{E45C031A-4A6F-4D6A-979A-F3AA7018942C}"/>
              </a:ext>
            </a:extLst>
          </p:cNvPr>
          <p:cNvSpPr txBox="1"/>
          <p:nvPr/>
        </p:nvSpPr>
        <p:spPr>
          <a:xfrm>
            <a:off x="1431946" y="3972064"/>
            <a:ext cx="579549" cy="369332"/>
          </a:xfrm>
          <a:prstGeom prst="rect">
            <a:avLst/>
          </a:prstGeom>
          <a:noFill/>
        </p:spPr>
        <p:txBody>
          <a:bodyPr wrap="square" rtlCol="0">
            <a:spAutoFit/>
          </a:bodyPr>
          <a:lstStyle/>
          <a:p>
            <a:pPr algn="ctr"/>
            <a:r>
              <a:rPr lang="en-US" b="1" dirty="0" err="1"/>
              <a:t>ptr</a:t>
            </a:r>
            <a:r>
              <a:rPr lang="en-US" b="1" dirty="0"/>
              <a:t>=</a:t>
            </a:r>
          </a:p>
        </p:txBody>
      </p:sp>
    </p:spTree>
    <p:extLst>
      <p:ext uri="{BB962C8B-B14F-4D97-AF65-F5344CB8AC3E}">
        <p14:creationId xmlns:p14="http://schemas.microsoft.com/office/powerpoint/2010/main" val="33591108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30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par>
                                <p:cTn id="27" presetID="10" presetClass="entr" presetSubtype="0" fill="hold" grpId="0" nodeType="withEffect">
                                  <p:stCondLst>
                                    <p:cond delay="60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grpId="0" nodeType="withEffect">
                                  <p:stCondLst>
                                    <p:cond delay="90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par>
                                <p:cTn id="42" presetID="10" presetClass="entr" presetSubtype="0" fill="hold" grpId="0" nodeType="withEffect">
                                  <p:stCondLst>
                                    <p:cond delay="30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childTnLst>
                                </p:cTn>
                              </p:par>
                              <p:par>
                                <p:cTn id="45" presetID="10" presetClass="entr" presetSubtype="0" fill="hold" grpId="0" nodeType="withEffect">
                                  <p:stCondLst>
                                    <p:cond delay="60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par>
                                <p:cTn id="48" presetID="10" presetClass="entr" presetSubtype="0" fill="hold" grpId="0" nodeType="withEffect">
                                  <p:stCondLst>
                                    <p:cond delay="90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F4BEC-576D-4072-988A-0D258D690427}"/>
              </a:ext>
            </a:extLst>
          </p:cNvPr>
          <p:cNvSpPr>
            <a:spLocks noGrp="1"/>
          </p:cNvSpPr>
          <p:nvPr>
            <p:ph type="title"/>
          </p:nvPr>
        </p:nvSpPr>
        <p:spPr/>
        <p:txBody>
          <a:bodyPr/>
          <a:lstStyle/>
          <a:p>
            <a:r>
              <a:rPr lang="en-US" dirty="0"/>
              <a:t>Example of Malloc</a:t>
            </a:r>
          </a:p>
        </p:txBody>
      </p:sp>
      <p:sp>
        <p:nvSpPr>
          <p:cNvPr id="4" name="TextBox 3">
            <a:extLst>
              <a:ext uri="{FF2B5EF4-FFF2-40B4-BE49-F238E27FC236}">
                <a16:creationId xmlns:a16="http://schemas.microsoft.com/office/drawing/2014/main" id="{C673E526-4D54-4128-96AF-7898EA5D7522}"/>
              </a:ext>
            </a:extLst>
          </p:cNvPr>
          <p:cNvSpPr txBox="1"/>
          <p:nvPr/>
        </p:nvSpPr>
        <p:spPr>
          <a:xfrm>
            <a:off x="309093" y="985454"/>
            <a:ext cx="1880315" cy="369332"/>
          </a:xfrm>
          <a:prstGeom prst="rect">
            <a:avLst/>
          </a:prstGeom>
          <a:noFill/>
        </p:spPr>
        <p:txBody>
          <a:bodyPr wrap="square" rtlCol="0">
            <a:spAutoFit/>
          </a:bodyPr>
          <a:lstStyle/>
          <a:p>
            <a:r>
              <a:rPr lang="en-US" dirty="0"/>
              <a:t>#include&lt;stdio.h&gt;</a:t>
            </a:r>
          </a:p>
        </p:txBody>
      </p:sp>
      <p:sp>
        <p:nvSpPr>
          <p:cNvPr id="5" name="TextBox 4">
            <a:extLst>
              <a:ext uri="{FF2B5EF4-FFF2-40B4-BE49-F238E27FC236}">
                <a16:creationId xmlns:a16="http://schemas.microsoft.com/office/drawing/2014/main" id="{84642027-9A93-4739-B9FA-C766106F1816}"/>
              </a:ext>
            </a:extLst>
          </p:cNvPr>
          <p:cNvSpPr txBox="1"/>
          <p:nvPr/>
        </p:nvSpPr>
        <p:spPr>
          <a:xfrm>
            <a:off x="309093" y="1715399"/>
            <a:ext cx="1880315" cy="369332"/>
          </a:xfrm>
          <a:prstGeom prst="rect">
            <a:avLst/>
          </a:prstGeom>
          <a:noFill/>
        </p:spPr>
        <p:txBody>
          <a:bodyPr wrap="square" rtlCol="0">
            <a:spAutoFit/>
          </a:bodyPr>
          <a:lstStyle/>
          <a:p>
            <a:r>
              <a:rPr lang="en-US" dirty="0"/>
              <a:t>void main()</a:t>
            </a:r>
          </a:p>
        </p:txBody>
      </p:sp>
      <p:sp>
        <p:nvSpPr>
          <p:cNvPr id="6" name="TextBox 5">
            <a:extLst>
              <a:ext uri="{FF2B5EF4-FFF2-40B4-BE49-F238E27FC236}">
                <a16:creationId xmlns:a16="http://schemas.microsoft.com/office/drawing/2014/main" id="{2C101D05-1E08-4A89-AB6F-799103A3BADE}"/>
              </a:ext>
            </a:extLst>
          </p:cNvPr>
          <p:cNvSpPr txBox="1"/>
          <p:nvPr/>
        </p:nvSpPr>
        <p:spPr>
          <a:xfrm>
            <a:off x="309093" y="2084731"/>
            <a:ext cx="1880315" cy="369332"/>
          </a:xfrm>
          <a:prstGeom prst="rect">
            <a:avLst/>
          </a:prstGeom>
          <a:noFill/>
        </p:spPr>
        <p:txBody>
          <a:bodyPr wrap="square" rtlCol="0">
            <a:spAutoFit/>
          </a:bodyPr>
          <a:lstStyle/>
          <a:p>
            <a:r>
              <a:rPr lang="en-US" dirty="0"/>
              <a:t>{</a:t>
            </a:r>
          </a:p>
        </p:txBody>
      </p:sp>
      <p:sp>
        <p:nvSpPr>
          <p:cNvPr id="8" name="TextBox 7">
            <a:extLst>
              <a:ext uri="{FF2B5EF4-FFF2-40B4-BE49-F238E27FC236}">
                <a16:creationId xmlns:a16="http://schemas.microsoft.com/office/drawing/2014/main" id="{E856E187-5F1E-4419-B516-AD686449C6E1}"/>
              </a:ext>
            </a:extLst>
          </p:cNvPr>
          <p:cNvSpPr txBox="1"/>
          <p:nvPr/>
        </p:nvSpPr>
        <p:spPr>
          <a:xfrm>
            <a:off x="680435" y="2797933"/>
            <a:ext cx="3093076" cy="369332"/>
          </a:xfrm>
          <a:prstGeom prst="rect">
            <a:avLst/>
          </a:prstGeom>
          <a:noFill/>
        </p:spPr>
        <p:txBody>
          <a:bodyPr wrap="square" rtlCol="0">
            <a:spAutoFit/>
          </a:bodyPr>
          <a:lstStyle/>
          <a:p>
            <a:r>
              <a:rPr lang="en-US" dirty="0" err="1"/>
              <a:t>printf</a:t>
            </a:r>
            <a:r>
              <a:rPr lang="en-US" dirty="0"/>
              <a:t>("Enter value of n:");</a:t>
            </a:r>
          </a:p>
        </p:txBody>
      </p:sp>
      <p:sp>
        <p:nvSpPr>
          <p:cNvPr id="9" name="TextBox 8">
            <a:extLst>
              <a:ext uri="{FF2B5EF4-FFF2-40B4-BE49-F238E27FC236}">
                <a16:creationId xmlns:a16="http://schemas.microsoft.com/office/drawing/2014/main" id="{BB97B623-D830-47F7-879B-8E837746AFFF}"/>
              </a:ext>
            </a:extLst>
          </p:cNvPr>
          <p:cNvSpPr txBox="1"/>
          <p:nvPr/>
        </p:nvSpPr>
        <p:spPr>
          <a:xfrm>
            <a:off x="680434" y="2448643"/>
            <a:ext cx="2552164" cy="369332"/>
          </a:xfrm>
          <a:prstGeom prst="rect">
            <a:avLst/>
          </a:prstGeom>
          <a:noFill/>
        </p:spPr>
        <p:txBody>
          <a:bodyPr wrap="square" rtlCol="0">
            <a:spAutoFit/>
          </a:bodyPr>
          <a:lstStyle/>
          <a:p>
            <a:r>
              <a:rPr lang="en-US" dirty="0"/>
              <a:t>int n,*</a:t>
            </a:r>
            <a:r>
              <a:rPr lang="en-US" dirty="0" err="1"/>
              <a:t>p,i</a:t>
            </a:r>
            <a:r>
              <a:rPr lang="en-US" dirty="0"/>
              <a:t>;</a:t>
            </a:r>
          </a:p>
        </p:txBody>
      </p:sp>
      <p:sp>
        <p:nvSpPr>
          <p:cNvPr id="10" name="TextBox 9">
            <a:extLst>
              <a:ext uri="{FF2B5EF4-FFF2-40B4-BE49-F238E27FC236}">
                <a16:creationId xmlns:a16="http://schemas.microsoft.com/office/drawing/2014/main" id="{59B3240F-5208-44AA-BDC1-18291B4D6847}"/>
              </a:ext>
            </a:extLst>
          </p:cNvPr>
          <p:cNvSpPr txBox="1"/>
          <p:nvPr/>
        </p:nvSpPr>
        <p:spPr>
          <a:xfrm>
            <a:off x="680434" y="3146196"/>
            <a:ext cx="1650644" cy="369332"/>
          </a:xfrm>
          <a:prstGeom prst="rect">
            <a:avLst/>
          </a:prstGeom>
          <a:noFill/>
        </p:spPr>
        <p:txBody>
          <a:bodyPr wrap="square" rtlCol="0">
            <a:spAutoFit/>
          </a:bodyPr>
          <a:lstStyle/>
          <a:p>
            <a:r>
              <a:rPr lang="en-US" dirty="0" err="1"/>
              <a:t>scanf</a:t>
            </a:r>
            <a:r>
              <a:rPr lang="en-US" dirty="0"/>
              <a:t>("%</a:t>
            </a:r>
            <a:r>
              <a:rPr lang="en-US" dirty="0" err="1"/>
              <a:t>d",&amp;n</a:t>
            </a:r>
            <a:r>
              <a:rPr lang="en-US" dirty="0"/>
              <a:t>);</a:t>
            </a:r>
          </a:p>
        </p:txBody>
      </p:sp>
      <p:sp>
        <p:nvSpPr>
          <p:cNvPr id="11" name="TextBox 10">
            <a:extLst>
              <a:ext uri="{FF2B5EF4-FFF2-40B4-BE49-F238E27FC236}">
                <a16:creationId xmlns:a16="http://schemas.microsoft.com/office/drawing/2014/main" id="{B958CAC5-74A4-4981-A828-0A350D178D1E}"/>
              </a:ext>
            </a:extLst>
          </p:cNvPr>
          <p:cNvSpPr txBox="1"/>
          <p:nvPr/>
        </p:nvSpPr>
        <p:spPr>
          <a:xfrm>
            <a:off x="680435" y="3498010"/>
            <a:ext cx="3582472" cy="369332"/>
          </a:xfrm>
          <a:prstGeom prst="rect">
            <a:avLst/>
          </a:prstGeom>
          <a:noFill/>
        </p:spPr>
        <p:txBody>
          <a:bodyPr wrap="square" rtlCol="0">
            <a:spAutoFit/>
          </a:bodyPr>
          <a:lstStyle/>
          <a:p>
            <a:r>
              <a:rPr lang="en-US" b="1" dirty="0">
                <a:solidFill>
                  <a:srgbClr val="C00000"/>
                </a:solidFill>
              </a:rPr>
              <a:t>p = (int*)malloc(n*</a:t>
            </a:r>
            <a:r>
              <a:rPr lang="en-US" b="1" dirty="0" err="1">
                <a:solidFill>
                  <a:srgbClr val="C00000"/>
                </a:solidFill>
              </a:rPr>
              <a:t>sizeof</a:t>
            </a:r>
            <a:r>
              <a:rPr lang="en-US" b="1" dirty="0">
                <a:solidFill>
                  <a:srgbClr val="C00000"/>
                </a:solidFill>
              </a:rPr>
              <a:t>(int));</a:t>
            </a:r>
          </a:p>
        </p:txBody>
      </p:sp>
      <p:sp>
        <p:nvSpPr>
          <p:cNvPr id="84" name="TextBox 83">
            <a:extLst>
              <a:ext uri="{FF2B5EF4-FFF2-40B4-BE49-F238E27FC236}">
                <a16:creationId xmlns:a16="http://schemas.microsoft.com/office/drawing/2014/main" id="{27D6FB7B-2B33-4CE6-8892-6DF8502CE9EB}"/>
              </a:ext>
            </a:extLst>
          </p:cNvPr>
          <p:cNvSpPr txBox="1"/>
          <p:nvPr/>
        </p:nvSpPr>
        <p:spPr>
          <a:xfrm>
            <a:off x="309091" y="1356765"/>
            <a:ext cx="1880315" cy="369332"/>
          </a:xfrm>
          <a:prstGeom prst="rect">
            <a:avLst/>
          </a:prstGeom>
          <a:noFill/>
        </p:spPr>
        <p:txBody>
          <a:bodyPr wrap="square" rtlCol="0">
            <a:spAutoFit/>
          </a:bodyPr>
          <a:lstStyle/>
          <a:p>
            <a:r>
              <a:rPr lang="en-US" b="1" dirty="0"/>
              <a:t>#include&lt;stdlib.h&gt;</a:t>
            </a:r>
          </a:p>
        </p:txBody>
      </p:sp>
      <p:sp>
        <p:nvSpPr>
          <p:cNvPr id="108" name="TextBox 107">
            <a:extLst>
              <a:ext uri="{FF2B5EF4-FFF2-40B4-BE49-F238E27FC236}">
                <a16:creationId xmlns:a16="http://schemas.microsoft.com/office/drawing/2014/main" id="{F743B95A-EFB6-44EB-AF1F-D4E76F49C1A8}"/>
              </a:ext>
            </a:extLst>
          </p:cNvPr>
          <p:cNvSpPr txBox="1"/>
          <p:nvPr/>
        </p:nvSpPr>
        <p:spPr>
          <a:xfrm>
            <a:off x="680434" y="3833160"/>
            <a:ext cx="3137801" cy="369332"/>
          </a:xfrm>
          <a:prstGeom prst="rect">
            <a:avLst/>
          </a:prstGeom>
          <a:noFill/>
        </p:spPr>
        <p:txBody>
          <a:bodyPr wrap="square" rtlCol="0">
            <a:spAutoFit/>
          </a:bodyPr>
          <a:lstStyle/>
          <a:p>
            <a:r>
              <a:rPr lang="en-US" dirty="0"/>
              <a:t>p = (int*)malloc(3*</a:t>
            </a:r>
            <a:r>
              <a:rPr lang="en-US" dirty="0" err="1"/>
              <a:t>sizeof</a:t>
            </a:r>
            <a:r>
              <a:rPr lang="en-US" dirty="0"/>
              <a:t>(int));</a:t>
            </a:r>
          </a:p>
        </p:txBody>
      </p:sp>
      <p:sp>
        <p:nvSpPr>
          <p:cNvPr id="109" name="TextBox 108">
            <a:extLst>
              <a:ext uri="{FF2B5EF4-FFF2-40B4-BE49-F238E27FC236}">
                <a16:creationId xmlns:a16="http://schemas.microsoft.com/office/drawing/2014/main" id="{C6AD941F-DBEF-42A1-B9C8-0D28D03369B6}"/>
              </a:ext>
            </a:extLst>
          </p:cNvPr>
          <p:cNvSpPr txBox="1"/>
          <p:nvPr/>
        </p:nvSpPr>
        <p:spPr>
          <a:xfrm>
            <a:off x="680432" y="4198087"/>
            <a:ext cx="3137801" cy="369332"/>
          </a:xfrm>
          <a:prstGeom prst="rect">
            <a:avLst/>
          </a:prstGeom>
          <a:noFill/>
        </p:spPr>
        <p:txBody>
          <a:bodyPr wrap="square" rtlCol="0">
            <a:spAutoFit/>
          </a:bodyPr>
          <a:lstStyle/>
          <a:p>
            <a:r>
              <a:rPr lang="en-US" dirty="0"/>
              <a:t>p = (int*)malloc(3*2);</a:t>
            </a:r>
          </a:p>
        </p:txBody>
      </p:sp>
      <p:sp>
        <p:nvSpPr>
          <p:cNvPr id="110" name="TextBox 109">
            <a:extLst>
              <a:ext uri="{FF2B5EF4-FFF2-40B4-BE49-F238E27FC236}">
                <a16:creationId xmlns:a16="http://schemas.microsoft.com/office/drawing/2014/main" id="{E7905900-DB47-49D8-B0DB-1E639317538C}"/>
              </a:ext>
            </a:extLst>
          </p:cNvPr>
          <p:cNvSpPr txBox="1"/>
          <p:nvPr/>
        </p:nvSpPr>
        <p:spPr>
          <a:xfrm>
            <a:off x="680433" y="4566396"/>
            <a:ext cx="3137801" cy="369332"/>
          </a:xfrm>
          <a:prstGeom prst="rect">
            <a:avLst/>
          </a:prstGeom>
          <a:noFill/>
        </p:spPr>
        <p:txBody>
          <a:bodyPr wrap="square" rtlCol="0">
            <a:spAutoFit/>
          </a:bodyPr>
          <a:lstStyle/>
          <a:p>
            <a:r>
              <a:rPr lang="en-US" dirty="0"/>
              <a:t>p = (int*)malloc(6);</a:t>
            </a:r>
          </a:p>
        </p:txBody>
      </p:sp>
      <p:sp>
        <p:nvSpPr>
          <p:cNvPr id="15" name="TextBox 14">
            <a:extLst>
              <a:ext uri="{FF2B5EF4-FFF2-40B4-BE49-F238E27FC236}">
                <a16:creationId xmlns:a16="http://schemas.microsoft.com/office/drawing/2014/main" id="{42A9E68F-C79A-A153-F214-054D771AF958}"/>
              </a:ext>
            </a:extLst>
          </p:cNvPr>
          <p:cNvSpPr txBox="1"/>
          <p:nvPr/>
        </p:nvSpPr>
        <p:spPr>
          <a:xfrm>
            <a:off x="8637962" y="1819483"/>
            <a:ext cx="1213836" cy="400110"/>
          </a:xfrm>
          <a:prstGeom prst="rect">
            <a:avLst/>
          </a:prstGeom>
          <a:noFill/>
        </p:spPr>
        <p:txBody>
          <a:bodyPr wrap="square" rtlCol="0">
            <a:spAutoFit/>
          </a:bodyPr>
          <a:lstStyle/>
          <a:p>
            <a:r>
              <a:rPr lang="en-US" sz="2000" b="1" dirty="0">
                <a:solidFill>
                  <a:srgbClr val="C00000"/>
                </a:solidFill>
              </a:rPr>
              <a:t>OUTPUT</a:t>
            </a:r>
          </a:p>
        </p:txBody>
      </p:sp>
      <p:sp>
        <p:nvSpPr>
          <p:cNvPr id="18" name="TextBox 17">
            <a:extLst>
              <a:ext uri="{FF2B5EF4-FFF2-40B4-BE49-F238E27FC236}">
                <a16:creationId xmlns:a16="http://schemas.microsoft.com/office/drawing/2014/main" id="{22E789E6-12BA-B86B-3401-9A89DEABA853}"/>
              </a:ext>
            </a:extLst>
          </p:cNvPr>
          <p:cNvSpPr txBox="1"/>
          <p:nvPr/>
        </p:nvSpPr>
        <p:spPr>
          <a:xfrm>
            <a:off x="8637962" y="2159147"/>
            <a:ext cx="1754744" cy="369332"/>
          </a:xfrm>
          <a:prstGeom prst="rect">
            <a:avLst/>
          </a:prstGeom>
          <a:noFill/>
        </p:spPr>
        <p:txBody>
          <a:bodyPr wrap="square" rtlCol="0">
            <a:spAutoFit/>
          </a:bodyPr>
          <a:lstStyle/>
          <a:p>
            <a:r>
              <a:rPr lang="en-US" b="1" dirty="0"/>
              <a:t>Enter value of n: </a:t>
            </a:r>
          </a:p>
        </p:txBody>
      </p:sp>
      <p:sp>
        <p:nvSpPr>
          <p:cNvPr id="19" name="TextBox 18">
            <a:extLst>
              <a:ext uri="{FF2B5EF4-FFF2-40B4-BE49-F238E27FC236}">
                <a16:creationId xmlns:a16="http://schemas.microsoft.com/office/drawing/2014/main" id="{04C84978-D9C1-7559-1097-1299298E77FA}"/>
              </a:ext>
            </a:extLst>
          </p:cNvPr>
          <p:cNvSpPr txBox="1"/>
          <p:nvPr/>
        </p:nvSpPr>
        <p:spPr>
          <a:xfrm>
            <a:off x="10307390" y="2174954"/>
            <a:ext cx="381530" cy="369332"/>
          </a:xfrm>
          <a:prstGeom prst="rect">
            <a:avLst/>
          </a:prstGeom>
          <a:noFill/>
        </p:spPr>
        <p:txBody>
          <a:bodyPr wrap="square" rtlCol="0">
            <a:spAutoFit/>
          </a:bodyPr>
          <a:lstStyle/>
          <a:p>
            <a:r>
              <a:rPr lang="en-US" b="1" dirty="0"/>
              <a:t>3</a:t>
            </a:r>
          </a:p>
        </p:txBody>
      </p:sp>
    </p:spTree>
    <p:extLst>
      <p:ext uri="{BB962C8B-B14F-4D97-AF65-F5344CB8AC3E}">
        <p14:creationId xmlns:p14="http://schemas.microsoft.com/office/powerpoint/2010/main" val="22953921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84"/>
                                        </p:tgtEl>
                                        <p:attrNameLst>
                                          <p:attrName>style.visibility</p:attrName>
                                        </p:attrNameLst>
                                      </p:cBhvr>
                                      <p:to>
                                        <p:strVal val="visible"/>
                                      </p:to>
                                    </p:set>
                                    <p:animEffect transition="in" filter="fade">
                                      <p:cBhvr>
                                        <p:cTn id="10" dur="500"/>
                                        <p:tgtEl>
                                          <p:spTgt spid="84"/>
                                        </p:tgtEl>
                                      </p:cBhvr>
                                    </p:animEffect>
                                  </p:childTnLst>
                                </p:cTn>
                              </p:par>
                              <p:par>
                                <p:cTn id="11" presetID="26" presetClass="emph" presetSubtype="0" repeatCount="indefinite" fill="hold" grpId="1" nodeType="withEffect">
                                  <p:stCondLst>
                                    <p:cond delay="500"/>
                                  </p:stCondLst>
                                  <p:endCondLst>
                                    <p:cond evt="onNext" delay="0">
                                      <p:tgtEl>
                                        <p:sldTgt/>
                                      </p:tgtEl>
                                    </p:cond>
                                  </p:endCondLst>
                                  <p:childTnLst>
                                    <p:animEffect transition="out" filter="fade">
                                      <p:cBhvr>
                                        <p:cTn id="12" dur="1000" tmFilter="0, 0; .2, .5; .8, .5; 1, 0"/>
                                        <p:tgtEl>
                                          <p:spTgt spid="84"/>
                                        </p:tgtEl>
                                      </p:cBhvr>
                                    </p:animEffect>
                                    <p:animScale>
                                      <p:cBhvr>
                                        <p:cTn id="13" dur="500" autoRev="1" fill="hold"/>
                                        <p:tgtEl>
                                          <p:spTgt spid="84"/>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50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0" presetClass="entr" presetSubtype="0" fill="hold" grpId="0" nodeType="withEffect">
                                  <p:stCondLst>
                                    <p:cond delay="100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08"/>
                                        </p:tgtEl>
                                        <p:attrNameLst>
                                          <p:attrName>style.visibility</p:attrName>
                                        </p:attrNameLst>
                                      </p:cBhvr>
                                      <p:to>
                                        <p:strVal val="visible"/>
                                      </p:to>
                                    </p:set>
                                    <p:animEffect transition="in" filter="fade">
                                      <p:cBhvr>
                                        <p:cTn id="55" dur="500"/>
                                        <p:tgtEl>
                                          <p:spTgt spid="10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09"/>
                                        </p:tgtEl>
                                        <p:attrNameLst>
                                          <p:attrName>style.visibility</p:attrName>
                                        </p:attrNameLst>
                                      </p:cBhvr>
                                      <p:to>
                                        <p:strVal val="visible"/>
                                      </p:to>
                                    </p:set>
                                    <p:animEffect transition="in" filter="fade">
                                      <p:cBhvr>
                                        <p:cTn id="60" dur="500"/>
                                        <p:tgtEl>
                                          <p:spTgt spid="10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10"/>
                                        </p:tgtEl>
                                        <p:attrNameLst>
                                          <p:attrName>style.visibility</p:attrName>
                                        </p:attrNameLst>
                                      </p:cBhvr>
                                      <p:to>
                                        <p:strVal val="visible"/>
                                      </p:to>
                                    </p:set>
                                    <p:animEffect transition="in" filter="fade">
                                      <p:cBhvr>
                                        <p:cTn id="65"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P spid="9" grpId="0"/>
      <p:bldP spid="10" grpId="0"/>
      <p:bldP spid="11" grpId="0"/>
      <p:bldP spid="84" grpId="0"/>
      <p:bldP spid="84" grpId="1"/>
      <p:bldP spid="108" grpId="0"/>
      <p:bldP spid="109" grpId="0"/>
      <p:bldP spid="110" grpId="0"/>
      <p:bldP spid="15" grpId="0"/>
      <p:bldP spid="18"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A63442-B347-CA2B-7EEA-C2017B69A8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D6860C-F42B-3506-617A-A477B278474C}"/>
              </a:ext>
            </a:extLst>
          </p:cNvPr>
          <p:cNvSpPr>
            <a:spLocks noGrp="1"/>
          </p:cNvSpPr>
          <p:nvPr>
            <p:ph type="title"/>
          </p:nvPr>
        </p:nvSpPr>
        <p:spPr/>
        <p:txBody>
          <a:bodyPr/>
          <a:lstStyle/>
          <a:p>
            <a:r>
              <a:rPr lang="en-US" dirty="0"/>
              <a:t>Example of Malloc (Conti…)</a:t>
            </a:r>
          </a:p>
        </p:txBody>
      </p:sp>
      <p:sp>
        <p:nvSpPr>
          <p:cNvPr id="4" name="TextBox 3">
            <a:extLst>
              <a:ext uri="{FF2B5EF4-FFF2-40B4-BE49-F238E27FC236}">
                <a16:creationId xmlns:a16="http://schemas.microsoft.com/office/drawing/2014/main" id="{55993B24-45AA-5701-18F2-C8B265F4F641}"/>
              </a:ext>
            </a:extLst>
          </p:cNvPr>
          <p:cNvSpPr txBox="1"/>
          <p:nvPr/>
        </p:nvSpPr>
        <p:spPr>
          <a:xfrm>
            <a:off x="309093" y="985454"/>
            <a:ext cx="1880315" cy="369332"/>
          </a:xfrm>
          <a:prstGeom prst="rect">
            <a:avLst/>
          </a:prstGeom>
          <a:noFill/>
        </p:spPr>
        <p:txBody>
          <a:bodyPr wrap="square" rtlCol="0">
            <a:spAutoFit/>
          </a:bodyPr>
          <a:lstStyle/>
          <a:p>
            <a:r>
              <a:rPr lang="en-US" dirty="0"/>
              <a:t>#include&lt;stdio.h&gt;</a:t>
            </a:r>
          </a:p>
        </p:txBody>
      </p:sp>
      <p:sp>
        <p:nvSpPr>
          <p:cNvPr id="5" name="TextBox 4">
            <a:extLst>
              <a:ext uri="{FF2B5EF4-FFF2-40B4-BE49-F238E27FC236}">
                <a16:creationId xmlns:a16="http://schemas.microsoft.com/office/drawing/2014/main" id="{2CF1331F-0BB8-0F18-7969-98CE68E11BFB}"/>
              </a:ext>
            </a:extLst>
          </p:cNvPr>
          <p:cNvSpPr txBox="1"/>
          <p:nvPr/>
        </p:nvSpPr>
        <p:spPr>
          <a:xfrm>
            <a:off x="309093" y="1715399"/>
            <a:ext cx="1880315" cy="369332"/>
          </a:xfrm>
          <a:prstGeom prst="rect">
            <a:avLst/>
          </a:prstGeom>
          <a:noFill/>
        </p:spPr>
        <p:txBody>
          <a:bodyPr wrap="square" rtlCol="0">
            <a:spAutoFit/>
          </a:bodyPr>
          <a:lstStyle/>
          <a:p>
            <a:r>
              <a:rPr lang="en-US" dirty="0"/>
              <a:t>void main()</a:t>
            </a:r>
          </a:p>
        </p:txBody>
      </p:sp>
      <p:sp>
        <p:nvSpPr>
          <p:cNvPr id="6" name="TextBox 5">
            <a:extLst>
              <a:ext uri="{FF2B5EF4-FFF2-40B4-BE49-F238E27FC236}">
                <a16:creationId xmlns:a16="http://schemas.microsoft.com/office/drawing/2014/main" id="{4168E4E0-D6BD-C331-1955-64261C5FA348}"/>
              </a:ext>
            </a:extLst>
          </p:cNvPr>
          <p:cNvSpPr txBox="1"/>
          <p:nvPr/>
        </p:nvSpPr>
        <p:spPr>
          <a:xfrm>
            <a:off x="309093" y="2084731"/>
            <a:ext cx="1880315" cy="369332"/>
          </a:xfrm>
          <a:prstGeom prst="rect">
            <a:avLst/>
          </a:prstGeom>
          <a:noFill/>
        </p:spPr>
        <p:txBody>
          <a:bodyPr wrap="square" rtlCol="0">
            <a:spAutoFit/>
          </a:bodyPr>
          <a:lstStyle/>
          <a:p>
            <a:r>
              <a:rPr lang="en-US" dirty="0"/>
              <a:t>{</a:t>
            </a:r>
          </a:p>
        </p:txBody>
      </p:sp>
      <p:sp>
        <p:nvSpPr>
          <p:cNvPr id="7" name="TextBox 6">
            <a:extLst>
              <a:ext uri="{FF2B5EF4-FFF2-40B4-BE49-F238E27FC236}">
                <a16:creationId xmlns:a16="http://schemas.microsoft.com/office/drawing/2014/main" id="{0D54C14E-CA17-2492-B28F-5C83418CC842}"/>
              </a:ext>
            </a:extLst>
          </p:cNvPr>
          <p:cNvSpPr txBox="1"/>
          <p:nvPr/>
        </p:nvSpPr>
        <p:spPr>
          <a:xfrm>
            <a:off x="3947373" y="3109665"/>
            <a:ext cx="1880315" cy="369332"/>
          </a:xfrm>
          <a:prstGeom prst="rect">
            <a:avLst/>
          </a:prstGeom>
          <a:noFill/>
        </p:spPr>
        <p:txBody>
          <a:bodyPr wrap="square" rtlCol="0">
            <a:spAutoFit/>
          </a:bodyPr>
          <a:lstStyle/>
          <a:p>
            <a:r>
              <a:rPr lang="en-US" dirty="0"/>
              <a:t>}</a:t>
            </a:r>
          </a:p>
        </p:txBody>
      </p:sp>
      <p:sp>
        <p:nvSpPr>
          <p:cNvPr id="8" name="TextBox 7">
            <a:extLst>
              <a:ext uri="{FF2B5EF4-FFF2-40B4-BE49-F238E27FC236}">
                <a16:creationId xmlns:a16="http://schemas.microsoft.com/office/drawing/2014/main" id="{BF8C7791-35FB-9554-A697-1FF9F9D806E3}"/>
              </a:ext>
            </a:extLst>
          </p:cNvPr>
          <p:cNvSpPr txBox="1"/>
          <p:nvPr/>
        </p:nvSpPr>
        <p:spPr>
          <a:xfrm>
            <a:off x="680435" y="2797933"/>
            <a:ext cx="3093076" cy="369332"/>
          </a:xfrm>
          <a:prstGeom prst="rect">
            <a:avLst/>
          </a:prstGeom>
          <a:noFill/>
        </p:spPr>
        <p:txBody>
          <a:bodyPr wrap="square" rtlCol="0">
            <a:spAutoFit/>
          </a:bodyPr>
          <a:lstStyle/>
          <a:p>
            <a:r>
              <a:rPr lang="en-US" dirty="0" err="1"/>
              <a:t>printf</a:t>
            </a:r>
            <a:r>
              <a:rPr lang="en-US" dirty="0"/>
              <a:t>("Enter value of n:");</a:t>
            </a:r>
          </a:p>
        </p:txBody>
      </p:sp>
      <p:sp>
        <p:nvSpPr>
          <p:cNvPr id="9" name="TextBox 8">
            <a:extLst>
              <a:ext uri="{FF2B5EF4-FFF2-40B4-BE49-F238E27FC236}">
                <a16:creationId xmlns:a16="http://schemas.microsoft.com/office/drawing/2014/main" id="{287CC396-8684-DEBD-9F21-21B7F3CFA488}"/>
              </a:ext>
            </a:extLst>
          </p:cNvPr>
          <p:cNvSpPr txBox="1"/>
          <p:nvPr/>
        </p:nvSpPr>
        <p:spPr>
          <a:xfrm>
            <a:off x="680434" y="2448643"/>
            <a:ext cx="2552164" cy="369332"/>
          </a:xfrm>
          <a:prstGeom prst="rect">
            <a:avLst/>
          </a:prstGeom>
          <a:noFill/>
        </p:spPr>
        <p:txBody>
          <a:bodyPr wrap="square" rtlCol="0">
            <a:spAutoFit/>
          </a:bodyPr>
          <a:lstStyle/>
          <a:p>
            <a:r>
              <a:rPr lang="en-US" dirty="0"/>
              <a:t>int n,*</a:t>
            </a:r>
            <a:r>
              <a:rPr lang="en-US" dirty="0" err="1"/>
              <a:t>p,i</a:t>
            </a:r>
            <a:r>
              <a:rPr lang="en-US" dirty="0"/>
              <a:t>;</a:t>
            </a:r>
          </a:p>
        </p:txBody>
      </p:sp>
      <p:sp>
        <p:nvSpPr>
          <p:cNvPr id="10" name="TextBox 9">
            <a:extLst>
              <a:ext uri="{FF2B5EF4-FFF2-40B4-BE49-F238E27FC236}">
                <a16:creationId xmlns:a16="http://schemas.microsoft.com/office/drawing/2014/main" id="{94BFFCEC-3EAA-CDC4-9319-5BF2A3BA834B}"/>
              </a:ext>
            </a:extLst>
          </p:cNvPr>
          <p:cNvSpPr txBox="1"/>
          <p:nvPr/>
        </p:nvSpPr>
        <p:spPr>
          <a:xfrm>
            <a:off x="680434" y="3146196"/>
            <a:ext cx="1650644" cy="369332"/>
          </a:xfrm>
          <a:prstGeom prst="rect">
            <a:avLst/>
          </a:prstGeom>
          <a:noFill/>
        </p:spPr>
        <p:txBody>
          <a:bodyPr wrap="square" rtlCol="0">
            <a:spAutoFit/>
          </a:bodyPr>
          <a:lstStyle/>
          <a:p>
            <a:r>
              <a:rPr lang="en-US" dirty="0" err="1"/>
              <a:t>scanf</a:t>
            </a:r>
            <a:r>
              <a:rPr lang="en-US" dirty="0"/>
              <a:t>("%</a:t>
            </a:r>
            <a:r>
              <a:rPr lang="en-US" dirty="0" err="1"/>
              <a:t>d",&amp;n</a:t>
            </a:r>
            <a:r>
              <a:rPr lang="en-US" dirty="0"/>
              <a:t>);</a:t>
            </a:r>
          </a:p>
        </p:txBody>
      </p:sp>
      <p:sp>
        <p:nvSpPr>
          <p:cNvPr id="11" name="TextBox 10">
            <a:extLst>
              <a:ext uri="{FF2B5EF4-FFF2-40B4-BE49-F238E27FC236}">
                <a16:creationId xmlns:a16="http://schemas.microsoft.com/office/drawing/2014/main" id="{66767CEE-33E0-A2C8-8676-173CFF3055BA}"/>
              </a:ext>
            </a:extLst>
          </p:cNvPr>
          <p:cNvSpPr txBox="1"/>
          <p:nvPr/>
        </p:nvSpPr>
        <p:spPr>
          <a:xfrm>
            <a:off x="680435" y="3498010"/>
            <a:ext cx="3582472" cy="369332"/>
          </a:xfrm>
          <a:prstGeom prst="rect">
            <a:avLst/>
          </a:prstGeom>
          <a:noFill/>
        </p:spPr>
        <p:txBody>
          <a:bodyPr wrap="square" rtlCol="0">
            <a:spAutoFit/>
          </a:bodyPr>
          <a:lstStyle/>
          <a:p>
            <a:r>
              <a:rPr lang="en-US" b="1" dirty="0">
                <a:solidFill>
                  <a:srgbClr val="C00000"/>
                </a:solidFill>
              </a:rPr>
              <a:t>p = (int*)malloc(n*</a:t>
            </a:r>
            <a:r>
              <a:rPr lang="en-US" b="1" dirty="0" err="1">
                <a:solidFill>
                  <a:srgbClr val="C00000"/>
                </a:solidFill>
              </a:rPr>
              <a:t>sizeof</a:t>
            </a:r>
            <a:r>
              <a:rPr lang="en-US" b="1" dirty="0">
                <a:solidFill>
                  <a:srgbClr val="C00000"/>
                </a:solidFill>
              </a:rPr>
              <a:t>(int));</a:t>
            </a:r>
          </a:p>
        </p:txBody>
      </p:sp>
      <p:sp>
        <p:nvSpPr>
          <p:cNvPr id="12" name="TextBox 11">
            <a:extLst>
              <a:ext uri="{FF2B5EF4-FFF2-40B4-BE49-F238E27FC236}">
                <a16:creationId xmlns:a16="http://schemas.microsoft.com/office/drawing/2014/main" id="{454DCF23-E55C-F790-18B0-6857AC20DB5D}"/>
              </a:ext>
            </a:extLst>
          </p:cNvPr>
          <p:cNvSpPr txBox="1"/>
          <p:nvPr/>
        </p:nvSpPr>
        <p:spPr>
          <a:xfrm>
            <a:off x="658290" y="3857864"/>
            <a:ext cx="3582472" cy="369332"/>
          </a:xfrm>
          <a:prstGeom prst="rect">
            <a:avLst/>
          </a:prstGeom>
          <a:noFill/>
        </p:spPr>
        <p:txBody>
          <a:bodyPr wrap="square" rtlCol="0">
            <a:spAutoFit/>
          </a:bodyPr>
          <a:lstStyle/>
          <a:p>
            <a:r>
              <a:rPr lang="pt-BR" dirty="0"/>
              <a:t>printf("Enter %d Elements here:\n",n);</a:t>
            </a:r>
            <a:endParaRPr lang="en-US" dirty="0"/>
          </a:p>
        </p:txBody>
      </p:sp>
      <p:sp>
        <p:nvSpPr>
          <p:cNvPr id="13" name="TextBox 12">
            <a:extLst>
              <a:ext uri="{FF2B5EF4-FFF2-40B4-BE49-F238E27FC236}">
                <a16:creationId xmlns:a16="http://schemas.microsoft.com/office/drawing/2014/main" id="{1F62D1AE-8976-3B42-43E2-00C398B55067}"/>
              </a:ext>
            </a:extLst>
          </p:cNvPr>
          <p:cNvSpPr txBox="1"/>
          <p:nvPr/>
        </p:nvSpPr>
        <p:spPr>
          <a:xfrm>
            <a:off x="8637962" y="1819483"/>
            <a:ext cx="1213836" cy="400110"/>
          </a:xfrm>
          <a:prstGeom prst="rect">
            <a:avLst/>
          </a:prstGeom>
          <a:noFill/>
        </p:spPr>
        <p:txBody>
          <a:bodyPr wrap="square" rtlCol="0">
            <a:spAutoFit/>
          </a:bodyPr>
          <a:lstStyle/>
          <a:p>
            <a:r>
              <a:rPr lang="en-US" sz="2000" b="1" dirty="0">
                <a:solidFill>
                  <a:srgbClr val="C00000"/>
                </a:solidFill>
              </a:rPr>
              <a:t>OUTPUT</a:t>
            </a:r>
          </a:p>
        </p:txBody>
      </p:sp>
      <p:sp>
        <p:nvSpPr>
          <p:cNvPr id="14" name="TextBox 13">
            <a:extLst>
              <a:ext uri="{FF2B5EF4-FFF2-40B4-BE49-F238E27FC236}">
                <a16:creationId xmlns:a16="http://schemas.microsoft.com/office/drawing/2014/main" id="{660C5580-51B7-C50D-B4D2-6B91C15495EA}"/>
              </a:ext>
            </a:extLst>
          </p:cNvPr>
          <p:cNvSpPr txBox="1"/>
          <p:nvPr/>
        </p:nvSpPr>
        <p:spPr>
          <a:xfrm>
            <a:off x="8637962" y="2159147"/>
            <a:ext cx="1754744" cy="369332"/>
          </a:xfrm>
          <a:prstGeom prst="rect">
            <a:avLst/>
          </a:prstGeom>
          <a:noFill/>
        </p:spPr>
        <p:txBody>
          <a:bodyPr wrap="square" rtlCol="0">
            <a:spAutoFit/>
          </a:bodyPr>
          <a:lstStyle/>
          <a:p>
            <a:r>
              <a:rPr lang="en-US" b="1" dirty="0"/>
              <a:t>Enter value of n: </a:t>
            </a:r>
          </a:p>
        </p:txBody>
      </p:sp>
      <p:sp>
        <p:nvSpPr>
          <p:cNvPr id="16" name="TextBox 15">
            <a:extLst>
              <a:ext uri="{FF2B5EF4-FFF2-40B4-BE49-F238E27FC236}">
                <a16:creationId xmlns:a16="http://schemas.microsoft.com/office/drawing/2014/main" id="{D7D36360-9B80-D690-6A46-7047F5460BED}"/>
              </a:ext>
            </a:extLst>
          </p:cNvPr>
          <p:cNvSpPr txBox="1"/>
          <p:nvPr/>
        </p:nvSpPr>
        <p:spPr>
          <a:xfrm>
            <a:off x="1008845" y="4737733"/>
            <a:ext cx="2404056" cy="369332"/>
          </a:xfrm>
          <a:prstGeom prst="rect">
            <a:avLst/>
          </a:prstGeom>
          <a:noFill/>
        </p:spPr>
        <p:txBody>
          <a:bodyPr wrap="square" rtlCol="0">
            <a:spAutoFit/>
          </a:bodyPr>
          <a:lstStyle/>
          <a:p>
            <a:r>
              <a:rPr lang="en-US" dirty="0"/>
              <a:t>scanf("%d",</a:t>
            </a:r>
            <a:r>
              <a:rPr lang="en-US" dirty="0" err="1"/>
              <a:t>p+i</a:t>
            </a:r>
            <a:r>
              <a:rPr lang="en-US" dirty="0"/>
              <a:t>);</a:t>
            </a:r>
          </a:p>
        </p:txBody>
      </p:sp>
      <p:sp>
        <p:nvSpPr>
          <p:cNvPr id="17" name="TextBox 16">
            <a:extLst>
              <a:ext uri="{FF2B5EF4-FFF2-40B4-BE49-F238E27FC236}">
                <a16:creationId xmlns:a16="http://schemas.microsoft.com/office/drawing/2014/main" id="{28D5295E-E799-4B04-8FED-D3F48DEAD57D}"/>
              </a:ext>
            </a:extLst>
          </p:cNvPr>
          <p:cNvSpPr txBox="1"/>
          <p:nvPr/>
        </p:nvSpPr>
        <p:spPr>
          <a:xfrm>
            <a:off x="680434" y="4212524"/>
            <a:ext cx="2964288" cy="369332"/>
          </a:xfrm>
          <a:prstGeom prst="rect">
            <a:avLst/>
          </a:prstGeom>
          <a:noFill/>
        </p:spPr>
        <p:txBody>
          <a:bodyPr wrap="square" rtlCol="0">
            <a:spAutoFit/>
          </a:bodyPr>
          <a:lstStyle/>
          <a:p>
            <a:r>
              <a:rPr lang="nn-NO" dirty="0"/>
              <a:t>for(i=0;i&lt;n;i++)</a:t>
            </a:r>
            <a:endParaRPr lang="en-US" dirty="0"/>
          </a:p>
        </p:txBody>
      </p:sp>
      <p:sp>
        <p:nvSpPr>
          <p:cNvPr id="84" name="TextBox 83">
            <a:extLst>
              <a:ext uri="{FF2B5EF4-FFF2-40B4-BE49-F238E27FC236}">
                <a16:creationId xmlns:a16="http://schemas.microsoft.com/office/drawing/2014/main" id="{3F722283-9EB0-177B-D04F-126703EF726F}"/>
              </a:ext>
            </a:extLst>
          </p:cNvPr>
          <p:cNvSpPr txBox="1"/>
          <p:nvPr/>
        </p:nvSpPr>
        <p:spPr>
          <a:xfrm>
            <a:off x="309091" y="1356765"/>
            <a:ext cx="1880315" cy="369332"/>
          </a:xfrm>
          <a:prstGeom prst="rect">
            <a:avLst/>
          </a:prstGeom>
          <a:noFill/>
        </p:spPr>
        <p:txBody>
          <a:bodyPr wrap="square" rtlCol="0">
            <a:spAutoFit/>
          </a:bodyPr>
          <a:lstStyle/>
          <a:p>
            <a:r>
              <a:rPr lang="en-US" b="1" dirty="0"/>
              <a:t>#include&lt;stdlib.h&gt;</a:t>
            </a:r>
          </a:p>
        </p:txBody>
      </p:sp>
      <p:sp>
        <p:nvSpPr>
          <p:cNvPr id="85" name="TextBox 84">
            <a:extLst>
              <a:ext uri="{FF2B5EF4-FFF2-40B4-BE49-F238E27FC236}">
                <a16:creationId xmlns:a16="http://schemas.microsoft.com/office/drawing/2014/main" id="{FB044CF7-5B95-A96A-4502-438E1D8802B1}"/>
              </a:ext>
            </a:extLst>
          </p:cNvPr>
          <p:cNvSpPr txBox="1"/>
          <p:nvPr/>
        </p:nvSpPr>
        <p:spPr>
          <a:xfrm>
            <a:off x="680433" y="4555417"/>
            <a:ext cx="1880315" cy="369332"/>
          </a:xfrm>
          <a:prstGeom prst="rect">
            <a:avLst/>
          </a:prstGeom>
          <a:noFill/>
        </p:spPr>
        <p:txBody>
          <a:bodyPr wrap="square" rtlCol="0">
            <a:spAutoFit/>
          </a:bodyPr>
          <a:lstStyle/>
          <a:p>
            <a:r>
              <a:rPr lang="en-US" dirty="0"/>
              <a:t>{</a:t>
            </a:r>
          </a:p>
        </p:txBody>
      </p:sp>
      <p:sp>
        <p:nvSpPr>
          <p:cNvPr id="86" name="TextBox 85">
            <a:extLst>
              <a:ext uri="{FF2B5EF4-FFF2-40B4-BE49-F238E27FC236}">
                <a16:creationId xmlns:a16="http://schemas.microsoft.com/office/drawing/2014/main" id="{FBADD829-7D33-C369-BD51-79F5395D4B5E}"/>
              </a:ext>
            </a:extLst>
          </p:cNvPr>
          <p:cNvSpPr txBox="1"/>
          <p:nvPr/>
        </p:nvSpPr>
        <p:spPr>
          <a:xfrm>
            <a:off x="680433" y="5025062"/>
            <a:ext cx="1880315" cy="369332"/>
          </a:xfrm>
          <a:prstGeom prst="rect">
            <a:avLst/>
          </a:prstGeom>
          <a:noFill/>
        </p:spPr>
        <p:txBody>
          <a:bodyPr wrap="square" rtlCol="0">
            <a:spAutoFit/>
          </a:bodyPr>
          <a:lstStyle/>
          <a:p>
            <a:r>
              <a:rPr lang="en-US" dirty="0"/>
              <a:t>}</a:t>
            </a:r>
          </a:p>
        </p:txBody>
      </p:sp>
      <p:sp>
        <p:nvSpPr>
          <p:cNvPr id="87" name="TextBox 86">
            <a:extLst>
              <a:ext uri="{FF2B5EF4-FFF2-40B4-BE49-F238E27FC236}">
                <a16:creationId xmlns:a16="http://schemas.microsoft.com/office/drawing/2014/main" id="{549F8892-BD77-D13B-C37E-E4B12E0D0B9A}"/>
              </a:ext>
            </a:extLst>
          </p:cNvPr>
          <p:cNvSpPr txBox="1"/>
          <p:nvPr/>
        </p:nvSpPr>
        <p:spPr>
          <a:xfrm>
            <a:off x="4320861" y="1109916"/>
            <a:ext cx="3582472" cy="369332"/>
          </a:xfrm>
          <a:prstGeom prst="rect">
            <a:avLst/>
          </a:prstGeom>
          <a:noFill/>
        </p:spPr>
        <p:txBody>
          <a:bodyPr wrap="square" rtlCol="0">
            <a:spAutoFit/>
          </a:bodyPr>
          <a:lstStyle/>
          <a:p>
            <a:r>
              <a:rPr lang="pt-BR" dirty="0"/>
              <a:t>printf("Entered Elements are:\n",n);</a:t>
            </a:r>
            <a:endParaRPr lang="en-US" dirty="0"/>
          </a:p>
        </p:txBody>
      </p:sp>
      <p:sp>
        <p:nvSpPr>
          <p:cNvPr id="88" name="TextBox 87">
            <a:extLst>
              <a:ext uri="{FF2B5EF4-FFF2-40B4-BE49-F238E27FC236}">
                <a16:creationId xmlns:a16="http://schemas.microsoft.com/office/drawing/2014/main" id="{8D4B3965-5967-A06A-2BF8-E53083032753}"/>
              </a:ext>
            </a:extLst>
          </p:cNvPr>
          <p:cNvSpPr txBox="1"/>
          <p:nvPr/>
        </p:nvSpPr>
        <p:spPr>
          <a:xfrm>
            <a:off x="4649271" y="2004457"/>
            <a:ext cx="3878686" cy="369332"/>
          </a:xfrm>
          <a:prstGeom prst="rect">
            <a:avLst/>
          </a:prstGeom>
          <a:noFill/>
        </p:spPr>
        <p:txBody>
          <a:bodyPr wrap="square" rtlCol="0">
            <a:spAutoFit/>
          </a:bodyPr>
          <a:lstStyle/>
          <a:p>
            <a:r>
              <a:rPr lang="pt-BR" dirty="0"/>
              <a:t>printf("%d\n",p[i]);</a:t>
            </a:r>
            <a:endParaRPr lang="en-US" dirty="0"/>
          </a:p>
        </p:txBody>
      </p:sp>
      <p:sp>
        <p:nvSpPr>
          <p:cNvPr id="89" name="TextBox 88">
            <a:extLst>
              <a:ext uri="{FF2B5EF4-FFF2-40B4-BE49-F238E27FC236}">
                <a16:creationId xmlns:a16="http://schemas.microsoft.com/office/drawing/2014/main" id="{F162F0D2-C51A-6064-BB06-EF015975AE2A}"/>
              </a:ext>
            </a:extLst>
          </p:cNvPr>
          <p:cNvSpPr txBox="1"/>
          <p:nvPr/>
        </p:nvSpPr>
        <p:spPr>
          <a:xfrm>
            <a:off x="4320859" y="1479248"/>
            <a:ext cx="4535511" cy="369332"/>
          </a:xfrm>
          <a:prstGeom prst="rect">
            <a:avLst/>
          </a:prstGeom>
          <a:noFill/>
        </p:spPr>
        <p:txBody>
          <a:bodyPr wrap="square" rtlCol="0">
            <a:spAutoFit/>
          </a:bodyPr>
          <a:lstStyle/>
          <a:p>
            <a:r>
              <a:rPr lang="nn-NO" dirty="0"/>
              <a:t>for(i=0;i&lt;n;i++)</a:t>
            </a:r>
            <a:endParaRPr lang="en-US" dirty="0"/>
          </a:p>
        </p:txBody>
      </p:sp>
      <p:sp>
        <p:nvSpPr>
          <p:cNvPr id="90" name="TextBox 89">
            <a:extLst>
              <a:ext uri="{FF2B5EF4-FFF2-40B4-BE49-F238E27FC236}">
                <a16:creationId xmlns:a16="http://schemas.microsoft.com/office/drawing/2014/main" id="{932B4F7B-08BB-3FF3-2EF1-494DA45AECEF}"/>
              </a:ext>
            </a:extLst>
          </p:cNvPr>
          <p:cNvSpPr txBox="1"/>
          <p:nvPr/>
        </p:nvSpPr>
        <p:spPr>
          <a:xfrm>
            <a:off x="4320859" y="1822141"/>
            <a:ext cx="1880315" cy="369332"/>
          </a:xfrm>
          <a:prstGeom prst="rect">
            <a:avLst/>
          </a:prstGeom>
          <a:noFill/>
        </p:spPr>
        <p:txBody>
          <a:bodyPr wrap="square" rtlCol="0">
            <a:spAutoFit/>
          </a:bodyPr>
          <a:lstStyle/>
          <a:p>
            <a:r>
              <a:rPr lang="en-US" dirty="0"/>
              <a:t>{</a:t>
            </a:r>
          </a:p>
        </p:txBody>
      </p:sp>
      <p:sp>
        <p:nvSpPr>
          <p:cNvPr id="91" name="TextBox 90">
            <a:extLst>
              <a:ext uri="{FF2B5EF4-FFF2-40B4-BE49-F238E27FC236}">
                <a16:creationId xmlns:a16="http://schemas.microsoft.com/office/drawing/2014/main" id="{C3B302B7-A983-F3E8-14E4-0F024F9DBB7C}"/>
              </a:ext>
            </a:extLst>
          </p:cNvPr>
          <p:cNvSpPr txBox="1"/>
          <p:nvPr/>
        </p:nvSpPr>
        <p:spPr>
          <a:xfrm>
            <a:off x="4320859" y="2291786"/>
            <a:ext cx="1880315" cy="369332"/>
          </a:xfrm>
          <a:prstGeom prst="rect">
            <a:avLst/>
          </a:prstGeom>
          <a:noFill/>
        </p:spPr>
        <p:txBody>
          <a:bodyPr wrap="square" rtlCol="0">
            <a:spAutoFit/>
          </a:bodyPr>
          <a:lstStyle/>
          <a:p>
            <a:r>
              <a:rPr lang="en-US" dirty="0"/>
              <a:t>}</a:t>
            </a:r>
          </a:p>
        </p:txBody>
      </p:sp>
      <p:sp>
        <p:nvSpPr>
          <p:cNvPr id="92" name="TextBox 91">
            <a:extLst>
              <a:ext uri="{FF2B5EF4-FFF2-40B4-BE49-F238E27FC236}">
                <a16:creationId xmlns:a16="http://schemas.microsoft.com/office/drawing/2014/main" id="{6808BBA4-88FC-C7D4-EF54-780C17A0D4CF}"/>
              </a:ext>
            </a:extLst>
          </p:cNvPr>
          <p:cNvSpPr txBox="1"/>
          <p:nvPr/>
        </p:nvSpPr>
        <p:spPr>
          <a:xfrm>
            <a:off x="4320859" y="2764851"/>
            <a:ext cx="1880315" cy="369332"/>
          </a:xfrm>
          <a:prstGeom prst="rect">
            <a:avLst/>
          </a:prstGeom>
          <a:noFill/>
        </p:spPr>
        <p:txBody>
          <a:bodyPr wrap="square" rtlCol="0">
            <a:spAutoFit/>
          </a:bodyPr>
          <a:lstStyle/>
          <a:p>
            <a:r>
              <a:rPr lang="en-US" dirty="0"/>
              <a:t>free(p);</a:t>
            </a:r>
          </a:p>
        </p:txBody>
      </p:sp>
      <p:sp>
        <p:nvSpPr>
          <p:cNvPr id="93" name="TextBox 92">
            <a:extLst>
              <a:ext uri="{FF2B5EF4-FFF2-40B4-BE49-F238E27FC236}">
                <a16:creationId xmlns:a16="http://schemas.microsoft.com/office/drawing/2014/main" id="{D5A64B7F-B6CC-2980-BAE4-DB74268777DE}"/>
              </a:ext>
            </a:extLst>
          </p:cNvPr>
          <p:cNvSpPr txBox="1"/>
          <p:nvPr/>
        </p:nvSpPr>
        <p:spPr>
          <a:xfrm>
            <a:off x="10307390" y="2174954"/>
            <a:ext cx="381530" cy="369332"/>
          </a:xfrm>
          <a:prstGeom prst="rect">
            <a:avLst/>
          </a:prstGeom>
          <a:noFill/>
        </p:spPr>
        <p:txBody>
          <a:bodyPr wrap="square" rtlCol="0">
            <a:spAutoFit/>
          </a:bodyPr>
          <a:lstStyle/>
          <a:p>
            <a:r>
              <a:rPr lang="en-US" b="1" dirty="0"/>
              <a:t>3</a:t>
            </a:r>
          </a:p>
        </p:txBody>
      </p:sp>
      <p:sp>
        <p:nvSpPr>
          <p:cNvPr id="94" name="TextBox 93">
            <a:extLst>
              <a:ext uri="{FF2B5EF4-FFF2-40B4-BE49-F238E27FC236}">
                <a16:creationId xmlns:a16="http://schemas.microsoft.com/office/drawing/2014/main" id="{7BC4EDA6-317F-5FA8-6420-7ECCD80ACEB0}"/>
              </a:ext>
            </a:extLst>
          </p:cNvPr>
          <p:cNvSpPr txBox="1"/>
          <p:nvPr/>
        </p:nvSpPr>
        <p:spPr>
          <a:xfrm>
            <a:off x="8637961" y="2528151"/>
            <a:ext cx="2407277" cy="369332"/>
          </a:xfrm>
          <a:prstGeom prst="rect">
            <a:avLst/>
          </a:prstGeom>
          <a:noFill/>
        </p:spPr>
        <p:txBody>
          <a:bodyPr wrap="square" rtlCol="0">
            <a:spAutoFit/>
          </a:bodyPr>
          <a:lstStyle/>
          <a:p>
            <a:r>
              <a:rPr lang="en-US" b="1" dirty="0"/>
              <a:t>Enter 3 Elements here:</a:t>
            </a:r>
          </a:p>
        </p:txBody>
      </p:sp>
      <p:sp>
        <p:nvSpPr>
          <p:cNvPr id="95" name="TextBox 94">
            <a:extLst>
              <a:ext uri="{FF2B5EF4-FFF2-40B4-BE49-F238E27FC236}">
                <a16:creationId xmlns:a16="http://schemas.microsoft.com/office/drawing/2014/main" id="{58F46BEE-9395-937C-E7A1-A52A094BBB2C}"/>
              </a:ext>
            </a:extLst>
          </p:cNvPr>
          <p:cNvSpPr txBox="1"/>
          <p:nvPr/>
        </p:nvSpPr>
        <p:spPr>
          <a:xfrm>
            <a:off x="8688945" y="2906424"/>
            <a:ext cx="523198" cy="369332"/>
          </a:xfrm>
          <a:prstGeom prst="rect">
            <a:avLst/>
          </a:prstGeom>
          <a:noFill/>
        </p:spPr>
        <p:txBody>
          <a:bodyPr wrap="square" rtlCol="0">
            <a:spAutoFit/>
          </a:bodyPr>
          <a:lstStyle/>
          <a:p>
            <a:r>
              <a:rPr lang="en-US" b="1" dirty="0"/>
              <a:t>39</a:t>
            </a:r>
          </a:p>
        </p:txBody>
      </p:sp>
      <p:sp>
        <p:nvSpPr>
          <p:cNvPr id="96" name="TextBox 95">
            <a:extLst>
              <a:ext uri="{FF2B5EF4-FFF2-40B4-BE49-F238E27FC236}">
                <a16:creationId xmlns:a16="http://schemas.microsoft.com/office/drawing/2014/main" id="{86F67A55-E420-5174-28F9-A13571B369AD}"/>
              </a:ext>
            </a:extLst>
          </p:cNvPr>
          <p:cNvSpPr txBox="1"/>
          <p:nvPr/>
        </p:nvSpPr>
        <p:spPr>
          <a:xfrm>
            <a:off x="8684107" y="3243884"/>
            <a:ext cx="523198" cy="369332"/>
          </a:xfrm>
          <a:prstGeom prst="rect">
            <a:avLst/>
          </a:prstGeom>
          <a:noFill/>
        </p:spPr>
        <p:txBody>
          <a:bodyPr wrap="square" rtlCol="0">
            <a:spAutoFit/>
          </a:bodyPr>
          <a:lstStyle/>
          <a:p>
            <a:r>
              <a:rPr lang="en-US" b="1" dirty="0"/>
              <a:t>23</a:t>
            </a:r>
          </a:p>
        </p:txBody>
      </p:sp>
      <p:sp>
        <p:nvSpPr>
          <p:cNvPr id="97" name="TextBox 96">
            <a:extLst>
              <a:ext uri="{FF2B5EF4-FFF2-40B4-BE49-F238E27FC236}">
                <a16:creationId xmlns:a16="http://schemas.microsoft.com/office/drawing/2014/main" id="{C9486F8A-F955-8A3B-FEDD-F5EC9BAB538B}"/>
              </a:ext>
            </a:extLst>
          </p:cNvPr>
          <p:cNvSpPr txBox="1"/>
          <p:nvPr/>
        </p:nvSpPr>
        <p:spPr>
          <a:xfrm>
            <a:off x="8688945" y="3579652"/>
            <a:ext cx="528038" cy="369332"/>
          </a:xfrm>
          <a:prstGeom prst="rect">
            <a:avLst/>
          </a:prstGeom>
          <a:noFill/>
        </p:spPr>
        <p:txBody>
          <a:bodyPr wrap="square" rtlCol="0">
            <a:spAutoFit/>
          </a:bodyPr>
          <a:lstStyle/>
          <a:p>
            <a:r>
              <a:rPr lang="en-US" b="1" dirty="0"/>
              <a:t>13</a:t>
            </a:r>
          </a:p>
        </p:txBody>
      </p:sp>
      <p:sp>
        <p:nvSpPr>
          <p:cNvPr id="98" name="TextBox 97">
            <a:extLst>
              <a:ext uri="{FF2B5EF4-FFF2-40B4-BE49-F238E27FC236}">
                <a16:creationId xmlns:a16="http://schemas.microsoft.com/office/drawing/2014/main" id="{875FC101-B808-497E-109F-BB2140744814}"/>
              </a:ext>
            </a:extLst>
          </p:cNvPr>
          <p:cNvSpPr txBox="1"/>
          <p:nvPr/>
        </p:nvSpPr>
        <p:spPr>
          <a:xfrm>
            <a:off x="8684107" y="4008039"/>
            <a:ext cx="2407277" cy="369332"/>
          </a:xfrm>
          <a:prstGeom prst="rect">
            <a:avLst/>
          </a:prstGeom>
          <a:noFill/>
        </p:spPr>
        <p:txBody>
          <a:bodyPr wrap="square" rtlCol="0">
            <a:spAutoFit/>
          </a:bodyPr>
          <a:lstStyle/>
          <a:p>
            <a:r>
              <a:rPr lang="en-US" b="1" dirty="0"/>
              <a:t>Entered Elements are:</a:t>
            </a:r>
          </a:p>
        </p:txBody>
      </p:sp>
      <p:sp>
        <p:nvSpPr>
          <p:cNvPr id="99" name="TextBox 98">
            <a:extLst>
              <a:ext uri="{FF2B5EF4-FFF2-40B4-BE49-F238E27FC236}">
                <a16:creationId xmlns:a16="http://schemas.microsoft.com/office/drawing/2014/main" id="{39059F30-4678-4B6F-4909-64437697AF5D}"/>
              </a:ext>
            </a:extLst>
          </p:cNvPr>
          <p:cNvSpPr txBox="1"/>
          <p:nvPr/>
        </p:nvSpPr>
        <p:spPr>
          <a:xfrm>
            <a:off x="8735091" y="4386312"/>
            <a:ext cx="523198" cy="369332"/>
          </a:xfrm>
          <a:prstGeom prst="rect">
            <a:avLst/>
          </a:prstGeom>
          <a:noFill/>
        </p:spPr>
        <p:txBody>
          <a:bodyPr wrap="square" rtlCol="0">
            <a:spAutoFit/>
          </a:bodyPr>
          <a:lstStyle/>
          <a:p>
            <a:r>
              <a:rPr lang="en-US" b="1" dirty="0"/>
              <a:t>39</a:t>
            </a:r>
          </a:p>
        </p:txBody>
      </p:sp>
      <p:sp>
        <p:nvSpPr>
          <p:cNvPr id="100" name="TextBox 99">
            <a:extLst>
              <a:ext uri="{FF2B5EF4-FFF2-40B4-BE49-F238E27FC236}">
                <a16:creationId xmlns:a16="http://schemas.microsoft.com/office/drawing/2014/main" id="{A2E83191-29A4-0286-0AB3-DBA3B3CBD2F8}"/>
              </a:ext>
            </a:extLst>
          </p:cNvPr>
          <p:cNvSpPr txBox="1"/>
          <p:nvPr/>
        </p:nvSpPr>
        <p:spPr>
          <a:xfrm>
            <a:off x="8730253" y="4723772"/>
            <a:ext cx="523198" cy="369332"/>
          </a:xfrm>
          <a:prstGeom prst="rect">
            <a:avLst/>
          </a:prstGeom>
          <a:noFill/>
        </p:spPr>
        <p:txBody>
          <a:bodyPr wrap="square" rtlCol="0">
            <a:spAutoFit/>
          </a:bodyPr>
          <a:lstStyle/>
          <a:p>
            <a:r>
              <a:rPr lang="en-US" b="1" dirty="0"/>
              <a:t>23</a:t>
            </a:r>
          </a:p>
        </p:txBody>
      </p:sp>
      <p:sp>
        <p:nvSpPr>
          <p:cNvPr id="101" name="TextBox 100">
            <a:extLst>
              <a:ext uri="{FF2B5EF4-FFF2-40B4-BE49-F238E27FC236}">
                <a16:creationId xmlns:a16="http://schemas.microsoft.com/office/drawing/2014/main" id="{71CE9D50-5A23-AF41-460A-2C8EAE1FF2B4}"/>
              </a:ext>
            </a:extLst>
          </p:cNvPr>
          <p:cNvSpPr txBox="1"/>
          <p:nvPr/>
        </p:nvSpPr>
        <p:spPr>
          <a:xfrm>
            <a:off x="8735091" y="5059540"/>
            <a:ext cx="528038" cy="369332"/>
          </a:xfrm>
          <a:prstGeom prst="rect">
            <a:avLst/>
          </a:prstGeom>
          <a:noFill/>
        </p:spPr>
        <p:txBody>
          <a:bodyPr wrap="square" rtlCol="0">
            <a:spAutoFit/>
          </a:bodyPr>
          <a:lstStyle/>
          <a:p>
            <a:r>
              <a:rPr lang="en-US" b="1" dirty="0"/>
              <a:t>13</a:t>
            </a:r>
          </a:p>
        </p:txBody>
      </p:sp>
      <p:grpSp>
        <p:nvGrpSpPr>
          <p:cNvPr id="107" name="Group 106">
            <a:extLst>
              <a:ext uri="{FF2B5EF4-FFF2-40B4-BE49-F238E27FC236}">
                <a16:creationId xmlns:a16="http://schemas.microsoft.com/office/drawing/2014/main" id="{766BCA6D-2B2F-9DA3-1F07-DB88599678A3}"/>
              </a:ext>
            </a:extLst>
          </p:cNvPr>
          <p:cNvGrpSpPr/>
          <p:nvPr/>
        </p:nvGrpSpPr>
        <p:grpSpPr>
          <a:xfrm>
            <a:off x="5215944" y="2953739"/>
            <a:ext cx="450760" cy="673228"/>
            <a:chOff x="5215944" y="2953739"/>
            <a:chExt cx="450760" cy="673228"/>
          </a:xfrm>
        </p:grpSpPr>
        <p:cxnSp>
          <p:nvCxnSpPr>
            <p:cNvPr id="103" name="Straight Connector 102">
              <a:extLst>
                <a:ext uri="{FF2B5EF4-FFF2-40B4-BE49-F238E27FC236}">
                  <a16:creationId xmlns:a16="http://schemas.microsoft.com/office/drawing/2014/main" id="{6C5A2AB6-6972-69D2-E690-B95A2C652C61}"/>
                </a:ext>
              </a:extLst>
            </p:cNvPr>
            <p:cNvCxnSpPr/>
            <p:nvPr/>
          </p:nvCxnSpPr>
          <p:spPr>
            <a:xfrm>
              <a:off x="5215944" y="2966618"/>
              <a:ext cx="45076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A0F8A9B3-A70B-A559-74A0-183A23B808C9}"/>
                </a:ext>
              </a:extLst>
            </p:cNvPr>
            <p:cNvCxnSpPr/>
            <p:nvPr/>
          </p:nvCxnSpPr>
          <p:spPr>
            <a:xfrm>
              <a:off x="5666704" y="2953739"/>
              <a:ext cx="0" cy="673228"/>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
        <p:nvSpPr>
          <p:cNvPr id="106" name="Rectangle: Rounded Corners 105">
            <a:extLst>
              <a:ext uri="{FF2B5EF4-FFF2-40B4-BE49-F238E27FC236}">
                <a16:creationId xmlns:a16="http://schemas.microsoft.com/office/drawing/2014/main" id="{077B661A-F590-26DD-82A4-FFED77B93D97}"/>
              </a:ext>
            </a:extLst>
          </p:cNvPr>
          <p:cNvSpPr/>
          <p:nvPr/>
        </p:nvSpPr>
        <p:spPr>
          <a:xfrm>
            <a:off x="4973385" y="3622043"/>
            <a:ext cx="3327311" cy="974993"/>
          </a:xfrm>
          <a:prstGeom prst="roundRect">
            <a:avLst/>
          </a:prstGeom>
          <a:solidFill>
            <a:schemeClr val="accent1">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lgn="just">
              <a:buClr>
                <a:srgbClr val="C00000"/>
              </a:buClr>
              <a:buFont typeface="Wingdings 3" panose="05040102010807070707" pitchFamily="18" charset="2"/>
              <a:buChar char="}"/>
            </a:pPr>
            <a:r>
              <a:rPr lang="en-US" b="1" dirty="0">
                <a:solidFill>
                  <a:schemeClr val="accent1"/>
                </a:solidFill>
              </a:rPr>
              <a:t>It will free previously allocated space using malloc function. </a:t>
            </a:r>
          </a:p>
          <a:p>
            <a:endParaRPr lang="en-US" b="1" dirty="0">
              <a:solidFill>
                <a:schemeClr val="accent6"/>
              </a:solidFill>
            </a:endParaRPr>
          </a:p>
        </p:txBody>
      </p:sp>
    </p:spTree>
    <p:extLst>
      <p:ext uri="{BB962C8B-B14F-4D97-AF65-F5344CB8AC3E}">
        <p14:creationId xmlns:p14="http://schemas.microsoft.com/office/powerpoint/2010/main" val="10282873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4"/>
                                        </p:tgtEl>
                                        <p:attrNameLst>
                                          <p:attrName>style.visibility</p:attrName>
                                        </p:attrNameLst>
                                      </p:cBhvr>
                                      <p:to>
                                        <p:strVal val="visible"/>
                                      </p:to>
                                    </p:set>
                                    <p:animEffect transition="in" filter="fade">
                                      <p:cBhvr>
                                        <p:cTn id="12" dur="500"/>
                                        <p:tgtEl>
                                          <p:spTgt spid="9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300"/>
                                  </p:stCondLst>
                                  <p:childTnLst>
                                    <p:set>
                                      <p:cBhvr>
                                        <p:cTn id="19" dur="1" fill="hold">
                                          <p:stCondLst>
                                            <p:cond delay="0"/>
                                          </p:stCondLst>
                                        </p:cTn>
                                        <p:tgtEl>
                                          <p:spTgt spid="85"/>
                                        </p:tgtEl>
                                        <p:attrNameLst>
                                          <p:attrName>style.visibility</p:attrName>
                                        </p:attrNameLst>
                                      </p:cBhvr>
                                      <p:to>
                                        <p:strVal val="visible"/>
                                      </p:to>
                                    </p:set>
                                    <p:animEffect transition="in" filter="fade">
                                      <p:cBhvr>
                                        <p:cTn id="20" dur="500"/>
                                        <p:tgtEl>
                                          <p:spTgt spid="85"/>
                                        </p:tgtEl>
                                      </p:cBhvr>
                                    </p:animEffect>
                                  </p:childTnLst>
                                </p:cTn>
                              </p:par>
                              <p:par>
                                <p:cTn id="21" presetID="10" presetClass="entr" presetSubtype="0" fill="hold" grpId="0" nodeType="withEffect">
                                  <p:stCondLst>
                                    <p:cond delay="600"/>
                                  </p:stCondLst>
                                  <p:childTnLst>
                                    <p:set>
                                      <p:cBhvr>
                                        <p:cTn id="22" dur="1" fill="hold">
                                          <p:stCondLst>
                                            <p:cond delay="0"/>
                                          </p:stCondLst>
                                        </p:cTn>
                                        <p:tgtEl>
                                          <p:spTgt spid="86"/>
                                        </p:tgtEl>
                                        <p:attrNameLst>
                                          <p:attrName>style.visibility</p:attrName>
                                        </p:attrNameLst>
                                      </p:cBhvr>
                                      <p:to>
                                        <p:strVal val="visible"/>
                                      </p:to>
                                    </p:set>
                                    <p:animEffect transition="in" filter="fade">
                                      <p:cBhvr>
                                        <p:cTn id="23" dur="500"/>
                                        <p:tgtEl>
                                          <p:spTgt spid="8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5"/>
                                        </p:tgtEl>
                                        <p:attrNameLst>
                                          <p:attrName>style.visibility</p:attrName>
                                        </p:attrNameLst>
                                      </p:cBhvr>
                                      <p:to>
                                        <p:strVal val="visible"/>
                                      </p:to>
                                    </p:set>
                                    <p:animEffect transition="in" filter="fade">
                                      <p:cBhvr>
                                        <p:cTn id="33" dur="500"/>
                                        <p:tgtEl>
                                          <p:spTgt spid="95"/>
                                        </p:tgtEl>
                                      </p:cBhvr>
                                    </p:animEffect>
                                  </p:childTnLst>
                                </p:cTn>
                              </p:par>
                              <p:par>
                                <p:cTn id="34" presetID="10" presetClass="entr" presetSubtype="0" fill="hold" grpId="0" nodeType="withEffect">
                                  <p:stCondLst>
                                    <p:cond delay="200"/>
                                  </p:stCondLst>
                                  <p:childTnLst>
                                    <p:set>
                                      <p:cBhvr>
                                        <p:cTn id="35" dur="1" fill="hold">
                                          <p:stCondLst>
                                            <p:cond delay="0"/>
                                          </p:stCondLst>
                                        </p:cTn>
                                        <p:tgtEl>
                                          <p:spTgt spid="96"/>
                                        </p:tgtEl>
                                        <p:attrNameLst>
                                          <p:attrName>style.visibility</p:attrName>
                                        </p:attrNameLst>
                                      </p:cBhvr>
                                      <p:to>
                                        <p:strVal val="visible"/>
                                      </p:to>
                                    </p:set>
                                    <p:animEffect transition="in" filter="fade">
                                      <p:cBhvr>
                                        <p:cTn id="36" dur="500"/>
                                        <p:tgtEl>
                                          <p:spTgt spid="96"/>
                                        </p:tgtEl>
                                      </p:cBhvr>
                                    </p:animEffect>
                                  </p:childTnLst>
                                </p:cTn>
                              </p:par>
                              <p:par>
                                <p:cTn id="37" presetID="10" presetClass="entr" presetSubtype="0" fill="hold" grpId="0" nodeType="withEffect">
                                  <p:stCondLst>
                                    <p:cond delay="400"/>
                                  </p:stCondLst>
                                  <p:childTnLst>
                                    <p:set>
                                      <p:cBhvr>
                                        <p:cTn id="38" dur="1" fill="hold">
                                          <p:stCondLst>
                                            <p:cond delay="0"/>
                                          </p:stCondLst>
                                        </p:cTn>
                                        <p:tgtEl>
                                          <p:spTgt spid="97"/>
                                        </p:tgtEl>
                                        <p:attrNameLst>
                                          <p:attrName>style.visibility</p:attrName>
                                        </p:attrNameLst>
                                      </p:cBhvr>
                                      <p:to>
                                        <p:strVal val="visible"/>
                                      </p:to>
                                    </p:set>
                                    <p:animEffect transition="in" filter="fade">
                                      <p:cBhvr>
                                        <p:cTn id="39" dur="500"/>
                                        <p:tgtEl>
                                          <p:spTgt spid="9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87"/>
                                        </p:tgtEl>
                                        <p:attrNameLst>
                                          <p:attrName>style.visibility</p:attrName>
                                        </p:attrNameLst>
                                      </p:cBhvr>
                                      <p:to>
                                        <p:strVal val="visible"/>
                                      </p:to>
                                    </p:set>
                                    <p:animEffect transition="in" filter="fade">
                                      <p:cBhvr>
                                        <p:cTn id="44" dur="500"/>
                                        <p:tgtEl>
                                          <p:spTgt spid="8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8"/>
                                        </p:tgtEl>
                                        <p:attrNameLst>
                                          <p:attrName>style.visibility</p:attrName>
                                        </p:attrNameLst>
                                      </p:cBhvr>
                                      <p:to>
                                        <p:strVal val="visible"/>
                                      </p:to>
                                    </p:set>
                                    <p:animEffect transition="in" filter="fade">
                                      <p:cBhvr>
                                        <p:cTn id="49" dur="500"/>
                                        <p:tgtEl>
                                          <p:spTgt spid="9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89"/>
                                        </p:tgtEl>
                                        <p:attrNameLst>
                                          <p:attrName>style.visibility</p:attrName>
                                        </p:attrNameLst>
                                      </p:cBhvr>
                                      <p:to>
                                        <p:strVal val="visible"/>
                                      </p:to>
                                    </p:set>
                                    <p:animEffect transition="in" filter="fade">
                                      <p:cBhvr>
                                        <p:cTn id="54" dur="500"/>
                                        <p:tgtEl>
                                          <p:spTgt spid="89"/>
                                        </p:tgtEl>
                                      </p:cBhvr>
                                    </p:animEffect>
                                  </p:childTnLst>
                                </p:cTn>
                              </p:par>
                              <p:par>
                                <p:cTn id="55" presetID="10" presetClass="entr" presetSubtype="0" fill="hold" grpId="0" nodeType="withEffect">
                                  <p:stCondLst>
                                    <p:cond delay="300"/>
                                  </p:stCondLst>
                                  <p:childTnLst>
                                    <p:set>
                                      <p:cBhvr>
                                        <p:cTn id="56" dur="1" fill="hold">
                                          <p:stCondLst>
                                            <p:cond delay="0"/>
                                          </p:stCondLst>
                                        </p:cTn>
                                        <p:tgtEl>
                                          <p:spTgt spid="90"/>
                                        </p:tgtEl>
                                        <p:attrNameLst>
                                          <p:attrName>style.visibility</p:attrName>
                                        </p:attrNameLst>
                                      </p:cBhvr>
                                      <p:to>
                                        <p:strVal val="visible"/>
                                      </p:to>
                                    </p:set>
                                    <p:animEffect transition="in" filter="fade">
                                      <p:cBhvr>
                                        <p:cTn id="57" dur="500"/>
                                        <p:tgtEl>
                                          <p:spTgt spid="90"/>
                                        </p:tgtEl>
                                      </p:cBhvr>
                                    </p:animEffect>
                                  </p:childTnLst>
                                </p:cTn>
                              </p:par>
                              <p:par>
                                <p:cTn id="58" presetID="10" presetClass="entr" presetSubtype="0" fill="hold" grpId="0" nodeType="withEffect">
                                  <p:stCondLst>
                                    <p:cond delay="600"/>
                                  </p:stCondLst>
                                  <p:childTnLst>
                                    <p:set>
                                      <p:cBhvr>
                                        <p:cTn id="59" dur="1" fill="hold">
                                          <p:stCondLst>
                                            <p:cond delay="0"/>
                                          </p:stCondLst>
                                        </p:cTn>
                                        <p:tgtEl>
                                          <p:spTgt spid="91"/>
                                        </p:tgtEl>
                                        <p:attrNameLst>
                                          <p:attrName>style.visibility</p:attrName>
                                        </p:attrNameLst>
                                      </p:cBhvr>
                                      <p:to>
                                        <p:strVal val="visible"/>
                                      </p:to>
                                    </p:set>
                                    <p:animEffect transition="in" filter="fade">
                                      <p:cBhvr>
                                        <p:cTn id="60" dur="500"/>
                                        <p:tgtEl>
                                          <p:spTgt spid="9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fade">
                                      <p:cBhvr>
                                        <p:cTn id="65" dur="500"/>
                                        <p:tgtEl>
                                          <p:spTgt spid="88"/>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99"/>
                                        </p:tgtEl>
                                        <p:attrNameLst>
                                          <p:attrName>style.visibility</p:attrName>
                                        </p:attrNameLst>
                                      </p:cBhvr>
                                      <p:to>
                                        <p:strVal val="visible"/>
                                      </p:to>
                                    </p:set>
                                    <p:animEffect transition="in" filter="fade">
                                      <p:cBhvr>
                                        <p:cTn id="70" dur="500"/>
                                        <p:tgtEl>
                                          <p:spTgt spid="99"/>
                                        </p:tgtEl>
                                      </p:cBhvr>
                                    </p:animEffect>
                                  </p:childTnLst>
                                </p:cTn>
                              </p:par>
                              <p:par>
                                <p:cTn id="71" presetID="10" presetClass="entr" presetSubtype="0" fill="hold" grpId="0" nodeType="withEffect">
                                  <p:stCondLst>
                                    <p:cond delay="200"/>
                                  </p:stCondLst>
                                  <p:childTnLst>
                                    <p:set>
                                      <p:cBhvr>
                                        <p:cTn id="72" dur="1" fill="hold">
                                          <p:stCondLst>
                                            <p:cond delay="0"/>
                                          </p:stCondLst>
                                        </p:cTn>
                                        <p:tgtEl>
                                          <p:spTgt spid="100"/>
                                        </p:tgtEl>
                                        <p:attrNameLst>
                                          <p:attrName>style.visibility</p:attrName>
                                        </p:attrNameLst>
                                      </p:cBhvr>
                                      <p:to>
                                        <p:strVal val="visible"/>
                                      </p:to>
                                    </p:set>
                                    <p:animEffect transition="in" filter="fade">
                                      <p:cBhvr>
                                        <p:cTn id="73" dur="500"/>
                                        <p:tgtEl>
                                          <p:spTgt spid="100"/>
                                        </p:tgtEl>
                                      </p:cBhvr>
                                    </p:animEffect>
                                  </p:childTnLst>
                                </p:cTn>
                              </p:par>
                              <p:par>
                                <p:cTn id="74" presetID="10" presetClass="entr" presetSubtype="0" fill="hold" grpId="0" nodeType="withEffect">
                                  <p:stCondLst>
                                    <p:cond delay="400"/>
                                  </p:stCondLst>
                                  <p:childTnLst>
                                    <p:set>
                                      <p:cBhvr>
                                        <p:cTn id="75" dur="1" fill="hold">
                                          <p:stCondLst>
                                            <p:cond delay="0"/>
                                          </p:stCondLst>
                                        </p:cTn>
                                        <p:tgtEl>
                                          <p:spTgt spid="101"/>
                                        </p:tgtEl>
                                        <p:attrNameLst>
                                          <p:attrName>style.visibility</p:attrName>
                                        </p:attrNameLst>
                                      </p:cBhvr>
                                      <p:to>
                                        <p:strVal val="visible"/>
                                      </p:to>
                                    </p:set>
                                    <p:animEffect transition="in" filter="fade">
                                      <p:cBhvr>
                                        <p:cTn id="76" dur="500"/>
                                        <p:tgtEl>
                                          <p:spTgt spid="101"/>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92"/>
                                        </p:tgtEl>
                                        <p:attrNameLst>
                                          <p:attrName>style.visibility</p:attrName>
                                        </p:attrNameLst>
                                      </p:cBhvr>
                                      <p:to>
                                        <p:strVal val="visible"/>
                                      </p:to>
                                    </p:set>
                                    <p:animEffect transition="in" filter="fade">
                                      <p:cBhvr>
                                        <p:cTn id="81" dur="500"/>
                                        <p:tgtEl>
                                          <p:spTgt spid="92"/>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107"/>
                                        </p:tgtEl>
                                        <p:attrNameLst>
                                          <p:attrName>style.visibility</p:attrName>
                                        </p:attrNameLst>
                                      </p:cBhvr>
                                      <p:to>
                                        <p:strVal val="visible"/>
                                      </p:to>
                                    </p:set>
                                    <p:animEffect transition="in" filter="fade">
                                      <p:cBhvr>
                                        <p:cTn id="86" dur="500"/>
                                        <p:tgtEl>
                                          <p:spTgt spid="107"/>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06"/>
                                        </p:tgtEl>
                                        <p:attrNameLst>
                                          <p:attrName>style.visibility</p:attrName>
                                        </p:attrNameLst>
                                      </p:cBhvr>
                                      <p:to>
                                        <p:strVal val="visible"/>
                                      </p:to>
                                    </p:set>
                                    <p:animEffect transition="in" filter="fade">
                                      <p:cBhvr>
                                        <p:cTn id="89" dur="500"/>
                                        <p:tgtEl>
                                          <p:spTgt spid="106"/>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106">
                                            <p:txEl>
                                              <p:pRg st="0" end="0"/>
                                            </p:txEl>
                                          </p:spTgt>
                                        </p:tgtEl>
                                        <p:attrNameLst>
                                          <p:attrName>style.visibility</p:attrName>
                                        </p:attrNameLst>
                                      </p:cBhvr>
                                      <p:to>
                                        <p:strVal val="visible"/>
                                      </p:to>
                                    </p:set>
                                    <p:animEffect transition="in" filter="fade">
                                      <p:cBhvr>
                                        <p:cTn id="94" dur="500"/>
                                        <p:tgtEl>
                                          <p:spTgt spid="106">
                                            <p:txEl>
                                              <p:pRg st="0" end="0"/>
                                            </p:txEl>
                                          </p:spTgt>
                                        </p:tgtEl>
                                      </p:cBhvr>
                                    </p:animEffect>
                                  </p:childTnLst>
                                </p:cTn>
                              </p:par>
                              <p:par>
                                <p:cTn id="95" presetID="26" presetClass="emph" presetSubtype="0" repeatCount="indefinite" fill="hold" nodeType="withEffect">
                                  <p:stCondLst>
                                    <p:cond delay="0"/>
                                  </p:stCondLst>
                                  <p:childTnLst>
                                    <p:animEffect transition="out" filter="fade">
                                      <p:cBhvr>
                                        <p:cTn id="96" dur="1000" tmFilter="0, 0; .2, .5; .8, .5; 1, 0"/>
                                        <p:tgtEl>
                                          <p:spTgt spid="107"/>
                                        </p:tgtEl>
                                      </p:cBhvr>
                                    </p:animEffect>
                                    <p:animScale>
                                      <p:cBhvr>
                                        <p:cTn id="97" dur="500" autoRev="1" fill="hold"/>
                                        <p:tgtEl>
                                          <p:spTgt spid="10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17" grpId="0"/>
      <p:bldP spid="85" grpId="0"/>
      <p:bldP spid="86" grpId="0"/>
      <p:bldP spid="87" grpId="0"/>
      <p:bldP spid="88" grpId="0"/>
      <p:bldP spid="89" grpId="0"/>
      <p:bldP spid="90" grpId="0"/>
      <p:bldP spid="91" grpId="0"/>
      <p:bldP spid="92" grpId="0"/>
      <p:bldP spid="94" grpId="0"/>
      <p:bldP spid="95" grpId="0"/>
      <p:bldP spid="96" grpId="0"/>
      <p:bldP spid="97" grpId="0"/>
      <p:bldP spid="98" grpId="0"/>
      <p:bldP spid="99" grpId="0"/>
      <p:bldP spid="100" grpId="0"/>
      <p:bldP spid="101" grpId="0"/>
      <p:bldP spid="10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4291A-E875-45AA-9A48-EFB885A5FB50}"/>
              </a:ext>
            </a:extLst>
          </p:cNvPr>
          <p:cNvSpPr>
            <a:spLocks noGrp="1"/>
          </p:cNvSpPr>
          <p:nvPr>
            <p:ph type="title"/>
          </p:nvPr>
        </p:nvSpPr>
        <p:spPr/>
        <p:txBody>
          <a:bodyPr/>
          <a:lstStyle/>
          <a:p>
            <a:r>
              <a:rPr lang="en-US" dirty="0"/>
              <a:t>Calloc</a:t>
            </a:r>
            <a:endParaRPr lang="en-US" dirty="0">
              <a:latin typeface="Lohit Gujarati" panose="020B0600000000000000" pitchFamily="34" charset="0"/>
              <a:cs typeface="Lohit Gujarati" panose="020B0600000000000000" pitchFamily="34" charset="0"/>
            </a:endParaRPr>
          </a:p>
        </p:txBody>
      </p:sp>
      <p:sp>
        <p:nvSpPr>
          <p:cNvPr id="3" name="Content Placeholder 2">
            <a:extLst>
              <a:ext uri="{FF2B5EF4-FFF2-40B4-BE49-F238E27FC236}">
                <a16:creationId xmlns:a16="http://schemas.microsoft.com/office/drawing/2014/main" id="{D6C148A8-94B1-4F87-811F-B47A8A400D50}"/>
              </a:ext>
            </a:extLst>
          </p:cNvPr>
          <p:cNvSpPr>
            <a:spLocks noGrp="1"/>
          </p:cNvSpPr>
          <p:nvPr>
            <p:ph idx="1"/>
          </p:nvPr>
        </p:nvSpPr>
        <p:spPr/>
        <p:txBody>
          <a:bodyPr/>
          <a:lstStyle/>
          <a:p>
            <a:r>
              <a:rPr lang="en-US" b="1" dirty="0" err="1">
                <a:solidFill>
                  <a:srgbClr val="C00000"/>
                </a:solidFill>
              </a:rPr>
              <a:t>calloc</a:t>
            </a:r>
            <a:r>
              <a:rPr lang="en-US" b="1" dirty="0">
                <a:solidFill>
                  <a:schemeClr val="accent6"/>
                </a:solidFill>
              </a:rPr>
              <a:t> </a:t>
            </a:r>
            <a:r>
              <a:rPr lang="en-US" dirty="0"/>
              <a:t>allocates multiple blocks of storage, each of the same size and then sets all bytes to zero.</a:t>
            </a:r>
          </a:p>
          <a:p>
            <a:r>
              <a:rPr lang="en-US" b="1" dirty="0">
                <a:solidFill>
                  <a:srgbClr val="C00000"/>
                </a:solidFill>
                <a:cs typeface="Lohit Gujarati" panose="020B0600000000000000" pitchFamily="34" charset="0"/>
              </a:rPr>
              <a:t>Syntax;</a:t>
            </a:r>
          </a:p>
          <a:p>
            <a:pPr marL="0" indent="0">
              <a:buNone/>
            </a:pPr>
            <a:endParaRPr lang="en-US" b="1" dirty="0">
              <a:solidFill>
                <a:schemeClr val="tx2"/>
              </a:solidFill>
              <a:cs typeface="Lohit Gujarati" panose="020B0600000000000000" pitchFamily="34" charset="0"/>
            </a:endParaRPr>
          </a:p>
          <a:p>
            <a:r>
              <a:rPr lang="en-US" b="1" dirty="0">
                <a:solidFill>
                  <a:srgbClr val="C00000"/>
                </a:solidFill>
                <a:cs typeface="Lohit Gujarati" panose="020B0600000000000000" pitchFamily="34" charset="0"/>
              </a:rPr>
              <a:t>Example; </a:t>
            </a:r>
          </a:p>
        </p:txBody>
      </p:sp>
      <p:sp>
        <p:nvSpPr>
          <p:cNvPr id="4" name="TextBox 3">
            <a:extLst>
              <a:ext uri="{FF2B5EF4-FFF2-40B4-BE49-F238E27FC236}">
                <a16:creationId xmlns:a16="http://schemas.microsoft.com/office/drawing/2014/main" id="{EB8235CA-A7EA-4A17-A154-A183BEC045C0}"/>
              </a:ext>
            </a:extLst>
          </p:cNvPr>
          <p:cNvSpPr txBox="1"/>
          <p:nvPr/>
        </p:nvSpPr>
        <p:spPr>
          <a:xfrm>
            <a:off x="1986808" y="2063523"/>
            <a:ext cx="1352281" cy="369332"/>
          </a:xfrm>
          <a:prstGeom prst="rect">
            <a:avLst/>
          </a:prstGeom>
          <a:noFill/>
        </p:spPr>
        <p:txBody>
          <a:bodyPr wrap="square" rtlCol="0">
            <a:spAutoFit/>
          </a:bodyPr>
          <a:lstStyle/>
          <a:p>
            <a:pPr algn="ctr"/>
            <a:r>
              <a:rPr lang="en-US" b="1" dirty="0"/>
              <a:t>(cast type *)</a:t>
            </a:r>
          </a:p>
        </p:txBody>
      </p:sp>
      <p:sp>
        <p:nvSpPr>
          <p:cNvPr id="5" name="TextBox 4">
            <a:extLst>
              <a:ext uri="{FF2B5EF4-FFF2-40B4-BE49-F238E27FC236}">
                <a16:creationId xmlns:a16="http://schemas.microsoft.com/office/drawing/2014/main" id="{8A2632A0-98E0-49C7-8BF3-5D3872A60218}"/>
              </a:ext>
            </a:extLst>
          </p:cNvPr>
          <p:cNvSpPr txBox="1"/>
          <p:nvPr/>
        </p:nvSpPr>
        <p:spPr>
          <a:xfrm>
            <a:off x="3339089" y="2067885"/>
            <a:ext cx="798491" cy="369332"/>
          </a:xfrm>
          <a:prstGeom prst="rect">
            <a:avLst/>
          </a:prstGeom>
          <a:noFill/>
        </p:spPr>
        <p:txBody>
          <a:bodyPr wrap="square" rtlCol="0">
            <a:spAutoFit/>
          </a:bodyPr>
          <a:lstStyle/>
          <a:p>
            <a:pPr algn="ctr"/>
            <a:r>
              <a:rPr lang="en-US" b="1" dirty="0" err="1">
                <a:solidFill>
                  <a:srgbClr val="C00000"/>
                </a:solidFill>
              </a:rPr>
              <a:t>calloc</a:t>
            </a:r>
            <a:endParaRPr lang="en-US" b="1" dirty="0">
              <a:solidFill>
                <a:srgbClr val="C00000"/>
              </a:solidFill>
            </a:endParaRPr>
          </a:p>
        </p:txBody>
      </p:sp>
      <p:sp>
        <p:nvSpPr>
          <p:cNvPr id="6" name="TextBox 5">
            <a:extLst>
              <a:ext uri="{FF2B5EF4-FFF2-40B4-BE49-F238E27FC236}">
                <a16:creationId xmlns:a16="http://schemas.microsoft.com/office/drawing/2014/main" id="{D0AF0EBC-679F-456E-B968-0BC37BFFFD57}"/>
              </a:ext>
            </a:extLst>
          </p:cNvPr>
          <p:cNvSpPr txBox="1"/>
          <p:nvPr/>
        </p:nvSpPr>
        <p:spPr>
          <a:xfrm>
            <a:off x="4137580" y="2072247"/>
            <a:ext cx="1635614" cy="369332"/>
          </a:xfrm>
          <a:prstGeom prst="rect">
            <a:avLst/>
          </a:prstGeom>
          <a:noFill/>
        </p:spPr>
        <p:txBody>
          <a:bodyPr wrap="square" rtlCol="0">
            <a:spAutoFit/>
          </a:bodyPr>
          <a:lstStyle/>
          <a:p>
            <a:pPr algn="ctr"/>
            <a:r>
              <a:rPr lang="en-US" b="1" dirty="0"/>
              <a:t>(n, </a:t>
            </a:r>
            <a:r>
              <a:rPr lang="en-US" b="1" dirty="0" err="1"/>
              <a:t>elem</a:t>
            </a:r>
            <a:r>
              <a:rPr lang="en-US" b="1" dirty="0"/>
              <a:t>- size);</a:t>
            </a:r>
          </a:p>
        </p:txBody>
      </p:sp>
      <p:sp>
        <p:nvSpPr>
          <p:cNvPr id="7" name="TextBox 6">
            <a:extLst>
              <a:ext uri="{FF2B5EF4-FFF2-40B4-BE49-F238E27FC236}">
                <a16:creationId xmlns:a16="http://schemas.microsoft.com/office/drawing/2014/main" id="{09E01CEA-59D2-412E-919F-D0916975D653}"/>
              </a:ext>
            </a:extLst>
          </p:cNvPr>
          <p:cNvSpPr txBox="1"/>
          <p:nvPr/>
        </p:nvSpPr>
        <p:spPr>
          <a:xfrm>
            <a:off x="1407259" y="2072247"/>
            <a:ext cx="579549" cy="369332"/>
          </a:xfrm>
          <a:prstGeom prst="rect">
            <a:avLst/>
          </a:prstGeom>
          <a:noFill/>
        </p:spPr>
        <p:txBody>
          <a:bodyPr wrap="square" rtlCol="0">
            <a:spAutoFit/>
          </a:bodyPr>
          <a:lstStyle/>
          <a:p>
            <a:pPr algn="ctr"/>
            <a:r>
              <a:rPr lang="en-US" b="1" dirty="0" err="1"/>
              <a:t>ptr</a:t>
            </a:r>
            <a:r>
              <a:rPr lang="en-US" b="1" dirty="0"/>
              <a:t>=</a:t>
            </a:r>
          </a:p>
        </p:txBody>
      </p:sp>
      <p:sp>
        <p:nvSpPr>
          <p:cNvPr id="8" name="TextBox 7">
            <a:extLst>
              <a:ext uri="{FF2B5EF4-FFF2-40B4-BE49-F238E27FC236}">
                <a16:creationId xmlns:a16="http://schemas.microsoft.com/office/drawing/2014/main" id="{FA591EED-1B87-4E18-A442-4D578A31161C}"/>
              </a:ext>
            </a:extLst>
          </p:cNvPr>
          <p:cNvSpPr txBox="1"/>
          <p:nvPr/>
        </p:nvSpPr>
        <p:spPr>
          <a:xfrm>
            <a:off x="1986808" y="3050944"/>
            <a:ext cx="798491" cy="369332"/>
          </a:xfrm>
          <a:prstGeom prst="rect">
            <a:avLst/>
          </a:prstGeom>
          <a:noFill/>
        </p:spPr>
        <p:txBody>
          <a:bodyPr wrap="square" rtlCol="0">
            <a:spAutoFit/>
          </a:bodyPr>
          <a:lstStyle/>
          <a:p>
            <a:pPr algn="ctr"/>
            <a:r>
              <a:rPr lang="en-US" b="1" dirty="0"/>
              <a:t>(int*)</a:t>
            </a:r>
          </a:p>
        </p:txBody>
      </p:sp>
      <p:sp>
        <p:nvSpPr>
          <p:cNvPr id="9" name="TextBox 8">
            <a:extLst>
              <a:ext uri="{FF2B5EF4-FFF2-40B4-BE49-F238E27FC236}">
                <a16:creationId xmlns:a16="http://schemas.microsoft.com/office/drawing/2014/main" id="{989BC7D4-162F-4EC6-AD52-75787E27A238}"/>
              </a:ext>
            </a:extLst>
          </p:cNvPr>
          <p:cNvSpPr txBox="1"/>
          <p:nvPr/>
        </p:nvSpPr>
        <p:spPr>
          <a:xfrm>
            <a:off x="2667000" y="3060459"/>
            <a:ext cx="798491" cy="369332"/>
          </a:xfrm>
          <a:prstGeom prst="rect">
            <a:avLst/>
          </a:prstGeom>
          <a:noFill/>
        </p:spPr>
        <p:txBody>
          <a:bodyPr wrap="square" rtlCol="0">
            <a:spAutoFit/>
          </a:bodyPr>
          <a:lstStyle/>
          <a:p>
            <a:pPr algn="ctr"/>
            <a:r>
              <a:rPr lang="en-US" b="1" dirty="0" err="1">
                <a:solidFill>
                  <a:srgbClr val="C00000"/>
                </a:solidFill>
              </a:rPr>
              <a:t>calloc</a:t>
            </a:r>
            <a:endParaRPr lang="en-US" b="1" dirty="0">
              <a:solidFill>
                <a:srgbClr val="C00000"/>
              </a:solidFill>
            </a:endParaRPr>
          </a:p>
        </p:txBody>
      </p:sp>
      <p:sp>
        <p:nvSpPr>
          <p:cNvPr id="10" name="TextBox 9">
            <a:extLst>
              <a:ext uri="{FF2B5EF4-FFF2-40B4-BE49-F238E27FC236}">
                <a16:creationId xmlns:a16="http://schemas.microsoft.com/office/drawing/2014/main" id="{4C8DB0B5-8E01-46F4-A2B5-B55F1F80125D}"/>
              </a:ext>
            </a:extLst>
          </p:cNvPr>
          <p:cNvSpPr txBox="1"/>
          <p:nvPr/>
        </p:nvSpPr>
        <p:spPr>
          <a:xfrm>
            <a:off x="3339089" y="3059668"/>
            <a:ext cx="1880315" cy="369332"/>
          </a:xfrm>
          <a:prstGeom prst="rect">
            <a:avLst/>
          </a:prstGeom>
          <a:noFill/>
        </p:spPr>
        <p:txBody>
          <a:bodyPr wrap="square" rtlCol="0">
            <a:spAutoFit/>
          </a:bodyPr>
          <a:lstStyle/>
          <a:p>
            <a:pPr algn="ctr"/>
            <a:r>
              <a:rPr lang="en-US" b="1" dirty="0"/>
              <a:t>(100,sizeof(int));</a:t>
            </a:r>
          </a:p>
        </p:txBody>
      </p:sp>
      <p:sp>
        <p:nvSpPr>
          <p:cNvPr id="11" name="TextBox 10">
            <a:extLst>
              <a:ext uri="{FF2B5EF4-FFF2-40B4-BE49-F238E27FC236}">
                <a16:creationId xmlns:a16="http://schemas.microsoft.com/office/drawing/2014/main" id="{E45C031A-4A6F-4D6A-979A-F3AA7018942C}"/>
              </a:ext>
            </a:extLst>
          </p:cNvPr>
          <p:cNvSpPr txBox="1"/>
          <p:nvPr/>
        </p:nvSpPr>
        <p:spPr>
          <a:xfrm>
            <a:off x="1407259" y="3059668"/>
            <a:ext cx="579549" cy="369332"/>
          </a:xfrm>
          <a:prstGeom prst="rect">
            <a:avLst/>
          </a:prstGeom>
          <a:noFill/>
        </p:spPr>
        <p:txBody>
          <a:bodyPr wrap="square" rtlCol="0">
            <a:spAutoFit/>
          </a:bodyPr>
          <a:lstStyle/>
          <a:p>
            <a:pPr algn="ctr"/>
            <a:r>
              <a:rPr lang="en-US" b="1" dirty="0" err="1"/>
              <a:t>ptr</a:t>
            </a:r>
            <a:r>
              <a:rPr lang="en-US" b="1" dirty="0"/>
              <a:t>=</a:t>
            </a:r>
          </a:p>
        </p:txBody>
      </p:sp>
    </p:spTree>
    <p:extLst>
      <p:ext uri="{BB962C8B-B14F-4D97-AF65-F5344CB8AC3E}">
        <p14:creationId xmlns:p14="http://schemas.microsoft.com/office/powerpoint/2010/main" val="35504131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30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grpId="0" nodeType="withEffect">
                                  <p:stCondLst>
                                    <p:cond delay="6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90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30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grpId="0" nodeType="withEffect">
                                  <p:stCondLst>
                                    <p:cond delay="60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par>
                                <p:cTn id="40" presetID="10" presetClass="entr" presetSubtype="0" fill="hold" grpId="0" nodeType="withEffect">
                                  <p:stCondLst>
                                    <p:cond delay="90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F4BEC-576D-4072-988A-0D258D690427}"/>
              </a:ext>
            </a:extLst>
          </p:cNvPr>
          <p:cNvSpPr>
            <a:spLocks noGrp="1"/>
          </p:cNvSpPr>
          <p:nvPr>
            <p:ph type="title"/>
          </p:nvPr>
        </p:nvSpPr>
        <p:spPr/>
        <p:txBody>
          <a:bodyPr/>
          <a:lstStyle/>
          <a:p>
            <a:r>
              <a:rPr lang="en-US" dirty="0"/>
              <a:t>Example of Calloc</a:t>
            </a:r>
          </a:p>
        </p:txBody>
      </p:sp>
      <p:sp>
        <p:nvSpPr>
          <p:cNvPr id="4" name="TextBox 3">
            <a:extLst>
              <a:ext uri="{FF2B5EF4-FFF2-40B4-BE49-F238E27FC236}">
                <a16:creationId xmlns:a16="http://schemas.microsoft.com/office/drawing/2014/main" id="{C673E526-4D54-4128-96AF-7898EA5D7522}"/>
              </a:ext>
            </a:extLst>
          </p:cNvPr>
          <p:cNvSpPr txBox="1"/>
          <p:nvPr/>
        </p:nvSpPr>
        <p:spPr>
          <a:xfrm>
            <a:off x="309093" y="985454"/>
            <a:ext cx="1880315" cy="369332"/>
          </a:xfrm>
          <a:prstGeom prst="rect">
            <a:avLst/>
          </a:prstGeom>
          <a:noFill/>
        </p:spPr>
        <p:txBody>
          <a:bodyPr wrap="square" rtlCol="0">
            <a:spAutoFit/>
          </a:bodyPr>
          <a:lstStyle/>
          <a:p>
            <a:r>
              <a:rPr lang="en-US" dirty="0"/>
              <a:t>#include&lt;stdio.h&gt;</a:t>
            </a:r>
          </a:p>
        </p:txBody>
      </p:sp>
      <p:sp>
        <p:nvSpPr>
          <p:cNvPr id="5" name="TextBox 4">
            <a:extLst>
              <a:ext uri="{FF2B5EF4-FFF2-40B4-BE49-F238E27FC236}">
                <a16:creationId xmlns:a16="http://schemas.microsoft.com/office/drawing/2014/main" id="{84642027-9A93-4739-B9FA-C766106F1816}"/>
              </a:ext>
            </a:extLst>
          </p:cNvPr>
          <p:cNvSpPr txBox="1"/>
          <p:nvPr/>
        </p:nvSpPr>
        <p:spPr>
          <a:xfrm>
            <a:off x="309093" y="1715399"/>
            <a:ext cx="1880315" cy="369332"/>
          </a:xfrm>
          <a:prstGeom prst="rect">
            <a:avLst/>
          </a:prstGeom>
          <a:noFill/>
        </p:spPr>
        <p:txBody>
          <a:bodyPr wrap="square" rtlCol="0">
            <a:spAutoFit/>
          </a:bodyPr>
          <a:lstStyle/>
          <a:p>
            <a:r>
              <a:rPr lang="en-US" dirty="0"/>
              <a:t>void main()</a:t>
            </a:r>
          </a:p>
        </p:txBody>
      </p:sp>
      <p:sp>
        <p:nvSpPr>
          <p:cNvPr id="6" name="TextBox 5">
            <a:extLst>
              <a:ext uri="{FF2B5EF4-FFF2-40B4-BE49-F238E27FC236}">
                <a16:creationId xmlns:a16="http://schemas.microsoft.com/office/drawing/2014/main" id="{2C101D05-1E08-4A89-AB6F-799103A3BADE}"/>
              </a:ext>
            </a:extLst>
          </p:cNvPr>
          <p:cNvSpPr txBox="1"/>
          <p:nvPr/>
        </p:nvSpPr>
        <p:spPr>
          <a:xfrm>
            <a:off x="309093" y="2084731"/>
            <a:ext cx="1880315" cy="369332"/>
          </a:xfrm>
          <a:prstGeom prst="rect">
            <a:avLst/>
          </a:prstGeom>
          <a:noFill/>
        </p:spPr>
        <p:txBody>
          <a:bodyPr wrap="square" rtlCol="0">
            <a:spAutoFit/>
          </a:bodyPr>
          <a:lstStyle/>
          <a:p>
            <a:r>
              <a:rPr lang="en-US" dirty="0"/>
              <a:t>{</a:t>
            </a:r>
          </a:p>
        </p:txBody>
      </p:sp>
      <p:sp>
        <p:nvSpPr>
          <p:cNvPr id="7" name="TextBox 6">
            <a:extLst>
              <a:ext uri="{FF2B5EF4-FFF2-40B4-BE49-F238E27FC236}">
                <a16:creationId xmlns:a16="http://schemas.microsoft.com/office/drawing/2014/main" id="{631D6652-EA06-41A4-9D37-31D743B72D52}"/>
              </a:ext>
            </a:extLst>
          </p:cNvPr>
          <p:cNvSpPr txBox="1"/>
          <p:nvPr/>
        </p:nvSpPr>
        <p:spPr>
          <a:xfrm>
            <a:off x="3947373" y="3109665"/>
            <a:ext cx="1880315" cy="369332"/>
          </a:xfrm>
          <a:prstGeom prst="rect">
            <a:avLst/>
          </a:prstGeom>
          <a:noFill/>
        </p:spPr>
        <p:txBody>
          <a:bodyPr wrap="square" rtlCol="0">
            <a:spAutoFit/>
          </a:bodyPr>
          <a:lstStyle/>
          <a:p>
            <a:r>
              <a:rPr lang="en-US" dirty="0"/>
              <a:t>}</a:t>
            </a:r>
          </a:p>
        </p:txBody>
      </p:sp>
      <p:sp>
        <p:nvSpPr>
          <p:cNvPr id="8" name="TextBox 7">
            <a:extLst>
              <a:ext uri="{FF2B5EF4-FFF2-40B4-BE49-F238E27FC236}">
                <a16:creationId xmlns:a16="http://schemas.microsoft.com/office/drawing/2014/main" id="{E856E187-5F1E-4419-B516-AD686449C6E1}"/>
              </a:ext>
            </a:extLst>
          </p:cNvPr>
          <p:cNvSpPr txBox="1"/>
          <p:nvPr/>
        </p:nvSpPr>
        <p:spPr>
          <a:xfrm>
            <a:off x="680435" y="2797933"/>
            <a:ext cx="3093076" cy="369332"/>
          </a:xfrm>
          <a:prstGeom prst="rect">
            <a:avLst/>
          </a:prstGeom>
          <a:noFill/>
        </p:spPr>
        <p:txBody>
          <a:bodyPr wrap="square" rtlCol="0">
            <a:spAutoFit/>
          </a:bodyPr>
          <a:lstStyle/>
          <a:p>
            <a:r>
              <a:rPr lang="en-US" dirty="0" err="1"/>
              <a:t>printf</a:t>
            </a:r>
            <a:r>
              <a:rPr lang="en-US" dirty="0"/>
              <a:t>("Enter value of n:");</a:t>
            </a:r>
          </a:p>
        </p:txBody>
      </p:sp>
      <p:sp>
        <p:nvSpPr>
          <p:cNvPr id="9" name="TextBox 8">
            <a:extLst>
              <a:ext uri="{FF2B5EF4-FFF2-40B4-BE49-F238E27FC236}">
                <a16:creationId xmlns:a16="http://schemas.microsoft.com/office/drawing/2014/main" id="{BB97B623-D830-47F7-879B-8E837746AFFF}"/>
              </a:ext>
            </a:extLst>
          </p:cNvPr>
          <p:cNvSpPr txBox="1"/>
          <p:nvPr/>
        </p:nvSpPr>
        <p:spPr>
          <a:xfrm>
            <a:off x="680434" y="2448643"/>
            <a:ext cx="2552164" cy="369332"/>
          </a:xfrm>
          <a:prstGeom prst="rect">
            <a:avLst/>
          </a:prstGeom>
          <a:noFill/>
        </p:spPr>
        <p:txBody>
          <a:bodyPr wrap="square" rtlCol="0">
            <a:spAutoFit/>
          </a:bodyPr>
          <a:lstStyle/>
          <a:p>
            <a:r>
              <a:rPr lang="en-US" dirty="0"/>
              <a:t>int n,*</a:t>
            </a:r>
            <a:r>
              <a:rPr lang="en-US" dirty="0" err="1"/>
              <a:t>p,i</a:t>
            </a:r>
            <a:r>
              <a:rPr lang="en-US" dirty="0"/>
              <a:t>;</a:t>
            </a:r>
          </a:p>
        </p:txBody>
      </p:sp>
      <p:sp>
        <p:nvSpPr>
          <p:cNvPr id="10" name="TextBox 9">
            <a:extLst>
              <a:ext uri="{FF2B5EF4-FFF2-40B4-BE49-F238E27FC236}">
                <a16:creationId xmlns:a16="http://schemas.microsoft.com/office/drawing/2014/main" id="{59B3240F-5208-44AA-BDC1-18291B4D6847}"/>
              </a:ext>
            </a:extLst>
          </p:cNvPr>
          <p:cNvSpPr txBox="1"/>
          <p:nvPr/>
        </p:nvSpPr>
        <p:spPr>
          <a:xfrm>
            <a:off x="680434" y="3146196"/>
            <a:ext cx="1650644" cy="369332"/>
          </a:xfrm>
          <a:prstGeom prst="rect">
            <a:avLst/>
          </a:prstGeom>
          <a:noFill/>
        </p:spPr>
        <p:txBody>
          <a:bodyPr wrap="square" rtlCol="0">
            <a:spAutoFit/>
          </a:bodyPr>
          <a:lstStyle/>
          <a:p>
            <a:r>
              <a:rPr lang="en-US" dirty="0" err="1"/>
              <a:t>scanf</a:t>
            </a:r>
            <a:r>
              <a:rPr lang="en-US" dirty="0"/>
              <a:t>("%</a:t>
            </a:r>
            <a:r>
              <a:rPr lang="en-US" dirty="0" err="1"/>
              <a:t>d",&amp;n</a:t>
            </a:r>
            <a:r>
              <a:rPr lang="en-US" dirty="0"/>
              <a:t>);</a:t>
            </a:r>
          </a:p>
        </p:txBody>
      </p:sp>
      <p:sp>
        <p:nvSpPr>
          <p:cNvPr id="11" name="TextBox 10">
            <a:extLst>
              <a:ext uri="{FF2B5EF4-FFF2-40B4-BE49-F238E27FC236}">
                <a16:creationId xmlns:a16="http://schemas.microsoft.com/office/drawing/2014/main" id="{B958CAC5-74A4-4981-A828-0A350D178D1E}"/>
              </a:ext>
            </a:extLst>
          </p:cNvPr>
          <p:cNvSpPr txBox="1"/>
          <p:nvPr/>
        </p:nvSpPr>
        <p:spPr>
          <a:xfrm>
            <a:off x="680435" y="3498010"/>
            <a:ext cx="3582472" cy="369332"/>
          </a:xfrm>
          <a:prstGeom prst="rect">
            <a:avLst/>
          </a:prstGeom>
          <a:noFill/>
        </p:spPr>
        <p:txBody>
          <a:bodyPr wrap="square" rtlCol="0">
            <a:spAutoFit/>
          </a:bodyPr>
          <a:lstStyle/>
          <a:p>
            <a:r>
              <a:rPr lang="en-US" b="1" dirty="0">
                <a:solidFill>
                  <a:srgbClr val="C00000"/>
                </a:solidFill>
              </a:rPr>
              <a:t>p = (int*)</a:t>
            </a:r>
            <a:r>
              <a:rPr lang="en-US" b="1" dirty="0" err="1">
                <a:solidFill>
                  <a:srgbClr val="C00000"/>
                </a:solidFill>
              </a:rPr>
              <a:t>calloc</a:t>
            </a:r>
            <a:r>
              <a:rPr lang="en-US" b="1" dirty="0">
                <a:solidFill>
                  <a:srgbClr val="C00000"/>
                </a:solidFill>
              </a:rPr>
              <a:t>(</a:t>
            </a:r>
            <a:r>
              <a:rPr lang="en-US" b="1" dirty="0" err="1">
                <a:solidFill>
                  <a:srgbClr val="C00000"/>
                </a:solidFill>
              </a:rPr>
              <a:t>n,sizeof</a:t>
            </a:r>
            <a:r>
              <a:rPr lang="en-US" b="1" dirty="0">
                <a:solidFill>
                  <a:srgbClr val="C00000"/>
                </a:solidFill>
              </a:rPr>
              <a:t>(int));</a:t>
            </a:r>
          </a:p>
        </p:txBody>
      </p:sp>
      <p:sp>
        <p:nvSpPr>
          <p:cNvPr id="13" name="TextBox 12">
            <a:extLst>
              <a:ext uri="{FF2B5EF4-FFF2-40B4-BE49-F238E27FC236}">
                <a16:creationId xmlns:a16="http://schemas.microsoft.com/office/drawing/2014/main" id="{B10D3473-78E2-41F5-B5D3-5EA6393E7A62}"/>
              </a:ext>
            </a:extLst>
          </p:cNvPr>
          <p:cNvSpPr txBox="1"/>
          <p:nvPr/>
        </p:nvSpPr>
        <p:spPr>
          <a:xfrm>
            <a:off x="8637962" y="1819483"/>
            <a:ext cx="1213836" cy="400110"/>
          </a:xfrm>
          <a:prstGeom prst="rect">
            <a:avLst/>
          </a:prstGeom>
          <a:noFill/>
        </p:spPr>
        <p:txBody>
          <a:bodyPr wrap="square" rtlCol="0">
            <a:spAutoFit/>
          </a:bodyPr>
          <a:lstStyle/>
          <a:p>
            <a:r>
              <a:rPr lang="en-US" sz="2000" b="1" dirty="0">
                <a:solidFill>
                  <a:srgbClr val="C00000"/>
                </a:solidFill>
              </a:rPr>
              <a:t>OUTPUT</a:t>
            </a:r>
          </a:p>
        </p:txBody>
      </p:sp>
      <p:sp>
        <p:nvSpPr>
          <p:cNvPr id="14" name="TextBox 13">
            <a:extLst>
              <a:ext uri="{FF2B5EF4-FFF2-40B4-BE49-F238E27FC236}">
                <a16:creationId xmlns:a16="http://schemas.microsoft.com/office/drawing/2014/main" id="{4931E3DE-7BB5-49A2-9410-FF46AC89EE9E}"/>
              </a:ext>
            </a:extLst>
          </p:cNvPr>
          <p:cNvSpPr txBox="1"/>
          <p:nvPr/>
        </p:nvSpPr>
        <p:spPr>
          <a:xfrm>
            <a:off x="8637962" y="2159147"/>
            <a:ext cx="1754744" cy="369332"/>
          </a:xfrm>
          <a:prstGeom prst="rect">
            <a:avLst/>
          </a:prstGeom>
          <a:noFill/>
        </p:spPr>
        <p:txBody>
          <a:bodyPr wrap="square" rtlCol="0">
            <a:spAutoFit/>
          </a:bodyPr>
          <a:lstStyle/>
          <a:p>
            <a:r>
              <a:rPr lang="en-US" b="1" dirty="0"/>
              <a:t>Enter value of n: </a:t>
            </a:r>
          </a:p>
        </p:txBody>
      </p:sp>
      <p:sp>
        <p:nvSpPr>
          <p:cNvPr id="84" name="TextBox 83">
            <a:extLst>
              <a:ext uri="{FF2B5EF4-FFF2-40B4-BE49-F238E27FC236}">
                <a16:creationId xmlns:a16="http://schemas.microsoft.com/office/drawing/2014/main" id="{27D6FB7B-2B33-4CE6-8892-6DF8502CE9EB}"/>
              </a:ext>
            </a:extLst>
          </p:cNvPr>
          <p:cNvSpPr txBox="1"/>
          <p:nvPr/>
        </p:nvSpPr>
        <p:spPr>
          <a:xfrm>
            <a:off x="309091" y="1356765"/>
            <a:ext cx="1880315" cy="369332"/>
          </a:xfrm>
          <a:prstGeom prst="rect">
            <a:avLst/>
          </a:prstGeom>
          <a:noFill/>
        </p:spPr>
        <p:txBody>
          <a:bodyPr wrap="square" rtlCol="0">
            <a:spAutoFit/>
          </a:bodyPr>
          <a:lstStyle/>
          <a:p>
            <a:r>
              <a:rPr lang="en-US" b="1" dirty="0"/>
              <a:t>#include&lt;stdlib.h&gt;</a:t>
            </a:r>
          </a:p>
        </p:txBody>
      </p:sp>
      <p:sp>
        <p:nvSpPr>
          <p:cNvPr id="93" name="TextBox 92">
            <a:extLst>
              <a:ext uri="{FF2B5EF4-FFF2-40B4-BE49-F238E27FC236}">
                <a16:creationId xmlns:a16="http://schemas.microsoft.com/office/drawing/2014/main" id="{6F4025CA-CB21-4757-BB80-3061ECDDD415}"/>
              </a:ext>
            </a:extLst>
          </p:cNvPr>
          <p:cNvSpPr txBox="1"/>
          <p:nvPr/>
        </p:nvSpPr>
        <p:spPr>
          <a:xfrm>
            <a:off x="10307390" y="2174954"/>
            <a:ext cx="381530" cy="369332"/>
          </a:xfrm>
          <a:prstGeom prst="rect">
            <a:avLst/>
          </a:prstGeom>
          <a:noFill/>
        </p:spPr>
        <p:txBody>
          <a:bodyPr wrap="square" rtlCol="0">
            <a:spAutoFit/>
          </a:bodyPr>
          <a:lstStyle/>
          <a:p>
            <a:r>
              <a:rPr lang="en-US" b="1" dirty="0"/>
              <a:t>3</a:t>
            </a:r>
          </a:p>
        </p:txBody>
      </p:sp>
      <p:sp>
        <p:nvSpPr>
          <p:cNvPr id="108" name="TextBox 107">
            <a:extLst>
              <a:ext uri="{FF2B5EF4-FFF2-40B4-BE49-F238E27FC236}">
                <a16:creationId xmlns:a16="http://schemas.microsoft.com/office/drawing/2014/main" id="{F743B95A-EFB6-44EB-AF1F-D4E76F49C1A8}"/>
              </a:ext>
            </a:extLst>
          </p:cNvPr>
          <p:cNvSpPr txBox="1"/>
          <p:nvPr/>
        </p:nvSpPr>
        <p:spPr>
          <a:xfrm>
            <a:off x="680434" y="3843749"/>
            <a:ext cx="3137801" cy="369332"/>
          </a:xfrm>
          <a:prstGeom prst="rect">
            <a:avLst/>
          </a:prstGeom>
          <a:noFill/>
        </p:spPr>
        <p:txBody>
          <a:bodyPr wrap="square" rtlCol="0">
            <a:spAutoFit/>
          </a:bodyPr>
          <a:lstStyle/>
          <a:p>
            <a:r>
              <a:rPr lang="en-US" dirty="0"/>
              <a:t>p = (int*)</a:t>
            </a:r>
            <a:r>
              <a:rPr lang="en-US" dirty="0" err="1"/>
              <a:t>calloc</a:t>
            </a:r>
            <a:r>
              <a:rPr lang="en-US" dirty="0"/>
              <a:t>(3,sizeof(int));</a:t>
            </a:r>
          </a:p>
        </p:txBody>
      </p:sp>
      <p:sp>
        <p:nvSpPr>
          <p:cNvPr id="109" name="TextBox 108">
            <a:extLst>
              <a:ext uri="{FF2B5EF4-FFF2-40B4-BE49-F238E27FC236}">
                <a16:creationId xmlns:a16="http://schemas.microsoft.com/office/drawing/2014/main" id="{C6AD941F-DBEF-42A1-B9C8-0D28D03369B6}"/>
              </a:ext>
            </a:extLst>
          </p:cNvPr>
          <p:cNvSpPr txBox="1"/>
          <p:nvPr/>
        </p:nvSpPr>
        <p:spPr>
          <a:xfrm>
            <a:off x="680433" y="4186085"/>
            <a:ext cx="3137801" cy="369332"/>
          </a:xfrm>
          <a:prstGeom prst="rect">
            <a:avLst/>
          </a:prstGeom>
          <a:noFill/>
        </p:spPr>
        <p:txBody>
          <a:bodyPr wrap="square" rtlCol="0">
            <a:spAutoFit/>
          </a:bodyPr>
          <a:lstStyle/>
          <a:p>
            <a:r>
              <a:rPr lang="en-US" dirty="0"/>
              <a:t>p = (int*)</a:t>
            </a:r>
            <a:r>
              <a:rPr lang="en-US" dirty="0" err="1"/>
              <a:t>calloc</a:t>
            </a:r>
            <a:r>
              <a:rPr lang="en-US" dirty="0"/>
              <a:t>(3,2);</a:t>
            </a:r>
          </a:p>
        </p:txBody>
      </p:sp>
    </p:spTree>
    <p:extLst>
      <p:ext uri="{BB962C8B-B14F-4D97-AF65-F5344CB8AC3E}">
        <p14:creationId xmlns:p14="http://schemas.microsoft.com/office/powerpoint/2010/main" val="10581038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84"/>
                                        </p:tgtEl>
                                        <p:attrNameLst>
                                          <p:attrName>style.visibility</p:attrName>
                                        </p:attrNameLst>
                                      </p:cBhvr>
                                      <p:to>
                                        <p:strVal val="visible"/>
                                      </p:to>
                                    </p:set>
                                    <p:animEffect transition="in" filter="fade">
                                      <p:cBhvr>
                                        <p:cTn id="10" dur="500"/>
                                        <p:tgtEl>
                                          <p:spTgt spid="84"/>
                                        </p:tgtEl>
                                      </p:cBhvr>
                                    </p:animEffect>
                                  </p:childTnLst>
                                </p:cTn>
                              </p:par>
                              <p:par>
                                <p:cTn id="11" presetID="26" presetClass="emph" presetSubtype="0" repeatCount="indefinite" fill="hold" grpId="1" nodeType="withEffect">
                                  <p:stCondLst>
                                    <p:cond delay="500"/>
                                  </p:stCondLst>
                                  <p:endCondLst>
                                    <p:cond evt="onNext" delay="0">
                                      <p:tgtEl>
                                        <p:sldTgt/>
                                      </p:tgtEl>
                                    </p:cond>
                                  </p:endCondLst>
                                  <p:childTnLst>
                                    <p:animEffect transition="out" filter="fade">
                                      <p:cBhvr>
                                        <p:cTn id="12" dur="1000" tmFilter="0, 0; .2, .5; .8, .5; 1, 0"/>
                                        <p:tgtEl>
                                          <p:spTgt spid="84"/>
                                        </p:tgtEl>
                                      </p:cBhvr>
                                    </p:animEffect>
                                    <p:animScale>
                                      <p:cBhvr>
                                        <p:cTn id="13" dur="500" autoRev="1" fill="hold"/>
                                        <p:tgtEl>
                                          <p:spTgt spid="84"/>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50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p:stCondLst>
                                    <p:cond delay="10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par>
                                <p:cTn id="46" presetID="10" presetClass="entr" presetSubtype="0" fill="hold" grpId="0" nodeType="withEffect">
                                  <p:stCondLst>
                                    <p:cond delay="1000"/>
                                  </p:stCondLst>
                                  <p:childTnLst>
                                    <p:set>
                                      <p:cBhvr>
                                        <p:cTn id="47" dur="1" fill="hold">
                                          <p:stCondLst>
                                            <p:cond delay="0"/>
                                          </p:stCondLst>
                                        </p:cTn>
                                        <p:tgtEl>
                                          <p:spTgt spid="93"/>
                                        </p:tgtEl>
                                        <p:attrNameLst>
                                          <p:attrName>style.visibility</p:attrName>
                                        </p:attrNameLst>
                                      </p:cBhvr>
                                      <p:to>
                                        <p:strVal val="visible"/>
                                      </p:to>
                                    </p:set>
                                    <p:animEffect transition="in" filter="fade">
                                      <p:cBhvr>
                                        <p:cTn id="48" dur="500"/>
                                        <p:tgtEl>
                                          <p:spTgt spid="9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08"/>
                                        </p:tgtEl>
                                        <p:attrNameLst>
                                          <p:attrName>style.visibility</p:attrName>
                                        </p:attrNameLst>
                                      </p:cBhvr>
                                      <p:to>
                                        <p:strVal val="visible"/>
                                      </p:to>
                                    </p:set>
                                    <p:animEffect transition="in" filter="fade">
                                      <p:cBhvr>
                                        <p:cTn id="58" dur="500"/>
                                        <p:tgtEl>
                                          <p:spTgt spid="10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09"/>
                                        </p:tgtEl>
                                        <p:attrNameLst>
                                          <p:attrName>style.visibility</p:attrName>
                                        </p:attrNameLst>
                                      </p:cBhvr>
                                      <p:to>
                                        <p:strVal val="visible"/>
                                      </p:to>
                                    </p:set>
                                    <p:animEffect transition="in" filter="fade">
                                      <p:cBhvr>
                                        <p:cTn id="63"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3" grpId="0"/>
      <p:bldP spid="14" grpId="0"/>
      <p:bldP spid="84" grpId="0"/>
      <p:bldP spid="84" grpId="1"/>
      <p:bldP spid="93" grpId="0"/>
      <p:bldP spid="108" grpId="0"/>
      <p:bldP spid="10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EE55EF-BFDE-A7BA-C1A6-F068897D09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AE19F4-43CF-6CB5-7A8D-E5AE488A1A15}"/>
              </a:ext>
            </a:extLst>
          </p:cNvPr>
          <p:cNvSpPr>
            <a:spLocks noGrp="1"/>
          </p:cNvSpPr>
          <p:nvPr>
            <p:ph type="title"/>
          </p:nvPr>
        </p:nvSpPr>
        <p:spPr/>
        <p:txBody>
          <a:bodyPr/>
          <a:lstStyle/>
          <a:p>
            <a:r>
              <a:rPr lang="en-US" dirty="0"/>
              <a:t>Example of Calloc (Conti…)</a:t>
            </a:r>
          </a:p>
        </p:txBody>
      </p:sp>
      <p:sp>
        <p:nvSpPr>
          <p:cNvPr id="4" name="TextBox 3">
            <a:extLst>
              <a:ext uri="{FF2B5EF4-FFF2-40B4-BE49-F238E27FC236}">
                <a16:creationId xmlns:a16="http://schemas.microsoft.com/office/drawing/2014/main" id="{589572C9-2A1C-2ECC-66A4-7621D3CD0733}"/>
              </a:ext>
            </a:extLst>
          </p:cNvPr>
          <p:cNvSpPr txBox="1"/>
          <p:nvPr/>
        </p:nvSpPr>
        <p:spPr>
          <a:xfrm>
            <a:off x="309093" y="985454"/>
            <a:ext cx="1880315" cy="369332"/>
          </a:xfrm>
          <a:prstGeom prst="rect">
            <a:avLst/>
          </a:prstGeom>
          <a:noFill/>
        </p:spPr>
        <p:txBody>
          <a:bodyPr wrap="square" rtlCol="0">
            <a:spAutoFit/>
          </a:bodyPr>
          <a:lstStyle/>
          <a:p>
            <a:r>
              <a:rPr lang="en-US" dirty="0"/>
              <a:t>#include&lt;stdio.h&gt;</a:t>
            </a:r>
          </a:p>
        </p:txBody>
      </p:sp>
      <p:sp>
        <p:nvSpPr>
          <p:cNvPr id="5" name="TextBox 4">
            <a:extLst>
              <a:ext uri="{FF2B5EF4-FFF2-40B4-BE49-F238E27FC236}">
                <a16:creationId xmlns:a16="http://schemas.microsoft.com/office/drawing/2014/main" id="{4E22422C-DAC7-2EED-F8C6-E8FBB34FE8EA}"/>
              </a:ext>
            </a:extLst>
          </p:cNvPr>
          <p:cNvSpPr txBox="1"/>
          <p:nvPr/>
        </p:nvSpPr>
        <p:spPr>
          <a:xfrm>
            <a:off x="309093" y="1715399"/>
            <a:ext cx="1880315" cy="369332"/>
          </a:xfrm>
          <a:prstGeom prst="rect">
            <a:avLst/>
          </a:prstGeom>
          <a:noFill/>
        </p:spPr>
        <p:txBody>
          <a:bodyPr wrap="square" rtlCol="0">
            <a:spAutoFit/>
          </a:bodyPr>
          <a:lstStyle/>
          <a:p>
            <a:r>
              <a:rPr lang="en-US" dirty="0"/>
              <a:t>void main()</a:t>
            </a:r>
          </a:p>
        </p:txBody>
      </p:sp>
      <p:sp>
        <p:nvSpPr>
          <p:cNvPr id="6" name="TextBox 5">
            <a:extLst>
              <a:ext uri="{FF2B5EF4-FFF2-40B4-BE49-F238E27FC236}">
                <a16:creationId xmlns:a16="http://schemas.microsoft.com/office/drawing/2014/main" id="{649AC586-CCBE-2039-D8B0-00C6DA4224FA}"/>
              </a:ext>
            </a:extLst>
          </p:cNvPr>
          <p:cNvSpPr txBox="1"/>
          <p:nvPr/>
        </p:nvSpPr>
        <p:spPr>
          <a:xfrm>
            <a:off x="309093" y="2084731"/>
            <a:ext cx="1880315" cy="369332"/>
          </a:xfrm>
          <a:prstGeom prst="rect">
            <a:avLst/>
          </a:prstGeom>
          <a:noFill/>
        </p:spPr>
        <p:txBody>
          <a:bodyPr wrap="square" rtlCol="0">
            <a:spAutoFit/>
          </a:bodyPr>
          <a:lstStyle/>
          <a:p>
            <a:r>
              <a:rPr lang="en-US" dirty="0"/>
              <a:t>{</a:t>
            </a:r>
          </a:p>
        </p:txBody>
      </p:sp>
      <p:sp>
        <p:nvSpPr>
          <p:cNvPr id="7" name="TextBox 6">
            <a:extLst>
              <a:ext uri="{FF2B5EF4-FFF2-40B4-BE49-F238E27FC236}">
                <a16:creationId xmlns:a16="http://schemas.microsoft.com/office/drawing/2014/main" id="{65C362DF-966F-6422-4287-F9E8ECD15720}"/>
              </a:ext>
            </a:extLst>
          </p:cNvPr>
          <p:cNvSpPr txBox="1"/>
          <p:nvPr/>
        </p:nvSpPr>
        <p:spPr>
          <a:xfrm>
            <a:off x="3947373" y="3109665"/>
            <a:ext cx="1880315" cy="369332"/>
          </a:xfrm>
          <a:prstGeom prst="rect">
            <a:avLst/>
          </a:prstGeom>
          <a:noFill/>
        </p:spPr>
        <p:txBody>
          <a:bodyPr wrap="square" rtlCol="0">
            <a:spAutoFit/>
          </a:bodyPr>
          <a:lstStyle/>
          <a:p>
            <a:r>
              <a:rPr lang="en-US" dirty="0"/>
              <a:t>}</a:t>
            </a:r>
          </a:p>
        </p:txBody>
      </p:sp>
      <p:sp>
        <p:nvSpPr>
          <p:cNvPr id="8" name="TextBox 7">
            <a:extLst>
              <a:ext uri="{FF2B5EF4-FFF2-40B4-BE49-F238E27FC236}">
                <a16:creationId xmlns:a16="http://schemas.microsoft.com/office/drawing/2014/main" id="{7233CAE2-3180-3F46-4B6C-E53D62920AD9}"/>
              </a:ext>
            </a:extLst>
          </p:cNvPr>
          <p:cNvSpPr txBox="1"/>
          <p:nvPr/>
        </p:nvSpPr>
        <p:spPr>
          <a:xfrm>
            <a:off x="680435" y="2797933"/>
            <a:ext cx="3093076" cy="369332"/>
          </a:xfrm>
          <a:prstGeom prst="rect">
            <a:avLst/>
          </a:prstGeom>
          <a:noFill/>
        </p:spPr>
        <p:txBody>
          <a:bodyPr wrap="square" rtlCol="0">
            <a:spAutoFit/>
          </a:bodyPr>
          <a:lstStyle/>
          <a:p>
            <a:r>
              <a:rPr lang="en-US" dirty="0" err="1"/>
              <a:t>printf</a:t>
            </a:r>
            <a:r>
              <a:rPr lang="en-US" dirty="0"/>
              <a:t>("Enter value of n:");</a:t>
            </a:r>
          </a:p>
        </p:txBody>
      </p:sp>
      <p:sp>
        <p:nvSpPr>
          <p:cNvPr id="9" name="TextBox 8">
            <a:extLst>
              <a:ext uri="{FF2B5EF4-FFF2-40B4-BE49-F238E27FC236}">
                <a16:creationId xmlns:a16="http://schemas.microsoft.com/office/drawing/2014/main" id="{36CCD1DA-6A39-4898-F074-54027342FD6D}"/>
              </a:ext>
            </a:extLst>
          </p:cNvPr>
          <p:cNvSpPr txBox="1"/>
          <p:nvPr/>
        </p:nvSpPr>
        <p:spPr>
          <a:xfrm>
            <a:off x="680434" y="2448643"/>
            <a:ext cx="2552164" cy="369332"/>
          </a:xfrm>
          <a:prstGeom prst="rect">
            <a:avLst/>
          </a:prstGeom>
          <a:noFill/>
        </p:spPr>
        <p:txBody>
          <a:bodyPr wrap="square" rtlCol="0">
            <a:spAutoFit/>
          </a:bodyPr>
          <a:lstStyle/>
          <a:p>
            <a:r>
              <a:rPr lang="en-US" dirty="0"/>
              <a:t>int n,*</a:t>
            </a:r>
            <a:r>
              <a:rPr lang="en-US" dirty="0" err="1"/>
              <a:t>p,i</a:t>
            </a:r>
            <a:r>
              <a:rPr lang="en-US" dirty="0"/>
              <a:t>;</a:t>
            </a:r>
          </a:p>
        </p:txBody>
      </p:sp>
      <p:sp>
        <p:nvSpPr>
          <p:cNvPr id="10" name="TextBox 9">
            <a:extLst>
              <a:ext uri="{FF2B5EF4-FFF2-40B4-BE49-F238E27FC236}">
                <a16:creationId xmlns:a16="http://schemas.microsoft.com/office/drawing/2014/main" id="{4EBDEB3B-C65A-8CBF-BBB0-7393AB964005}"/>
              </a:ext>
            </a:extLst>
          </p:cNvPr>
          <p:cNvSpPr txBox="1"/>
          <p:nvPr/>
        </p:nvSpPr>
        <p:spPr>
          <a:xfrm>
            <a:off x="680434" y="3146196"/>
            <a:ext cx="1650644" cy="369332"/>
          </a:xfrm>
          <a:prstGeom prst="rect">
            <a:avLst/>
          </a:prstGeom>
          <a:noFill/>
        </p:spPr>
        <p:txBody>
          <a:bodyPr wrap="square" rtlCol="0">
            <a:spAutoFit/>
          </a:bodyPr>
          <a:lstStyle/>
          <a:p>
            <a:r>
              <a:rPr lang="en-US" dirty="0" err="1"/>
              <a:t>scanf</a:t>
            </a:r>
            <a:r>
              <a:rPr lang="en-US" dirty="0"/>
              <a:t>("%</a:t>
            </a:r>
            <a:r>
              <a:rPr lang="en-US" dirty="0" err="1"/>
              <a:t>d",&amp;n</a:t>
            </a:r>
            <a:r>
              <a:rPr lang="en-US" dirty="0"/>
              <a:t>);</a:t>
            </a:r>
          </a:p>
        </p:txBody>
      </p:sp>
      <p:sp>
        <p:nvSpPr>
          <p:cNvPr id="11" name="TextBox 10">
            <a:extLst>
              <a:ext uri="{FF2B5EF4-FFF2-40B4-BE49-F238E27FC236}">
                <a16:creationId xmlns:a16="http://schemas.microsoft.com/office/drawing/2014/main" id="{C073E377-B435-4752-A0D2-39F8831D4C76}"/>
              </a:ext>
            </a:extLst>
          </p:cNvPr>
          <p:cNvSpPr txBox="1"/>
          <p:nvPr/>
        </p:nvSpPr>
        <p:spPr>
          <a:xfrm>
            <a:off x="680435" y="3498010"/>
            <a:ext cx="3582472" cy="369332"/>
          </a:xfrm>
          <a:prstGeom prst="rect">
            <a:avLst/>
          </a:prstGeom>
          <a:noFill/>
        </p:spPr>
        <p:txBody>
          <a:bodyPr wrap="square" rtlCol="0">
            <a:spAutoFit/>
          </a:bodyPr>
          <a:lstStyle/>
          <a:p>
            <a:r>
              <a:rPr lang="en-US" b="1" dirty="0">
                <a:solidFill>
                  <a:srgbClr val="C00000"/>
                </a:solidFill>
              </a:rPr>
              <a:t>p = (int*)</a:t>
            </a:r>
            <a:r>
              <a:rPr lang="en-US" b="1" dirty="0" err="1">
                <a:solidFill>
                  <a:srgbClr val="C00000"/>
                </a:solidFill>
              </a:rPr>
              <a:t>calloc</a:t>
            </a:r>
            <a:r>
              <a:rPr lang="en-US" b="1" dirty="0">
                <a:solidFill>
                  <a:srgbClr val="C00000"/>
                </a:solidFill>
              </a:rPr>
              <a:t>(</a:t>
            </a:r>
            <a:r>
              <a:rPr lang="en-US" b="1" dirty="0" err="1">
                <a:solidFill>
                  <a:srgbClr val="C00000"/>
                </a:solidFill>
              </a:rPr>
              <a:t>n,sizeof</a:t>
            </a:r>
            <a:r>
              <a:rPr lang="en-US" b="1" dirty="0">
                <a:solidFill>
                  <a:srgbClr val="C00000"/>
                </a:solidFill>
              </a:rPr>
              <a:t>(int));</a:t>
            </a:r>
          </a:p>
        </p:txBody>
      </p:sp>
      <p:sp>
        <p:nvSpPr>
          <p:cNvPr id="12" name="TextBox 11">
            <a:extLst>
              <a:ext uri="{FF2B5EF4-FFF2-40B4-BE49-F238E27FC236}">
                <a16:creationId xmlns:a16="http://schemas.microsoft.com/office/drawing/2014/main" id="{98D3AF9A-5A1F-4340-3B53-E19BB8A2381A}"/>
              </a:ext>
            </a:extLst>
          </p:cNvPr>
          <p:cNvSpPr txBox="1"/>
          <p:nvPr/>
        </p:nvSpPr>
        <p:spPr>
          <a:xfrm>
            <a:off x="680433" y="3829973"/>
            <a:ext cx="3582472" cy="369332"/>
          </a:xfrm>
          <a:prstGeom prst="rect">
            <a:avLst/>
          </a:prstGeom>
          <a:noFill/>
        </p:spPr>
        <p:txBody>
          <a:bodyPr wrap="square" rtlCol="0">
            <a:spAutoFit/>
          </a:bodyPr>
          <a:lstStyle/>
          <a:p>
            <a:r>
              <a:rPr lang="pt-BR" dirty="0"/>
              <a:t>printf("Enter %d Elements here:\n",n);</a:t>
            </a:r>
            <a:endParaRPr lang="en-US" dirty="0"/>
          </a:p>
        </p:txBody>
      </p:sp>
      <p:sp>
        <p:nvSpPr>
          <p:cNvPr id="13" name="TextBox 12">
            <a:extLst>
              <a:ext uri="{FF2B5EF4-FFF2-40B4-BE49-F238E27FC236}">
                <a16:creationId xmlns:a16="http://schemas.microsoft.com/office/drawing/2014/main" id="{A39295A3-C287-A77C-F41C-F5AB8ED80CDA}"/>
              </a:ext>
            </a:extLst>
          </p:cNvPr>
          <p:cNvSpPr txBox="1"/>
          <p:nvPr/>
        </p:nvSpPr>
        <p:spPr>
          <a:xfrm>
            <a:off x="8637962" y="1819483"/>
            <a:ext cx="1213836" cy="400110"/>
          </a:xfrm>
          <a:prstGeom prst="rect">
            <a:avLst/>
          </a:prstGeom>
          <a:noFill/>
        </p:spPr>
        <p:txBody>
          <a:bodyPr wrap="square" rtlCol="0">
            <a:spAutoFit/>
          </a:bodyPr>
          <a:lstStyle/>
          <a:p>
            <a:r>
              <a:rPr lang="en-US" sz="2000" b="1" dirty="0">
                <a:solidFill>
                  <a:srgbClr val="C00000"/>
                </a:solidFill>
              </a:rPr>
              <a:t>OUTPUT</a:t>
            </a:r>
          </a:p>
        </p:txBody>
      </p:sp>
      <p:sp>
        <p:nvSpPr>
          <p:cNvPr id="14" name="TextBox 13">
            <a:extLst>
              <a:ext uri="{FF2B5EF4-FFF2-40B4-BE49-F238E27FC236}">
                <a16:creationId xmlns:a16="http://schemas.microsoft.com/office/drawing/2014/main" id="{A0D59FA2-3252-6603-1925-96806E4E0E7A}"/>
              </a:ext>
            </a:extLst>
          </p:cNvPr>
          <p:cNvSpPr txBox="1"/>
          <p:nvPr/>
        </p:nvSpPr>
        <p:spPr>
          <a:xfrm>
            <a:off x="8637962" y="2159147"/>
            <a:ext cx="1754744" cy="369332"/>
          </a:xfrm>
          <a:prstGeom prst="rect">
            <a:avLst/>
          </a:prstGeom>
          <a:noFill/>
        </p:spPr>
        <p:txBody>
          <a:bodyPr wrap="square" rtlCol="0">
            <a:spAutoFit/>
          </a:bodyPr>
          <a:lstStyle/>
          <a:p>
            <a:r>
              <a:rPr lang="en-US" b="1" dirty="0"/>
              <a:t>Enter value of n: </a:t>
            </a:r>
          </a:p>
        </p:txBody>
      </p:sp>
      <p:sp>
        <p:nvSpPr>
          <p:cNvPr id="16" name="TextBox 15">
            <a:extLst>
              <a:ext uri="{FF2B5EF4-FFF2-40B4-BE49-F238E27FC236}">
                <a16:creationId xmlns:a16="http://schemas.microsoft.com/office/drawing/2014/main" id="{59EA9083-8C9C-C229-6857-B765B6C0F0C7}"/>
              </a:ext>
            </a:extLst>
          </p:cNvPr>
          <p:cNvSpPr txBox="1"/>
          <p:nvPr/>
        </p:nvSpPr>
        <p:spPr>
          <a:xfrm>
            <a:off x="1008845" y="4737733"/>
            <a:ext cx="2404056" cy="369332"/>
          </a:xfrm>
          <a:prstGeom prst="rect">
            <a:avLst/>
          </a:prstGeom>
          <a:noFill/>
        </p:spPr>
        <p:txBody>
          <a:bodyPr wrap="square" rtlCol="0">
            <a:spAutoFit/>
          </a:bodyPr>
          <a:lstStyle/>
          <a:p>
            <a:r>
              <a:rPr lang="en-US" dirty="0"/>
              <a:t>scanf("%d",</a:t>
            </a:r>
            <a:r>
              <a:rPr lang="en-US" dirty="0" err="1"/>
              <a:t>p+i</a:t>
            </a:r>
            <a:r>
              <a:rPr lang="en-US" dirty="0"/>
              <a:t>);</a:t>
            </a:r>
          </a:p>
        </p:txBody>
      </p:sp>
      <p:sp>
        <p:nvSpPr>
          <p:cNvPr id="17" name="TextBox 16">
            <a:extLst>
              <a:ext uri="{FF2B5EF4-FFF2-40B4-BE49-F238E27FC236}">
                <a16:creationId xmlns:a16="http://schemas.microsoft.com/office/drawing/2014/main" id="{41785DE2-E998-886D-E930-609FFEDEC3BF}"/>
              </a:ext>
            </a:extLst>
          </p:cNvPr>
          <p:cNvSpPr txBox="1"/>
          <p:nvPr/>
        </p:nvSpPr>
        <p:spPr>
          <a:xfrm>
            <a:off x="680434" y="4212524"/>
            <a:ext cx="2964288" cy="369332"/>
          </a:xfrm>
          <a:prstGeom prst="rect">
            <a:avLst/>
          </a:prstGeom>
          <a:noFill/>
        </p:spPr>
        <p:txBody>
          <a:bodyPr wrap="square" rtlCol="0">
            <a:spAutoFit/>
          </a:bodyPr>
          <a:lstStyle/>
          <a:p>
            <a:r>
              <a:rPr lang="nn-NO" dirty="0"/>
              <a:t>for(i=0;i&lt;n;i++)</a:t>
            </a:r>
            <a:endParaRPr lang="en-US" dirty="0"/>
          </a:p>
        </p:txBody>
      </p:sp>
      <p:sp>
        <p:nvSpPr>
          <p:cNvPr id="84" name="TextBox 83">
            <a:extLst>
              <a:ext uri="{FF2B5EF4-FFF2-40B4-BE49-F238E27FC236}">
                <a16:creationId xmlns:a16="http://schemas.microsoft.com/office/drawing/2014/main" id="{C6A47745-02AE-42E1-2FF0-374B3ED9D22F}"/>
              </a:ext>
            </a:extLst>
          </p:cNvPr>
          <p:cNvSpPr txBox="1"/>
          <p:nvPr/>
        </p:nvSpPr>
        <p:spPr>
          <a:xfrm>
            <a:off x="309091" y="1356765"/>
            <a:ext cx="1880315" cy="369332"/>
          </a:xfrm>
          <a:prstGeom prst="rect">
            <a:avLst/>
          </a:prstGeom>
          <a:noFill/>
        </p:spPr>
        <p:txBody>
          <a:bodyPr wrap="square" rtlCol="0">
            <a:spAutoFit/>
          </a:bodyPr>
          <a:lstStyle/>
          <a:p>
            <a:r>
              <a:rPr lang="en-US" b="1" dirty="0"/>
              <a:t>#include&lt;stdlib.h&gt;</a:t>
            </a:r>
          </a:p>
        </p:txBody>
      </p:sp>
      <p:sp>
        <p:nvSpPr>
          <p:cNvPr id="85" name="TextBox 84">
            <a:extLst>
              <a:ext uri="{FF2B5EF4-FFF2-40B4-BE49-F238E27FC236}">
                <a16:creationId xmlns:a16="http://schemas.microsoft.com/office/drawing/2014/main" id="{52F464CA-4BB4-ADA0-A254-83E8D698CE80}"/>
              </a:ext>
            </a:extLst>
          </p:cNvPr>
          <p:cNvSpPr txBox="1"/>
          <p:nvPr/>
        </p:nvSpPr>
        <p:spPr>
          <a:xfrm>
            <a:off x="680433" y="4555417"/>
            <a:ext cx="1880315" cy="369332"/>
          </a:xfrm>
          <a:prstGeom prst="rect">
            <a:avLst/>
          </a:prstGeom>
          <a:noFill/>
        </p:spPr>
        <p:txBody>
          <a:bodyPr wrap="square" rtlCol="0">
            <a:spAutoFit/>
          </a:bodyPr>
          <a:lstStyle/>
          <a:p>
            <a:r>
              <a:rPr lang="en-US" dirty="0"/>
              <a:t>{</a:t>
            </a:r>
          </a:p>
        </p:txBody>
      </p:sp>
      <p:sp>
        <p:nvSpPr>
          <p:cNvPr id="86" name="TextBox 85">
            <a:extLst>
              <a:ext uri="{FF2B5EF4-FFF2-40B4-BE49-F238E27FC236}">
                <a16:creationId xmlns:a16="http://schemas.microsoft.com/office/drawing/2014/main" id="{4C3C68AD-5809-C66E-189B-5AE0C8AFD353}"/>
              </a:ext>
            </a:extLst>
          </p:cNvPr>
          <p:cNvSpPr txBox="1"/>
          <p:nvPr/>
        </p:nvSpPr>
        <p:spPr>
          <a:xfrm>
            <a:off x="680433" y="5025062"/>
            <a:ext cx="1880315" cy="369332"/>
          </a:xfrm>
          <a:prstGeom prst="rect">
            <a:avLst/>
          </a:prstGeom>
          <a:noFill/>
        </p:spPr>
        <p:txBody>
          <a:bodyPr wrap="square" rtlCol="0">
            <a:spAutoFit/>
          </a:bodyPr>
          <a:lstStyle/>
          <a:p>
            <a:r>
              <a:rPr lang="en-US" dirty="0"/>
              <a:t>}</a:t>
            </a:r>
          </a:p>
        </p:txBody>
      </p:sp>
      <p:sp>
        <p:nvSpPr>
          <p:cNvPr id="87" name="TextBox 86">
            <a:extLst>
              <a:ext uri="{FF2B5EF4-FFF2-40B4-BE49-F238E27FC236}">
                <a16:creationId xmlns:a16="http://schemas.microsoft.com/office/drawing/2014/main" id="{1A2A7FBD-412D-1EB1-C8E2-BB6842EA3D92}"/>
              </a:ext>
            </a:extLst>
          </p:cNvPr>
          <p:cNvSpPr txBox="1"/>
          <p:nvPr/>
        </p:nvSpPr>
        <p:spPr>
          <a:xfrm>
            <a:off x="4320861" y="1109916"/>
            <a:ext cx="3582472" cy="369332"/>
          </a:xfrm>
          <a:prstGeom prst="rect">
            <a:avLst/>
          </a:prstGeom>
          <a:noFill/>
        </p:spPr>
        <p:txBody>
          <a:bodyPr wrap="square" rtlCol="0">
            <a:spAutoFit/>
          </a:bodyPr>
          <a:lstStyle/>
          <a:p>
            <a:r>
              <a:rPr lang="pt-BR" dirty="0"/>
              <a:t>printf("Entered Elements are:\n",n);</a:t>
            </a:r>
            <a:endParaRPr lang="en-US" dirty="0"/>
          </a:p>
        </p:txBody>
      </p:sp>
      <p:sp>
        <p:nvSpPr>
          <p:cNvPr id="88" name="TextBox 87">
            <a:extLst>
              <a:ext uri="{FF2B5EF4-FFF2-40B4-BE49-F238E27FC236}">
                <a16:creationId xmlns:a16="http://schemas.microsoft.com/office/drawing/2014/main" id="{B74F5F42-59D2-AAFA-967D-C5F27D0B20E8}"/>
              </a:ext>
            </a:extLst>
          </p:cNvPr>
          <p:cNvSpPr txBox="1"/>
          <p:nvPr/>
        </p:nvSpPr>
        <p:spPr>
          <a:xfrm>
            <a:off x="4649271" y="2004457"/>
            <a:ext cx="3878686" cy="369332"/>
          </a:xfrm>
          <a:prstGeom prst="rect">
            <a:avLst/>
          </a:prstGeom>
          <a:noFill/>
        </p:spPr>
        <p:txBody>
          <a:bodyPr wrap="square" rtlCol="0">
            <a:spAutoFit/>
          </a:bodyPr>
          <a:lstStyle/>
          <a:p>
            <a:r>
              <a:rPr lang="pt-BR" dirty="0"/>
              <a:t>printf("%d\n",p[i]);</a:t>
            </a:r>
            <a:endParaRPr lang="en-US" dirty="0"/>
          </a:p>
        </p:txBody>
      </p:sp>
      <p:sp>
        <p:nvSpPr>
          <p:cNvPr id="89" name="TextBox 88">
            <a:extLst>
              <a:ext uri="{FF2B5EF4-FFF2-40B4-BE49-F238E27FC236}">
                <a16:creationId xmlns:a16="http://schemas.microsoft.com/office/drawing/2014/main" id="{8ED7A893-E8B1-02AC-AEE4-15CD2FDF602B}"/>
              </a:ext>
            </a:extLst>
          </p:cNvPr>
          <p:cNvSpPr txBox="1"/>
          <p:nvPr/>
        </p:nvSpPr>
        <p:spPr>
          <a:xfrm>
            <a:off x="4320859" y="1479248"/>
            <a:ext cx="4535511" cy="369332"/>
          </a:xfrm>
          <a:prstGeom prst="rect">
            <a:avLst/>
          </a:prstGeom>
          <a:noFill/>
        </p:spPr>
        <p:txBody>
          <a:bodyPr wrap="square" rtlCol="0">
            <a:spAutoFit/>
          </a:bodyPr>
          <a:lstStyle/>
          <a:p>
            <a:r>
              <a:rPr lang="nn-NO" dirty="0"/>
              <a:t>for(i=0;i&lt;n;i++)</a:t>
            </a:r>
            <a:endParaRPr lang="en-US" dirty="0"/>
          </a:p>
        </p:txBody>
      </p:sp>
      <p:sp>
        <p:nvSpPr>
          <p:cNvPr id="90" name="TextBox 89">
            <a:extLst>
              <a:ext uri="{FF2B5EF4-FFF2-40B4-BE49-F238E27FC236}">
                <a16:creationId xmlns:a16="http://schemas.microsoft.com/office/drawing/2014/main" id="{18FFEE8F-C76D-AD3A-7882-A0B36CEC1C18}"/>
              </a:ext>
            </a:extLst>
          </p:cNvPr>
          <p:cNvSpPr txBox="1"/>
          <p:nvPr/>
        </p:nvSpPr>
        <p:spPr>
          <a:xfrm>
            <a:off x="4320859" y="1822141"/>
            <a:ext cx="1880315" cy="369332"/>
          </a:xfrm>
          <a:prstGeom prst="rect">
            <a:avLst/>
          </a:prstGeom>
          <a:noFill/>
        </p:spPr>
        <p:txBody>
          <a:bodyPr wrap="square" rtlCol="0">
            <a:spAutoFit/>
          </a:bodyPr>
          <a:lstStyle/>
          <a:p>
            <a:r>
              <a:rPr lang="en-US" dirty="0"/>
              <a:t>{</a:t>
            </a:r>
          </a:p>
        </p:txBody>
      </p:sp>
      <p:sp>
        <p:nvSpPr>
          <p:cNvPr id="91" name="TextBox 90">
            <a:extLst>
              <a:ext uri="{FF2B5EF4-FFF2-40B4-BE49-F238E27FC236}">
                <a16:creationId xmlns:a16="http://schemas.microsoft.com/office/drawing/2014/main" id="{44BBA0D9-C830-77A9-5DA9-471C3946631A}"/>
              </a:ext>
            </a:extLst>
          </p:cNvPr>
          <p:cNvSpPr txBox="1"/>
          <p:nvPr/>
        </p:nvSpPr>
        <p:spPr>
          <a:xfrm>
            <a:off x="4320859" y="2291786"/>
            <a:ext cx="1880315" cy="369332"/>
          </a:xfrm>
          <a:prstGeom prst="rect">
            <a:avLst/>
          </a:prstGeom>
          <a:noFill/>
        </p:spPr>
        <p:txBody>
          <a:bodyPr wrap="square" rtlCol="0">
            <a:spAutoFit/>
          </a:bodyPr>
          <a:lstStyle/>
          <a:p>
            <a:r>
              <a:rPr lang="en-US" dirty="0"/>
              <a:t>}</a:t>
            </a:r>
          </a:p>
        </p:txBody>
      </p:sp>
      <p:sp>
        <p:nvSpPr>
          <p:cNvPr id="92" name="TextBox 91">
            <a:extLst>
              <a:ext uri="{FF2B5EF4-FFF2-40B4-BE49-F238E27FC236}">
                <a16:creationId xmlns:a16="http://schemas.microsoft.com/office/drawing/2014/main" id="{7C4ABBAA-3F96-3550-F0D8-61791144B896}"/>
              </a:ext>
            </a:extLst>
          </p:cNvPr>
          <p:cNvSpPr txBox="1"/>
          <p:nvPr/>
        </p:nvSpPr>
        <p:spPr>
          <a:xfrm>
            <a:off x="4320859" y="2764851"/>
            <a:ext cx="1880315" cy="369332"/>
          </a:xfrm>
          <a:prstGeom prst="rect">
            <a:avLst/>
          </a:prstGeom>
          <a:noFill/>
        </p:spPr>
        <p:txBody>
          <a:bodyPr wrap="square" rtlCol="0">
            <a:spAutoFit/>
          </a:bodyPr>
          <a:lstStyle/>
          <a:p>
            <a:r>
              <a:rPr lang="en-US" dirty="0"/>
              <a:t>free(p);</a:t>
            </a:r>
          </a:p>
        </p:txBody>
      </p:sp>
      <p:sp>
        <p:nvSpPr>
          <p:cNvPr id="93" name="TextBox 92">
            <a:extLst>
              <a:ext uri="{FF2B5EF4-FFF2-40B4-BE49-F238E27FC236}">
                <a16:creationId xmlns:a16="http://schemas.microsoft.com/office/drawing/2014/main" id="{E8DFF6D0-DDD0-ADA4-00D3-79072B0BDDC7}"/>
              </a:ext>
            </a:extLst>
          </p:cNvPr>
          <p:cNvSpPr txBox="1"/>
          <p:nvPr/>
        </p:nvSpPr>
        <p:spPr>
          <a:xfrm>
            <a:off x="10307390" y="2174954"/>
            <a:ext cx="381530" cy="369332"/>
          </a:xfrm>
          <a:prstGeom prst="rect">
            <a:avLst/>
          </a:prstGeom>
          <a:noFill/>
        </p:spPr>
        <p:txBody>
          <a:bodyPr wrap="square" rtlCol="0">
            <a:spAutoFit/>
          </a:bodyPr>
          <a:lstStyle/>
          <a:p>
            <a:r>
              <a:rPr lang="en-US" b="1" dirty="0"/>
              <a:t>3</a:t>
            </a:r>
          </a:p>
        </p:txBody>
      </p:sp>
      <p:sp>
        <p:nvSpPr>
          <p:cNvPr id="94" name="TextBox 93">
            <a:extLst>
              <a:ext uri="{FF2B5EF4-FFF2-40B4-BE49-F238E27FC236}">
                <a16:creationId xmlns:a16="http://schemas.microsoft.com/office/drawing/2014/main" id="{67AA6932-9E53-F5CA-3910-83E4460CDEDF}"/>
              </a:ext>
            </a:extLst>
          </p:cNvPr>
          <p:cNvSpPr txBox="1"/>
          <p:nvPr/>
        </p:nvSpPr>
        <p:spPr>
          <a:xfrm>
            <a:off x="8637961" y="2528151"/>
            <a:ext cx="2407277" cy="369332"/>
          </a:xfrm>
          <a:prstGeom prst="rect">
            <a:avLst/>
          </a:prstGeom>
          <a:noFill/>
        </p:spPr>
        <p:txBody>
          <a:bodyPr wrap="square" rtlCol="0">
            <a:spAutoFit/>
          </a:bodyPr>
          <a:lstStyle/>
          <a:p>
            <a:r>
              <a:rPr lang="en-US" b="1" dirty="0"/>
              <a:t>Enter 3 Elements here:</a:t>
            </a:r>
          </a:p>
        </p:txBody>
      </p:sp>
      <p:sp>
        <p:nvSpPr>
          <p:cNvPr id="95" name="TextBox 94">
            <a:extLst>
              <a:ext uri="{FF2B5EF4-FFF2-40B4-BE49-F238E27FC236}">
                <a16:creationId xmlns:a16="http://schemas.microsoft.com/office/drawing/2014/main" id="{F76930BA-31CC-27D5-5D82-8A3F5741EF9E}"/>
              </a:ext>
            </a:extLst>
          </p:cNvPr>
          <p:cNvSpPr txBox="1"/>
          <p:nvPr/>
        </p:nvSpPr>
        <p:spPr>
          <a:xfrm>
            <a:off x="8688945" y="2906424"/>
            <a:ext cx="523198" cy="369332"/>
          </a:xfrm>
          <a:prstGeom prst="rect">
            <a:avLst/>
          </a:prstGeom>
          <a:noFill/>
        </p:spPr>
        <p:txBody>
          <a:bodyPr wrap="square" rtlCol="0">
            <a:spAutoFit/>
          </a:bodyPr>
          <a:lstStyle/>
          <a:p>
            <a:r>
              <a:rPr lang="en-US" b="1" dirty="0"/>
              <a:t>39</a:t>
            </a:r>
          </a:p>
        </p:txBody>
      </p:sp>
      <p:sp>
        <p:nvSpPr>
          <p:cNvPr id="96" name="TextBox 95">
            <a:extLst>
              <a:ext uri="{FF2B5EF4-FFF2-40B4-BE49-F238E27FC236}">
                <a16:creationId xmlns:a16="http://schemas.microsoft.com/office/drawing/2014/main" id="{10B1A02D-B840-99D7-6437-A268FC0C08D0}"/>
              </a:ext>
            </a:extLst>
          </p:cNvPr>
          <p:cNvSpPr txBox="1"/>
          <p:nvPr/>
        </p:nvSpPr>
        <p:spPr>
          <a:xfrm>
            <a:off x="8684107" y="3243884"/>
            <a:ext cx="523198" cy="369332"/>
          </a:xfrm>
          <a:prstGeom prst="rect">
            <a:avLst/>
          </a:prstGeom>
          <a:noFill/>
        </p:spPr>
        <p:txBody>
          <a:bodyPr wrap="square" rtlCol="0">
            <a:spAutoFit/>
          </a:bodyPr>
          <a:lstStyle/>
          <a:p>
            <a:r>
              <a:rPr lang="en-US" b="1" dirty="0"/>
              <a:t>23</a:t>
            </a:r>
          </a:p>
        </p:txBody>
      </p:sp>
      <p:sp>
        <p:nvSpPr>
          <p:cNvPr id="97" name="TextBox 96">
            <a:extLst>
              <a:ext uri="{FF2B5EF4-FFF2-40B4-BE49-F238E27FC236}">
                <a16:creationId xmlns:a16="http://schemas.microsoft.com/office/drawing/2014/main" id="{68F673C2-ABAD-7D8C-6BAF-77D9B221865D}"/>
              </a:ext>
            </a:extLst>
          </p:cNvPr>
          <p:cNvSpPr txBox="1"/>
          <p:nvPr/>
        </p:nvSpPr>
        <p:spPr>
          <a:xfrm>
            <a:off x="8688945" y="3579652"/>
            <a:ext cx="528038" cy="369332"/>
          </a:xfrm>
          <a:prstGeom prst="rect">
            <a:avLst/>
          </a:prstGeom>
          <a:noFill/>
        </p:spPr>
        <p:txBody>
          <a:bodyPr wrap="square" rtlCol="0">
            <a:spAutoFit/>
          </a:bodyPr>
          <a:lstStyle/>
          <a:p>
            <a:r>
              <a:rPr lang="en-US" b="1" dirty="0"/>
              <a:t>13</a:t>
            </a:r>
          </a:p>
        </p:txBody>
      </p:sp>
      <p:sp>
        <p:nvSpPr>
          <p:cNvPr id="98" name="TextBox 97">
            <a:extLst>
              <a:ext uri="{FF2B5EF4-FFF2-40B4-BE49-F238E27FC236}">
                <a16:creationId xmlns:a16="http://schemas.microsoft.com/office/drawing/2014/main" id="{C43397A0-2385-F834-4BE8-700D298A624E}"/>
              </a:ext>
            </a:extLst>
          </p:cNvPr>
          <p:cNvSpPr txBox="1"/>
          <p:nvPr/>
        </p:nvSpPr>
        <p:spPr>
          <a:xfrm>
            <a:off x="8684107" y="4008039"/>
            <a:ext cx="2407277" cy="369332"/>
          </a:xfrm>
          <a:prstGeom prst="rect">
            <a:avLst/>
          </a:prstGeom>
          <a:noFill/>
        </p:spPr>
        <p:txBody>
          <a:bodyPr wrap="square" rtlCol="0">
            <a:spAutoFit/>
          </a:bodyPr>
          <a:lstStyle/>
          <a:p>
            <a:r>
              <a:rPr lang="en-US" b="1" dirty="0"/>
              <a:t>Entered Elements are:</a:t>
            </a:r>
          </a:p>
        </p:txBody>
      </p:sp>
      <p:sp>
        <p:nvSpPr>
          <p:cNvPr id="99" name="TextBox 98">
            <a:extLst>
              <a:ext uri="{FF2B5EF4-FFF2-40B4-BE49-F238E27FC236}">
                <a16:creationId xmlns:a16="http://schemas.microsoft.com/office/drawing/2014/main" id="{29341C09-6072-285C-FFF4-003BE153CB9B}"/>
              </a:ext>
            </a:extLst>
          </p:cNvPr>
          <p:cNvSpPr txBox="1"/>
          <p:nvPr/>
        </p:nvSpPr>
        <p:spPr>
          <a:xfrm>
            <a:off x="8735091" y="4386312"/>
            <a:ext cx="523198" cy="369332"/>
          </a:xfrm>
          <a:prstGeom prst="rect">
            <a:avLst/>
          </a:prstGeom>
          <a:noFill/>
        </p:spPr>
        <p:txBody>
          <a:bodyPr wrap="square" rtlCol="0">
            <a:spAutoFit/>
          </a:bodyPr>
          <a:lstStyle/>
          <a:p>
            <a:r>
              <a:rPr lang="en-US" b="1" dirty="0"/>
              <a:t>39</a:t>
            </a:r>
          </a:p>
        </p:txBody>
      </p:sp>
      <p:sp>
        <p:nvSpPr>
          <p:cNvPr id="100" name="TextBox 99">
            <a:extLst>
              <a:ext uri="{FF2B5EF4-FFF2-40B4-BE49-F238E27FC236}">
                <a16:creationId xmlns:a16="http://schemas.microsoft.com/office/drawing/2014/main" id="{AF068C01-E8D0-7F61-0686-0E83F2713764}"/>
              </a:ext>
            </a:extLst>
          </p:cNvPr>
          <p:cNvSpPr txBox="1"/>
          <p:nvPr/>
        </p:nvSpPr>
        <p:spPr>
          <a:xfrm>
            <a:off x="8730253" y="4723772"/>
            <a:ext cx="523198" cy="369332"/>
          </a:xfrm>
          <a:prstGeom prst="rect">
            <a:avLst/>
          </a:prstGeom>
          <a:noFill/>
        </p:spPr>
        <p:txBody>
          <a:bodyPr wrap="square" rtlCol="0">
            <a:spAutoFit/>
          </a:bodyPr>
          <a:lstStyle/>
          <a:p>
            <a:r>
              <a:rPr lang="en-US" b="1" dirty="0"/>
              <a:t>23</a:t>
            </a:r>
          </a:p>
        </p:txBody>
      </p:sp>
      <p:sp>
        <p:nvSpPr>
          <p:cNvPr id="101" name="TextBox 100">
            <a:extLst>
              <a:ext uri="{FF2B5EF4-FFF2-40B4-BE49-F238E27FC236}">
                <a16:creationId xmlns:a16="http://schemas.microsoft.com/office/drawing/2014/main" id="{251612D6-A8DA-85E9-FD91-3521D53D1CEF}"/>
              </a:ext>
            </a:extLst>
          </p:cNvPr>
          <p:cNvSpPr txBox="1"/>
          <p:nvPr/>
        </p:nvSpPr>
        <p:spPr>
          <a:xfrm>
            <a:off x="8735091" y="5059540"/>
            <a:ext cx="528038" cy="369332"/>
          </a:xfrm>
          <a:prstGeom prst="rect">
            <a:avLst/>
          </a:prstGeom>
          <a:noFill/>
        </p:spPr>
        <p:txBody>
          <a:bodyPr wrap="square" rtlCol="0">
            <a:spAutoFit/>
          </a:bodyPr>
          <a:lstStyle/>
          <a:p>
            <a:r>
              <a:rPr lang="en-US" b="1" dirty="0"/>
              <a:t>13</a:t>
            </a:r>
          </a:p>
        </p:txBody>
      </p:sp>
      <p:grpSp>
        <p:nvGrpSpPr>
          <p:cNvPr id="107" name="Group 106">
            <a:extLst>
              <a:ext uri="{FF2B5EF4-FFF2-40B4-BE49-F238E27FC236}">
                <a16:creationId xmlns:a16="http://schemas.microsoft.com/office/drawing/2014/main" id="{FA835DB5-FC5F-599F-F39E-A2AAEF992338}"/>
              </a:ext>
            </a:extLst>
          </p:cNvPr>
          <p:cNvGrpSpPr/>
          <p:nvPr/>
        </p:nvGrpSpPr>
        <p:grpSpPr>
          <a:xfrm>
            <a:off x="5215944" y="2953739"/>
            <a:ext cx="450760" cy="673228"/>
            <a:chOff x="5215944" y="2953739"/>
            <a:chExt cx="450760" cy="673228"/>
          </a:xfrm>
        </p:grpSpPr>
        <p:cxnSp>
          <p:nvCxnSpPr>
            <p:cNvPr id="103" name="Straight Connector 102">
              <a:extLst>
                <a:ext uri="{FF2B5EF4-FFF2-40B4-BE49-F238E27FC236}">
                  <a16:creationId xmlns:a16="http://schemas.microsoft.com/office/drawing/2014/main" id="{0E3E9D15-4B3D-E75C-E5FE-ED3B96FE5E7B}"/>
                </a:ext>
              </a:extLst>
            </p:cNvPr>
            <p:cNvCxnSpPr/>
            <p:nvPr/>
          </p:nvCxnSpPr>
          <p:spPr>
            <a:xfrm>
              <a:off x="5215944" y="2966618"/>
              <a:ext cx="45076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B8E03126-8597-744A-6130-050D3F7F68B4}"/>
                </a:ext>
              </a:extLst>
            </p:cNvPr>
            <p:cNvCxnSpPr/>
            <p:nvPr/>
          </p:nvCxnSpPr>
          <p:spPr>
            <a:xfrm>
              <a:off x="5666704" y="2953739"/>
              <a:ext cx="0" cy="673228"/>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
        <p:nvSpPr>
          <p:cNvPr id="106" name="Rectangle: Rounded Corners 105">
            <a:extLst>
              <a:ext uri="{FF2B5EF4-FFF2-40B4-BE49-F238E27FC236}">
                <a16:creationId xmlns:a16="http://schemas.microsoft.com/office/drawing/2014/main" id="{467CB366-3B1E-B04B-DFAC-73731282EC03}"/>
              </a:ext>
            </a:extLst>
          </p:cNvPr>
          <p:cNvSpPr/>
          <p:nvPr/>
        </p:nvSpPr>
        <p:spPr>
          <a:xfrm>
            <a:off x="4973385" y="3622043"/>
            <a:ext cx="3327311" cy="974993"/>
          </a:xfrm>
          <a:prstGeom prst="roundRect">
            <a:avLst/>
          </a:prstGeom>
          <a:solidFill>
            <a:schemeClr val="accent1">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lgn="just">
              <a:buClr>
                <a:srgbClr val="C00000"/>
              </a:buClr>
              <a:buFont typeface="Wingdings 3" panose="05040102010807070707" pitchFamily="18" charset="2"/>
              <a:buChar char="}"/>
            </a:pPr>
            <a:r>
              <a:rPr lang="en-US" b="1" dirty="0">
                <a:solidFill>
                  <a:schemeClr val="accent1"/>
                </a:solidFill>
              </a:rPr>
              <a:t>It will free previously allocated space using Calloc function. </a:t>
            </a:r>
            <a:endParaRPr lang="en-US" b="1" dirty="0">
              <a:solidFill>
                <a:schemeClr val="accent6"/>
              </a:solidFill>
            </a:endParaRPr>
          </a:p>
        </p:txBody>
      </p:sp>
    </p:spTree>
    <p:extLst>
      <p:ext uri="{BB962C8B-B14F-4D97-AF65-F5344CB8AC3E}">
        <p14:creationId xmlns:p14="http://schemas.microsoft.com/office/powerpoint/2010/main" val="41421923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4"/>
                                        </p:tgtEl>
                                        <p:attrNameLst>
                                          <p:attrName>style.visibility</p:attrName>
                                        </p:attrNameLst>
                                      </p:cBhvr>
                                      <p:to>
                                        <p:strVal val="visible"/>
                                      </p:to>
                                    </p:set>
                                    <p:animEffect transition="in" filter="fade">
                                      <p:cBhvr>
                                        <p:cTn id="12" dur="500"/>
                                        <p:tgtEl>
                                          <p:spTgt spid="9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300"/>
                                  </p:stCondLst>
                                  <p:childTnLst>
                                    <p:set>
                                      <p:cBhvr>
                                        <p:cTn id="19" dur="1" fill="hold">
                                          <p:stCondLst>
                                            <p:cond delay="0"/>
                                          </p:stCondLst>
                                        </p:cTn>
                                        <p:tgtEl>
                                          <p:spTgt spid="85"/>
                                        </p:tgtEl>
                                        <p:attrNameLst>
                                          <p:attrName>style.visibility</p:attrName>
                                        </p:attrNameLst>
                                      </p:cBhvr>
                                      <p:to>
                                        <p:strVal val="visible"/>
                                      </p:to>
                                    </p:set>
                                    <p:animEffect transition="in" filter="fade">
                                      <p:cBhvr>
                                        <p:cTn id="20" dur="500"/>
                                        <p:tgtEl>
                                          <p:spTgt spid="85"/>
                                        </p:tgtEl>
                                      </p:cBhvr>
                                    </p:animEffect>
                                  </p:childTnLst>
                                </p:cTn>
                              </p:par>
                              <p:par>
                                <p:cTn id="21" presetID="10" presetClass="entr" presetSubtype="0" fill="hold" grpId="0" nodeType="withEffect">
                                  <p:stCondLst>
                                    <p:cond delay="600"/>
                                  </p:stCondLst>
                                  <p:childTnLst>
                                    <p:set>
                                      <p:cBhvr>
                                        <p:cTn id="22" dur="1" fill="hold">
                                          <p:stCondLst>
                                            <p:cond delay="0"/>
                                          </p:stCondLst>
                                        </p:cTn>
                                        <p:tgtEl>
                                          <p:spTgt spid="86"/>
                                        </p:tgtEl>
                                        <p:attrNameLst>
                                          <p:attrName>style.visibility</p:attrName>
                                        </p:attrNameLst>
                                      </p:cBhvr>
                                      <p:to>
                                        <p:strVal val="visible"/>
                                      </p:to>
                                    </p:set>
                                    <p:animEffect transition="in" filter="fade">
                                      <p:cBhvr>
                                        <p:cTn id="23" dur="500"/>
                                        <p:tgtEl>
                                          <p:spTgt spid="8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5"/>
                                        </p:tgtEl>
                                        <p:attrNameLst>
                                          <p:attrName>style.visibility</p:attrName>
                                        </p:attrNameLst>
                                      </p:cBhvr>
                                      <p:to>
                                        <p:strVal val="visible"/>
                                      </p:to>
                                    </p:set>
                                    <p:animEffect transition="in" filter="fade">
                                      <p:cBhvr>
                                        <p:cTn id="33" dur="500"/>
                                        <p:tgtEl>
                                          <p:spTgt spid="95"/>
                                        </p:tgtEl>
                                      </p:cBhvr>
                                    </p:animEffect>
                                  </p:childTnLst>
                                </p:cTn>
                              </p:par>
                              <p:par>
                                <p:cTn id="34" presetID="10" presetClass="entr" presetSubtype="0" fill="hold" grpId="0" nodeType="withEffect">
                                  <p:stCondLst>
                                    <p:cond delay="200"/>
                                  </p:stCondLst>
                                  <p:childTnLst>
                                    <p:set>
                                      <p:cBhvr>
                                        <p:cTn id="35" dur="1" fill="hold">
                                          <p:stCondLst>
                                            <p:cond delay="0"/>
                                          </p:stCondLst>
                                        </p:cTn>
                                        <p:tgtEl>
                                          <p:spTgt spid="96"/>
                                        </p:tgtEl>
                                        <p:attrNameLst>
                                          <p:attrName>style.visibility</p:attrName>
                                        </p:attrNameLst>
                                      </p:cBhvr>
                                      <p:to>
                                        <p:strVal val="visible"/>
                                      </p:to>
                                    </p:set>
                                    <p:animEffect transition="in" filter="fade">
                                      <p:cBhvr>
                                        <p:cTn id="36" dur="500"/>
                                        <p:tgtEl>
                                          <p:spTgt spid="96"/>
                                        </p:tgtEl>
                                      </p:cBhvr>
                                    </p:animEffect>
                                  </p:childTnLst>
                                </p:cTn>
                              </p:par>
                              <p:par>
                                <p:cTn id="37" presetID="10" presetClass="entr" presetSubtype="0" fill="hold" grpId="0" nodeType="withEffect">
                                  <p:stCondLst>
                                    <p:cond delay="400"/>
                                  </p:stCondLst>
                                  <p:childTnLst>
                                    <p:set>
                                      <p:cBhvr>
                                        <p:cTn id="38" dur="1" fill="hold">
                                          <p:stCondLst>
                                            <p:cond delay="0"/>
                                          </p:stCondLst>
                                        </p:cTn>
                                        <p:tgtEl>
                                          <p:spTgt spid="97"/>
                                        </p:tgtEl>
                                        <p:attrNameLst>
                                          <p:attrName>style.visibility</p:attrName>
                                        </p:attrNameLst>
                                      </p:cBhvr>
                                      <p:to>
                                        <p:strVal val="visible"/>
                                      </p:to>
                                    </p:set>
                                    <p:animEffect transition="in" filter="fade">
                                      <p:cBhvr>
                                        <p:cTn id="39" dur="500"/>
                                        <p:tgtEl>
                                          <p:spTgt spid="9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87"/>
                                        </p:tgtEl>
                                        <p:attrNameLst>
                                          <p:attrName>style.visibility</p:attrName>
                                        </p:attrNameLst>
                                      </p:cBhvr>
                                      <p:to>
                                        <p:strVal val="visible"/>
                                      </p:to>
                                    </p:set>
                                    <p:animEffect transition="in" filter="fade">
                                      <p:cBhvr>
                                        <p:cTn id="44" dur="500"/>
                                        <p:tgtEl>
                                          <p:spTgt spid="8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8"/>
                                        </p:tgtEl>
                                        <p:attrNameLst>
                                          <p:attrName>style.visibility</p:attrName>
                                        </p:attrNameLst>
                                      </p:cBhvr>
                                      <p:to>
                                        <p:strVal val="visible"/>
                                      </p:to>
                                    </p:set>
                                    <p:animEffect transition="in" filter="fade">
                                      <p:cBhvr>
                                        <p:cTn id="49" dur="500"/>
                                        <p:tgtEl>
                                          <p:spTgt spid="9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89"/>
                                        </p:tgtEl>
                                        <p:attrNameLst>
                                          <p:attrName>style.visibility</p:attrName>
                                        </p:attrNameLst>
                                      </p:cBhvr>
                                      <p:to>
                                        <p:strVal val="visible"/>
                                      </p:to>
                                    </p:set>
                                    <p:animEffect transition="in" filter="fade">
                                      <p:cBhvr>
                                        <p:cTn id="54" dur="500"/>
                                        <p:tgtEl>
                                          <p:spTgt spid="89"/>
                                        </p:tgtEl>
                                      </p:cBhvr>
                                    </p:animEffect>
                                  </p:childTnLst>
                                </p:cTn>
                              </p:par>
                              <p:par>
                                <p:cTn id="55" presetID="10" presetClass="entr" presetSubtype="0" fill="hold" grpId="0" nodeType="withEffect">
                                  <p:stCondLst>
                                    <p:cond delay="300"/>
                                  </p:stCondLst>
                                  <p:childTnLst>
                                    <p:set>
                                      <p:cBhvr>
                                        <p:cTn id="56" dur="1" fill="hold">
                                          <p:stCondLst>
                                            <p:cond delay="0"/>
                                          </p:stCondLst>
                                        </p:cTn>
                                        <p:tgtEl>
                                          <p:spTgt spid="90"/>
                                        </p:tgtEl>
                                        <p:attrNameLst>
                                          <p:attrName>style.visibility</p:attrName>
                                        </p:attrNameLst>
                                      </p:cBhvr>
                                      <p:to>
                                        <p:strVal val="visible"/>
                                      </p:to>
                                    </p:set>
                                    <p:animEffect transition="in" filter="fade">
                                      <p:cBhvr>
                                        <p:cTn id="57" dur="500"/>
                                        <p:tgtEl>
                                          <p:spTgt spid="90"/>
                                        </p:tgtEl>
                                      </p:cBhvr>
                                    </p:animEffect>
                                  </p:childTnLst>
                                </p:cTn>
                              </p:par>
                              <p:par>
                                <p:cTn id="58" presetID="10" presetClass="entr" presetSubtype="0" fill="hold" grpId="0" nodeType="withEffect">
                                  <p:stCondLst>
                                    <p:cond delay="600"/>
                                  </p:stCondLst>
                                  <p:childTnLst>
                                    <p:set>
                                      <p:cBhvr>
                                        <p:cTn id="59" dur="1" fill="hold">
                                          <p:stCondLst>
                                            <p:cond delay="0"/>
                                          </p:stCondLst>
                                        </p:cTn>
                                        <p:tgtEl>
                                          <p:spTgt spid="91"/>
                                        </p:tgtEl>
                                        <p:attrNameLst>
                                          <p:attrName>style.visibility</p:attrName>
                                        </p:attrNameLst>
                                      </p:cBhvr>
                                      <p:to>
                                        <p:strVal val="visible"/>
                                      </p:to>
                                    </p:set>
                                    <p:animEffect transition="in" filter="fade">
                                      <p:cBhvr>
                                        <p:cTn id="60" dur="500"/>
                                        <p:tgtEl>
                                          <p:spTgt spid="9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fade">
                                      <p:cBhvr>
                                        <p:cTn id="65" dur="500"/>
                                        <p:tgtEl>
                                          <p:spTgt spid="88"/>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99"/>
                                        </p:tgtEl>
                                        <p:attrNameLst>
                                          <p:attrName>style.visibility</p:attrName>
                                        </p:attrNameLst>
                                      </p:cBhvr>
                                      <p:to>
                                        <p:strVal val="visible"/>
                                      </p:to>
                                    </p:set>
                                    <p:animEffect transition="in" filter="fade">
                                      <p:cBhvr>
                                        <p:cTn id="70" dur="500"/>
                                        <p:tgtEl>
                                          <p:spTgt spid="99"/>
                                        </p:tgtEl>
                                      </p:cBhvr>
                                    </p:animEffect>
                                  </p:childTnLst>
                                </p:cTn>
                              </p:par>
                              <p:par>
                                <p:cTn id="71" presetID="10" presetClass="entr" presetSubtype="0" fill="hold" grpId="0" nodeType="withEffect">
                                  <p:stCondLst>
                                    <p:cond delay="200"/>
                                  </p:stCondLst>
                                  <p:childTnLst>
                                    <p:set>
                                      <p:cBhvr>
                                        <p:cTn id="72" dur="1" fill="hold">
                                          <p:stCondLst>
                                            <p:cond delay="0"/>
                                          </p:stCondLst>
                                        </p:cTn>
                                        <p:tgtEl>
                                          <p:spTgt spid="100"/>
                                        </p:tgtEl>
                                        <p:attrNameLst>
                                          <p:attrName>style.visibility</p:attrName>
                                        </p:attrNameLst>
                                      </p:cBhvr>
                                      <p:to>
                                        <p:strVal val="visible"/>
                                      </p:to>
                                    </p:set>
                                    <p:animEffect transition="in" filter="fade">
                                      <p:cBhvr>
                                        <p:cTn id="73" dur="500"/>
                                        <p:tgtEl>
                                          <p:spTgt spid="100"/>
                                        </p:tgtEl>
                                      </p:cBhvr>
                                    </p:animEffect>
                                  </p:childTnLst>
                                </p:cTn>
                              </p:par>
                              <p:par>
                                <p:cTn id="74" presetID="10" presetClass="entr" presetSubtype="0" fill="hold" grpId="0" nodeType="withEffect">
                                  <p:stCondLst>
                                    <p:cond delay="400"/>
                                  </p:stCondLst>
                                  <p:childTnLst>
                                    <p:set>
                                      <p:cBhvr>
                                        <p:cTn id="75" dur="1" fill="hold">
                                          <p:stCondLst>
                                            <p:cond delay="0"/>
                                          </p:stCondLst>
                                        </p:cTn>
                                        <p:tgtEl>
                                          <p:spTgt spid="101"/>
                                        </p:tgtEl>
                                        <p:attrNameLst>
                                          <p:attrName>style.visibility</p:attrName>
                                        </p:attrNameLst>
                                      </p:cBhvr>
                                      <p:to>
                                        <p:strVal val="visible"/>
                                      </p:to>
                                    </p:set>
                                    <p:animEffect transition="in" filter="fade">
                                      <p:cBhvr>
                                        <p:cTn id="76" dur="500"/>
                                        <p:tgtEl>
                                          <p:spTgt spid="101"/>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92"/>
                                        </p:tgtEl>
                                        <p:attrNameLst>
                                          <p:attrName>style.visibility</p:attrName>
                                        </p:attrNameLst>
                                      </p:cBhvr>
                                      <p:to>
                                        <p:strVal val="visible"/>
                                      </p:to>
                                    </p:set>
                                    <p:animEffect transition="in" filter="fade">
                                      <p:cBhvr>
                                        <p:cTn id="81" dur="500"/>
                                        <p:tgtEl>
                                          <p:spTgt spid="92"/>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107"/>
                                        </p:tgtEl>
                                        <p:attrNameLst>
                                          <p:attrName>style.visibility</p:attrName>
                                        </p:attrNameLst>
                                      </p:cBhvr>
                                      <p:to>
                                        <p:strVal val="visible"/>
                                      </p:to>
                                    </p:set>
                                    <p:animEffect transition="in" filter="fade">
                                      <p:cBhvr>
                                        <p:cTn id="86" dur="500"/>
                                        <p:tgtEl>
                                          <p:spTgt spid="107"/>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06"/>
                                        </p:tgtEl>
                                        <p:attrNameLst>
                                          <p:attrName>style.visibility</p:attrName>
                                        </p:attrNameLst>
                                      </p:cBhvr>
                                      <p:to>
                                        <p:strVal val="visible"/>
                                      </p:to>
                                    </p:set>
                                    <p:animEffect transition="in" filter="fade">
                                      <p:cBhvr>
                                        <p:cTn id="89" dur="500"/>
                                        <p:tgtEl>
                                          <p:spTgt spid="106"/>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106">
                                            <p:txEl>
                                              <p:pRg st="0" end="0"/>
                                            </p:txEl>
                                          </p:spTgt>
                                        </p:tgtEl>
                                        <p:attrNameLst>
                                          <p:attrName>style.visibility</p:attrName>
                                        </p:attrNameLst>
                                      </p:cBhvr>
                                      <p:to>
                                        <p:strVal val="visible"/>
                                      </p:to>
                                    </p:set>
                                    <p:animEffect transition="in" filter="fade">
                                      <p:cBhvr>
                                        <p:cTn id="94" dur="500"/>
                                        <p:tgtEl>
                                          <p:spTgt spid="106">
                                            <p:txEl>
                                              <p:pRg st="0" end="0"/>
                                            </p:txEl>
                                          </p:spTgt>
                                        </p:tgtEl>
                                      </p:cBhvr>
                                    </p:animEffect>
                                  </p:childTnLst>
                                </p:cTn>
                              </p:par>
                              <p:par>
                                <p:cTn id="95" presetID="26" presetClass="emph" presetSubtype="0" repeatCount="indefinite" fill="hold" nodeType="withEffect">
                                  <p:stCondLst>
                                    <p:cond delay="0"/>
                                  </p:stCondLst>
                                  <p:childTnLst>
                                    <p:animEffect transition="out" filter="fade">
                                      <p:cBhvr>
                                        <p:cTn id="96" dur="1000" tmFilter="0, 0; .2, .5; .8, .5; 1, 0"/>
                                        <p:tgtEl>
                                          <p:spTgt spid="107"/>
                                        </p:tgtEl>
                                      </p:cBhvr>
                                    </p:animEffect>
                                    <p:animScale>
                                      <p:cBhvr>
                                        <p:cTn id="97" dur="500" autoRev="1" fill="hold"/>
                                        <p:tgtEl>
                                          <p:spTgt spid="10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17" grpId="0"/>
      <p:bldP spid="85" grpId="0"/>
      <p:bldP spid="86" grpId="0"/>
      <p:bldP spid="87" grpId="0"/>
      <p:bldP spid="88" grpId="0"/>
      <p:bldP spid="89" grpId="0"/>
      <p:bldP spid="90" grpId="0"/>
      <p:bldP spid="91" grpId="0"/>
      <p:bldP spid="92" grpId="0"/>
      <p:bldP spid="94" grpId="0"/>
      <p:bldP spid="95" grpId="0"/>
      <p:bldP spid="96" grpId="0"/>
      <p:bldP spid="97" grpId="0"/>
      <p:bldP spid="98" grpId="0"/>
      <p:bldP spid="99" grpId="0"/>
      <p:bldP spid="100" grpId="0"/>
      <p:bldP spid="101" grpId="0"/>
      <p:bldP spid="10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err="1"/>
              <a:t>malloc</a:t>
            </a:r>
            <a:r>
              <a:rPr lang="en-IN" dirty="0"/>
              <a:t> (Memory Allocation) &amp; </a:t>
            </a:r>
            <a:r>
              <a:rPr lang="en-IN" dirty="0" err="1"/>
              <a:t>calloc</a:t>
            </a:r>
            <a:r>
              <a:rPr lang="en-IN" dirty="0"/>
              <a:t> (Contiguous Allocation):</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a:xfrm>
            <a:off x="175847" y="1557581"/>
            <a:ext cx="5372100" cy="2434127"/>
          </a:xfrm>
        </p:spPr>
        <p:txBody>
          <a:bodyPr/>
          <a:lstStyle/>
          <a:p>
            <a:pPr>
              <a:buClr>
                <a:srgbClr val="C00000"/>
              </a:buClr>
            </a:pPr>
            <a:r>
              <a:rPr lang="en-US" b="1" dirty="0">
                <a:solidFill>
                  <a:srgbClr val="C00000"/>
                </a:solidFill>
              </a:rPr>
              <a:t>Purpose</a:t>
            </a:r>
            <a:r>
              <a:rPr lang="en-US" dirty="0"/>
              <a:t>: C</a:t>
            </a:r>
            <a:r>
              <a:rPr lang="en-US" dirty="0" smtClean="0"/>
              <a:t>reates </a:t>
            </a:r>
            <a:r>
              <a:rPr lang="en-US" dirty="0"/>
              <a:t>a single block of memory of size specified by the </a:t>
            </a:r>
            <a:r>
              <a:rPr lang="en-US" dirty="0" smtClean="0"/>
              <a:t>user.</a:t>
            </a:r>
          </a:p>
          <a:p>
            <a:pPr>
              <a:buClr>
                <a:srgbClr val="C00000"/>
              </a:buClr>
            </a:pPr>
            <a:r>
              <a:rPr lang="en-US" b="1" dirty="0" smtClean="0">
                <a:solidFill>
                  <a:srgbClr val="C00000"/>
                </a:solidFill>
              </a:rPr>
              <a:t>Initialization</a:t>
            </a:r>
            <a:r>
              <a:rPr lang="en-US" dirty="0"/>
              <a:t>: Does not initialize the allocated memory; the memory block contains garbage values.</a:t>
            </a:r>
          </a:p>
          <a:p>
            <a:pPr>
              <a:buClr>
                <a:srgbClr val="C00000"/>
              </a:buClr>
            </a:pPr>
            <a:r>
              <a:rPr lang="en-US" b="1" dirty="0">
                <a:solidFill>
                  <a:srgbClr val="C00000"/>
                </a:solidFill>
              </a:rPr>
              <a:t>Syntax</a:t>
            </a:r>
            <a:r>
              <a:rPr lang="en-US" dirty="0"/>
              <a:t>: void* </a:t>
            </a:r>
            <a:r>
              <a:rPr lang="en-US" dirty="0" err="1"/>
              <a:t>malloc</a:t>
            </a:r>
            <a:r>
              <a:rPr lang="en-US" dirty="0"/>
              <a:t>(</a:t>
            </a:r>
            <a:r>
              <a:rPr lang="en-US" dirty="0" err="1"/>
              <a:t>size_t</a:t>
            </a:r>
            <a:r>
              <a:rPr lang="en-US" dirty="0"/>
              <a:t> size);</a:t>
            </a:r>
          </a:p>
        </p:txBody>
      </p:sp>
      <p:sp>
        <p:nvSpPr>
          <p:cNvPr id="10" name="Content Placeholder 2">
            <a:extLst>
              <a:ext uri="{FF2B5EF4-FFF2-40B4-BE49-F238E27FC236}">
                <a16:creationId xmlns:a16="http://schemas.microsoft.com/office/drawing/2014/main" id="{94ADF562-64CB-41BB-A614-4457B7FC8CCF}"/>
              </a:ext>
            </a:extLst>
          </p:cNvPr>
          <p:cNvSpPr txBox="1">
            <a:spLocks/>
          </p:cNvSpPr>
          <p:nvPr/>
        </p:nvSpPr>
        <p:spPr>
          <a:xfrm>
            <a:off x="6296039" y="1557581"/>
            <a:ext cx="5687876" cy="28473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C00000"/>
              </a:buClr>
            </a:pPr>
            <a:r>
              <a:rPr lang="en-US" b="1" dirty="0">
                <a:solidFill>
                  <a:srgbClr val="C00000"/>
                </a:solidFill>
              </a:rPr>
              <a:t>Purpose</a:t>
            </a:r>
            <a:r>
              <a:rPr lang="en-US" dirty="0"/>
              <a:t>: A</a:t>
            </a:r>
            <a:r>
              <a:rPr lang="en-US" dirty="0" smtClean="0"/>
              <a:t>ssigns </a:t>
            </a:r>
            <a:r>
              <a:rPr lang="en-US" dirty="0"/>
              <a:t>multiple blocks of memory for a variable</a:t>
            </a:r>
            <a:r>
              <a:rPr lang="en-US" dirty="0" smtClean="0"/>
              <a:t>.</a:t>
            </a:r>
            <a:endParaRPr lang="en-US" dirty="0"/>
          </a:p>
          <a:p>
            <a:pPr>
              <a:buClr>
                <a:srgbClr val="C00000"/>
              </a:buClr>
            </a:pPr>
            <a:r>
              <a:rPr lang="en-US" b="1" dirty="0">
                <a:solidFill>
                  <a:srgbClr val="C00000"/>
                </a:solidFill>
              </a:rPr>
              <a:t>Initialization</a:t>
            </a:r>
            <a:r>
              <a:rPr lang="en-US" dirty="0"/>
              <a:t>: Initializes all bits of allocated memory to zero.</a:t>
            </a:r>
          </a:p>
          <a:p>
            <a:pPr>
              <a:buClr>
                <a:srgbClr val="C00000"/>
              </a:buClr>
            </a:pPr>
            <a:r>
              <a:rPr lang="en-US" b="1" dirty="0">
                <a:solidFill>
                  <a:srgbClr val="C00000"/>
                </a:solidFill>
              </a:rPr>
              <a:t>Syntax</a:t>
            </a:r>
            <a:r>
              <a:rPr lang="en-US" dirty="0"/>
              <a:t>: void* </a:t>
            </a:r>
            <a:r>
              <a:rPr lang="en-US" dirty="0" err="1"/>
              <a:t>calloc</a:t>
            </a:r>
            <a:r>
              <a:rPr lang="en-US" dirty="0"/>
              <a:t>(</a:t>
            </a:r>
            <a:r>
              <a:rPr lang="en-US" dirty="0" err="1"/>
              <a:t>size_t</a:t>
            </a:r>
            <a:r>
              <a:rPr lang="en-US" dirty="0"/>
              <a:t> </a:t>
            </a:r>
            <a:r>
              <a:rPr lang="en-US" dirty="0" err="1"/>
              <a:t>num</a:t>
            </a:r>
            <a:r>
              <a:rPr lang="en-US" dirty="0"/>
              <a:t>, </a:t>
            </a:r>
            <a:r>
              <a:rPr lang="en-US" dirty="0" err="1"/>
              <a:t>size_t</a:t>
            </a:r>
            <a:r>
              <a:rPr lang="en-US" dirty="0"/>
              <a:t> size);</a:t>
            </a:r>
          </a:p>
        </p:txBody>
      </p:sp>
      <p:sp>
        <p:nvSpPr>
          <p:cNvPr id="4" name="TextBox 3"/>
          <p:cNvSpPr txBox="1"/>
          <p:nvPr/>
        </p:nvSpPr>
        <p:spPr>
          <a:xfrm>
            <a:off x="382113" y="4495019"/>
            <a:ext cx="4769418" cy="830997"/>
          </a:xfrm>
          <a:prstGeom prst="rect">
            <a:avLst/>
          </a:prstGeom>
          <a:solidFill>
            <a:schemeClr val="tx1">
              <a:lumMod val="10000"/>
              <a:lumOff val="90000"/>
            </a:schemeClr>
          </a:solidFill>
        </p:spPr>
        <p:txBody>
          <a:bodyPr wrap="square" rtlCol="0">
            <a:spAutoFit/>
          </a:bodyPr>
          <a:lstStyle/>
          <a:p>
            <a:r>
              <a:rPr lang="en-US" sz="2400" dirty="0" err="1"/>
              <a:t>int</a:t>
            </a:r>
            <a:r>
              <a:rPr lang="en-US" sz="2400" dirty="0"/>
              <a:t> *</a:t>
            </a:r>
            <a:r>
              <a:rPr lang="en-US" sz="2400" dirty="0" err="1"/>
              <a:t>arr</a:t>
            </a:r>
            <a:r>
              <a:rPr lang="en-US" sz="2400" dirty="0"/>
              <a:t> = (</a:t>
            </a:r>
            <a:r>
              <a:rPr lang="en-US" sz="2400" dirty="0" err="1"/>
              <a:t>int</a:t>
            </a:r>
            <a:r>
              <a:rPr lang="en-US" sz="2400" dirty="0"/>
              <a:t>*) </a:t>
            </a:r>
            <a:r>
              <a:rPr lang="en-US" sz="2400" dirty="0" err="1"/>
              <a:t>malloc</a:t>
            </a:r>
            <a:r>
              <a:rPr lang="en-US" sz="2400" dirty="0"/>
              <a:t>(5 * </a:t>
            </a:r>
            <a:r>
              <a:rPr lang="en-US" sz="2400" dirty="0" err="1"/>
              <a:t>sizeof</a:t>
            </a:r>
            <a:r>
              <a:rPr lang="en-US" sz="2400" dirty="0"/>
              <a:t>(</a:t>
            </a:r>
            <a:r>
              <a:rPr lang="en-US" sz="2400" dirty="0" err="1"/>
              <a:t>int</a:t>
            </a:r>
            <a:r>
              <a:rPr lang="en-US" sz="2400" dirty="0"/>
              <a:t>)); </a:t>
            </a:r>
          </a:p>
          <a:p>
            <a:r>
              <a:rPr lang="en-US" sz="2400" dirty="0"/>
              <a:t>// Allocates memory for 5 integers</a:t>
            </a:r>
            <a:endParaRPr lang="en-IN" sz="2400" dirty="0"/>
          </a:p>
        </p:txBody>
      </p:sp>
      <p:sp>
        <p:nvSpPr>
          <p:cNvPr id="12" name="TextBox 11"/>
          <p:cNvSpPr txBox="1"/>
          <p:nvPr/>
        </p:nvSpPr>
        <p:spPr>
          <a:xfrm>
            <a:off x="6066678" y="4240042"/>
            <a:ext cx="6107738" cy="1200329"/>
          </a:xfrm>
          <a:prstGeom prst="rect">
            <a:avLst/>
          </a:prstGeom>
          <a:solidFill>
            <a:schemeClr val="bg2">
              <a:lumMod val="85000"/>
            </a:schemeClr>
          </a:solidFill>
        </p:spPr>
        <p:txBody>
          <a:bodyPr wrap="square" rtlCol="0">
            <a:spAutoFit/>
          </a:bodyPr>
          <a:lstStyle/>
          <a:p>
            <a:r>
              <a:rPr lang="en-US" sz="2400" dirty="0" err="1"/>
              <a:t>int</a:t>
            </a:r>
            <a:r>
              <a:rPr lang="en-US" sz="2400" dirty="0"/>
              <a:t> *</a:t>
            </a:r>
            <a:r>
              <a:rPr lang="en-US" sz="2400" dirty="0" err="1"/>
              <a:t>arr</a:t>
            </a:r>
            <a:r>
              <a:rPr lang="en-US" sz="2400" dirty="0"/>
              <a:t> = (</a:t>
            </a:r>
            <a:r>
              <a:rPr lang="en-US" sz="2400" dirty="0" err="1"/>
              <a:t>int</a:t>
            </a:r>
            <a:r>
              <a:rPr lang="en-US" sz="2400" dirty="0"/>
              <a:t>*) </a:t>
            </a:r>
            <a:r>
              <a:rPr lang="en-US" sz="2400" dirty="0" err="1"/>
              <a:t>calloc</a:t>
            </a:r>
            <a:r>
              <a:rPr lang="en-US" sz="2400" dirty="0"/>
              <a:t>(5, </a:t>
            </a:r>
            <a:r>
              <a:rPr lang="en-US" sz="2400" dirty="0" err="1"/>
              <a:t>sizeof</a:t>
            </a:r>
            <a:r>
              <a:rPr lang="en-US" sz="2400" dirty="0"/>
              <a:t>(</a:t>
            </a:r>
            <a:r>
              <a:rPr lang="en-US" sz="2400" dirty="0" err="1"/>
              <a:t>int</a:t>
            </a:r>
            <a:r>
              <a:rPr lang="en-US" sz="2400" dirty="0"/>
              <a:t>)); </a:t>
            </a:r>
          </a:p>
          <a:p>
            <a:r>
              <a:rPr lang="en-US" sz="2400" dirty="0"/>
              <a:t>// Allocates and initializes memory for 5 integers to zero</a:t>
            </a:r>
            <a:endParaRPr lang="en-IN" sz="2400" dirty="0"/>
          </a:p>
        </p:txBody>
      </p:sp>
      <p:sp>
        <p:nvSpPr>
          <p:cNvPr id="5" name="Rectangle 4"/>
          <p:cNvSpPr/>
          <p:nvPr/>
        </p:nvSpPr>
        <p:spPr>
          <a:xfrm>
            <a:off x="474825" y="919178"/>
            <a:ext cx="4254691" cy="523220"/>
          </a:xfrm>
          <a:prstGeom prst="rect">
            <a:avLst/>
          </a:prstGeom>
        </p:spPr>
        <p:txBody>
          <a:bodyPr wrap="none">
            <a:spAutoFit/>
          </a:bodyPr>
          <a:lstStyle/>
          <a:p>
            <a:r>
              <a:rPr lang="en-IN" sz="2800" b="1" dirty="0" err="1">
                <a:solidFill>
                  <a:srgbClr val="301B92"/>
                </a:solidFill>
              </a:rPr>
              <a:t>malloc</a:t>
            </a:r>
            <a:r>
              <a:rPr lang="en-IN" sz="2800" b="1" dirty="0">
                <a:solidFill>
                  <a:srgbClr val="301B92"/>
                </a:solidFill>
              </a:rPr>
              <a:t> (Memory Allocation) </a:t>
            </a:r>
          </a:p>
        </p:txBody>
      </p:sp>
      <p:sp>
        <p:nvSpPr>
          <p:cNvPr id="6" name="Rectangle 5"/>
          <p:cNvSpPr/>
          <p:nvPr/>
        </p:nvSpPr>
        <p:spPr>
          <a:xfrm>
            <a:off x="6296039" y="919178"/>
            <a:ext cx="4636206" cy="523220"/>
          </a:xfrm>
          <a:prstGeom prst="rect">
            <a:avLst/>
          </a:prstGeom>
        </p:spPr>
        <p:txBody>
          <a:bodyPr wrap="none">
            <a:spAutoFit/>
          </a:bodyPr>
          <a:lstStyle/>
          <a:p>
            <a:r>
              <a:rPr lang="en-IN" sz="2800" b="1" dirty="0" err="1">
                <a:solidFill>
                  <a:srgbClr val="301B92"/>
                </a:solidFill>
              </a:rPr>
              <a:t>calloc</a:t>
            </a:r>
            <a:r>
              <a:rPr lang="en-IN" sz="2800" b="1" dirty="0">
                <a:solidFill>
                  <a:srgbClr val="301B92"/>
                </a:solidFill>
              </a:rPr>
              <a:t> (Contiguous Allocation):</a:t>
            </a:r>
          </a:p>
        </p:txBody>
      </p:sp>
      <p:cxnSp>
        <p:nvCxnSpPr>
          <p:cNvPr id="8" name="Straight Connector 7"/>
          <p:cNvCxnSpPr/>
          <p:nvPr/>
        </p:nvCxnSpPr>
        <p:spPr>
          <a:xfrm>
            <a:off x="5662247" y="1116806"/>
            <a:ext cx="0" cy="4015466"/>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55443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err="1"/>
              <a:t>malloc</a:t>
            </a:r>
            <a:r>
              <a:rPr lang="en-IN" dirty="0"/>
              <a:t> (Memory Allocation) &amp; </a:t>
            </a:r>
            <a:r>
              <a:rPr lang="en-IN" dirty="0" err="1"/>
              <a:t>calloc</a:t>
            </a:r>
            <a:r>
              <a:rPr lang="en-IN" dirty="0"/>
              <a:t> (Contiguous Allocation</a:t>
            </a:r>
            <a:r>
              <a:rPr lang="en-IN" dirty="0" smtClean="0"/>
              <a:t>)</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01952352"/>
              </p:ext>
            </p:extLst>
          </p:nvPr>
        </p:nvGraphicFramePr>
        <p:xfrm>
          <a:off x="158260" y="798405"/>
          <a:ext cx="11350870" cy="5070424"/>
        </p:xfrm>
        <a:graphic>
          <a:graphicData uri="http://schemas.openxmlformats.org/drawingml/2006/table">
            <a:tbl>
              <a:tblPr/>
              <a:tblGrid>
                <a:gridCol w="5675435">
                  <a:extLst>
                    <a:ext uri="{9D8B030D-6E8A-4147-A177-3AD203B41FA5}">
                      <a16:colId xmlns:a16="http://schemas.microsoft.com/office/drawing/2014/main" val="2169880543"/>
                    </a:ext>
                  </a:extLst>
                </a:gridCol>
                <a:gridCol w="5675435">
                  <a:extLst>
                    <a:ext uri="{9D8B030D-6E8A-4147-A177-3AD203B41FA5}">
                      <a16:colId xmlns:a16="http://schemas.microsoft.com/office/drawing/2014/main" val="1482496401"/>
                    </a:ext>
                  </a:extLst>
                </a:gridCol>
              </a:tblGrid>
              <a:tr h="283097">
                <a:tc>
                  <a:txBody>
                    <a:bodyPr/>
                    <a:lstStyle/>
                    <a:p>
                      <a:pPr algn="ctr" fontAlgn="t" latinLnBrk="0"/>
                      <a:r>
                        <a:rPr lang="en-IN" sz="2400" b="1" dirty="0" err="1">
                          <a:solidFill>
                            <a:schemeClr val="accent6"/>
                          </a:solidFill>
                          <a:effectLst/>
                        </a:rPr>
                        <a:t>malloc</a:t>
                      </a:r>
                      <a:r>
                        <a:rPr lang="en-IN" sz="2400" b="1" dirty="0">
                          <a:solidFill>
                            <a:schemeClr val="accent6"/>
                          </a:solidFill>
                          <a:effectLst/>
                        </a:rPr>
                        <a:t>()</a:t>
                      </a:r>
                      <a:endParaRPr lang="en-IN" sz="2400" b="0" dirty="0">
                        <a:solidFill>
                          <a:schemeClr val="accent6"/>
                        </a:solidFill>
                        <a:effectLst/>
                      </a:endParaRPr>
                    </a:p>
                  </a:txBody>
                  <a:tcPr marL="70774" marR="70774" marT="35387" marB="35387" anchor="ctr">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tc>
                  <a:txBody>
                    <a:bodyPr/>
                    <a:lstStyle/>
                    <a:p>
                      <a:pPr algn="ctr" fontAlgn="t" latinLnBrk="0"/>
                      <a:r>
                        <a:rPr lang="en-IN" sz="2400" b="1" dirty="0" err="1">
                          <a:solidFill>
                            <a:schemeClr val="accent6"/>
                          </a:solidFill>
                          <a:effectLst/>
                        </a:rPr>
                        <a:t>calloc</a:t>
                      </a:r>
                      <a:r>
                        <a:rPr lang="en-IN" sz="2400" b="1" dirty="0">
                          <a:solidFill>
                            <a:schemeClr val="accent6"/>
                          </a:solidFill>
                          <a:effectLst/>
                        </a:rPr>
                        <a:t>()</a:t>
                      </a:r>
                      <a:endParaRPr lang="en-IN" sz="2400" b="0" dirty="0">
                        <a:solidFill>
                          <a:schemeClr val="accent6"/>
                        </a:solidFill>
                        <a:effectLst/>
                      </a:endParaRPr>
                    </a:p>
                  </a:txBody>
                  <a:tcPr marL="70774" marR="70774" marT="35387" marB="35387" anchor="ctr">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extLst>
                  <a:ext uri="{0D108BD9-81ED-4DB2-BD59-A6C34878D82A}">
                    <a16:rowId xmlns:a16="http://schemas.microsoft.com/office/drawing/2014/main" val="110145689"/>
                  </a:ext>
                </a:extLst>
              </a:tr>
              <a:tr h="927969">
                <a:tc>
                  <a:txBody>
                    <a:bodyPr/>
                    <a:lstStyle/>
                    <a:p>
                      <a:pPr fontAlgn="t" latinLnBrk="0"/>
                      <a:r>
                        <a:rPr lang="en-US" sz="2400" b="0" dirty="0" err="1">
                          <a:solidFill>
                            <a:srgbClr val="000000"/>
                          </a:solidFill>
                          <a:effectLst/>
                        </a:rPr>
                        <a:t>malloc</a:t>
                      </a:r>
                      <a:r>
                        <a:rPr lang="en-US" sz="2400" b="0" dirty="0">
                          <a:solidFill>
                            <a:srgbClr val="000000"/>
                          </a:solidFill>
                          <a:effectLst/>
                        </a:rPr>
                        <a:t>() function allocates a </a:t>
                      </a:r>
                      <a:r>
                        <a:rPr lang="en-US" sz="2400" b="1" dirty="0">
                          <a:solidFill>
                            <a:srgbClr val="000000"/>
                          </a:solidFill>
                          <a:effectLst/>
                        </a:rPr>
                        <a:t>single block of memory of a specific size.</a:t>
                      </a:r>
                    </a:p>
                  </a:txBody>
                  <a:tcPr marL="70774" marR="70774" marT="35387" marB="35387" anchor="ctr">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tc>
                  <a:txBody>
                    <a:bodyPr/>
                    <a:lstStyle/>
                    <a:p>
                      <a:pPr fontAlgn="t" latinLnBrk="0"/>
                      <a:r>
                        <a:rPr lang="en-US" sz="2400" b="0" dirty="0" err="1">
                          <a:solidFill>
                            <a:srgbClr val="000000"/>
                          </a:solidFill>
                          <a:effectLst/>
                        </a:rPr>
                        <a:t>calloc</a:t>
                      </a:r>
                      <a:r>
                        <a:rPr lang="en-US" sz="2400" b="0" dirty="0">
                          <a:solidFill>
                            <a:srgbClr val="000000"/>
                          </a:solidFill>
                          <a:effectLst/>
                        </a:rPr>
                        <a:t>() function assigns </a:t>
                      </a:r>
                      <a:r>
                        <a:rPr lang="en-US" sz="2400" b="1" dirty="0">
                          <a:solidFill>
                            <a:srgbClr val="000000"/>
                          </a:solidFill>
                          <a:effectLst/>
                        </a:rPr>
                        <a:t>multiple blocks of memory to a single variable.</a:t>
                      </a:r>
                    </a:p>
                  </a:txBody>
                  <a:tcPr marL="70774" marR="70774" marT="35387" marB="35387" anchor="ctr">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extLst>
                  <a:ext uri="{0D108BD9-81ED-4DB2-BD59-A6C34878D82A}">
                    <a16:rowId xmlns:a16="http://schemas.microsoft.com/office/drawing/2014/main" val="2658813196"/>
                  </a:ext>
                </a:extLst>
              </a:tr>
              <a:tr h="707744">
                <a:tc>
                  <a:txBody>
                    <a:bodyPr/>
                    <a:lstStyle/>
                    <a:p>
                      <a:pPr fontAlgn="t" latinLnBrk="0"/>
                      <a:r>
                        <a:rPr lang="en-IN" sz="2400" b="0" dirty="0" err="1">
                          <a:solidFill>
                            <a:srgbClr val="000000"/>
                          </a:solidFill>
                          <a:effectLst/>
                        </a:rPr>
                        <a:t>malloc</a:t>
                      </a:r>
                      <a:r>
                        <a:rPr lang="en-IN" sz="2400" b="0" dirty="0">
                          <a:solidFill>
                            <a:srgbClr val="000000"/>
                          </a:solidFill>
                          <a:effectLst/>
                        </a:rPr>
                        <a:t>() requires </a:t>
                      </a:r>
                      <a:r>
                        <a:rPr lang="en-IN" sz="2400" b="1" dirty="0">
                          <a:solidFill>
                            <a:srgbClr val="000000"/>
                          </a:solidFill>
                          <a:effectLst/>
                        </a:rPr>
                        <a:t>1 argument</a:t>
                      </a:r>
                      <a:r>
                        <a:rPr lang="en-IN" sz="2400" b="0" dirty="0">
                          <a:solidFill>
                            <a:srgbClr val="000000"/>
                          </a:solidFill>
                          <a:effectLst/>
                        </a:rPr>
                        <a:t>.</a:t>
                      </a:r>
                    </a:p>
                  </a:txBody>
                  <a:tcPr marL="70774" marR="70774" marT="35387" marB="35387" anchor="ctr">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tc>
                  <a:txBody>
                    <a:bodyPr/>
                    <a:lstStyle/>
                    <a:p>
                      <a:pPr fontAlgn="t" latinLnBrk="0"/>
                      <a:r>
                        <a:rPr lang="en-IN" sz="2400" b="0" dirty="0" err="1">
                          <a:solidFill>
                            <a:srgbClr val="000000"/>
                          </a:solidFill>
                          <a:effectLst/>
                        </a:rPr>
                        <a:t>calloc</a:t>
                      </a:r>
                      <a:r>
                        <a:rPr lang="en-IN" sz="2400" b="0">
                          <a:solidFill>
                            <a:srgbClr val="000000"/>
                          </a:solidFill>
                          <a:effectLst/>
                        </a:rPr>
                        <a:t>() requires </a:t>
                      </a:r>
                      <a:r>
                        <a:rPr lang="en-IN" sz="2400" b="1">
                          <a:solidFill>
                            <a:srgbClr val="000000"/>
                          </a:solidFill>
                          <a:effectLst/>
                        </a:rPr>
                        <a:t>2 arguments</a:t>
                      </a:r>
                      <a:r>
                        <a:rPr lang="en-IN" sz="2400" b="0">
                          <a:solidFill>
                            <a:srgbClr val="000000"/>
                          </a:solidFill>
                          <a:effectLst/>
                        </a:rPr>
                        <a:t>.</a:t>
                      </a:r>
                      <a:endParaRPr lang="en-IN" sz="2400" b="0" dirty="0">
                        <a:solidFill>
                          <a:srgbClr val="000000"/>
                        </a:solidFill>
                        <a:effectLst/>
                      </a:endParaRPr>
                    </a:p>
                  </a:txBody>
                  <a:tcPr marL="70774" marR="70774" marT="35387" marB="35387" anchor="ctr">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extLst>
                  <a:ext uri="{0D108BD9-81ED-4DB2-BD59-A6C34878D82A}">
                    <a16:rowId xmlns:a16="http://schemas.microsoft.com/office/drawing/2014/main" val="3020313120"/>
                  </a:ext>
                </a:extLst>
              </a:tr>
              <a:tr h="707744">
                <a:tc>
                  <a:txBody>
                    <a:bodyPr/>
                    <a:lstStyle/>
                    <a:p>
                      <a:pPr fontAlgn="t" latinLnBrk="0"/>
                      <a:r>
                        <a:rPr lang="en-IN" sz="2400" b="0" dirty="0" err="1">
                          <a:solidFill>
                            <a:srgbClr val="000000"/>
                          </a:solidFill>
                          <a:effectLst/>
                        </a:rPr>
                        <a:t>malloc</a:t>
                      </a:r>
                      <a:r>
                        <a:rPr lang="en-IN" sz="2400" b="0" dirty="0">
                          <a:solidFill>
                            <a:srgbClr val="000000"/>
                          </a:solidFill>
                          <a:effectLst/>
                        </a:rPr>
                        <a:t>() operates </a:t>
                      </a:r>
                      <a:r>
                        <a:rPr lang="en-IN" sz="2400" b="1" dirty="0">
                          <a:solidFill>
                            <a:srgbClr val="000000"/>
                          </a:solidFill>
                          <a:effectLst/>
                        </a:rPr>
                        <a:t>faster</a:t>
                      </a:r>
                      <a:r>
                        <a:rPr lang="en-IN" sz="2400" b="0" dirty="0">
                          <a:solidFill>
                            <a:srgbClr val="000000"/>
                          </a:solidFill>
                          <a:effectLst/>
                        </a:rPr>
                        <a:t>.</a:t>
                      </a:r>
                    </a:p>
                  </a:txBody>
                  <a:tcPr marL="70774" marR="70774" marT="35387" marB="35387" anchor="ctr">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tc>
                  <a:txBody>
                    <a:bodyPr/>
                    <a:lstStyle/>
                    <a:p>
                      <a:pPr fontAlgn="t" latinLnBrk="0"/>
                      <a:r>
                        <a:rPr lang="en-IN" sz="2400" b="0" dirty="0" err="1">
                          <a:solidFill>
                            <a:srgbClr val="000000"/>
                          </a:solidFill>
                          <a:effectLst/>
                        </a:rPr>
                        <a:t>calloc</a:t>
                      </a:r>
                      <a:r>
                        <a:rPr lang="en-IN" sz="2400" b="0" dirty="0">
                          <a:solidFill>
                            <a:srgbClr val="000000"/>
                          </a:solidFill>
                          <a:effectLst/>
                        </a:rPr>
                        <a:t>() operates </a:t>
                      </a:r>
                      <a:r>
                        <a:rPr lang="en-IN" sz="2400" b="1" dirty="0">
                          <a:solidFill>
                            <a:srgbClr val="000000"/>
                          </a:solidFill>
                          <a:effectLst/>
                        </a:rPr>
                        <a:t>slower</a:t>
                      </a:r>
                      <a:r>
                        <a:rPr lang="en-IN" sz="2400" b="0" dirty="0">
                          <a:solidFill>
                            <a:srgbClr val="000000"/>
                          </a:solidFill>
                          <a:effectLst/>
                        </a:rPr>
                        <a:t>.</a:t>
                      </a:r>
                    </a:p>
                  </a:txBody>
                  <a:tcPr marL="70774" marR="70774" marT="35387" marB="35387" anchor="ctr">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extLst>
                  <a:ext uri="{0D108BD9-81ED-4DB2-BD59-A6C34878D82A}">
                    <a16:rowId xmlns:a16="http://schemas.microsoft.com/office/drawing/2014/main" val="2635096897"/>
                  </a:ext>
                </a:extLst>
              </a:tr>
              <a:tr h="707744">
                <a:tc>
                  <a:txBody>
                    <a:bodyPr/>
                    <a:lstStyle/>
                    <a:p>
                      <a:pPr fontAlgn="t" latinLnBrk="0"/>
                      <a:r>
                        <a:rPr lang="en-US" sz="2400" b="0" dirty="0" err="1">
                          <a:solidFill>
                            <a:srgbClr val="000000"/>
                          </a:solidFill>
                          <a:effectLst/>
                        </a:rPr>
                        <a:t>malloc</a:t>
                      </a:r>
                      <a:r>
                        <a:rPr lang="en-US" sz="2400" b="0" dirty="0">
                          <a:solidFill>
                            <a:srgbClr val="000000"/>
                          </a:solidFill>
                          <a:effectLst/>
                        </a:rPr>
                        <a:t>() offers </a:t>
                      </a:r>
                      <a:r>
                        <a:rPr lang="en-US" sz="2400" b="1" dirty="0">
                          <a:solidFill>
                            <a:srgbClr val="000000"/>
                          </a:solidFill>
                          <a:effectLst/>
                        </a:rPr>
                        <a:t>higher time efficiency</a:t>
                      </a:r>
                      <a:r>
                        <a:rPr lang="en-US" sz="2400" b="0" dirty="0">
                          <a:solidFill>
                            <a:srgbClr val="000000"/>
                          </a:solidFill>
                          <a:effectLst/>
                        </a:rPr>
                        <a:t>.</a:t>
                      </a:r>
                    </a:p>
                  </a:txBody>
                  <a:tcPr marL="70774" marR="70774" marT="35387" marB="35387" anchor="ctr">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tc>
                  <a:txBody>
                    <a:bodyPr/>
                    <a:lstStyle/>
                    <a:p>
                      <a:pPr fontAlgn="t" latinLnBrk="0"/>
                      <a:r>
                        <a:rPr lang="en-US" sz="2400" b="0" dirty="0" err="1">
                          <a:solidFill>
                            <a:srgbClr val="000000"/>
                          </a:solidFill>
                          <a:effectLst/>
                        </a:rPr>
                        <a:t>calloc</a:t>
                      </a:r>
                      <a:r>
                        <a:rPr lang="en-US" sz="2400" b="0" dirty="0">
                          <a:solidFill>
                            <a:srgbClr val="000000"/>
                          </a:solidFill>
                          <a:effectLst/>
                        </a:rPr>
                        <a:t>() offers </a:t>
                      </a:r>
                      <a:r>
                        <a:rPr lang="en-US" sz="2400" b="1" dirty="0">
                          <a:solidFill>
                            <a:srgbClr val="000000"/>
                          </a:solidFill>
                          <a:effectLst/>
                        </a:rPr>
                        <a:t>lower time efficiency</a:t>
                      </a:r>
                      <a:r>
                        <a:rPr lang="en-US" sz="2400" b="0" dirty="0">
                          <a:solidFill>
                            <a:srgbClr val="000000"/>
                          </a:solidFill>
                          <a:effectLst/>
                        </a:rPr>
                        <a:t>.</a:t>
                      </a:r>
                    </a:p>
                  </a:txBody>
                  <a:tcPr marL="70774" marR="70774" marT="35387" marB="35387" anchor="ctr">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extLst>
                  <a:ext uri="{0D108BD9-81ED-4DB2-BD59-A6C34878D82A}">
                    <a16:rowId xmlns:a16="http://schemas.microsoft.com/office/drawing/2014/main" val="317043647"/>
                  </a:ext>
                </a:extLst>
              </a:tr>
              <a:tr h="874945">
                <a:tc>
                  <a:txBody>
                    <a:bodyPr/>
                    <a:lstStyle/>
                    <a:p>
                      <a:pPr fontAlgn="t" latinLnBrk="0"/>
                      <a:r>
                        <a:rPr lang="en-US" sz="2400" b="0" dirty="0">
                          <a:solidFill>
                            <a:srgbClr val="000000"/>
                          </a:solidFill>
                          <a:effectLst/>
                        </a:rPr>
                        <a:t>The memory block allocated by </a:t>
                      </a:r>
                      <a:r>
                        <a:rPr lang="en-US" sz="2400" b="0" dirty="0" err="1">
                          <a:solidFill>
                            <a:srgbClr val="000000"/>
                          </a:solidFill>
                          <a:effectLst/>
                        </a:rPr>
                        <a:t>malloc</a:t>
                      </a:r>
                      <a:r>
                        <a:rPr lang="en-US" sz="2400" b="0" dirty="0">
                          <a:solidFill>
                            <a:srgbClr val="000000"/>
                          </a:solidFill>
                          <a:effectLst/>
                        </a:rPr>
                        <a:t>() contains </a:t>
                      </a:r>
                      <a:r>
                        <a:rPr lang="en-US" sz="2400" b="1" dirty="0">
                          <a:solidFill>
                            <a:srgbClr val="000000"/>
                          </a:solidFill>
                          <a:effectLst/>
                        </a:rPr>
                        <a:t>garbage value</a:t>
                      </a:r>
                      <a:r>
                        <a:rPr lang="en-US" sz="2400" b="0" dirty="0">
                          <a:solidFill>
                            <a:srgbClr val="000000"/>
                          </a:solidFill>
                          <a:effectLst/>
                        </a:rPr>
                        <a:t>.</a:t>
                      </a:r>
                    </a:p>
                  </a:txBody>
                  <a:tcPr marL="70774" marR="70774" marT="35387" marB="35387" anchor="ctr">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tc>
                  <a:txBody>
                    <a:bodyPr/>
                    <a:lstStyle/>
                    <a:p>
                      <a:pPr fontAlgn="t" latinLnBrk="0"/>
                      <a:r>
                        <a:rPr lang="en-US" sz="2400" b="0" dirty="0">
                          <a:solidFill>
                            <a:srgbClr val="000000"/>
                          </a:solidFill>
                          <a:effectLst/>
                        </a:rPr>
                        <a:t>The memory block allocated by </a:t>
                      </a:r>
                      <a:r>
                        <a:rPr lang="en-US" sz="2400" b="0" dirty="0" err="1">
                          <a:solidFill>
                            <a:srgbClr val="000000"/>
                          </a:solidFill>
                          <a:effectLst/>
                        </a:rPr>
                        <a:t>calloc</a:t>
                      </a:r>
                      <a:r>
                        <a:rPr lang="en-US" sz="2400" b="0" dirty="0">
                          <a:solidFill>
                            <a:srgbClr val="000000"/>
                          </a:solidFill>
                          <a:effectLst/>
                        </a:rPr>
                        <a:t>() is </a:t>
                      </a:r>
                      <a:r>
                        <a:rPr lang="en-US" sz="2400" b="1" dirty="0">
                          <a:solidFill>
                            <a:srgbClr val="000000"/>
                          </a:solidFill>
                          <a:effectLst/>
                        </a:rPr>
                        <a:t>initialized to zero.</a:t>
                      </a:r>
                    </a:p>
                  </a:txBody>
                  <a:tcPr marL="70774" marR="70774" marT="35387" marB="35387" anchor="ctr">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extLst>
                  <a:ext uri="{0D108BD9-81ED-4DB2-BD59-A6C34878D82A}">
                    <a16:rowId xmlns:a16="http://schemas.microsoft.com/office/drawing/2014/main" val="3082372137"/>
                  </a:ext>
                </a:extLst>
              </a:tr>
              <a:tr h="707744">
                <a:tc>
                  <a:txBody>
                    <a:bodyPr/>
                    <a:lstStyle/>
                    <a:p>
                      <a:pPr fontAlgn="t" latinLnBrk="0"/>
                      <a:r>
                        <a:rPr lang="en-US" sz="2400" b="0" dirty="0" err="1">
                          <a:solidFill>
                            <a:srgbClr val="000000"/>
                          </a:solidFill>
                          <a:effectLst/>
                        </a:rPr>
                        <a:t>malloc</a:t>
                      </a:r>
                      <a:r>
                        <a:rPr lang="en-US" sz="2400" b="0" dirty="0">
                          <a:solidFill>
                            <a:srgbClr val="000000"/>
                          </a:solidFill>
                          <a:effectLst/>
                        </a:rPr>
                        <a:t>() stands for </a:t>
                      </a:r>
                      <a:r>
                        <a:rPr lang="en-US" sz="2400" b="1" dirty="0">
                          <a:solidFill>
                            <a:srgbClr val="000000"/>
                          </a:solidFill>
                          <a:effectLst/>
                        </a:rPr>
                        <a:t>memory allocation</a:t>
                      </a:r>
                      <a:r>
                        <a:rPr lang="en-US" sz="2400" b="0" dirty="0">
                          <a:solidFill>
                            <a:srgbClr val="000000"/>
                          </a:solidFill>
                          <a:effectLst/>
                        </a:rPr>
                        <a:t>.</a:t>
                      </a:r>
                    </a:p>
                  </a:txBody>
                  <a:tcPr marL="70774" marR="70774" marT="35387" marB="35387" anchor="ctr">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tc>
                  <a:txBody>
                    <a:bodyPr/>
                    <a:lstStyle/>
                    <a:p>
                      <a:pPr fontAlgn="t" latinLnBrk="0"/>
                      <a:r>
                        <a:rPr lang="en-US" sz="2400" b="0" dirty="0" err="1">
                          <a:solidFill>
                            <a:srgbClr val="000000"/>
                          </a:solidFill>
                          <a:effectLst/>
                        </a:rPr>
                        <a:t>calloc</a:t>
                      </a:r>
                      <a:r>
                        <a:rPr lang="en-US" sz="2400" b="0" dirty="0">
                          <a:solidFill>
                            <a:srgbClr val="000000"/>
                          </a:solidFill>
                          <a:effectLst/>
                        </a:rPr>
                        <a:t>() stands for </a:t>
                      </a:r>
                      <a:r>
                        <a:rPr lang="en-US" sz="2400" b="1" dirty="0">
                          <a:solidFill>
                            <a:srgbClr val="000000"/>
                          </a:solidFill>
                          <a:effectLst/>
                        </a:rPr>
                        <a:t>contiguous allocation</a:t>
                      </a:r>
                      <a:r>
                        <a:rPr lang="en-US" sz="2400" b="0" dirty="0">
                          <a:solidFill>
                            <a:srgbClr val="000000"/>
                          </a:solidFill>
                          <a:effectLst/>
                        </a:rPr>
                        <a:t>.</a:t>
                      </a:r>
                    </a:p>
                  </a:txBody>
                  <a:tcPr marL="70774" marR="70774" marT="35387" marB="35387" anchor="ctr">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extLst>
                  <a:ext uri="{0D108BD9-81ED-4DB2-BD59-A6C34878D82A}">
                    <a16:rowId xmlns:a16="http://schemas.microsoft.com/office/drawing/2014/main" val="1886399202"/>
                  </a:ext>
                </a:extLst>
              </a:tr>
            </a:tbl>
          </a:graphicData>
        </a:graphic>
      </p:graphicFrame>
    </p:spTree>
    <p:extLst>
      <p:ext uri="{BB962C8B-B14F-4D97-AF65-F5344CB8AC3E}">
        <p14:creationId xmlns:p14="http://schemas.microsoft.com/office/powerpoint/2010/main" val="285154054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397524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4" y="731706"/>
            <a:ext cx="5027338" cy="4524315"/>
          </a:xfrm>
          <a:prstGeom prst="rect">
            <a:avLst/>
          </a:prstGeom>
          <a:noFill/>
        </p:spPr>
        <p:txBody>
          <a:bodyPr wrap="none" rtlCol="0">
            <a:spAutoFit/>
          </a:bodyPr>
          <a:lstStyle/>
          <a:p>
            <a:r>
              <a:rPr lang="en-US" b="1" dirty="0"/>
              <a:t>Outline</a:t>
            </a:r>
          </a:p>
          <a:p>
            <a:pPr marL="742950" lvl="1" indent="-285750">
              <a:buFont typeface="Arial" panose="020B0604020202020204" pitchFamily="34" charset="0"/>
              <a:buChar char="•"/>
            </a:pPr>
            <a:r>
              <a:rPr lang="en-US" dirty="0">
                <a:solidFill>
                  <a:schemeClr val="bg1">
                    <a:lumMod val="50000"/>
                  </a:schemeClr>
                </a:solidFill>
              </a:rPr>
              <a:t>Pointer</a:t>
            </a:r>
          </a:p>
          <a:p>
            <a:pPr marL="742950" lvl="1" indent="-285750">
              <a:buFont typeface="Arial" panose="020B0604020202020204" pitchFamily="34" charset="0"/>
              <a:buChar char="•"/>
            </a:pPr>
            <a:r>
              <a:rPr lang="en-US" dirty="0">
                <a:solidFill>
                  <a:schemeClr val="bg1">
                    <a:lumMod val="50000"/>
                  </a:schemeClr>
                </a:solidFill>
              </a:rPr>
              <a:t>Dynamic Memory Allocation</a:t>
            </a:r>
          </a:p>
          <a:p>
            <a:pPr marL="742950" lvl="1" indent="-285750">
              <a:buFont typeface="Arial" panose="020B0604020202020204" pitchFamily="34" charset="0"/>
              <a:buChar char="•"/>
            </a:pPr>
            <a:r>
              <a:rPr lang="en-US" dirty="0">
                <a:solidFill>
                  <a:schemeClr val="bg1">
                    <a:lumMod val="50000"/>
                  </a:schemeClr>
                </a:solidFill>
              </a:rPr>
              <a:t>Introduction to Linked List</a:t>
            </a:r>
          </a:p>
          <a:p>
            <a:pPr marL="742950" lvl="1" indent="-285750">
              <a:buFont typeface="Arial" panose="020B0604020202020204" pitchFamily="34" charset="0"/>
              <a:buChar char="•"/>
            </a:pPr>
            <a:r>
              <a:rPr lang="en-US" dirty="0">
                <a:solidFill>
                  <a:schemeClr val="bg1">
                    <a:lumMod val="50000"/>
                  </a:schemeClr>
                </a:solidFill>
              </a:rPr>
              <a:t>Types of Linked List</a:t>
            </a:r>
          </a:p>
          <a:p>
            <a:pPr marL="742950" lvl="1" indent="-285750">
              <a:buFont typeface="Arial" panose="020B0604020202020204" pitchFamily="34" charset="0"/>
              <a:buChar char="•"/>
            </a:pPr>
            <a:r>
              <a:rPr lang="en-US" dirty="0">
                <a:solidFill>
                  <a:schemeClr val="bg1">
                    <a:lumMod val="50000"/>
                  </a:schemeClr>
                </a:solidFill>
              </a:rPr>
              <a:t>Operations on Singly Linked List</a:t>
            </a:r>
          </a:p>
          <a:p>
            <a:pPr marL="1200150" lvl="2" indent="-285750">
              <a:buFont typeface="Arial" panose="020B0604020202020204" pitchFamily="34" charset="0"/>
              <a:buChar char="•"/>
            </a:pPr>
            <a:r>
              <a:rPr lang="en-US" dirty="0">
                <a:solidFill>
                  <a:schemeClr val="bg1">
                    <a:lumMod val="50000"/>
                  </a:schemeClr>
                </a:solidFill>
              </a:rPr>
              <a:t>Insert a node at the beginning of the list</a:t>
            </a:r>
          </a:p>
          <a:p>
            <a:pPr marL="1200150" lvl="2" indent="-285750">
              <a:buFont typeface="Arial" panose="020B0604020202020204" pitchFamily="34" charset="0"/>
              <a:buChar char="•"/>
            </a:pPr>
            <a:r>
              <a:rPr lang="en-US" dirty="0">
                <a:solidFill>
                  <a:schemeClr val="bg1">
                    <a:lumMod val="50000"/>
                  </a:schemeClr>
                </a:solidFill>
              </a:rPr>
              <a:t>Insert a node at the end of the list</a:t>
            </a:r>
          </a:p>
          <a:p>
            <a:pPr marL="1200150" lvl="2" indent="-285750">
              <a:buFont typeface="Arial" panose="020B0604020202020204" pitchFamily="34" charset="0"/>
              <a:buChar char="•"/>
            </a:pPr>
            <a:r>
              <a:rPr lang="en-US" dirty="0">
                <a:solidFill>
                  <a:schemeClr val="bg1">
                    <a:lumMod val="50000"/>
                  </a:schemeClr>
                </a:solidFill>
              </a:rPr>
              <a:t>Insert a node at the specific location</a:t>
            </a:r>
          </a:p>
          <a:p>
            <a:pPr marL="1200150" lvl="2" indent="-285750">
              <a:buFont typeface="Arial" panose="020B0604020202020204" pitchFamily="34" charset="0"/>
              <a:buChar char="•"/>
            </a:pPr>
            <a:r>
              <a:rPr lang="en-US" dirty="0">
                <a:solidFill>
                  <a:schemeClr val="bg1">
                    <a:lumMod val="50000"/>
                  </a:schemeClr>
                </a:solidFill>
              </a:rPr>
              <a:t>Delete the first node</a:t>
            </a:r>
          </a:p>
          <a:p>
            <a:pPr marL="1200150" lvl="2" indent="-285750">
              <a:buFont typeface="Arial" panose="020B0604020202020204" pitchFamily="34" charset="0"/>
              <a:buChar char="•"/>
            </a:pPr>
            <a:r>
              <a:rPr lang="en-US" dirty="0">
                <a:solidFill>
                  <a:schemeClr val="bg1">
                    <a:lumMod val="50000"/>
                  </a:schemeClr>
                </a:solidFill>
              </a:rPr>
              <a:t>Delete the last node – </a:t>
            </a:r>
          </a:p>
          <a:p>
            <a:pPr marL="1200150" lvl="2" indent="-285750">
              <a:buFont typeface="Arial" panose="020B0604020202020204" pitchFamily="34" charset="0"/>
              <a:buChar char="•"/>
            </a:pPr>
            <a:r>
              <a:rPr lang="en-US" dirty="0">
                <a:solidFill>
                  <a:schemeClr val="bg1">
                    <a:lumMod val="50000"/>
                  </a:schemeClr>
                </a:solidFill>
              </a:rPr>
              <a:t>Delete the specified node</a:t>
            </a:r>
          </a:p>
          <a:p>
            <a:pPr marL="1200150" lvl="2" indent="-285750">
              <a:buFont typeface="Arial" panose="020B0604020202020204" pitchFamily="34" charset="0"/>
              <a:buChar char="•"/>
            </a:pPr>
            <a:r>
              <a:rPr lang="en-US" dirty="0">
                <a:solidFill>
                  <a:schemeClr val="bg1">
                    <a:lumMod val="50000"/>
                  </a:schemeClr>
                </a:solidFill>
              </a:rPr>
              <a:t>Search the node</a:t>
            </a:r>
          </a:p>
          <a:p>
            <a:pPr marL="1200150" lvl="2" indent="-285750">
              <a:buFont typeface="Arial" panose="020B0604020202020204" pitchFamily="34" charset="0"/>
              <a:buChar char="•"/>
            </a:pPr>
            <a:r>
              <a:rPr lang="en-US" dirty="0">
                <a:solidFill>
                  <a:schemeClr val="bg1">
                    <a:lumMod val="50000"/>
                  </a:schemeClr>
                </a:solidFill>
              </a:rPr>
              <a:t>Count number of nodes</a:t>
            </a:r>
          </a:p>
          <a:p>
            <a:pPr marL="1200150" lvl="2" indent="-285750">
              <a:buFont typeface="Arial" panose="020B0604020202020204" pitchFamily="34" charset="0"/>
              <a:buChar char="•"/>
            </a:pPr>
            <a:r>
              <a:rPr lang="en-US" dirty="0">
                <a:solidFill>
                  <a:schemeClr val="bg1">
                    <a:lumMod val="50000"/>
                  </a:schemeClr>
                </a:solidFill>
              </a:rPr>
              <a:t>Display the list</a:t>
            </a:r>
          </a:p>
          <a:p>
            <a:pPr marL="742950" lvl="1" indent="-285750">
              <a:buFont typeface="Arial" panose="020B0604020202020204" pitchFamily="34" charset="0"/>
              <a:buChar char="•"/>
            </a:pPr>
            <a:r>
              <a:rPr lang="en-US" dirty="0">
                <a:solidFill>
                  <a:schemeClr val="bg1">
                    <a:lumMod val="50000"/>
                  </a:schemeClr>
                </a:solidFill>
              </a:rPr>
              <a:t>Applications of Linked List</a:t>
            </a:r>
          </a:p>
        </p:txBody>
      </p:sp>
    </p:spTree>
    <p:extLst>
      <p:ext uri="{BB962C8B-B14F-4D97-AF65-F5344CB8AC3E}">
        <p14:creationId xmlns:p14="http://schemas.microsoft.com/office/powerpoint/2010/main" val="24575507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983E3B-2511-4243-BA47-B3F8B49B3220}"/>
              </a:ext>
            </a:extLst>
          </p:cNvPr>
          <p:cNvSpPr>
            <a:spLocks noGrp="1"/>
          </p:cNvSpPr>
          <p:nvPr>
            <p:ph type="title"/>
          </p:nvPr>
        </p:nvSpPr>
        <p:spPr/>
        <p:txBody>
          <a:bodyPr/>
          <a:lstStyle/>
          <a:p>
            <a:r>
              <a:rPr lang="en-US" dirty="0"/>
              <a:t>Structure</a:t>
            </a:r>
          </a:p>
        </p:txBody>
      </p:sp>
      <p:sp>
        <p:nvSpPr>
          <p:cNvPr id="5" name="Text Placeholder 4">
            <a:extLst>
              <a:ext uri="{FF2B5EF4-FFF2-40B4-BE49-F238E27FC236}">
                <a16:creationId xmlns:a16="http://schemas.microsoft.com/office/drawing/2014/main" id="{8DAEF239-0D7E-40EC-AD1F-DF340BCF1B4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3775479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Introduction of Structure</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a:buClr>
                <a:srgbClr val="C00000"/>
              </a:buClr>
            </a:pPr>
            <a:r>
              <a:rPr lang="en-US" b="1" dirty="0">
                <a:solidFill>
                  <a:srgbClr val="C00000"/>
                </a:solidFill>
              </a:rPr>
              <a:t>Structure</a:t>
            </a:r>
            <a:r>
              <a:rPr lang="en-US" dirty="0">
                <a:solidFill>
                  <a:schemeClr val="accent6"/>
                </a:solidFill>
              </a:rPr>
              <a:t> </a:t>
            </a:r>
            <a:r>
              <a:rPr lang="en-US" dirty="0"/>
              <a:t>is a collection of logically related </a:t>
            </a:r>
            <a:r>
              <a:rPr lang="en-US" dirty="0">
                <a:solidFill>
                  <a:srgbClr val="0070C0"/>
                </a:solidFill>
              </a:rPr>
              <a:t>data items of different data types </a:t>
            </a:r>
            <a:r>
              <a:rPr lang="en-US" dirty="0"/>
              <a:t>grouped together under a single name.</a:t>
            </a:r>
          </a:p>
          <a:p>
            <a:pPr>
              <a:buClr>
                <a:srgbClr val="C00000"/>
              </a:buClr>
            </a:pPr>
            <a:r>
              <a:rPr lang="en-US" dirty="0"/>
              <a:t>Structure is a </a:t>
            </a:r>
            <a:r>
              <a:rPr lang="en-US" dirty="0">
                <a:solidFill>
                  <a:srgbClr val="0070C0"/>
                </a:solidFill>
              </a:rPr>
              <a:t>user-defined </a:t>
            </a:r>
            <a:r>
              <a:rPr lang="en-US" dirty="0"/>
              <a:t>data type. </a:t>
            </a:r>
          </a:p>
          <a:p>
            <a:pPr marL="0" indent="0">
              <a:buNone/>
            </a:pPr>
            <a:r>
              <a:rPr lang="en-US" b="1" dirty="0"/>
              <a:t>Syntax:</a:t>
            </a:r>
          </a:p>
          <a:p>
            <a:pPr marL="457200" indent="0">
              <a:spcBef>
                <a:spcPts val="0"/>
              </a:spcBef>
              <a:buNone/>
            </a:pPr>
            <a:r>
              <a:rPr lang="en-US" b="1" dirty="0" err="1">
                <a:solidFill>
                  <a:srgbClr val="1D6FA9"/>
                </a:solidFill>
              </a:rPr>
              <a:t>struct</a:t>
            </a:r>
            <a:r>
              <a:rPr lang="en-US" dirty="0">
                <a:solidFill>
                  <a:srgbClr val="0070C0"/>
                </a:solidFill>
              </a:rPr>
              <a:t> </a:t>
            </a:r>
            <a:r>
              <a:rPr lang="en-US" dirty="0"/>
              <a:t>  </a:t>
            </a:r>
            <a:r>
              <a:rPr lang="en-US" dirty="0" err="1">
                <a:solidFill>
                  <a:srgbClr val="C00000"/>
                </a:solidFill>
              </a:rPr>
              <a:t>structure_name</a:t>
            </a:r>
            <a:r>
              <a:rPr lang="en-US" dirty="0"/>
              <a:t> </a:t>
            </a:r>
          </a:p>
          <a:p>
            <a:pPr marL="457200" indent="0">
              <a:spcBef>
                <a:spcPts val="0"/>
              </a:spcBef>
              <a:buNone/>
            </a:pPr>
            <a:r>
              <a:rPr lang="en-US" dirty="0"/>
              <a:t>{ </a:t>
            </a:r>
          </a:p>
          <a:p>
            <a:pPr marL="914400" indent="0">
              <a:spcBef>
                <a:spcPts val="0"/>
              </a:spcBef>
              <a:buNone/>
            </a:pPr>
            <a:r>
              <a:rPr lang="en-US" dirty="0" err="1"/>
              <a:t>data_type</a:t>
            </a:r>
            <a:r>
              <a:rPr lang="en-US" dirty="0"/>
              <a:t>   </a:t>
            </a:r>
            <a:r>
              <a:rPr lang="en-US" dirty="0">
                <a:solidFill>
                  <a:srgbClr val="1D6FA9"/>
                </a:solidFill>
              </a:rPr>
              <a:t>member1</a:t>
            </a:r>
            <a:r>
              <a:rPr lang="en-US" dirty="0"/>
              <a:t>; </a:t>
            </a:r>
          </a:p>
          <a:p>
            <a:pPr marL="914400" indent="0">
              <a:spcBef>
                <a:spcPts val="0"/>
              </a:spcBef>
              <a:buNone/>
            </a:pPr>
            <a:r>
              <a:rPr lang="en-US" dirty="0" err="1"/>
              <a:t>data_type</a:t>
            </a:r>
            <a:r>
              <a:rPr lang="en-US" dirty="0"/>
              <a:t>   </a:t>
            </a:r>
            <a:r>
              <a:rPr lang="en-US" dirty="0">
                <a:solidFill>
                  <a:srgbClr val="1D6FA9"/>
                </a:solidFill>
              </a:rPr>
              <a:t>member2</a:t>
            </a:r>
            <a:r>
              <a:rPr lang="en-US" dirty="0"/>
              <a:t>; </a:t>
            </a:r>
          </a:p>
          <a:p>
            <a:pPr marL="457200" indent="0">
              <a:spcBef>
                <a:spcPts val="0"/>
              </a:spcBef>
              <a:buNone/>
            </a:pPr>
            <a:r>
              <a:rPr lang="en-US" dirty="0"/>
              <a:t>}; </a:t>
            </a:r>
          </a:p>
          <a:p>
            <a:pPr marL="0" indent="0">
              <a:spcBef>
                <a:spcPts val="0"/>
              </a:spcBef>
              <a:buNone/>
            </a:pPr>
            <a:endParaRPr lang="en-US" b="1" dirty="0"/>
          </a:p>
        </p:txBody>
      </p:sp>
      <p:sp>
        <p:nvSpPr>
          <p:cNvPr id="25" name="TextBox 24"/>
          <p:cNvSpPr txBox="1"/>
          <p:nvPr/>
        </p:nvSpPr>
        <p:spPr>
          <a:xfrm>
            <a:off x="1563478" y="1915043"/>
            <a:ext cx="2271776" cy="461665"/>
          </a:xfrm>
          <a:prstGeom prst="rect">
            <a:avLst/>
          </a:prstGeom>
          <a:noFill/>
        </p:spPr>
        <p:txBody>
          <a:bodyPr wrap="none" rtlCol="0">
            <a:spAutoFit/>
          </a:bodyPr>
          <a:lstStyle/>
          <a:p>
            <a:r>
              <a:rPr lang="en-US" sz="2400" b="1" dirty="0" err="1">
                <a:solidFill>
                  <a:srgbClr val="C00000"/>
                </a:solidFill>
              </a:rPr>
              <a:t>struct</a:t>
            </a:r>
            <a:r>
              <a:rPr lang="en-US" sz="2400" b="1" dirty="0">
                <a:solidFill>
                  <a:schemeClr val="accent6"/>
                </a:solidFill>
              </a:rPr>
              <a:t> </a:t>
            </a:r>
            <a:r>
              <a:rPr lang="en-US" sz="2400" dirty="0"/>
              <a:t>is keyword</a:t>
            </a:r>
            <a:endParaRPr lang="en-US" dirty="0"/>
          </a:p>
        </p:txBody>
      </p:sp>
      <p:sp>
        <p:nvSpPr>
          <p:cNvPr id="26" name="TextBox 25"/>
          <p:cNvSpPr txBox="1"/>
          <p:nvPr/>
        </p:nvSpPr>
        <p:spPr>
          <a:xfrm>
            <a:off x="3803584" y="1903512"/>
            <a:ext cx="5123518" cy="461665"/>
          </a:xfrm>
          <a:prstGeom prst="rect">
            <a:avLst/>
          </a:prstGeom>
          <a:noFill/>
        </p:spPr>
        <p:txBody>
          <a:bodyPr wrap="none" rtlCol="0">
            <a:spAutoFit/>
          </a:bodyPr>
          <a:lstStyle/>
          <a:p>
            <a:r>
              <a:rPr lang="en-US" sz="2400" dirty="0" err="1">
                <a:solidFill>
                  <a:srgbClr val="C00000"/>
                </a:solidFill>
              </a:rPr>
              <a:t>structure_name</a:t>
            </a:r>
            <a:r>
              <a:rPr lang="en-US" sz="2400" dirty="0">
                <a:solidFill>
                  <a:srgbClr val="C00000"/>
                </a:solidFill>
              </a:rPr>
              <a:t> </a:t>
            </a:r>
            <a:r>
              <a:rPr lang="en-US" sz="2400" dirty="0"/>
              <a:t>is tag name of structure</a:t>
            </a:r>
          </a:p>
        </p:txBody>
      </p:sp>
      <p:sp>
        <p:nvSpPr>
          <p:cNvPr id="27" name="TextBox 26"/>
          <p:cNvSpPr txBox="1"/>
          <p:nvPr/>
        </p:nvSpPr>
        <p:spPr>
          <a:xfrm>
            <a:off x="4047565" y="3195372"/>
            <a:ext cx="5758308" cy="461665"/>
          </a:xfrm>
          <a:prstGeom prst="rect">
            <a:avLst/>
          </a:prstGeom>
          <a:noFill/>
        </p:spPr>
        <p:txBody>
          <a:bodyPr wrap="none" rtlCol="0">
            <a:spAutoFit/>
          </a:bodyPr>
          <a:lstStyle/>
          <a:p>
            <a:pPr>
              <a:spcBef>
                <a:spcPts val="0"/>
              </a:spcBef>
              <a:buNone/>
            </a:pPr>
            <a:r>
              <a:rPr lang="en-US" sz="2400" dirty="0">
                <a:solidFill>
                  <a:srgbClr val="C00000"/>
                </a:solidFill>
              </a:rPr>
              <a:t>member1, member2 </a:t>
            </a:r>
            <a:r>
              <a:rPr lang="en-US" sz="2400" dirty="0"/>
              <a:t>are members of structure</a:t>
            </a:r>
          </a:p>
        </p:txBody>
      </p:sp>
      <p:sp>
        <p:nvSpPr>
          <p:cNvPr id="15" name="Right Brace 14"/>
          <p:cNvSpPr/>
          <p:nvPr/>
        </p:nvSpPr>
        <p:spPr>
          <a:xfrm>
            <a:off x="3835254" y="3050424"/>
            <a:ext cx="212311" cy="827557"/>
          </a:xfrm>
          <a:prstGeom prst="rightBrace">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Straight Arrow Connector 18"/>
          <p:cNvCxnSpPr/>
          <p:nvPr/>
        </p:nvCxnSpPr>
        <p:spPr>
          <a:xfrm flipV="1">
            <a:off x="1256885" y="2176104"/>
            <a:ext cx="322729" cy="286771"/>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3570972" y="2358617"/>
            <a:ext cx="322729" cy="286771"/>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6797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26"/>
                                        </p:tgtEl>
                                        <p:attrNameLst>
                                          <p:attrName>style.visibility</p:attrName>
                                        </p:attrNameLst>
                                      </p:cBhvr>
                                      <p:to>
                                        <p:strVal val="visible"/>
                                      </p:to>
                                    </p:set>
                                  </p:childTnLst>
                                </p:cTn>
                              </p:par>
                              <p:par>
                                <p:cTn id="31" presetID="10" presetClass="exit" presetSubtype="0" fill="hold" nodeType="withEffect">
                                  <p:stCondLst>
                                    <p:cond delay="0"/>
                                  </p:stCondLst>
                                  <p:childTnLst>
                                    <p:animEffect transition="out" filter="fade">
                                      <p:cBhvr>
                                        <p:cTn id="32" dur="500"/>
                                        <p:tgtEl>
                                          <p:spTgt spid="19"/>
                                        </p:tgtEl>
                                      </p:cBhvr>
                                    </p:animEffect>
                                    <p:set>
                                      <p:cBhvr>
                                        <p:cTn id="33" dur="1" fill="hold">
                                          <p:stCondLst>
                                            <p:cond delay="499"/>
                                          </p:stCondLst>
                                        </p:cTn>
                                        <p:tgtEl>
                                          <p:spTgt spid="19"/>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25"/>
                                        </p:tgtEl>
                                      </p:cBhvr>
                                    </p:animEffect>
                                    <p:set>
                                      <p:cBhvr>
                                        <p:cTn id="36" dur="1" fill="hold">
                                          <p:stCondLst>
                                            <p:cond delay="499"/>
                                          </p:stCondLst>
                                        </p:cTn>
                                        <p:tgtEl>
                                          <p:spTgt spid="2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3">
                                            <p:txEl>
                                              <p:pRg st="4" end="4"/>
                                            </p:txEl>
                                          </p:spTgt>
                                        </p:tgtEl>
                                        <p:attrNameLst>
                                          <p:attrName>style.visibility</p:attrName>
                                        </p:attrNameLst>
                                      </p:cBhvr>
                                      <p:to>
                                        <p:strVal val="visible"/>
                                      </p:to>
                                    </p:set>
                                  </p:childTnLst>
                                </p:cTn>
                              </p:par>
                              <p:par>
                                <p:cTn id="41" presetID="10" presetClass="exit" presetSubtype="0" fill="hold" nodeType="withEffect">
                                  <p:stCondLst>
                                    <p:cond delay="0"/>
                                  </p:stCondLst>
                                  <p:childTnLst>
                                    <p:animEffect transition="out" filter="fade">
                                      <p:cBhvr>
                                        <p:cTn id="42" dur="500"/>
                                        <p:tgtEl>
                                          <p:spTgt spid="30"/>
                                        </p:tgtEl>
                                      </p:cBhvr>
                                    </p:animEffect>
                                    <p:set>
                                      <p:cBhvr>
                                        <p:cTn id="43" dur="1" fill="hold">
                                          <p:stCondLst>
                                            <p:cond delay="499"/>
                                          </p:stCondLst>
                                        </p:cTn>
                                        <p:tgtEl>
                                          <p:spTgt spid="30"/>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26"/>
                                        </p:tgtEl>
                                      </p:cBhvr>
                                    </p:animEffect>
                                    <p:set>
                                      <p:cBhvr>
                                        <p:cTn id="46" dur="1" fill="hold">
                                          <p:stCondLst>
                                            <p:cond delay="499"/>
                                          </p:stCondLst>
                                        </p:cTn>
                                        <p:tgtEl>
                                          <p:spTgt spid="2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P spid="26" grpId="0"/>
      <p:bldP spid="26" grpId="1"/>
      <p:bldP spid="27" grpId="0"/>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Introduction of Structure</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0" indent="0">
              <a:buNone/>
            </a:pPr>
            <a:r>
              <a:rPr lang="en-US" dirty="0"/>
              <a:t> </a:t>
            </a:r>
          </a:p>
        </p:txBody>
      </p:sp>
      <p:sp>
        <p:nvSpPr>
          <p:cNvPr id="26" name="TextBox 25"/>
          <p:cNvSpPr txBox="1"/>
          <p:nvPr/>
        </p:nvSpPr>
        <p:spPr>
          <a:xfrm>
            <a:off x="131180" y="889814"/>
            <a:ext cx="4911467" cy="5742085"/>
          </a:xfrm>
          <a:prstGeom prst="rect">
            <a:avLst/>
          </a:prstGeom>
          <a:noFill/>
        </p:spPr>
        <p:txBody>
          <a:bodyPr wrap="square" rtlCol="0">
            <a:spAutoFit/>
          </a:bodyPr>
          <a:lstStyle/>
          <a:p>
            <a:r>
              <a:rPr lang="en-US" sz="2400" b="1" dirty="0">
                <a:solidFill>
                  <a:srgbClr val="C00000"/>
                </a:solidFill>
              </a:rPr>
              <a:t>Two ways to create structure variables</a:t>
            </a:r>
          </a:p>
          <a:p>
            <a:pPr marL="457200" indent="0">
              <a:spcBef>
                <a:spcPts val="1000"/>
              </a:spcBef>
              <a:buNone/>
            </a:pPr>
            <a:r>
              <a:rPr lang="en-US" sz="2400" b="1" dirty="0" err="1">
                <a:solidFill>
                  <a:srgbClr val="1D6FA9"/>
                </a:solidFill>
              </a:rPr>
              <a:t>struct</a:t>
            </a:r>
            <a:r>
              <a:rPr lang="en-US" sz="2400" dirty="0">
                <a:solidFill>
                  <a:srgbClr val="0070C0"/>
                </a:solidFill>
              </a:rPr>
              <a:t>   </a:t>
            </a:r>
            <a:r>
              <a:rPr lang="en-US" sz="2400" dirty="0">
                <a:solidFill>
                  <a:srgbClr val="C00000"/>
                </a:solidFill>
              </a:rPr>
              <a:t>employee</a:t>
            </a:r>
            <a:r>
              <a:rPr lang="en-US" sz="2400" dirty="0">
                <a:solidFill>
                  <a:schemeClr val="accent6"/>
                </a:solidFill>
              </a:rPr>
              <a:t> </a:t>
            </a:r>
          </a:p>
          <a:p>
            <a:pPr marL="457200" indent="0">
              <a:spcBef>
                <a:spcPts val="0"/>
              </a:spcBef>
              <a:buNone/>
            </a:pPr>
            <a:r>
              <a:rPr lang="en-US" sz="2400" dirty="0"/>
              <a:t>{ </a:t>
            </a:r>
          </a:p>
          <a:p>
            <a:pPr marL="914400" indent="0">
              <a:spcBef>
                <a:spcPts val="0"/>
              </a:spcBef>
              <a:buNone/>
            </a:pPr>
            <a:r>
              <a:rPr lang="en-US" sz="2400" dirty="0" err="1">
                <a:solidFill>
                  <a:srgbClr val="0D7150"/>
                </a:solidFill>
              </a:rPr>
              <a:t>int</a:t>
            </a:r>
            <a:r>
              <a:rPr lang="en-US" sz="2400" dirty="0"/>
              <a:t>   </a:t>
            </a:r>
            <a:r>
              <a:rPr lang="en-US" sz="2400" dirty="0" err="1"/>
              <a:t>emp_no</a:t>
            </a:r>
            <a:r>
              <a:rPr lang="en-US" sz="2400" dirty="0"/>
              <a:t>; </a:t>
            </a:r>
          </a:p>
          <a:p>
            <a:pPr marL="914400" indent="0">
              <a:spcBef>
                <a:spcPts val="0"/>
              </a:spcBef>
              <a:buNone/>
            </a:pPr>
            <a:r>
              <a:rPr lang="en-US" sz="2400" dirty="0">
                <a:solidFill>
                  <a:srgbClr val="0D7150"/>
                </a:solidFill>
              </a:rPr>
              <a:t>char</a:t>
            </a:r>
            <a:r>
              <a:rPr lang="en-US" sz="2400" dirty="0"/>
              <a:t>   name[20]; </a:t>
            </a:r>
          </a:p>
          <a:p>
            <a:pPr marL="914400" indent="0">
              <a:spcBef>
                <a:spcPts val="0"/>
              </a:spcBef>
              <a:buNone/>
            </a:pPr>
            <a:r>
              <a:rPr lang="en-US" sz="2400" dirty="0" err="1">
                <a:solidFill>
                  <a:srgbClr val="0D7150"/>
                </a:solidFill>
              </a:rPr>
              <a:t>int</a:t>
            </a:r>
            <a:r>
              <a:rPr lang="en-US" sz="2400" dirty="0"/>
              <a:t>   age; </a:t>
            </a:r>
          </a:p>
          <a:p>
            <a:pPr marL="457200" indent="0">
              <a:spcBef>
                <a:spcPts val="0"/>
              </a:spcBef>
              <a:buNone/>
            </a:pPr>
            <a:r>
              <a:rPr lang="en-US" sz="2400" dirty="0"/>
              <a:t>}; </a:t>
            </a:r>
          </a:p>
          <a:p>
            <a:pPr marL="457200" indent="0">
              <a:lnSpc>
                <a:spcPct val="85000"/>
              </a:lnSpc>
              <a:spcBef>
                <a:spcPts val="0"/>
              </a:spcBef>
              <a:buNone/>
            </a:pPr>
            <a:endParaRPr lang="en-US" sz="2400" dirty="0"/>
          </a:p>
          <a:p>
            <a:pPr marL="457200" indent="0">
              <a:lnSpc>
                <a:spcPct val="85000"/>
              </a:lnSpc>
              <a:spcBef>
                <a:spcPts val="0"/>
              </a:spcBef>
              <a:buNone/>
            </a:pPr>
            <a:r>
              <a:rPr lang="en-US" sz="2400" b="1" dirty="0" err="1">
                <a:solidFill>
                  <a:srgbClr val="1D6FA9"/>
                </a:solidFill>
              </a:rPr>
              <a:t>struct</a:t>
            </a:r>
            <a:r>
              <a:rPr lang="en-US" sz="2400" b="1" dirty="0"/>
              <a:t>   </a:t>
            </a:r>
            <a:r>
              <a:rPr lang="en-US" sz="2400" dirty="0">
                <a:solidFill>
                  <a:srgbClr val="C00000"/>
                </a:solidFill>
              </a:rPr>
              <a:t>employee</a:t>
            </a:r>
            <a:r>
              <a:rPr lang="en-US" sz="2400" b="1" dirty="0"/>
              <a:t>   </a:t>
            </a:r>
            <a:r>
              <a:rPr lang="en-US" sz="2400" dirty="0">
                <a:solidFill>
                  <a:srgbClr val="0D7150"/>
                </a:solidFill>
              </a:rPr>
              <a:t>e1, e2, e3</a:t>
            </a:r>
            <a:r>
              <a:rPr lang="en-US" sz="2400" b="1" dirty="0"/>
              <a:t>;</a:t>
            </a:r>
          </a:p>
          <a:p>
            <a:pPr marL="457200" indent="0">
              <a:lnSpc>
                <a:spcPct val="85000"/>
              </a:lnSpc>
              <a:spcBef>
                <a:spcPts val="0"/>
              </a:spcBef>
              <a:buNone/>
            </a:pPr>
            <a:endParaRPr lang="en-US" sz="2400" b="1" dirty="0"/>
          </a:p>
          <a:p>
            <a:pPr marL="457200">
              <a:lnSpc>
                <a:spcPct val="90000"/>
              </a:lnSpc>
              <a:buNone/>
            </a:pPr>
            <a:r>
              <a:rPr lang="en-US" sz="2400" b="1" dirty="0">
                <a:solidFill>
                  <a:srgbClr val="1D6FA9"/>
                </a:solidFill>
              </a:rPr>
              <a:t>struct</a:t>
            </a:r>
            <a:r>
              <a:rPr lang="en-US" sz="2400" dirty="0">
                <a:solidFill>
                  <a:srgbClr val="0070C0"/>
                </a:solidFill>
              </a:rPr>
              <a:t>   </a:t>
            </a:r>
            <a:r>
              <a:rPr lang="en-US" sz="2400" dirty="0">
                <a:solidFill>
                  <a:srgbClr val="C00000"/>
                </a:solidFill>
              </a:rPr>
              <a:t>employee</a:t>
            </a:r>
            <a:r>
              <a:rPr lang="en-US" sz="2400" dirty="0">
                <a:solidFill>
                  <a:schemeClr val="accent6"/>
                </a:solidFill>
              </a:rPr>
              <a:t> </a:t>
            </a:r>
          </a:p>
          <a:p>
            <a:pPr marL="457200">
              <a:lnSpc>
                <a:spcPct val="90000"/>
              </a:lnSpc>
              <a:buNone/>
            </a:pPr>
            <a:r>
              <a:rPr lang="en-US" sz="2400" dirty="0"/>
              <a:t>{ </a:t>
            </a:r>
          </a:p>
          <a:p>
            <a:pPr marL="914400">
              <a:lnSpc>
                <a:spcPct val="90000"/>
              </a:lnSpc>
              <a:buNone/>
            </a:pPr>
            <a:r>
              <a:rPr lang="en-US" sz="2400" dirty="0" err="1">
                <a:solidFill>
                  <a:srgbClr val="0D7150"/>
                </a:solidFill>
              </a:rPr>
              <a:t>int</a:t>
            </a:r>
            <a:r>
              <a:rPr lang="en-US" sz="2400" dirty="0">
                <a:solidFill>
                  <a:srgbClr val="0D7150"/>
                </a:solidFill>
              </a:rPr>
              <a:t> </a:t>
            </a:r>
            <a:r>
              <a:rPr lang="en-US" sz="2400" dirty="0"/>
              <a:t>  </a:t>
            </a:r>
            <a:r>
              <a:rPr lang="en-US" sz="2400" dirty="0" err="1"/>
              <a:t>emp_no</a:t>
            </a:r>
            <a:r>
              <a:rPr lang="en-US" sz="2400" dirty="0"/>
              <a:t>; </a:t>
            </a:r>
          </a:p>
          <a:p>
            <a:pPr marL="914400">
              <a:lnSpc>
                <a:spcPct val="90000"/>
              </a:lnSpc>
              <a:buNone/>
            </a:pPr>
            <a:r>
              <a:rPr lang="en-US" sz="2400" dirty="0">
                <a:solidFill>
                  <a:srgbClr val="0D7150"/>
                </a:solidFill>
              </a:rPr>
              <a:t>char</a:t>
            </a:r>
            <a:r>
              <a:rPr lang="en-US" sz="2400" dirty="0"/>
              <a:t>   name[20]; </a:t>
            </a:r>
          </a:p>
          <a:p>
            <a:pPr marL="914400">
              <a:lnSpc>
                <a:spcPct val="90000"/>
              </a:lnSpc>
              <a:buNone/>
            </a:pPr>
            <a:r>
              <a:rPr lang="en-US" sz="2400" dirty="0" err="1">
                <a:solidFill>
                  <a:srgbClr val="0D7150"/>
                </a:solidFill>
              </a:rPr>
              <a:t>int</a:t>
            </a:r>
            <a:r>
              <a:rPr lang="en-US" sz="2400" dirty="0">
                <a:solidFill>
                  <a:srgbClr val="0D7150"/>
                </a:solidFill>
              </a:rPr>
              <a:t> </a:t>
            </a:r>
            <a:r>
              <a:rPr lang="en-US" sz="2400" dirty="0"/>
              <a:t>  age; </a:t>
            </a:r>
          </a:p>
          <a:p>
            <a:pPr marL="457200">
              <a:lnSpc>
                <a:spcPct val="90000"/>
              </a:lnSpc>
              <a:buNone/>
            </a:pPr>
            <a:r>
              <a:rPr lang="en-US" sz="2400" dirty="0"/>
              <a:t>} </a:t>
            </a:r>
            <a:r>
              <a:rPr lang="en-US" sz="2400" b="1" dirty="0">
                <a:solidFill>
                  <a:srgbClr val="C00000"/>
                </a:solidFill>
              </a:rPr>
              <a:t>e1, e2, e3</a:t>
            </a:r>
            <a:r>
              <a:rPr lang="en-US" sz="2400" dirty="0"/>
              <a:t>;</a:t>
            </a:r>
            <a:endParaRPr lang="en-US" sz="2400" b="1" dirty="0"/>
          </a:p>
        </p:txBody>
      </p:sp>
      <p:sp>
        <p:nvSpPr>
          <p:cNvPr id="23" name="TextBox 22"/>
          <p:cNvSpPr txBox="1"/>
          <p:nvPr/>
        </p:nvSpPr>
        <p:spPr>
          <a:xfrm>
            <a:off x="5118427" y="903261"/>
            <a:ext cx="5263529" cy="5212709"/>
          </a:xfrm>
          <a:prstGeom prst="rect">
            <a:avLst/>
          </a:prstGeom>
          <a:noFill/>
        </p:spPr>
        <p:txBody>
          <a:bodyPr wrap="square" rtlCol="0">
            <a:spAutoFit/>
          </a:bodyPr>
          <a:lstStyle/>
          <a:p>
            <a:r>
              <a:rPr lang="en-US" sz="2400" b="1" dirty="0">
                <a:solidFill>
                  <a:srgbClr val="C00000"/>
                </a:solidFill>
              </a:rPr>
              <a:t>Structure using pointer</a:t>
            </a:r>
          </a:p>
          <a:p>
            <a:pPr marL="457200" indent="0">
              <a:spcBef>
                <a:spcPts val="1000"/>
              </a:spcBef>
              <a:buNone/>
            </a:pPr>
            <a:r>
              <a:rPr lang="en-US" sz="2400" b="1" dirty="0" err="1">
                <a:solidFill>
                  <a:srgbClr val="1D6FA9"/>
                </a:solidFill>
              </a:rPr>
              <a:t>struct</a:t>
            </a:r>
            <a:r>
              <a:rPr lang="en-US" sz="2400" dirty="0">
                <a:solidFill>
                  <a:srgbClr val="0070C0"/>
                </a:solidFill>
              </a:rPr>
              <a:t>   </a:t>
            </a:r>
            <a:r>
              <a:rPr lang="en-US" sz="2400" dirty="0">
                <a:solidFill>
                  <a:srgbClr val="C00000"/>
                </a:solidFill>
              </a:rPr>
              <a:t>point</a:t>
            </a:r>
          </a:p>
          <a:p>
            <a:pPr marL="457200" indent="0">
              <a:spcBef>
                <a:spcPts val="0"/>
              </a:spcBef>
              <a:buNone/>
            </a:pPr>
            <a:r>
              <a:rPr lang="en-US" sz="2400" dirty="0"/>
              <a:t>{ </a:t>
            </a:r>
          </a:p>
          <a:p>
            <a:pPr marL="914400" indent="0">
              <a:spcBef>
                <a:spcPts val="0"/>
              </a:spcBef>
              <a:buNone/>
            </a:pPr>
            <a:r>
              <a:rPr lang="en-US" sz="2400" dirty="0" err="1">
                <a:solidFill>
                  <a:srgbClr val="0D7150"/>
                </a:solidFill>
              </a:rPr>
              <a:t>int</a:t>
            </a:r>
            <a:r>
              <a:rPr lang="en-US" sz="2400" dirty="0"/>
              <a:t>   x; </a:t>
            </a:r>
          </a:p>
          <a:p>
            <a:pPr marL="914400" indent="0">
              <a:spcBef>
                <a:spcPts val="0"/>
              </a:spcBef>
              <a:buNone/>
            </a:pPr>
            <a:r>
              <a:rPr lang="en-US" sz="2400" dirty="0" err="1">
                <a:solidFill>
                  <a:srgbClr val="0D7150"/>
                </a:solidFill>
              </a:rPr>
              <a:t>int</a:t>
            </a:r>
            <a:r>
              <a:rPr lang="en-US" sz="2400" dirty="0"/>
              <a:t>   y; </a:t>
            </a:r>
          </a:p>
          <a:p>
            <a:pPr marL="457200" indent="0">
              <a:spcBef>
                <a:spcPts val="0"/>
              </a:spcBef>
              <a:buNone/>
            </a:pPr>
            <a:r>
              <a:rPr lang="en-US" sz="2400" dirty="0"/>
              <a:t>}; </a:t>
            </a:r>
          </a:p>
          <a:p>
            <a:pPr marL="457200" indent="0">
              <a:lnSpc>
                <a:spcPct val="85000"/>
              </a:lnSpc>
              <a:spcBef>
                <a:spcPts val="0"/>
              </a:spcBef>
              <a:buNone/>
            </a:pPr>
            <a:endParaRPr lang="en-US" sz="2400" dirty="0"/>
          </a:p>
          <a:p>
            <a:pPr marL="457200" indent="0">
              <a:lnSpc>
                <a:spcPct val="85000"/>
              </a:lnSpc>
              <a:spcBef>
                <a:spcPts val="0"/>
              </a:spcBef>
              <a:buNone/>
            </a:pPr>
            <a:r>
              <a:rPr lang="en-US" sz="2400" b="1" dirty="0" err="1">
                <a:solidFill>
                  <a:srgbClr val="1D6FA9"/>
                </a:solidFill>
              </a:rPr>
              <a:t>struct</a:t>
            </a:r>
            <a:r>
              <a:rPr lang="en-US" sz="2400" b="1" dirty="0">
                <a:solidFill>
                  <a:srgbClr val="1D6FA9"/>
                </a:solidFill>
              </a:rPr>
              <a:t> </a:t>
            </a:r>
            <a:r>
              <a:rPr lang="en-US" sz="2400" b="1" dirty="0"/>
              <a:t>  </a:t>
            </a:r>
            <a:r>
              <a:rPr lang="en-US" sz="2400" dirty="0">
                <a:solidFill>
                  <a:srgbClr val="C00000"/>
                </a:solidFill>
              </a:rPr>
              <a:t>point</a:t>
            </a:r>
            <a:r>
              <a:rPr lang="en-US" sz="2400" dirty="0">
                <a:solidFill>
                  <a:schemeClr val="accent5"/>
                </a:solidFill>
              </a:rPr>
              <a:t>   </a:t>
            </a:r>
            <a:r>
              <a:rPr lang="en-US" sz="2400" dirty="0">
                <a:solidFill>
                  <a:srgbClr val="0D7150"/>
                </a:solidFill>
              </a:rPr>
              <a:t>*p</a:t>
            </a:r>
            <a:r>
              <a:rPr lang="en-US" sz="2400" b="1" dirty="0"/>
              <a:t>;</a:t>
            </a:r>
          </a:p>
          <a:p>
            <a:pPr marL="457200">
              <a:lnSpc>
                <a:spcPct val="85000"/>
              </a:lnSpc>
            </a:pPr>
            <a:r>
              <a:rPr lang="en-US" sz="2400" b="1" dirty="0" err="1">
                <a:solidFill>
                  <a:srgbClr val="1D6FA9"/>
                </a:solidFill>
              </a:rPr>
              <a:t>struct</a:t>
            </a:r>
            <a:r>
              <a:rPr lang="en-US" sz="2400" b="1" dirty="0"/>
              <a:t>   </a:t>
            </a:r>
            <a:r>
              <a:rPr lang="en-US" sz="2400" dirty="0">
                <a:solidFill>
                  <a:srgbClr val="C00000"/>
                </a:solidFill>
              </a:rPr>
              <a:t>point</a:t>
            </a:r>
            <a:r>
              <a:rPr lang="en-US" sz="2400" dirty="0">
                <a:solidFill>
                  <a:schemeClr val="accent5"/>
                </a:solidFill>
              </a:rPr>
              <a:t>   </a:t>
            </a:r>
            <a:r>
              <a:rPr lang="en-US" sz="2400" dirty="0">
                <a:solidFill>
                  <a:srgbClr val="0D7150"/>
                </a:solidFill>
              </a:rPr>
              <a:t>p1</a:t>
            </a:r>
            <a:r>
              <a:rPr lang="en-US" sz="2400" dirty="0">
                <a:solidFill>
                  <a:schemeClr val="accent5"/>
                </a:solidFill>
              </a:rPr>
              <a:t> </a:t>
            </a:r>
            <a:r>
              <a:rPr lang="en-US" sz="2400" dirty="0"/>
              <a:t>= {6, 8}</a:t>
            </a:r>
            <a:r>
              <a:rPr lang="en-US" sz="2400" b="1" dirty="0"/>
              <a:t>;</a:t>
            </a:r>
          </a:p>
          <a:p>
            <a:pPr marL="457200">
              <a:lnSpc>
                <a:spcPct val="85000"/>
              </a:lnSpc>
            </a:pPr>
            <a:endParaRPr lang="en-US" sz="2400" b="1" dirty="0"/>
          </a:p>
          <a:p>
            <a:pPr marL="457200">
              <a:lnSpc>
                <a:spcPct val="85000"/>
              </a:lnSpc>
            </a:pPr>
            <a:r>
              <a:rPr lang="en-US" sz="2400" dirty="0">
                <a:solidFill>
                  <a:srgbClr val="1D6FA9"/>
                </a:solidFill>
              </a:rPr>
              <a:t>p = &amp;p1;</a:t>
            </a:r>
          </a:p>
          <a:p>
            <a:pPr marL="457200">
              <a:lnSpc>
                <a:spcPct val="85000"/>
              </a:lnSpc>
            </a:pPr>
            <a:endParaRPr lang="en-US" sz="2400" dirty="0">
              <a:solidFill>
                <a:srgbClr val="0070C0"/>
              </a:solidFill>
            </a:endParaRPr>
          </a:p>
          <a:p>
            <a:pPr marL="463550">
              <a:spcBef>
                <a:spcPts val="600"/>
              </a:spcBef>
            </a:pPr>
            <a:r>
              <a:rPr lang="en-US" sz="2400" dirty="0" err="1"/>
              <a:t>scanf</a:t>
            </a:r>
            <a:r>
              <a:rPr lang="en-US" sz="2400" dirty="0"/>
              <a:t> (“%</a:t>
            </a:r>
            <a:r>
              <a:rPr lang="en-US" sz="2400" dirty="0" err="1"/>
              <a:t>d%d</a:t>
            </a:r>
            <a:r>
              <a:rPr lang="en-US" sz="2400" dirty="0"/>
              <a:t>”, &amp;</a:t>
            </a:r>
            <a:r>
              <a:rPr lang="en-US" sz="2400" b="1" dirty="0">
                <a:solidFill>
                  <a:srgbClr val="1D6FA9"/>
                </a:solidFill>
              </a:rPr>
              <a:t>p</a:t>
            </a:r>
            <a:r>
              <a:rPr lang="en-US" sz="2400" b="1" dirty="0">
                <a:solidFill>
                  <a:srgbClr val="0D7150"/>
                </a:solidFill>
              </a:rPr>
              <a:t>-&gt;x</a:t>
            </a:r>
            <a:r>
              <a:rPr lang="en-US" sz="2400" dirty="0"/>
              <a:t>, &amp;</a:t>
            </a:r>
            <a:r>
              <a:rPr lang="en-US" sz="2400" b="1" dirty="0">
                <a:solidFill>
                  <a:srgbClr val="1D6FA9"/>
                </a:solidFill>
              </a:rPr>
              <a:t>p</a:t>
            </a:r>
            <a:r>
              <a:rPr lang="en-US" sz="2400" b="1" dirty="0">
                <a:solidFill>
                  <a:srgbClr val="0D7150"/>
                </a:solidFill>
              </a:rPr>
              <a:t>-&gt;y</a:t>
            </a:r>
            <a:r>
              <a:rPr lang="en-US" sz="2400" dirty="0"/>
              <a:t>); </a:t>
            </a:r>
          </a:p>
          <a:p>
            <a:pPr marL="463550">
              <a:spcBef>
                <a:spcPts val="600"/>
              </a:spcBef>
            </a:pPr>
            <a:r>
              <a:rPr lang="en-US" sz="2400" dirty="0" err="1"/>
              <a:t>printf</a:t>
            </a:r>
            <a:r>
              <a:rPr lang="en-US" sz="2400" dirty="0"/>
              <a:t> (“%d\n”, </a:t>
            </a:r>
            <a:r>
              <a:rPr lang="en-US" sz="2400" b="1" dirty="0">
                <a:solidFill>
                  <a:srgbClr val="1D6FA9"/>
                </a:solidFill>
              </a:rPr>
              <a:t>p</a:t>
            </a:r>
            <a:r>
              <a:rPr lang="en-US" sz="2400" b="1" dirty="0">
                <a:solidFill>
                  <a:srgbClr val="0D7150"/>
                </a:solidFill>
              </a:rPr>
              <a:t>-&gt;x</a:t>
            </a:r>
            <a:r>
              <a:rPr lang="en-US" sz="2400" dirty="0"/>
              <a:t>); </a:t>
            </a:r>
            <a:endParaRPr lang="en-US" sz="2400" b="1" dirty="0"/>
          </a:p>
        </p:txBody>
      </p:sp>
      <p:cxnSp>
        <p:nvCxnSpPr>
          <p:cNvPr id="14" name="Straight Connector 13"/>
          <p:cNvCxnSpPr/>
          <p:nvPr/>
        </p:nvCxnSpPr>
        <p:spPr>
          <a:xfrm>
            <a:off x="287466" y="4397187"/>
            <a:ext cx="4329953"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129078" y="4257968"/>
            <a:ext cx="5144357" cy="830997"/>
          </a:xfrm>
          <a:prstGeom prst="rect">
            <a:avLst/>
          </a:prstGeom>
          <a:noFill/>
        </p:spPr>
        <p:txBody>
          <a:bodyPr wrap="none" rtlCol="0">
            <a:spAutoFit/>
          </a:bodyPr>
          <a:lstStyle/>
          <a:p>
            <a:r>
              <a:rPr lang="en-US" sz="2400" dirty="0"/>
              <a:t>Now, we can access coordinates </a:t>
            </a:r>
            <a:r>
              <a:rPr lang="en-US" sz="2400" dirty="0">
                <a:solidFill>
                  <a:srgbClr val="C00000"/>
                </a:solidFill>
              </a:rPr>
              <a:t>x</a:t>
            </a:r>
            <a:r>
              <a:rPr lang="en-US" sz="2400" dirty="0">
                <a:solidFill>
                  <a:srgbClr val="0070C0"/>
                </a:solidFill>
              </a:rPr>
              <a:t> </a:t>
            </a:r>
            <a:r>
              <a:rPr lang="en-US" sz="2400" dirty="0"/>
              <a:t>and</a:t>
            </a:r>
            <a:r>
              <a:rPr lang="en-US" sz="2400" dirty="0">
                <a:solidFill>
                  <a:srgbClr val="0070C0"/>
                </a:solidFill>
              </a:rPr>
              <a:t> </a:t>
            </a:r>
            <a:r>
              <a:rPr lang="en-US" sz="2400" dirty="0">
                <a:solidFill>
                  <a:srgbClr val="C00000"/>
                </a:solidFill>
              </a:rPr>
              <a:t>y</a:t>
            </a:r>
            <a:r>
              <a:rPr lang="en-US" sz="2400" dirty="0">
                <a:solidFill>
                  <a:schemeClr val="accent6"/>
                </a:solidFill>
              </a:rPr>
              <a:t> </a:t>
            </a:r>
          </a:p>
          <a:p>
            <a:r>
              <a:rPr lang="en-US" sz="2400" dirty="0"/>
              <a:t>using</a:t>
            </a:r>
            <a:r>
              <a:rPr lang="en-US" sz="2400" dirty="0">
                <a:solidFill>
                  <a:srgbClr val="0070C0"/>
                </a:solidFill>
              </a:rPr>
              <a:t> </a:t>
            </a:r>
            <a:r>
              <a:rPr lang="en-US" sz="2400" dirty="0">
                <a:solidFill>
                  <a:srgbClr val="C00000"/>
                </a:solidFill>
              </a:rPr>
              <a:t>p</a:t>
            </a:r>
            <a:r>
              <a:rPr lang="en-US" sz="2400" dirty="0">
                <a:solidFill>
                  <a:srgbClr val="0070C0"/>
                </a:solidFill>
              </a:rPr>
              <a:t>. Because, </a:t>
            </a:r>
            <a:r>
              <a:rPr lang="en-US" sz="2400" b="1" dirty="0">
                <a:solidFill>
                  <a:srgbClr val="C00000"/>
                </a:solidFill>
              </a:rPr>
              <a:t>p points to p1</a:t>
            </a:r>
          </a:p>
        </p:txBody>
      </p:sp>
      <p:cxnSp>
        <p:nvCxnSpPr>
          <p:cNvPr id="34" name="Straight Arrow Connector 33"/>
          <p:cNvCxnSpPr/>
          <p:nvPr/>
        </p:nvCxnSpPr>
        <p:spPr>
          <a:xfrm>
            <a:off x="6749251" y="4628269"/>
            <a:ext cx="379827" cy="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33348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6">
                                            <p:txEl>
                                              <p:pRg st="10" end="10"/>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26">
                                            <p:txEl>
                                              <p:pRg st="11" end="11"/>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26">
                                            <p:txEl>
                                              <p:pRg st="12" end="12"/>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26">
                                            <p:txEl>
                                              <p:pRg st="13" end="13"/>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26">
                                            <p:txEl>
                                              <p:pRg st="14" end="14"/>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26">
                                            <p:txEl>
                                              <p:pRg st="15" end="15"/>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23">
                                            <p:txEl>
                                              <p:pRg st="4" end="4"/>
                                            </p:txEl>
                                          </p:spTgt>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23">
                                            <p:txEl>
                                              <p:pRg st="5" end="5"/>
                                            </p:txEl>
                                          </p:spTgt>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23">
                                            <p:txEl>
                                              <p:pRg st="7" end="7"/>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23">
                                            <p:txEl>
                                              <p:pRg st="8" end="8"/>
                                            </p:txEl>
                                          </p:spTgt>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23">
                                            <p:txEl>
                                              <p:pRg st="10" end="10"/>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34"/>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24"/>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0" presetClass="exit" presetSubtype="0" fill="hold" nodeType="clickEffect">
                                  <p:stCondLst>
                                    <p:cond delay="0"/>
                                  </p:stCondLst>
                                  <p:childTnLst>
                                    <p:animEffect transition="out" filter="fade">
                                      <p:cBhvr>
                                        <p:cTn id="109" dur="500"/>
                                        <p:tgtEl>
                                          <p:spTgt spid="34"/>
                                        </p:tgtEl>
                                      </p:cBhvr>
                                    </p:animEffect>
                                    <p:set>
                                      <p:cBhvr>
                                        <p:cTn id="110" dur="1" fill="hold">
                                          <p:stCondLst>
                                            <p:cond delay="499"/>
                                          </p:stCondLst>
                                        </p:cTn>
                                        <p:tgtEl>
                                          <p:spTgt spid="34"/>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24"/>
                                        </p:tgtEl>
                                      </p:cBhvr>
                                    </p:animEffect>
                                    <p:set>
                                      <p:cBhvr>
                                        <p:cTn id="113" dur="1" fill="hold">
                                          <p:stCondLst>
                                            <p:cond delay="499"/>
                                          </p:stCondLst>
                                        </p:cTn>
                                        <p:tgtEl>
                                          <p:spTgt spid="24"/>
                                        </p:tgtEl>
                                        <p:attrNameLst>
                                          <p:attrName>style.visibility</p:attrName>
                                        </p:attrNameLst>
                                      </p:cBhvr>
                                      <p:to>
                                        <p:strVal val="hidden"/>
                                      </p:to>
                                    </p:set>
                                  </p:childTnLst>
                                </p:cTn>
                              </p:par>
                              <p:par>
                                <p:cTn id="114" presetID="1" presetClass="entr" presetSubtype="0" fill="hold" nodeType="withEffect">
                                  <p:stCondLst>
                                    <p:cond delay="0"/>
                                  </p:stCondLst>
                                  <p:childTnLst>
                                    <p:set>
                                      <p:cBhvr>
                                        <p:cTn id="115" dur="1" fill="hold">
                                          <p:stCondLst>
                                            <p:cond delay="499"/>
                                          </p:stCondLst>
                                        </p:cTn>
                                        <p:tgtEl>
                                          <p:spTgt spid="23">
                                            <p:txEl>
                                              <p:pRg st="12" end="12"/>
                                            </p:txEl>
                                          </p:spTgt>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nodeType="clickEffect">
                                  <p:stCondLst>
                                    <p:cond delay="0"/>
                                  </p:stCondLst>
                                  <p:childTnLst>
                                    <p:set>
                                      <p:cBhvr>
                                        <p:cTn id="119" dur="1" fill="hold">
                                          <p:stCondLst>
                                            <p:cond delay="0"/>
                                          </p:stCondLst>
                                        </p:cTn>
                                        <p:tgtEl>
                                          <p:spTgt spid="2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Introduction of Structure</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0" indent="0">
              <a:spcBef>
                <a:spcPts val="0"/>
              </a:spcBef>
              <a:buNone/>
            </a:pPr>
            <a:r>
              <a:rPr lang="en-US" b="1" dirty="0"/>
              <a:t>Example:</a:t>
            </a:r>
          </a:p>
          <a:p>
            <a:pPr marL="544512" lvl="1" indent="0">
              <a:lnSpc>
                <a:spcPct val="100000"/>
              </a:lnSpc>
              <a:spcBef>
                <a:spcPts val="0"/>
              </a:spcBef>
              <a:buNone/>
            </a:pPr>
            <a:r>
              <a:rPr lang="en-US" sz="2400" dirty="0"/>
              <a:t>#include &lt;</a:t>
            </a:r>
            <a:r>
              <a:rPr lang="en-US" sz="2400" dirty="0" err="1"/>
              <a:t>stdio.h</a:t>
            </a:r>
            <a:r>
              <a:rPr lang="en-US" sz="2400" dirty="0"/>
              <a:t>&gt; </a:t>
            </a:r>
          </a:p>
          <a:p>
            <a:pPr marL="544512" lvl="1" indent="0">
              <a:lnSpc>
                <a:spcPct val="95000"/>
              </a:lnSpc>
              <a:spcBef>
                <a:spcPts val="0"/>
              </a:spcBef>
              <a:buNone/>
            </a:pPr>
            <a:r>
              <a:rPr lang="en-US" sz="2400" b="1" dirty="0">
                <a:solidFill>
                  <a:srgbClr val="1D6FA9"/>
                </a:solidFill>
              </a:rPr>
              <a:t>struct</a:t>
            </a:r>
            <a:r>
              <a:rPr lang="en-US" sz="2400" dirty="0">
                <a:solidFill>
                  <a:srgbClr val="0070C0"/>
                </a:solidFill>
              </a:rPr>
              <a:t>   </a:t>
            </a:r>
            <a:r>
              <a:rPr lang="en-US" sz="2400" dirty="0">
                <a:solidFill>
                  <a:srgbClr val="C00000"/>
                </a:solidFill>
              </a:rPr>
              <a:t>employee</a:t>
            </a:r>
            <a:r>
              <a:rPr lang="en-US" sz="2400" dirty="0">
                <a:solidFill>
                  <a:schemeClr val="accent6"/>
                </a:solidFill>
              </a:rPr>
              <a:t> </a:t>
            </a:r>
          </a:p>
          <a:p>
            <a:pPr marL="544512" lvl="1" indent="0">
              <a:lnSpc>
                <a:spcPct val="95000"/>
              </a:lnSpc>
              <a:spcBef>
                <a:spcPts val="0"/>
              </a:spcBef>
              <a:buNone/>
            </a:pPr>
            <a:r>
              <a:rPr lang="en-US" sz="2400" dirty="0"/>
              <a:t>{</a:t>
            </a:r>
          </a:p>
          <a:p>
            <a:pPr marL="877887" lvl="2" indent="0">
              <a:lnSpc>
                <a:spcPct val="95000"/>
              </a:lnSpc>
              <a:spcBef>
                <a:spcPts val="0"/>
              </a:spcBef>
              <a:buNone/>
            </a:pPr>
            <a:r>
              <a:rPr lang="en-US" sz="2400" dirty="0">
                <a:solidFill>
                  <a:srgbClr val="0D7150"/>
                </a:solidFill>
              </a:rPr>
              <a:t>int</a:t>
            </a:r>
            <a:r>
              <a:rPr lang="en-US" sz="2400" dirty="0"/>
              <a:t>   </a:t>
            </a:r>
            <a:r>
              <a:rPr lang="en-US" sz="2400" dirty="0" err="1"/>
              <a:t>emp_no</a:t>
            </a:r>
            <a:r>
              <a:rPr lang="en-US" sz="2400" dirty="0"/>
              <a:t>;</a:t>
            </a:r>
          </a:p>
          <a:p>
            <a:pPr marL="877887" lvl="2" indent="0">
              <a:lnSpc>
                <a:spcPct val="95000"/>
              </a:lnSpc>
              <a:spcBef>
                <a:spcPts val="0"/>
              </a:spcBef>
              <a:buNone/>
            </a:pPr>
            <a:r>
              <a:rPr lang="en-US" sz="2400" dirty="0">
                <a:solidFill>
                  <a:srgbClr val="0D7150"/>
                </a:solidFill>
              </a:rPr>
              <a:t>char</a:t>
            </a:r>
            <a:r>
              <a:rPr lang="en-US" sz="2400" dirty="0"/>
              <a:t>   name[20];</a:t>
            </a:r>
          </a:p>
          <a:p>
            <a:pPr marL="877887" lvl="2" indent="0">
              <a:lnSpc>
                <a:spcPct val="95000"/>
              </a:lnSpc>
              <a:spcBef>
                <a:spcPts val="0"/>
              </a:spcBef>
              <a:buNone/>
            </a:pPr>
            <a:r>
              <a:rPr lang="en-US" sz="2400" dirty="0">
                <a:solidFill>
                  <a:srgbClr val="0D7150"/>
                </a:solidFill>
              </a:rPr>
              <a:t>int</a:t>
            </a:r>
            <a:r>
              <a:rPr lang="en-US" sz="2400" dirty="0"/>
              <a:t>   age;</a:t>
            </a:r>
          </a:p>
          <a:p>
            <a:pPr marL="544512" lvl="1" indent="0">
              <a:lnSpc>
                <a:spcPct val="95000"/>
              </a:lnSpc>
              <a:spcBef>
                <a:spcPts val="0"/>
              </a:spcBef>
              <a:buNone/>
            </a:pPr>
            <a:r>
              <a:rPr lang="en-US" sz="2400" dirty="0"/>
              <a:t>};</a:t>
            </a:r>
          </a:p>
          <a:p>
            <a:pPr marL="544512" lvl="1" indent="0">
              <a:lnSpc>
                <a:spcPct val="95000"/>
              </a:lnSpc>
              <a:spcBef>
                <a:spcPts val="0"/>
              </a:spcBef>
              <a:buNone/>
            </a:pPr>
            <a:r>
              <a:rPr lang="en-US" sz="2400" dirty="0"/>
              <a:t>void main()</a:t>
            </a:r>
          </a:p>
          <a:p>
            <a:pPr marL="544512" lvl="1" indent="0">
              <a:lnSpc>
                <a:spcPct val="95000"/>
              </a:lnSpc>
              <a:spcBef>
                <a:spcPts val="0"/>
              </a:spcBef>
              <a:buNone/>
            </a:pPr>
            <a:r>
              <a:rPr lang="en-US" sz="2400" dirty="0"/>
              <a:t>{</a:t>
            </a:r>
          </a:p>
          <a:p>
            <a:pPr marL="877887" lvl="2" indent="0">
              <a:lnSpc>
                <a:spcPct val="95000"/>
              </a:lnSpc>
              <a:spcBef>
                <a:spcPts val="0"/>
              </a:spcBef>
              <a:buNone/>
            </a:pPr>
            <a:r>
              <a:rPr lang="en-US" sz="2400" dirty="0">
                <a:solidFill>
                  <a:srgbClr val="1D6FA9"/>
                </a:solidFill>
              </a:rPr>
              <a:t>struct</a:t>
            </a:r>
            <a:r>
              <a:rPr lang="en-US" sz="2400" dirty="0"/>
              <a:t>   </a:t>
            </a:r>
            <a:r>
              <a:rPr lang="en-US" sz="2400" dirty="0">
                <a:solidFill>
                  <a:srgbClr val="C00000"/>
                </a:solidFill>
              </a:rPr>
              <a:t>employee</a:t>
            </a:r>
            <a:r>
              <a:rPr lang="en-US" sz="2400" dirty="0"/>
              <a:t>   </a:t>
            </a:r>
            <a:r>
              <a:rPr lang="en-US" sz="2400" b="1" dirty="0"/>
              <a:t>e1</a:t>
            </a:r>
            <a:r>
              <a:rPr lang="en-US" sz="2400" dirty="0"/>
              <a:t>;</a:t>
            </a:r>
          </a:p>
          <a:p>
            <a:pPr marL="877887" lvl="2" indent="0">
              <a:lnSpc>
                <a:spcPct val="95000"/>
              </a:lnSpc>
              <a:spcBef>
                <a:spcPts val="0"/>
              </a:spcBef>
              <a:buNone/>
            </a:pPr>
            <a:r>
              <a:rPr lang="en-US" sz="2400" dirty="0" err="1"/>
              <a:t>printf</a:t>
            </a:r>
            <a:r>
              <a:rPr lang="en-US" sz="2400" dirty="0"/>
              <a:t>(“Enter employee details\n”);</a:t>
            </a:r>
          </a:p>
          <a:p>
            <a:pPr marL="877887" lvl="2" indent="0">
              <a:lnSpc>
                <a:spcPct val="95000"/>
              </a:lnSpc>
              <a:spcBef>
                <a:spcPts val="0"/>
              </a:spcBef>
              <a:buNone/>
            </a:pPr>
            <a:r>
              <a:rPr lang="en-US" sz="2400" dirty="0" err="1"/>
              <a:t>scanf</a:t>
            </a:r>
            <a:r>
              <a:rPr lang="en-US" sz="2400" dirty="0"/>
              <a:t>(“%d %s %d”, &amp;</a:t>
            </a:r>
            <a:r>
              <a:rPr lang="en-US" sz="2400" b="1" dirty="0"/>
              <a:t>e1</a:t>
            </a:r>
            <a:r>
              <a:rPr lang="en-US" sz="2400" dirty="0"/>
              <a:t>.</a:t>
            </a:r>
            <a:r>
              <a:rPr lang="en-US" sz="2400" dirty="0">
                <a:solidFill>
                  <a:srgbClr val="0D7150"/>
                </a:solidFill>
              </a:rPr>
              <a:t>emp_no</a:t>
            </a:r>
            <a:r>
              <a:rPr lang="en-US" sz="2400" dirty="0"/>
              <a:t>, </a:t>
            </a:r>
            <a:r>
              <a:rPr lang="en-US" sz="2400" b="1" dirty="0"/>
              <a:t>e1</a:t>
            </a:r>
            <a:r>
              <a:rPr lang="en-US" sz="2400" dirty="0"/>
              <a:t>.</a:t>
            </a:r>
            <a:r>
              <a:rPr lang="en-US" sz="2400" dirty="0">
                <a:solidFill>
                  <a:srgbClr val="0D7150"/>
                </a:solidFill>
              </a:rPr>
              <a:t>name</a:t>
            </a:r>
            <a:r>
              <a:rPr lang="en-US" sz="2400" dirty="0"/>
              <a:t>, &amp;</a:t>
            </a:r>
            <a:r>
              <a:rPr lang="en-US" sz="2400" b="1" dirty="0"/>
              <a:t>e1</a:t>
            </a:r>
            <a:r>
              <a:rPr lang="en-US" sz="2400" dirty="0"/>
              <a:t>.</a:t>
            </a:r>
            <a:r>
              <a:rPr lang="en-US" sz="2400" dirty="0">
                <a:solidFill>
                  <a:srgbClr val="0D7150"/>
                </a:solidFill>
              </a:rPr>
              <a:t>age</a:t>
            </a:r>
            <a:r>
              <a:rPr lang="en-US" sz="2400" dirty="0"/>
              <a:t>);</a:t>
            </a:r>
          </a:p>
          <a:p>
            <a:pPr marL="877887" lvl="2" indent="0">
              <a:lnSpc>
                <a:spcPct val="95000"/>
              </a:lnSpc>
              <a:spcBef>
                <a:spcPts val="0"/>
              </a:spcBef>
              <a:buNone/>
            </a:pPr>
            <a:r>
              <a:rPr lang="en-US" sz="2400" dirty="0" err="1"/>
              <a:t>printf</a:t>
            </a:r>
            <a:r>
              <a:rPr lang="en-US" sz="2400" dirty="0"/>
              <a:t>(“Employee data is:\n”);</a:t>
            </a:r>
          </a:p>
          <a:p>
            <a:pPr marL="877887" lvl="2" indent="0">
              <a:lnSpc>
                <a:spcPct val="95000"/>
              </a:lnSpc>
              <a:spcBef>
                <a:spcPts val="0"/>
              </a:spcBef>
              <a:buNone/>
            </a:pPr>
            <a:r>
              <a:rPr lang="en-US" sz="2400" dirty="0" err="1"/>
              <a:t>printf</a:t>
            </a:r>
            <a:r>
              <a:rPr lang="en-US" sz="2400" dirty="0"/>
              <a:t>(“%d \n %s\n %d\n”, </a:t>
            </a:r>
            <a:r>
              <a:rPr lang="en-US" sz="2400" b="1" dirty="0"/>
              <a:t>e1</a:t>
            </a:r>
            <a:r>
              <a:rPr lang="en-US" sz="2400" dirty="0"/>
              <a:t>.</a:t>
            </a:r>
            <a:r>
              <a:rPr lang="en-US" sz="2400" dirty="0">
                <a:solidFill>
                  <a:srgbClr val="0D7150"/>
                </a:solidFill>
              </a:rPr>
              <a:t>emp_no</a:t>
            </a:r>
            <a:r>
              <a:rPr lang="en-US" sz="2400" dirty="0"/>
              <a:t>, </a:t>
            </a:r>
            <a:r>
              <a:rPr lang="en-US" sz="2400" b="1" dirty="0"/>
              <a:t>e1</a:t>
            </a:r>
            <a:r>
              <a:rPr lang="en-US" sz="2400" dirty="0"/>
              <a:t>.</a:t>
            </a:r>
            <a:r>
              <a:rPr lang="en-US" sz="2400" dirty="0">
                <a:solidFill>
                  <a:srgbClr val="0D7150"/>
                </a:solidFill>
              </a:rPr>
              <a:t>name</a:t>
            </a:r>
            <a:r>
              <a:rPr lang="en-US" sz="2400" dirty="0"/>
              <a:t>, </a:t>
            </a:r>
            <a:r>
              <a:rPr lang="en-US" sz="2400" b="1" dirty="0"/>
              <a:t>e1</a:t>
            </a:r>
            <a:r>
              <a:rPr lang="en-US" sz="2400" dirty="0"/>
              <a:t>.</a:t>
            </a:r>
            <a:r>
              <a:rPr lang="en-US" sz="2400" dirty="0">
                <a:solidFill>
                  <a:srgbClr val="0D7150"/>
                </a:solidFill>
              </a:rPr>
              <a:t>age</a:t>
            </a:r>
            <a:r>
              <a:rPr lang="en-US" sz="2400" dirty="0"/>
              <a:t>);</a:t>
            </a:r>
          </a:p>
          <a:p>
            <a:pPr marL="544512" lvl="1" indent="0">
              <a:lnSpc>
                <a:spcPct val="95000"/>
              </a:lnSpc>
              <a:spcBef>
                <a:spcPts val="0"/>
              </a:spcBef>
              <a:buNone/>
            </a:pPr>
            <a:r>
              <a:rPr lang="en-US" sz="2400" dirty="0"/>
              <a:t>} </a:t>
            </a:r>
          </a:p>
        </p:txBody>
      </p:sp>
      <p:sp>
        <p:nvSpPr>
          <p:cNvPr id="29" name="TextBox 28"/>
          <p:cNvSpPr txBox="1"/>
          <p:nvPr/>
        </p:nvSpPr>
        <p:spPr>
          <a:xfrm>
            <a:off x="7656241" y="860066"/>
            <a:ext cx="3401893" cy="2246769"/>
          </a:xfrm>
          <a:prstGeom prst="rect">
            <a:avLst/>
          </a:prstGeom>
          <a:noFill/>
        </p:spPr>
        <p:txBody>
          <a:bodyPr wrap="none" rtlCol="0">
            <a:spAutoFit/>
          </a:bodyPr>
          <a:lstStyle/>
          <a:p>
            <a:pPr>
              <a:lnSpc>
                <a:spcPts val="2400"/>
              </a:lnSpc>
            </a:pPr>
            <a:r>
              <a:rPr lang="en-US" sz="2400" b="1" dirty="0"/>
              <a:t>Output:</a:t>
            </a:r>
          </a:p>
          <a:p>
            <a:pPr lvl="1">
              <a:lnSpc>
                <a:spcPts val="2400"/>
              </a:lnSpc>
            </a:pPr>
            <a:r>
              <a:rPr lang="en-US" sz="2400" dirty="0"/>
              <a:t>Enter employee details</a:t>
            </a:r>
          </a:p>
          <a:p>
            <a:pPr lvl="1">
              <a:lnSpc>
                <a:spcPts val="2400"/>
              </a:lnSpc>
            </a:pPr>
            <a:r>
              <a:rPr lang="en-US" sz="2400" dirty="0">
                <a:solidFill>
                  <a:srgbClr val="C00000"/>
                </a:solidFill>
              </a:rPr>
              <a:t>1   xyz   21</a:t>
            </a:r>
          </a:p>
          <a:p>
            <a:pPr lvl="1">
              <a:lnSpc>
                <a:spcPts val="2400"/>
              </a:lnSpc>
            </a:pPr>
            <a:r>
              <a:rPr lang="en-US" sz="2400" dirty="0"/>
              <a:t>Employee data is:</a:t>
            </a:r>
          </a:p>
          <a:p>
            <a:pPr lvl="1">
              <a:lnSpc>
                <a:spcPts val="2400"/>
              </a:lnSpc>
            </a:pPr>
            <a:r>
              <a:rPr lang="en-US" sz="2400" b="1" dirty="0">
                <a:solidFill>
                  <a:srgbClr val="C00000"/>
                </a:solidFill>
              </a:rPr>
              <a:t>1</a:t>
            </a:r>
          </a:p>
          <a:p>
            <a:pPr lvl="1">
              <a:lnSpc>
                <a:spcPts val="2400"/>
              </a:lnSpc>
            </a:pPr>
            <a:r>
              <a:rPr lang="en-US" sz="2400" b="1" dirty="0">
                <a:solidFill>
                  <a:srgbClr val="C00000"/>
                </a:solidFill>
              </a:rPr>
              <a:t>xyz</a:t>
            </a:r>
          </a:p>
          <a:p>
            <a:pPr lvl="1">
              <a:lnSpc>
                <a:spcPts val="2400"/>
              </a:lnSpc>
            </a:pPr>
            <a:r>
              <a:rPr lang="en-US" sz="2400" b="1" dirty="0">
                <a:solidFill>
                  <a:srgbClr val="C00000"/>
                </a:solidFill>
              </a:rPr>
              <a:t>21</a:t>
            </a:r>
          </a:p>
        </p:txBody>
      </p:sp>
    </p:spTree>
    <p:extLst>
      <p:ext uri="{BB962C8B-B14F-4D97-AF65-F5344CB8AC3E}">
        <p14:creationId xmlns:p14="http://schemas.microsoft.com/office/powerpoint/2010/main" val="22935671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9">
                                            <p:txEl>
                                              <p:pRg st="0" end="0"/>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9">
                                            <p:txEl>
                                              <p:pRg st="1" end="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9">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499"/>
                                          </p:stCondLst>
                                        </p:cTn>
                                        <p:tgtEl>
                                          <p:spTgt spid="3">
                                            <p:txEl>
                                              <p:pRg st="13" end="13"/>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499"/>
                                          </p:stCondLst>
                                        </p:cTn>
                                        <p:tgtEl>
                                          <p:spTgt spid="3">
                                            <p:txEl>
                                              <p:pRg st="14" end="14"/>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499"/>
                                          </p:stCondLst>
                                        </p:cTn>
                                        <p:tgtEl>
                                          <p:spTgt spid="3">
                                            <p:txEl>
                                              <p:pRg st="15" end="15"/>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29">
                                            <p:txEl>
                                              <p:pRg st="3" end="3"/>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9">
                                            <p:txEl>
                                              <p:pRg st="4" end="4"/>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9">
                                            <p:txEl>
                                              <p:pRg st="5" end="5"/>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983E3B-2511-4243-BA47-B3F8B49B3220}"/>
              </a:ext>
            </a:extLst>
          </p:cNvPr>
          <p:cNvSpPr>
            <a:spLocks noGrp="1"/>
          </p:cNvSpPr>
          <p:nvPr>
            <p:ph type="title"/>
          </p:nvPr>
        </p:nvSpPr>
        <p:spPr/>
        <p:txBody>
          <a:bodyPr/>
          <a:lstStyle/>
          <a:p>
            <a:r>
              <a:rPr lang="en-US" dirty="0"/>
              <a:t>Linked Allocation</a:t>
            </a:r>
          </a:p>
        </p:txBody>
      </p:sp>
      <p:sp>
        <p:nvSpPr>
          <p:cNvPr id="5" name="Text Placeholder 4">
            <a:extLst>
              <a:ext uri="{FF2B5EF4-FFF2-40B4-BE49-F238E27FC236}">
                <a16:creationId xmlns:a16="http://schemas.microsoft.com/office/drawing/2014/main" id="{8DAEF239-0D7E-40EC-AD1F-DF340BCF1B4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2499266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Storage Representation</a:t>
            </a:r>
          </a:p>
        </p:txBody>
      </p:sp>
      <p:sp>
        <p:nvSpPr>
          <p:cNvPr id="3" name="Content Placeholder 2"/>
          <p:cNvSpPr>
            <a:spLocks noGrp="1"/>
          </p:cNvSpPr>
          <p:nvPr>
            <p:ph idx="4294967295"/>
          </p:nvPr>
        </p:nvSpPr>
        <p:spPr>
          <a:xfrm>
            <a:off x="131180" y="863444"/>
            <a:ext cx="11929641" cy="5590565"/>
          </a:xfrm>
        </p:spPr>
        <p:txBody>
          <a:bodyPr vert="horz" lIns="91440" tIns="45720" rIns="91440" bIns="45720" rtlCol="0">
            <a:noAutofit/>
          </a:bodyPr>
          <a:lstStyle/>
          <a:p>
            <a:pPr marL="265113" indent="-265113" algn="just">
              <a:buClr>
                <a:schemeClr val="accent6"/>
              </a:buClr>
              <a:buFont typeface="Wingdings 3" panose="05040102010807070707" pitchFamily="18" charset="2"/>
              <a:buChar char=""/>
            </a:pPr>
            <a:r>
              <a:rPr lang="en-IN" sz="2400" dirty="0"/>
              <a:t>There are many applications where </a:t>
            </a:r>
            <a:r>
              <a:rPr lang="en-IN" sz="2400" dirty="0">
                <a:solidFill>
                  <a:schemeClr val="accent6"/>
                </a:solidFill>
              </a:rPr>
              <a:t>sequential allocation method is unacceptable</a:t>
            </a:r>
            <a:r>
              <a:rPr lang="en-IN" sz="2400" dirty="0"/>
              <a:t> because of following characteristics</a:t>
            </a:r>
          </a:p>
          <a:p>
            <a:pPr marL="809625" lvl="1" indent="-352425" algn="just">
              <a:spcBef>
                <a:spcPts val="1000"/>
              </a:spcBef>
              <a:buClr>
                <a:schemeClr val="accent6"/>
              </a:buClr>
              <a:buFont typeface="Wingdings 3" panose="05040102010807070707" pitchFamily="18" charset="2"/>
              <a:buChar char=""/>
            </a:pPr>
            <a:r>
              <a:rPr lang="en-IN" sz="2000" dirty="0">
                <a:solidFill>
                  <a:schemeClr val="accent6"/>
                </a:solidFill>
              </a:rPr>
              <a:t>Unpredictable storage requirement</a:t>
            </a:r>
          </a:p>
          <a:p>
            <a:pPr marL="809625" lvl="1" indent="-352425" algn="just">
              <a:spcBef>
                <a:spcPts val="1000"/>
              </a:spcBef>
              <a:buClr>
                <a:schemeClr val="accent6"/>
              </a:buClr>
              <a:buFont typeface="Wingdings 3" panose="05040102010807070707" pitchFamily="18" charset="2"/>
              <a:buChar char=""/>
            </a:pPr>
            <a:r>
              <a:rPr lang="en-IN" sz="2000" dirty="0">
                <a:solidFill>
                  <a:schemeClr val="accent6"/>
                </a:solidFill>
              </a:rPr>
              <a:t>Extensive manipulation of stored data</a:t>
            </a:r>
          </a:p>
          <a:p>
            <a:pPr marL="265113" indent="-265113" algn="just">
              <a:buClr>
                <a:schemeClr val="accent6"/>
              </a:buClr>
              <a:buFont typeface="Wingdings 3" panose="05040102010807070707" pitchFamily="18" charset="2"/>
              <a:buChar char=""/>
            </a:pPr>
            <a:r>
              <a:rPr lang="en-IN" sz="2400" dirty="0"/>
              <a:t>One method of </a:t>
            </a:r>
            <a:r>
              <a:rPr lang="en-IN" sz="2400" dirty="0">
                <a:solidFill>
                  <a:schemeClr val="accent6"/>
                </a:solidFill>
              </a:rPr>
              <a:t>obtaining the address of node</a:t>
            </a:r>
            <a:r>
              <a:rPr lang="en-IN" sz="2400" dirty="0"/>
              <a:t> is to </a:t>
            </a:r>
            <a:r>
              <a:rPr lang="en-IN" sz="2400" dirty="0">
                <a:solidFill>
                  <a:schemeClr val="accent6"/>
                </a:solidFill>
              </a:rPr>
              <a:t>store address in computer’s main memory</a:t>
            </a:r>
            <a:r>
              <a:rPr lang="en-IN" sz="2400" dirty="0"/>
              <a:t>, we refer this addressing mode as </a:t>
            </a:r>
            <a:r>
              <a:rPr lang="en-IN" sz="2400" b="1" dirty="0"/>
              <a:t>pointer of link addressing</a:t>
            </a:r>
            <a:r>
              <a:rPr lang="en-IN" sz="2400" dirty="0"/>
              <a:t>.</a:t>
            </a:r>
          </a:p>
          <a:p>
            <a:pPr marL="265113" indent="-265113" algn="just">
              <a:buClr>
                <a:schemeClr val="accent6"/>
              </a:buClr>
              <a:buFont typeface="Wingdings 3" panose="05040102010807070707" pitchFamily="18" charset="2"/>
              <a:buChar char=""/>
            </a:pPr>
            <a:r>
              <a:rPr lang="en-IN" sz="2400" dirty="0"/>
              <a:t>A simple way to represent a linear list is to expand </a:t>
            </a:r>
            <a:r>
              <a:rPr lang="en-IN" sz="2400" b="1" dirty="0"/>
              <a:t>each node to contain a link or pointer to the next node</a:t>
            </a:r>
            <a:r>
              <a:rPr lang="en-IN" sz="2400" dirty="0"/>
              <a:t>. This representation is called </a:t>
            </a:r>
            <a:r>
              <a:rPr lang="en-IN" sz="2400" b="1" dirty="0">
                <a:solidFill>
                  <a:srgbClr val="C00000"/>
                </a:solidFill>
              </a:rPr>
              <a:t>one-way chain or Singly Linked Linear List</a:t>
            </a:r>
            <a:r>
              <a:rPr lang="en-IN" sz="2400" dirty="0"/>
              <a:t>.</a:t>
            </a:r>
          </a:p>
          <a:p>
            <a:pPr marL="265113" indent="-265113" algn="just">
              <a:buClr>
                <a:schemeClr val="accent6"/>
              </a:buClr>
              <a:buFont typeface="Wingdings 3" panose="05040102010807070707" pitchFamily="18" charset="2"/>
              <a:buChar char=""/>
            </a:pPr>
            <a:endParaRPr lang="en-IN" sz="2400" dirty="0"/>
          </a:p>
          <a:p>
            <a:pPr marL="265113" indent="-265113" algn="just">
              <a:buClr>
                <a:schemeClr val="accent6"/>
              </a:buClr>
              <a:buFont typeface="Wingdings 3" panose="05040102010807070707" pitchFamily="18" charset="2"/>
              <a:buChar char=""/>
            </a:pPr>
            <a:endParaRPr lang="en-US" sz="2400" dirty="0"/>
          </a:p>
        </p:txBody>
      </p:sp>
    </p:spTree>
    <p:extLst>
      <p:ext uri="{BB962C8B-B14F-4D97-AF65-F5344CB8AC3E}">
        <p14:creationId xmlns:p14="http://schemas.microsoft.com/office/powerpoint/2010/main" val="18270639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Storage Representation</a:t>
            </a:r>
          </a:p>
        </p:txBody>
      </p:sp>
      <p:sp>
        <p:nvSpPr>
          <p:cNvPr id="3" name="Content Placeholder 2"/>
          <p:cNvSpPr>
            <a:spLocks noGrp="1"/>
          </p:cNvSpPr>
          <p:nvPr>
            <p:ph idx="4294967295"/>
          </p:nvPr>
        </p:nvSpPr>
        <p:spPr>
          <a:xfrm>
            <a:off x="131180" y="2780268"/>
            <a:ext cx="11929641" cy="3673741"/>
          </a:xfrm>
        </p:spPr>
        <p:txBody>
          <a:bodyPr vert="horz" lIns="91440" tIns="45720" rIns="91440" bIns="45720" rtlCol="0">
            <a:noAutofit/>
          </a:bodyPr>
          <a:lstStyle/>
          <a:p>
            <a:pPr marL="265113" indent="-265113" algn="just">
              <a:buClr>
                <a:schemeClr val="accent6"/>
              </a:buClr>
              <a:buFont typeface="Wingdings 3" panose="05040102010807070707" pitchFamily="18" charset="2"/>
              <a:buChar char=""/>
            </a:pPr>
            <a:r>
              <a:rPr lang="en-IN" sz="2400" dirty="0"/>
              <a:t>The linked allocation method of storage can result in both efficient use of computer storage and computer time.</a:t>
            </a:r>
          </a:p>
          <a:p>
            <a:pPr marL="809625" lvl="1" indent="-352425" algn="just">
              <a:spcBef>
                <a:spcPts val="1000"/>
              </a:spcBef>
              <a:buClr>
                <a:schemeClr val="accent6"/>
              </a:buClr>
              <a:buFont typeface="Wingdings 3" panose="05040102010807070707" pitchFamily="18" charset="2"/>
              <a:buChar char=""/>
            </a:pPr>
            <a:r>
              <a:rPr lang="en-IN" sz="2000" dirty="0"/>
              <a:t>A </a:t>
            </a:r>
            <a:r>
              <a:rPr lang="en-IN" sz="2000" dirty="0">
                <a:solidFill>
                  <a:schemeClr val="accent6"/>
                </a:solidFill>
              </a:rPr>
              <a:t>linked list </a:t>
            </a:r>
            <a:r>
              <a:rPr lang="en-IN" sz="2000" dirty="0"/>
              <a:t>is a </a:t>
            </a:r>
            <a:r>
              <a:rPr lang="en-IN" sz="2000" dirty="0">
                <a:solidFill>
                  <a:schemeClr val="accent6"/>
                </a:solidFill>
              </a:rPr>
              <a:t>non-sequential collection of data items</a:t>
            </a:r>
            <a:r>
              <a:rPr lang="en-IN" sz="2000" dirty="0"/>
              <a:t>.</a:t>
            </a:r>
          </a:p>
          <a:p>
            <a:pPr marL="809625" lvl="1" indent="-352425" algn="just">
              <a:spcBef>
                <a:spcPts val="1000"/>
              </a:spcBef>
              <a:buClr>
                <a:schemeClr val="accent6"/>
              </a:buClr>
              <a:buFont typeface="Wingdings 3" panose="05040102010807070707" pitchFamily="18" charset="2"/>
              <a:buChar char=""/>
            </a:pPr>
            <a:r>
              <a:rPr lang="en-IN" sz="2000" dirty="0">
                <a:solidFill>
                  <a:schemeClr val="accent6"/>
                </a:solidFill>
              </a:rPr>
              <a:t>Each node</a:t>
            </a:r>
            <a:r>
              <a:rPr lang="en-IN" sz="2000" dirty="0"/>
              <a:t> is </a:t>
            </a:r>
            <a:r>
              <a:rPr lang="en-IN" sz="2000" b="1" dirty="0"/>
              <a:t>divided</a:t>
            </a:r>
            <a:r>
              <a:rPr lang="en-IN" sz="2000" dirty="0"/>
              <a:t> into </a:t>
            </a:r>
            <a:r>
              <a:rPr lang="en-IN" sz="2000" dirty="0">
                <a:solidFill>
                  <a:schemeClr val="accent6"/>
                </a:solidFill>
              </a:rPr>
              <a:t>two parts</a:t>
            </a:r>
            <a:r>
              <a:rPr lang="en-IN" sz="2000" dirty="0"/>
              <a:t>, the </a:t>
            </a:r>
            <a:r>
              <a:rPr lang="en-IN" sz="2000" b="1" dirty="0">
                <a:solidFill>
                  <a:schemeClr val="accent6"/>
                </a:solidFill>
              </a:rPr>
              <a:t>first part represents the information</a:t>
            </a:r>
            <a:r>
              <a:rPr lang="en-IN" sz="2000" b="1" dirty="0"/>
              <a:t> </a:t>
            </a:r>
            <a:r>
              <a:rPr lang="en-IN" sz="2000" dirty="0"/>
              <a:t>of the element and the </a:t>
            </a:r>
            <a:r>
              <a:rPr lang="en-IN" sz="2000" b="1" dirty="0">
                <a:solidFill>
                  <a:schemeClr val="accent6"/>
                </a:solidFill>
              </a:rPr>
              <a:t>second part contains the address</a:t>
            </a:r>
            <a:r>
              <a:rPr lang="en-IN" sz="2000" b="1" dirty="0"/>
              <a:t> of the </a:t>
            </a:r>
            <a:r>
              <a:rPr lang="en-IN" sz="2000" b="1" dirty="0">
                <a:solidFill>
                  <a:schemeClr val="accent6"/>
                </a:solidFill>
              </a:rPr>
              <a:t>next mode</a:t>
            </a:r>
            <a:r>
              <a:rPr lang="en-IN" sz="2000" dirty="0"/>
              <a:t>.</a:t>
            </a:r>
          </a:p>
          <a:p>
            <a:pPr marL="809625" lvl="1" indent="-352425" algn="just">
              <a:spcBef>
                <a:spcPts val="1000"/>
              </a:spcBef>
              <a:buClr>
                <a:schemeClr val="accent6"/>
              </a:buClr>
              <a:buFont typeface="Wingdings 3" panose="05040102010807070707" pitchFamily="18" charset="2"/>
              <a:buChar char=""/>
            </a:pPr>
            <a:r>
              <a:rPr lang="en-IN" sz="2000" dirty="0"/>
              <a:t>The </a:t>
            </a:r>
            <a:r>
              <a:rPr lang="en-IN" sz="2000" dirty="0">
                <a:solidFill>
                  <a:schemeClr val="accent6"/>
                </a:solidFill>
              </a:rPr>
              <a:t>last node</a:t>
            </a:r>
            <a:r>
              <a:rPr lang="en-IN" sz="2000" dirty="0"/>
              <a:t> of the list does not have successor node, so </a:t>
            </a:r>
            <a:r>
              <a:rPr lang="en-IN" sz="2000" dirty="0">
                <a:solidFill>
                  <a:schemeClr val="accent6"/>
                </a:solidFill>
              </a:rPr>
              <a:t>null value is stored as the address</a:t>
            </a:r>
            <a:r>
              <a:rPr lang="en-IN" sz="2000" dirty="0"/>
              <a:t>.</a:t>
            </a:r>
          </a:p>
          <a:p>
            <a:pPr marL="809625" lvl="1" indent="-352425" algn="just">
              <a:spcBef>
                <a:spcPts val="1000"/>
              </a:spcBef>
              <a:buClr>
                <a:schemeClr val="accent6"/>
              </a:buClr>
              <a:buFont typeface="Wingdings 3" panose="05040102010807070707" pitchFamily="18" charset="2"/>
              <a:buChar char=""/>
            </a:pPr>
            <a:r>
              <a:rPr lang="en-IN" sz="2000" dirty="0"/>
              <a:t>It is possible for a list to have </a:t>
            </a:r>
            <a:r>
              <a:rPr lang="en-IN" sz="2000" dirty="0">
                <a:solidFill>
                  <a:schemeClr val="accent6"/>
                </a:solidFill>
              </a:rPr>
              <a:t>no nodes at all</a:t>
            </a:r>
            <a:r>
              <a:rPr lang="en-IN" sz="2000" dirty="0"/>
              <a:t>, such a list is called </a:t>
            </a:r>
            <a:r>
              <a:rPr lang="en-IN" sz="2000" b="1" dirty="0">
                <a:solidFill>
                  <a:schemeClr val="accent6"/>
                </a:solidFill>
              </a:rPr>
              <a:t>empty list</a:t>
            </a:r>
            <a:r>
              <a:rPr lang="en-IN" sz="2000" dirty="0"/>
              <a:t>.</a:t>
            </a:r>
            <a:endParaRPr lang="en-US" sz="2000" dirty="0"/>
          </a:p>
        </p:txBody>
      </p:sp>
      <p:grpSp>
        <p:nvGrpSpPr>
          <p:cNvPr id="4" name="Group 3"/>
          <p:cNvGrpSpPr/>
          <p:nvPr/>
        </p:nvGrpSpPr>
        <p:grpSpPr>
          <a:xfrm>
            <a:off x="2475919" y="1330376"/>
            <a:ext cx="1532242" cy="533400"/>
            <a:chOff x="951919" y="5486400"/>
            <a:chExt cx="1532242" cy="533400"/>
          </a:xfrm>
        </p:grpSpPr>
        <p:sp>
          <p:nvSpPr>
            <p:cNvPr id="5" name="Rectangle 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6" name="Rectangle 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4411358" y="1330376"/>
            <a:ext cx="1532242" cy="533400"/>
            <a:chOff x="951919" y="5486400"/>
            <a:chExt cx="1532242" cy="533400"/>
          </a:xfrm>
        </p:grpSpPr>
        <p:sp>
          <p:nvSpPr>
            <p:cNvPr id="8" name="Rectangle 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9" name="Rectangle 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6316358" y="1330376"/>
            <a:ext cx="1532242" cy="533400"/>
            <a:chOff x="951919" y="5486400"/>
            <a:chExt cx="1532242" cy="533400"/>
          </a:xfrm>
        </p:grpSpPr>
        <p:sp>
          <p:nvSpPr>
            <p:cNvPr id="11" name="Rectangle 1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12" name="Rectangle 1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8221358" y="1330376"/>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6" name="Straight Arrow Connector 15"/>
          <p:cNvCxnSpPr>
            <a:stCxn id="6" idx="3"/>
            <a:endCxn id="8" idx="1"/>
          </p:cNvCxnSpPr>
          <p:nvPr/>
        </p:nvCxnSpPr>
        <p:spPr>
          <a:xfrm>
            <a:off x="4008162" y="1597076"/>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5943600" y="1597076"/>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7848600" y="1597076"/>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8983358" y="1330376"/>
            <a:ext cx="770242"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20" name="TextBox 19"/>
          <p:cNvSpPr txBox="1"/>
          <p:nvPr/>
        </p:nvSpPr>
        <p:spPr>
          <a:xfrm>
            <a:off x="5237752" y="2203871"/>
            <a:ext cx="1716496" cy="461665"/>
          </a:xfrm>
          <a:prstGeom prst="rect">
            <a:avLst/>
          </a:prstGeom>
          <a:noFill/>
        </p:spPr>
        <p:txBody>
          <a:bodyPr wrap="none" rtlCol="0">
            <a:spAutoFit/>
          </a:bodyPr>
          <a:lstStyle/>
          <a:p>
            <a:r>
              <a:rPr lang="en-IN" sz="2400" b="1" dirty="0"/>
              <a:t>A linked List</a:t>
            </a:r>
            <a:endParaRPr lang="en-US" sz="2400" b="1" dirty="0"/>
          </a:p>
        </p:txBody>
      </p:sp>
      <p:sp>
        <p:nvSpPr>
          <p:cNvPr id="21" name="TextBox 20"/>
          <p:cNvSpPr txBox="1"/>
          <p:nvPr/>
        </p:nvSpPr>
        <p:spPr>
          <a:xfrm>
            <a:off x="4869727" y="1844483"/>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
        <p:nvSpPr>
          <p:cNvPr id="22" name="TextBox 21"/>
          <p:cNvSpPr txBox="1"/>
          <p:nvPr/>
        </p:nvSpPr>
        <p:spPr>
          <a:xfrm>
            <a:off x="6776342" y="1857734"/>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23" name="TextBox 22"/>
          <p:cNvSpPr txBox="1"/>
          <p:nvPr/>
        </p:nvSpPr>
        <p:spPr>
          <a:xfrm>
            <a:off x="8704460" y="1857734"/>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24" name="TextBox 23"/>
          <p:cNvSpPr txBox="1"/>
          <p:nvPr/>
        </p:nvSpPr>
        <p:spPr>
          <a:xfrm>
            <a:off x="2939837" y="1856151"/>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sp>
        <p:nvSpPr>
          <p:cNvPr id="25" name="TextBox 24"/>
          <p:cNvSpPr txBox="1"/>
          <p:nvPr/>
        </p:nvSpPr>
        <p:spPr>
          <a:xfrm>
            <a:off x="3309658" y="1418244"/>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26" name="TextBox 25"/>
          <p:cNvSpPr txBox="1"/>
          <p:nvPr/>
        </p:nvSpPr>
        <p:spPr>
          <a:xfrm>
            <a:off x="5234536" y="1406576"/>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27" name="TextBox 26"/>
          <p:cNvSpPr txBox="1"/>
          <p:nvPr/>
        </p:nvSpPr>
        <p:spPr>
          <a:xfrm>
            <a:off x="7146163" y="1406576"/>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cxnSp>
        <p:nvCxnSpPr>
          <p:cNvPr id="29" name="Straight Arrow Connector 28"/>
          <p:cNvCxnSpPr>
            <a:endCxn id="15" idx="0"/>
          </p:cNvCxnSpPr>
          <p:nvPr/>
        </p:nvCxnSpPr>
        <p:spPr>
          <a:xfrm>
            <a:off x="9372600" y="1101776"/>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3" name="Straight Connector 32"/>
          <p:cNvCxnSpPr/>
          <p:nvPr/>
        </p:nvCxnSpPr>
        <p:spPr>
          <a:xfrm>
            <a:off x="9372600" y="1101776"/>
            <a:ext cx="381000"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35" name="TextBox 34"/>
          <p:cNvSpPr txBox="1"/>
          <p:nvPr/>
        </p:nvSpPr>
        <p:spPr>
          <a:xfrm>
            <a:off x="9760153" y="793378"/>
            <a:ext cx="736099" cy="646331"/>
          </a:xfrm>
          <a:prstGeom prst="rect">
            <a:avLst/>
          </a:prstGeom>
          <a:noFill/>
        </p:spPr>
        <p:txBody>
          <a:bodyPr wrap="none" rtlCol="0">
            <a:spAutoFit/>
          </a:bodyPr>
          <a:lstStyle/>
          <a:p>
            <a:r>
              <a:rPr lang="en-IN" b="1" dirty="0">
                <a:solidFill>
                  <a:srgbClr val="C00000"/>
                </a:solidFill>
              </a:rPr>
              <a:t>NULL </a:t>
            </a:r>
            <a:br>
              <a:rPr lang="en-IN" b="1" dirty="0">
                <a:solidFill>
                  <a:srgbClr val="C00000"/>
                </a:solidFill>
              </a:rPr>
            </a:br>
            <a:r>
              <a:rPr lang="en-IN" b="1" dirty="0">
                <a:solidFill>
                  <a:srgbClr val="C00000"/>
                </a:solidFill>
              </a:rPr>
              <a:t>Value</a:t>
            </a:r>
            <a:endParaRPr lang="en-US" b="1" dirty="0">
              <a:solidFill>
                <a:srgbClr val="C00000"/>
              </a:solidFill>
            </a:endParaRPr>
          </a:p>
        </p:txBody>
      </p:sp>
      <p:sp>
        <p:nvSpPr>
          <p:cNvPr id="36" name="TextBox 35"/>
          <p:cNvSpPr txBox="1"/>
          <p:nvPr/>
        </p:nvSpPr>
        <p:spPr>
          <a:xfrm>
            <a:off x="8233365" y="958551"/>
            <a:ext cx="1132682" cy="369332"/>
          </a:xfrm>
          <a:prstGeom prst="rect">
            <a:avLst/>
          </a:prstGeom>
          <a:noFill/>
        </p:spPr>
        <p:txBody>
          <a:bodyPr wrap="none" rtlCol="0">
            <a:spAutoFit/>
          </a:bodyPr>
          <a:lstStyle/>
          <a:p>
            <a:r>
              <a:rPr lang="en-IN" b="1" dirty="0"/>
              <a:t>Last Node</a:t>
            </a:r>
            <a:endParaRPr lang="en-US" b="1" dirty="0"/>
          </a:p>
        </p:txBody>
      </p:sp>
    </p:spTree>
    <p:extLst>
      <p:ext uri="{BB962C8B-B14F-4D97-AF65-F5344CB8AC3E}">
        <p14:creationId xmlns:p14="http://schemas.microsoft.com/office/powerpoint/2010/main" val="28886922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p:bldP spid="27" grpId="0"/>
      <p:bldP spid="35" grpId="0"/>
      <p:bldP spid="3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Pros &amp; Cons of Linked Allocation</a:t>
            </a:r>
            <a:endParaRPr lang="en-US" dirty="0"/>
          </a:p>
        </p:txBody>
      </p:sp>
      <p:sp>
        <p:nvSpPr>
          <p:cNvPr id="3" name="Content Placeholder 2"/>
          <p:cNvSpPr>
            <a:spLocks noGrp="1"/>
          </p:cNvSpPr>
          <p:nvPr>
            <p:ph idx="4294967295"/>
          </p:nvPr>
        </p:nvSpPr>
        <p:spPr>
          <a:xfrm>
            <a:off x="131180" y="863444"/>
            <a:ext cx="11929641" cy="5590565"/>
          </a:xfrm>
        </p:spPr>
        <p:txBody>
          <a:bodyPr>
            <a:normAutofit/>
          </a:bodyPr>
          <a:lstStyle/>
          <a:p>
            <a:pPr marL="265113" indent="-265113" algn="just">
              <a:buClr>
                <a:schemeClr val="accent6"/>
              </a:buClr>
              <a:buFont typeface="Wingdings 3" panose="05040102010807070707" pitchFamily="18" charset="2"/>
              <a:buChar char=""/>
            </a:pPr>
            <a:r>
              <a:rPr lang="en-US" sz="2400" b="1" dirty="0">
                <a:solidFill>
                  <a:srgbClr val="C00000"/>
                </a:solidFill>
              </a:rPr>
              <a:t>Insertion Operation</a:t>
            </a:r>
          </a:p>
          <a:p>
            <a:pPr marL="809625" lvl="1" indent="-352425" algn="just">
              <a:spcBef>
                <a:spcPts val="1000"/>
              </a:spcBef>
              <a:buClr>
                <a:schemeClr val="accent6"/>
              </a:buClr>
              <a:buFont typeface="Wingdings 3" panose="05040102010807070707" pitchFamily="18" charset="2"/>
              <a:buChar char=""/>
            </a:pPr>
            <a:r>
              <a:rPr lang="en-US" sz="2000" dirty="0"/>
              <a:t>We have an n elements in list and it is required to insert a new element between the first and second element, what to do with sequential allocation &amp; linked allocation?</a:t>
            </a:r>
          </a:p>
          <a:p>
            <a:pPr marL="809625" lvl="1" indent="-352425" algn="just">
              <a:spcBef>
                <a:spcPts val="1000"/>
              </a:spcBef>
              <a:buClr>
                <a:schemeClr val="accent6"/>
              </a:buClr>
              <a:buFont typeface="Wingdings 3" panose="05040102010807070707" pitchFamily="18" charset="2"/>
              <a:buChar char=""/>
            </a:pPr>
            <a:r>
              <a:rPr lang="en-US" sz="2000" dirty="0"/>
              <a:t>Insertion operation is more efficient in Linked allocation.</a:t>
            </a:r>
            <a:endParaRPr lang="en-IN" sz="2000" dirty="0"/>
          </a:p>
        </p:txBody>
      </p:sp>
      <p:grpSp>
        <p:nvGrpSpPr>
          <p:cNvPr id="4" name="Group 3"/>
          <p:cNvGrpSpPr/>
          <p:nvPr/>
        </p:nvGrpSpPr>
        <p:grpSpPr>
          <a:xfrm>
            <a:off x="2190468" y="3048000"/>
            <a:ext cx="1532242" cy="533400"/>
            <a:chOff x="951919" y="5486400"/>
            <a:chExt cx="1532242" cy="533400"/>
          </a:xfrm>
        </p:grpSpPr>
        <p:sp>
          <p:nvSpPr>
            <p:cNvPr id="5" name="Rectangle 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6" name="Rectangle 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4125907" y="3048000"/>
            <a:ext cx="1532242" cy="533400"/>
            <a:chOff x="951919" y="5486400"/>
            <a:chExt cx="1532242" cy="533400"/>
          </a:xfrm>
        </p:grpSpPr>
        <p:sp>
          <p:nvSpPr>
            <p:cNvPr id="8" name="Rectangle 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9" name="Rectangle 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6030907" y="3048000"/>
            <a:ext cx="1532242" cy="533400"/>
            <a:chOff x="951919" y="5486400"/>
            <a:chExt cx="1532242" cy="533400"/>
          </a:xfrm>
        </p:grpSpPr>
        <p:sp>
          <p:nvSpPr>
            <p:cNvPr id="11" name="Rectangle 1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12" name="Rectangle 1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7935907" y="3048000"/>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6" name="Straight Arrow Connector 15"/>
          <p:cNvCxnSpPr>
            <a:stCxn id="6" idx="3"/>
            <a:endCxn id="8" idx="1"/>
          </p:cNvCxnSpPr>
          <p:nvPr/>
        </p:nvCxnSpPr>
        <p:spPr>
          <a:xfrm>
            <a:off x="3722711" y="3314700"/>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5658149" y="3314700"/>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7563149" y="3314700"/>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8697907" y="3048000"/>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20" name="TextBox 19"/>
          <p:cNvSpPr txBox="1"/>
          <p:nvPr/>
        </p:nvSpPr>
        <p:spPr>
          <a:xfrm>
            <a:off x="4570829" y="3521766"/>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
        <p:nvSpPr>
          <p:cNvPr id="21" name="TextBox 20"/>
          <p:cNvSpPr txBox="1"/>
          <p:nvPr/>
        </p:nvSpPr>
        <p:spPr>
          <a:xfrm>
            <a:off x="6477444" y="3535017"/>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22" name="TextBox 21"/>
          <p:cNvSpPr txBox="1"/>
          <p:nvPr/>
        </p:nvSpPr>
        <p:spPr>
          <a:xfrm>
            <a:off x="8405562" y="3535017"/>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23" name="TextBox 22"/>
          <p:cNvSpPr txBox="1"/>
          <p:nvPr/>
        </p:nvSpPr>
        <p:spPr>
          <a:xfrm>
            <a:off x="2640939" y="3533434"/>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sp>
        <p:nvSpPr>
          <p:cNvPr id="24" name="TextBox 23"/>
          <p:cNvSpPr txBox="1"/>
          <p:nvPr/>
        </p:nvSpPr>
        <p:spPr>
          <a:xfrm>
            <a:off x="3024207" y="3135868"/>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25" name="TextBox 24"/>
          <p:cNvSpPr txBox="1"/>
          <p:nvPr/>
        </p:nvSpPr>
        <p:spPr>
          <a:xfrm>
            <a:off x="4949085" y="3124200"/>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26" name="TextBox 25"/>
          <p:cNvSpPr txBox="1"/>
          <p:nvPr/>
        </p:nvSpPr>
        <p:spPr>
          <a:xfrm>
            <a:off x="6860712" y="3124200"/>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grpSp>
        <p:nvGrpSpPr>
          <p:cNvPr id="31" name="Group 30"/>
          <p:cNvGrpSpPr/>
          <p:nvPr/>
        </p:nvGrpSpPr>
        <p:grpSpPr>
          <a:xfrm>
            <a:off x="2131363" y="4169252"/>
            <a:ext cx="1532242" cy="533400"/>
            <a:chOff x="951919" y="5486400"/>
            <a:chExt cx="1532242" cy="533400"/>
          </a:xfrm>
        </p:grpSpPr>
        <p:sp>
          <p:nvSpPr>
            <p:cNvPr id="32" name="Rectangle 31"/>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33" name="Rectangle 32"/>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4" name="Group 33"/>
          <p:cNvGrpSpPr/>
          <p:nvPr/>
        </p:nvGrpSpPr>
        <p:grpSpPr>
          <a:xfrm>
            <a:off x="4948070" y="4169252"/>
            <a:ext cx="1532242" cy="533400"/>
            <a:chOff x="951919" y="5486400"/>
            <a:chExt cx="1532242" cy="533400"/>
          </a:xfrm>
        </p:grpSpPr>
        <p:sp>
          <p:nvSpPr>
            <p:cNvPr id="35" name="Rectangle 3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36" name="Rectangle 3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7" name="Group 36"/>
          <p:cNvGrpSpPr/>
          <p:nvPr/>
        </p:nvGrpSpPr>
        <p:grpSpPr>
          <a:xfrm>
            <a:off x="6853070" y="4169252"/>
            <a:ext cx="1532242" cy="533400"/>
            <a:chOff x="951919" y="5486400"/>
            <a:chExt cx="1532242" cy="533400"/>
          </a:xfrm>
        </p:grpSpPr>
        <p:sp>
          <p:nvSpPr>
            <p:cNvPr id="38" name="Rectangle 3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39" name="Rectangle 3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40" name="Group 39"/>
          <p:cNvGrpSpPr/>
          <p:nvPr/>
        </p:nvGrpSpPr>
        <p:grpSpPr>
          <a:xfrm>
            <a:off x="8758070" y="4169252"/>
            <a:ext cx="1532242" cy="533400"/>
            <a:chOff x="951919" y="5486400"/>
            <a:chExt cx="1532242" cy="533400"/>
          </a:xfrm>
        </p:grpSpPr>
        <p:sp>
          <p:nvSpPr>
            <p:cNvPr id="41" name="Rectangle 4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42" name="Rectangle 4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44" name="Straight Arrow Connector 43"/>
          <p:cNvCxnSpPr>
            <a:stCxn id="36" idx="3"/>
            <a:endCxn id="38" idx="1"/>
          </p:cNvCxnSpPr>
          <p:nvPr/>
        </p:nvCxnSpPr>
        <p:spPr>
          <a:xfrm>
            <a:off x="6480312" y="4435952"/>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5" name="Straight Arrow Connector 44"/>
          <p:cNvCxnSpPr>
            <a:stCxn id="39" idx="3"/>
            <a:endCxn id="41" idx="1"/>
          </p:cNvCxnSpPr>
          <p:nvPr/>
        </p:nvCxnSpPr>
        <p:spPr>
          <a:xfrm>
            <a:off x="8385312" y="4435952"/>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6" name="Straight Connector 45"/>
          <p:cNvCxnSpPr/>
          <p:nvPr/>
        </p:nvCxnSpPr>
        <p:spPr>
          <a:xfrm flipH="1">
            <a:off x="9520070" y="4169252"/>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47" name="TextBox 46"/>
          <p:cNvSpPr txBox="1"/>
          <p:nvPr/>
        </p:nvSpPr>
        <p:spPr>
          <a:xfrm>
            <a:off x="5392992" y="4643018"/>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
        <p:nvSpPr>
          <p:cNvPr id="48" name="TextBox 47"/>
          <p:cNvSpPr txBox="1"/>
          <p:nvPr/>
        </p:nvSpPr>
        <p:spPr>
          <a:xfrm>
            <a:off x="7299607" y="4656269"/>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49" name="TextBox 48"/>
          <p:cNvSpPr txBox="1"/>
          <p:nvPr/>
        </p:nvSpPr>
        <p:spPr>
          <a:xfrm>
            <a:off x="9227725" y="4656269"/>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50" name="TextBox 49"/>
          <p:cNvSpPr txBox="1"/>
          <p:nvPr/>
        </p:nvSpPr>
        <p:spPr>
          <a:xfrm>
            <a:off x="2407023" y="4654686"/>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sp>
        <p:nvSpPr>
          <p:cNvPr id="51" name="TextBox 50"/>
          <p:cNvSpPr txBox="1"/>
          <p:nvPr/>
        </p:nvSpPr>
        <p:spPr>
          <a:xfrm>
            <a:off x="2965102" y="4257120"/>
            <a:ext cx="652743" cy="369332"/>
          </a:xfrm>
          <a:prstGeom prst="rect">
            <a:avLst/>
          </a:prstGeom>
          <a:noFill/>
        </p:spPr>
        <p:txBody>
          <a:bodyPr wrap="none" rtlCol="0">
            <a:spAutoFit/>
          </a:bodyPr>
          <a:lstStyle/>
          <a:p>
            <a:r>
              <a:rPr lang="en-IN" b="1" dirty="0">
                <a:solidFill>
                  <a:srgbClr val="FFFF00"/>
                </a:solidFill>
              </a:rPr>
              <a:t>2100</a:t>
            </a:r>
            <a:endParaRPr lang="en-US" b="1" dirty="0">
              <a:solidFill>
                <a:srgbClr val="FFFF00"/>
              </a:solidFill>
            </a:endParaRPr>
          </a:p>
        </p:txBody>
      </p:sp>
      <p:sp>
        <p:nvSpPr>
          <p:cNvPr id="52" name="TextBox 51"/>
          <p:cNvSpPr txBox="1"/>
          <p:nvPr/>
        </p:nvSpPr>
        <p:spPr>
          <a:xfrm>
            <a:off x="5771248" y="4245452"/>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53" name="TextBox 52"/>
          <p:cNvSpPr txBox="1"/>
          <p:nvPr/>
        </p:nvSpPr>
        <p:spPr>
          <a:xfrm>
            <a:off x="7682875" y="4245452"/>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grpSp>
        <p:nvGrpSpPr>
          <p:cNvPr id="55" name="Group 54"/>
          <p:cNvGrpSpPr/>
          <p:nvPr/>
        </p:nvGrpSpPr>
        <p:grpSpPr>
          <a:xfrm>
            <a:off x="3451197" y="5325503"/>
            <a:ext cx="1532242" cy="533400"/>
            <a:chOff x="951919" y="5486400"/>
            <a:chExt cx="1532242" cy="533400"/>
          </a:xfrm>
        </p:grpSpPr>
        <p:sp>
          <p:nvSpPr>
            <p:cNvPr id="56" name="Rectangle 55"/>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X</a:t>
              </a:r>
              <a:endParaRPr lang="en-US" sz="2400" b="1" dirty="0"/>
            </a:p>
          </p:txBody>
        </p:sp>
        <p:sp>
          <p:nvSpPr>
            <p:cNvPr id="57" name="Rectangle 56"/>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58" name="Straight Arrow Connector 57"/>
          <p:cNvCxnSpPr>
            <a:endCxn id="56" idx="1"/>
          </p:cNvCxnSpPr>
          <p:nvPr/>
        </p:nvCxnSpPr>
        <p:spPr>
          <a:xfrm>
            <a:off x="3024207" y="5592203"/>
            <a:ext cx="426991"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59" name="TextBox 58"/>
          <p:cNvSpPr txBox="1"/>
          <p:nvPr/>
        </p:nvSpPr>
        <p:spPr>
          <a:xfrm>
            <a:off x="3896119" y="5799269"/>
            <a:ext cx="652743" cy="369332"/>
          </a:xfrm>
          <a:prstGeom prst="rect">
            <a:avLst/>
          </a:prstGeom>
          <a:noFill/>
        </p:spPr>
        <p:txBody>
          <a:bodyPr wrap="none" rtlCol="0">
            <a:spAutoFit/>
          </a:bodyPr>
          <a:lstStyle/>
          <a:p>
            <a:r>
              <a:rPr lang="en-IN" b="1" dirty="0">
                <a:solidFill>
                  <a:srgbClr val="C00000"/>
                </a:solidFill>
              </a:rPr>
              <a:t>2100</a:t>
            </a:r>
            <a:endParaRPr lang="en-US" b="1" dirty="0">
              <a:solidFill>
                <a:srgbClr val="C00000"/>
              </a:solidFill>
            </a:endParaRPr>
          </a:p>
        </p:txBody>
      </p:sp>
      <p:sp>
        <p:nvSpPr>
          <p:cNvPr id="60" name="TextBox 59"/>
          <p:cNvSpPr txBox="1"/>
          <p:nvPr/>
        </p:nvSpPr>
        <p:spPr>
          <a:xfrm>
            <a:off x="4274375" y="5401703"/>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cxnSp>
        <p:nvCxnSpPr>
          <p:cNvPr id="62" name="Straight Connector 61"/>
          <p:cNvCxnSpPr/>
          <p:nvPr/>
        </p:nvCxnSpPr>
        <p:spPr>
          <a:xfrm>
            <a:off x="3674847" y="4430118"/>
            <a:ext cx="306464"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64" name="Straight Connector 63"/>
          <p:cNvCxnSpPr/>
          <p:nvPr/>
        </p:nvCxnSpPr>
        <p:spPr>
          <a:xfrm>
            <a:off x="3981311" y="4430119"/>
            <a:ext cx="0" cy="410817"/>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66" name="Straight Connector 65"/>
          <p:cNvCxnSpPr/>
          <p:nvPr/>
        </p:nvCxnSpPr>
        <p:spPr>
          <a:xfrm flipH="1">
            <a:off x="3024207" y="4827684"/>
            <a:ext cx="957105"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68" name="Straight Connector 67"/>
          <p:cNvCxnSpPr/>
          <p:nvPr/>
        </p:nvCxnSpPr>
        <p:spPr>
          <a:xfrm>
            <a:off x="3024206" y="4827685"/>
            <a:ext cx="0" cy="764519"/>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73" name="Straight Connector 72"/>
          <p:cNvCxnSpPr>
            <a:stCxn id="57" idx="3"/>
          </p:cNvCxnSpPr>
          <p:nvPr/>
        </p:nvCxnSpPr>
        <p:spPr>
          <a:xfrm flipV="1">
            <a:off x="4983439" y="5586369"/>
            <a:ext cx="211490" cy="5834"/>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75" name="Straight Connector 74"/>
          <p:cNvCxnSpPr/>
          <p:nvPr/>
        </p:nvCxnSpPr>
        <p:spPr>
          <a:xfrm flipV="1">
            <a:off x="5194929" y="5178001"/>
            <a:ext cx="0" cy="408368"/>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79" name="Straight Connector 78"/>
          <p:cNvCxnSpPr/>
          <p:nvPr/>
        </p:nvCxnSpPr>
        <p:spPr>
          <a:xfrm flipH="1">
            <a:off x="4600745" y="5178001"/>
            <a:ext cx="594184"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81" name="Straight Connector 80"/>
          <p:cNvCxnSpPr/>
          <p:nvPr/>
        </p:nvCxnSpPr>
        <p:spPr>
          <a:xfrm flipV="1">
            <a:off x="4600745" y="4441787"/>
            <a:ext cx="0" cy="736215"/>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87" name="Straight Arrow Connector 86"/>
          <p:cNvCxnSpPr/>
          <p:nvPr/>
        </p:nvCxnSpPr>
        <p:spPr>
          <a:xfrm>
            <a:off x="4602440" y="4441961"/>
            <a:ext cx="331431"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0164479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6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6"/>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6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7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7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7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81"/>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p:bldP spid="47" grpId="0"/>
      <p:bldP spid="48" grpId="0"/>
      <p:bldP spid="49" grpId="0"/>
      <p:bldP spid="50" grpId="0"/>
      <p:bldP spid="51" grpId="0"/>
      <p:bldP spid="52" grpId="0"/>
      <p:bldP spid="53" grpId="0"/>
      <p:bldP spid="59" grpId="0"/>
      <p:bldP spid="6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Pros &amp; Cons of Linked Allocation</a:t>
            </a:r>
            <a:endParaRPr lang="en-US" dirty="0"/>
          </a:p>
        </p:txBody>
      </p:sp>
      <p:sp>
        <p:nvSpPr>
          <p:cNvPr id="3" name="Content Placeholder 2"/>
          <p:cNvSpPr>
            <a:spLocks noGrp="1"/>
          </p:cNvSpPr>
          <p:nvPr>
            <p:ph idx="4294967295"/>
          </p:nvPr>
        </p:nvSpPr>
        <p:spPr>
          <a:xfrm>
            <a:off x="131180" y="863444"/>
            <a:ext cx="11929641" cy="5590565"/>
          </a:xfrm>
        </p:spPr>
        <p:txBody>
          <a:bodyPr/>
          <a:lstStyle/>
          <a:p>
            <a:pPr marL="265113" indent="-265113" algn="just">
              <a:buClr>
                <a:schemeClr val="accent6"/>
              </a:buClr>
              <a:buFont typeface="Wingdings 3" panose="05040102010807070707" pitchFamily="18" charset="2"/>
              <a:buChar char=""/>
            </a:pPr>
            <a:r>
              <a:rPr lang="en-US" sz="2400" b="1" dirty="0">
                <a:solidFill>
                  <a:srgbClr val="C00000"/>
                </a:solidFill>
              </a:rPr>
              <a:t>Deletion Operation</a:t>
            </a:r>
          </a:p>
          <a:p>
            <a:pPr marL="809625" lvl="1" indent="-352425" algn="just">
              <a:spcBef>
                <a:spcPts val="1000"/>
              </a:spcBef>
              <a:buClr>
                <a:schemeClr val="accent6"/>
              </a:buClr>
              <a:buFont typeface="Wingdings 3" panose="05040102010807070707" pitchFamily="18" charset="2"/>
              <a:buChar char=""/>
            </a:pPr>
            <a:r>
              <a:rPr lang="en-IN" sz="2000" dirty="0"/>
              <a:t>Deletion operation is more efficient in Linked Allocation</a:t>
            </a:r>
            <a:endParaRPr lang="en-US" sz="2000" dirty="0"/>
          </a:p>
        </p:txBody>
      </p:sp>
      <p:grpSp>
        <p:nvGrpSpPr>
          <p:cNvPr id="4" name="Group 3"/>
          <p:cNvGrpSpPr/>
          <p:nvPr/>
        </p:nvGrpSpPr>
        <p:grpSpPr>
          <a:xfrm>
            <a:off x="2190468" y="2209800"/>
            <a:ext cx="1532242" cy="533400"/>
            <a:chOff x="951919" y="5486400"/>
            <a:chExt cx="1532242" cy="533400"/>
          </a:xfrm>
        </p:grpSpPr>
        <p:sp>
          <p:nvSpPr>
            <p:cNvPr id="5" name="Rectangle 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6" name="Rectangle 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4125907" y="2209800"/>
            <a:ext cx="1532242" cy="533400"/>
            <a:chOff x="951919" y="5486400"/>
            <a:chExt cx="1532242" cy="533400"/>
          </a:xfrm>
        </p:grpSpPr>
        <p:sp>
          <p:nvSpPr>
            <p:cNvPr id="8" name="Rectangle 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9" name="Rectangle 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6030907" y="2209800"/>
            <a:ext cx="1532242" cy="533400"/>
            <a:chOff x="951919" y="5486400"/>
            <a:chExt cx="1532242" cy="533400"/>
          </a:xfrm>
        </p:grpSpPr>
        <p:sp>
          <p:nvSpPr>
            <p:cNvPr id="11" name="Rectangle 1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12" name="Rectangle 1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7935907" y="2209800"/>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6" name="Straight Arrow Connector 15"/>
          <p:cNvCxnSpPr>
            <a:stCxn id="6" idx="3"/>
            <a:endCxn id="8" idx="1"/>
          </p:cNvCxnSpPr>
          <p:nvPr/>
        </p:nvCxnSpPr>
        <p:spPr>
          <a:xfrm>
            <a:off x="3722711" y="2476500"/>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5658149" y="2476500"/>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7563149" y="2476500"/>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8697907" y="2209800"/>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21" name="TextBox 20"/>
          <p:cNvSpPr txBox="1"/>
          <p:nvPr/>
        </p:nvSpPr>
        <p:spPr>
          <a:xfrm>
            <a:off x="6477444" y="2696817"/>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22" name="TextBox 21"/>
          <p:cNvSpPr txBox="1"/>
          <p:nvPr/>
        </p:nvSpPr>
        <p:spPr>
          <a:xfrm>
            <a:off x="8405562" y="2696817"/>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23" name="TextBox 22"/>
          <p:cNvSpPr txBox="1"/>
          <p:nvPr/>
        </p:nvSpPr>
        <p:spPr>
          <a:xfrm>
            <a:off x="2640939" y="2695234"/>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sp>
        <p:nvSpPr>
          <p:cNvPr id="24" name="TextBox 23"/>
          <p:cNvSpPr txBox="1"/>
          <p:nvPr/>
        </p:nvSpPr>
        <p:spPr>
          <a:xfrm>
            <a:off x="3024207" y="2297668"/>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25" name="TextBox 24"/>
          <p:cNvSpPr txBox="1"/>
          <p:nvPr/>
        </p:nvSpPr>
        <p:spPr>
          <a:xfrm>
            <a:off x="4949085" y="2286000"/>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26" name="TextBox 25"/>
          <p:cNvSpPr txBox="1"/>
          <p:nvPr/>
        </p:nvSpPr>
        <p:spPr>
          <a:xfrm>
            <a:off x="6860712" y="2286000"/>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sp>
        <p:nvSpPr>
          <p:cNvPr id="27" name="Multiply 26"/>
          <p:cNvSpPr/>
          <p:nvPr/>
        </p:nvSpPr>
        <p:spPr>
          <a:xfrm>
            <a:off x="4253458" y="2209800"/>
            <a:ext cx="1285383" cy="1524000"/>
          </a:xfrm>
          <a:prstGeom prst="mathMultiply">
            <a:avLst/>
          </a:prstGeom>
          <a:solidFill>
            <a:srgbClr val="B84742"/>
          </a:solidFill>
          <a:ln>
            <a:solidFill>
              <a:srgbClr val="B8474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28" name="Group 27"/>
          <p:cNvGrpSpPr/>
          <p:nvPr/>
        </p:nvGrpSpPr>
        <p:grpSpPr>
          <a:xfrm>
            <a:off x="2131363" y="4477651"/>
            <a:ext cx="1532242" cy="533400"/>
            <a:chOff x="951919" y="5486400"/>
            <a:chExt cx="1532242" cy="533400"/>
          </a:xfrm>
        </p:grpSpPr>
        <p:sp>
          <p:nvSpPr>
            <p:cNvPr id="29" name="Rectangle 28"/>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30" name="Rectangle 29"/>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1" name="Group 30"/>
          <p:cNvGrpSpPr/>
          <p:nvPr/>
        </p:nvGrpSpPr>
        <p:grpSpPr>
          <a:xfrm>
            <a:off x="4066802" y="4477651"/>
            <a:ext cx="1532242" cy="533400"/>
            <a:chOff x="951919" y="5486400"/>
            <a:chExt cx="1532242" cy="533400"/>
          </a:xfrm>
        </p:grpSpPr>
        <p:sp>
          <p:nvSpPr>
            <p:cNvPr id="32" name="Rectangle 31"/>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33" name="Rectangle 32"/>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4" name="Group 33"/>
          <p:cNvGrpSpPr/>
          <p:nvPr/>
        </p:nvGrpSpPr>
        <p:grpSpPr>
          <a:xfrm>
            <a:off x="5971802" y="4477651"/>
            <a:ext cx="1532242" cy="533400"/>
            <a:chOff x="951919" y="5486400"/>
            <a:chExt cx="1532242" cy="533400"/>
          </a:xfrm>
        </p:grpSpPr>
        <p:sp>
          <p:nvSpPr>
            <p:cNvPr id="35" name="Rectangle 3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36" name="Rectangle 3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7" name="Group 36"/>
          <p:cNvGrpSpPr/>
          <p:nvPr/>
        </p:nvGrpSpPr>
        <p:grpSpPr>
          <a:xfrm>
            <a:off x="7876802" y="4477651"/>
            <a:ext cx="1532242" cy="533400"/>
            <a:chOff x="951919" y="5486400"/>
            <a:chExt cx="1532242" cy="533400"/>
          </a:xfrm>
        </p:grpSpPr>
        <p:sp>
          <p:nvSpPr>
            <p:cNvPr id="38" name="Rectangle 3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39" name="Rectangle 3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41" name="Straight Arrow Connector 40"/>
          <p:cNvCxnSpPr>
            <a:endCxn id="35" idx="1"/>
          </p:cNvCxnSpPr>
          <p:nvPr/>
        </p:nvCxnSpPr>
        <p:spPr>
          <a:xfrm>
            <a:off x="5715000" y="4744351"/>
            <a:ext cx="256802"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2" name="Straight Arrow Connector 41"/>
          <p:cNvCxnSpPr>
            <a:stCxn id="36" idx="3"/>
            <a:endCxn id="38" idx="1"/>
          </p:cNvCxnSpPr>
          <p:nvPr/>
        </p:nvCxnSpPr>
        <p:spPr>
          <a:xfrm>
            <a:off x="7504044" y="4744351"/>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3" name="Straight Connector 42"/>
          <p:cNvCxnSpPr/>
          <p:nvPr/>
        </p:nvCxnSpPr>
        <p:spPr>
          <a:xfrm flipH="1">
            <a:off x="8638802" y="4477651"/>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44" name="TextBox 43"/>
          <p:cNvSpPr txBox="1"/>
          <p:nvPr/>
        </p:nvSpPr>
        <p:spPr>
          <a:xfrm>
            <a:off x="4511724" y="4951417"/>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
        <p:nvSpPr>
          <p:cNvPr id="45" name="TextBox 44"/>
          <p:cNvSpPr txBox="1"/>
          <p:nvPr/>
        </p:nvSpPr>
        <p:spPr>
          <a:xfrm>
            <a:off x="6418339" y="4964668"/>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46" name="TextBox 45"/>
          <p:cNvSpPr txBox="1"/>
          <p:nvPr/>
        </p:nvSpPr>
        <p:spPr>
          <a:xfrm>
            <a:off x="8346457" y="4964668"/>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47" name="TextBox 46"/>
          <p:cNvSpPr txBox="1"/>
          <p:nvPr/>
        </p:nvSpPr>
        <p:spPr>
          <a:xfrm>
            <a:off x="2581834" y="4963085"/>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sp>
        <p:nvSpPr>
          <p:cNvPr id="48" name="TextBox 47"/>
          <p:cNvSpPr txBox="1"/>
          <p:nvPr/>
        </p:nvSpPr>
        <p:spPr>
          <a:xfrm>
            <a:off x="2965102" y="4565519"/>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49" name="TextBox 48"/>
          <p:cNvSpPr txBox="1"/>
          <p:nvPr/>
        </p:nvSpPr>
        <p:spPr>
          <a:xfrm>
            <a:off x="4889980" y="4553851"/>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50" name="TextBox 49"/>
          <p:cNvSpPr txBox="1"/>
          <p:nvPr/>
        </p:nvSpPr>
        <p:spPr>
          <a:xfrm>
            <a:off x="6801607" y="4553851"/>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cxnSp>
        <p:nvCxnSpPr>
          <p:cNvPr id="52" name="Straight Connector 51"/>
          <p:cNvCxnSpPr>
            <a:stCxn id="30" idx="3"/>
          </p:cNvCxnSpPr>
          <p:nvPr/>
        </p:nvCxnSpPr>
        <p:spPr>
          <a:xfrm>
            <a:off x="3663606" y="4744351"/>
            <a:ext cx="146395" cy="5834"/>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4" name="Straight Connector 53"/>
          <p:cNvCxnSpPr/>
          <p:nvPr/>
        </p:nvCxnSpPr>
        <p:spPr>
          <a:xfrm flipV="1">
            <a:off x="3810000" y="4038601"/>
            <a:ext cx="0" cy="699917"/>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6" name="Straight Connector 55"/>
          <p:cNvCxnSpPr/>
          <p:nvPr/>
        </p:nvCxnSpPr>
        <p:spPr>
          <a:xfrm>
            <a:off x="3810000" y="4038600"/>
            <a:ext cx="1905000"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8" name="Straight Connector 57"/>
          <p:cNvCxnSpPr/>
          <p:nvPr/>
        </p:nvCxnSpPr>
        <p:spPr>
          <a:xfrm>
            <a:off x="5715000" y="4038601"/>
            <a:ext cx="0" cy="711585"/>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20" name="TextBox 19"/>
          <p:cNvSpPr txBox="1"/>
          <p:nvPr/>
        </p:nvSpPr>
        <p:spPr>
          <a:xfrm>
            <a:off x="4570829" y="2683566"/>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Tree>
    <p:extLst>
      <p:ext uri="{BB962C8B-B14F-4D97-AF65-F5344CB8AC3E}">
        <p14:creationId xmlns:p14="http://schemas.microsoft.com/office/powerpoint/2010/main" val="39188494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31"/>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44"/>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1" grpId="0"/>
      <p:bldP spid="22" grpId="0"/>
      <p:bldP spid="23" grpId="0"/>
      <p:bldP spid="24" grpId="0"/>
      <p:bldP spid="25" grpId="0"/>
      <p:bldP spid="26" grpId="0"/>
      <p:bldP spid="27" grpId="0" animBg="1"/>
      <p:bldP spid="44" grpId="0"/>
      <p:bldP spid="44" grpId="1"/>
      <p:bldP spid="45" grpId="0"/>
      <p:bldP spid="46" grpId="0"/>
      <p:bldP spid="47" grpId="0"/>
      <p:bldP spid="48" grpId="0"/>
      <p:bldP spid="49" grpId="0"/>
      <p:bldP spid="49" grpId="1"/>
      <p:bldP spid="50" grpId="0"/>
      <p:bldP spid="2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Pros &amp; Cons of Linked Allocation</a:t>
            </a:r>
            <a:endParaRPr lang="en-US" dirty="0"/>
          </a:p>
        </p:txBody>
      </p:sp>
      <p:sp>
        <p:nvSpPr>
          <p:cNvPr id="3" name="Content Placeholder 2"/>
          <p:cNvSpPr>
            <a:spLocks noGrp="1"/>
          </p:cNvSpPr>
          <p:nvPr>
            <p:ph idx="4294967295"/>
          </p:nvPr>
        </p:nvSpPr>
        <p:spPr>
          <a:xfrm>
            <a:off x="131180" y="863444"/>
            <a:ext cx="11929641" cy="5590565"/>
          </a:xfrm>
        </p:spPr>
        <p:txBody>
          <a:bodyPr>
            <a:normAutofit/>
          </a:bodyPr>
          <a:lstStyle/>
          <a:p>
            <a:pPr marL="265113" indent="-265113" algn="just">
              <a:buClr>
                <a:schemeClr val="accent6"/>
              </a:buClr>
              <a:buFont typeface="Wingdings 3" panose="05040102010807070707" pitchFamily="18" charset="2"/>
              <a:buChar char=""/>
            </a:pPr>
            <a:r>
              <a:rPr lang="en-US" sz="2400" b="1" dirty="0">
                <a:solidFill>
                  <a:srgbClr val="C00000"/>
                </a:solidFill>
              </a:rPr>
              <a:t>Search Operation</a:t>
            </a:r>
          </a:p>
          <a:p>
            <a:pPr marL="809625" lvl="1" indent="-352425" algn="just">
              <a:spcBef>
                <a:spcPts val="1000"/>
              </a:spcBef>
              <a:buClr>
                <a:schemeClr val="accent6"/>
              </a:buClr>
              <a:buFont typeface="Wingdings 3" panose="05040102010807070707" pitchFamily="18" charset="2"/>
              <a:buChar char=""/>
            </a:pPr>
            <a:r>
              <a:rPr lang="en-IN" sz="2000" b="1" dirty="0">
                <a:solidFill>
                  <a:srgbClr val="C00000"/>
                </a:solidFill>
              </a:rPr>
              <a:t>If particular node in the list is required</a:t>
            </a:r>
            <a:r>
              <a:rPr lang="en-IN" sz="2000" dirty="0"/>
              <a:t>, it is necessary to follow links from the first node onwards until the desired node is found, in this situation it is </a:t>
            </a:r>
            <a:r>
              <a:rPr lang="en-IN" sz="2000" b="1" dirty="0">
                <a:solidFill>
                  <a:srgbClr val="C00000"/>
                </a:solidFill>
              </a:rPr>
              <a:t>more time consuming </a:t>
            </a:r>
            <a:r>
              <a:rPr lang="en-IN" sz="2000" dirty="0"/>
              <a:t>to go through linked list than a sequential list.</a:t>
            </a:r>
          </a:p>
          <a:p>
            <a:pPr marL="809625" lvl="1" indent="-352425" algn="just">
              <a:spcBef>
                <a:spcPts val="1000"/>
              </a:spcBef>
              <a:buClr>
                <a:schemeClr val="accent6"/>
              </a:buClr>
              <a:buFont typeface="Wingdings 3" panose="05040102010807070707" pitchFamily="18" charset="2"/>
              <a:buChar char=""/>
            </a:pPr>
            <a:r>
              <a:rPr lang="en-IN" sz="2000" dirty="0"/>
              <a:t>Search operation is more time consuming in Linked Allocation.</a:t>
            </a:r>
          </a:p>
          <a:p>
            <a:pPr marL="265113" indent="-265113" algn="just">
              <a:buClr>
                <a:schemeClr val="accent6"/>
              </a:buClr>
              <a:buFont typeface="Wingdings 3" panose="05040102010807070707" pitchFamily="18" charset="2"/>
              <a:buChar char=""/>
            </a:pPr>
            <a:r>
              <a:rPr lang="en-US" sz="2400" b="1" dirty="0">
                <a:solidFill>
                  <a:srgbClr val="C00000"/>
                </a:solidFill>
              </a:rPr>
              <a:t>Join Operation</a:t>
            </a:r>
          </a:p>
          <a:p>
            <a:pPr marL="809625" lvl="1" indent="-352425" algn="just">
              <a:spcBef>
                <a:spcPts val="1000"/>
              </a:spcBef>
              <a:buClr>
                <a:schemeClr val="accent6"/>
              </a:buClr>
              <a:buFont typeface="Wingdings 3" panose="05040102010807070707" pitchFamily="18" charset="2"/>
              <a:buChar char=""/>
            </a:pPr>
            <a:r>
              <a:rPr lang="en-IN" sz="2000" dirty="0"/>
              <a:t>Join operation is more efficient in Linked Allocation.</a:t>
            </a:r>
          </a:p>
          <a:p>
            <a:endParaRPr lang="en-US" dirty="0"/>
          </a:p>
        </p:txBody>
      </p:sp>
      <p:grpSp>
        <p:nvGrpSpPr>
          <p:cNvPr id="4" name="Group 3"/>
          <p:cNvGrpSpPr/>
          <p:nvPr/>
        </p:nvGrpSpPr>
        <p:grpSpPr>
          <a:xfrm>
            <a:off x="1007130" y="4020451"/>
            <a:ext cx="1532242" cy="533400"/>
            <a:chOff x="951919" y="5486400"/>
            <a:chExt cx="1532242" cy="533400"/>
          </a:xfrm>
        </p:grpSpPr>
        <p:sp>
          <p:nvSpPr>
            <p:cNvPr id="5" name="Rectangle 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6" name="Rectangle 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2942569" y="4020451"/>
            <a:ext cx="1532242" cy="533400"/>
            <a:chOff x="951919" y="5486400"/>
            <a:chExt cx="1532242" cy="533400"/>
          </a:xfrm>
        </p:grpSpPr>
        <p:sp>
          <p:nvSpPr>
            <p:cNvPr id="8" name="Rectangle 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9" name="Rectangle 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4847569" y="4020451"/>
            <a:ext cx="1532242" cy="533400"/>
            <a:chOff x="951919" y="5486400"/>
            <a:chExt cx="1532242" cy="533400"/>
          </a:xfrm>
        </p:grpSpPr>
        <p:sp>
          <p:nvSpPr>
            <p:cNvPr id="11" name="Rectangle 1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12" name="Rectangle 1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6752569" y="4020451"/>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6" name="Straight Arrow Connector 15"/>
          <p:cNvCxnSpPr>
            <a:stCxn id="6" idx="3"/>
            <a:endCxn id="8" idx="1"/>
          </p:cNvCxnSpPr>
          <p:nvPr/>
        </p:nvCxnSpPr>
        <p:spPr>
          <a:xfrm>
            <a:off x="2539373" y="4287151"/>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4474811" y="4287151"/>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6379811" y="4287151"/>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7514569" y="4020451"/>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20" name="TextBox 19"/>
          <p:cNvSpPr txBox="1"/>
          <p:nvPr/>
        </p:nvSpPr>
        <p:spPr>
          <a:xfrm>
            <a:off x="3387491" y="4548005"/>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
        <p:nvSpPr>
          <p:cNvPr id="21" name="TextBox 20"/>
          <p:cNvSpPr txBox="1"/>
          <p:nvPr/>
        </p:nvSpPr>
        <p:spPr>
          <a:xfrm>
            <a:off x="5294106" y="4561256"/>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22" name="TextBox 21"/>
          <p:cNvSpPr txBox="1"/>
          <p:nvPr/>
        </p:nvSpPr>
        <p:spPr>
          <a:xfrm>
            <a:off x="7222224" y="4561256"/>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23" name="TextBox 22"/>
          <p:cNvSpPr txBox="1"/>
          <p:nvPr/>
        </p:nvSpPr>
        <p:spPr>
          <a:xfrm>
            <a:off x="1457601" y="4559673"/>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sp>
        <p:nvSpPr>
          <p:cNvPr id="24" name="TextBox 23"/>
          <p:cNvSpPr txBox="1"/>
          <p:nvPr/>
        </p:nvSpPr>
        <p:spPr>
          <a:xfrm>
            <a:off x="1840869" y="4108319"/>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25" name="TextBox 24"/>
          <p:cNvSpPr txBox="1"/>
          <p:nvPr/>
        </p:nvSpPr>
        <p:spPr>
          <a:xfrm>
            <a:off x="3765747" y="4096651"/>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26" name="TextBox 25"/>
          <p:cNvSpPr txBox="1"/>
          <p:nvPr/>
        </p:nvSpPr>
        <p:spPr>
          <a:xfrm>
            <a:off x="5677374" y="4096651"/>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grpSp>
        <p:nvGrpSpPr>
          <p:cNvPr id="27" name="Group 26"/>
          <p:cNvGrpSpPr/>
          <p:nvPr/>
        </p:nvGrpSpPr>
        <p:grpSpPr>
          <a:xfrm>
            <a:off x="1902181" y="5544451"/>
            <a:ext cx="1532242" cy="533400"/>
            <a:chOff x="951919" y="5486400"/>
            <a:chExt cx="1532242" cy="533400"/>
          </a:xfrm>
        </p:grpSpPr>
        <p:sp>
          <p:nvSpPr>
            <p:cNvPr id="28" name="Rectangle 27"/>
            <p:cNvSpPr/>
            <p:nvPr/>
          </p:nvSpPr>
          <p:spPr>
            <a:xfrm>
              <a:off x="951919"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2400" b="1" dirty="0"/>
                <a:t>12</a:t>
              </a:r>
              <a:endParaRPr lang="en-US" sz="2400" b="1" dirty="0"/>
            </a:p>
          </p:txBody>
        </p:sp>
        <p:sp>
          <p:nvSpPr>
            <p:cNvPr id="29" name="Rectangle 28"/>
            <p:cNvSpPr/>
            <p:nvPr/>
          </p:nvSpPr>
          <p:spPr>
            <a:xfrm>
              <a:off x="1722161"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b="1" dirty="0"/>
            </a:p>
          </p:txBody>
        </p:sp>
      </p:grpSp>
      <p:grpSp>
        <p:nvGrpSpPr>
          <p:cNvPr id="30" name="Group 29"/>
          <p:cNvGrpSpPr/>
          <p:nvPr/>
        </p:nvGrpSpPr>
        <p:grpSpPr>
          <a:xfrm>
            <a:off x="3837620" y="5544451"/>
            <a:ext cx="1532242" cy="533400"/>
            <a:chOff x="951919" y="5486400"/>
            <a:chExt cx="1532242" cy="533400"/>
          </a:xfrm>
        </p:grpSpPr>
        <p:sp>
          <p:nvSpPr>
            <p:cNvPr id="31" name="Rectangle 30"/>
            <p:cNvSpPr/>
            <p:nvPr/>
          </p:nvSpPr>
          <p:spPr>
            <a:xfrm>
              <a:off x="951919"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2400" b="1" dirty="0"/>
                <a:t>52</a:t>
              </a:r>
              <a:endParaRPr lang="en-US" sz="2400" b="1" dirty="0"/>
            </a:p>
          </p:txBody>
        </p:sp>
        <p:sp>
          <p:nvSpPr>
            <p:cNvPr id="32" name="Rectangle 31"/>
            <p:cNvSpPr/>
            <p:nvPr/>
          </p:nvSpPr>
          <p:spPr>
            <a:xfrm>
              <a:off x="1722161"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b="1" dirty="0"/>
            </a:p>
          </p:txBody>
        </p:sp>
      </p:grpSp>
      <p:grpSp>
        <p:nvGrpSpPr>
          <p:cNvPr id="33" name="Group 32"/>
          <p:cNvGrpSpPr/>
          <p:nvPr/>
        </p:nvGrpSpPr>
        <p:grpSpPr>
          <a:xfrm>
            <a:off x="5742620" y="5544451"/>
            <a:ext cx="1532242" cy="533400"/>
            <a:chOff x="951919" y="5486400"/>
            <a:chExt cx="1532242" cy="533400"/>
          </a:xfrm>
        </p:grpSpPr>
        <p:sp>
          <p:nvSpPr>
            <p:cNvPr id="34" name="Rectangle 33"/>
            <p:cNvSpPr/>
            <p:nvPr/>
          </p:nvSpPr>
          <p:spPr>
            <a:xfrm>
              <a:off x="951919"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2400" b="1" dirty="0"/>
                <a:t>15</a:t>
              </a:r>
              <a:endParaRPr lang="en-US" sz="2400" b="1" dirty="0"/>
            </a:p>
          </p:txBody>
        </p:sp>
        <p:sp>
          <p:nvSpPr>
            <p:cNvPr id="35" name="Rectangle 34"/>
            <p:cNvSpPr/>
            <p:nvPr/>
          </p:nvSpPr>
          <p:spPr>
            <a:xfrm>
              <a:off x="1722161"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b="1" dirty="0"/>
            </a:p>
          </p:txBody>
        </p:sp>
      </p:grpSp>
      <p:grpSp>
        <p:nvGrpSpPr>
          <p:cNvPr id="36" name="Group 35"/>
          <p:cNvGrpSpPr/>
          <p:nvPr/>
        </p:nvGrpSpPr>
        <p:grpSpPr>
          <a:xfrm>
            <a:off x="7647620" y="5544451"/>
            <a:ext cx="1532242" cy="533400"/>
            <a:chOff x="951919" y="5486400"/>
            <a:chExt cx="1532242" cy="533400"/>
          </a:xfrm>
        </p:grpSpPr>
        <p:sp>
          <p:nvSpPr>
            <p:cNvPr id="37" name="Rectangle 36"/>
            <p:cNvSpPr/>
            <p:nvPr/>
          </p:nvSpPr>
          <p:spPr>
            <a:xfrm>
              <a:off x="951919"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2400" b="1" dirty="0"/>
                <a:t>100</a:t>
              </a:r>
              <a:endParaRPr lang="en-US" sz="2400" b="1" dirty="0"/>
            </a:p>
          </p:txBody>
        </p:sp>
        <p:sp>
          <p:nvSpPr>
            <p:cNvPr id="38" name="Rectangle 37"/>
            <p:cNvSpPr/>
            <p:nvPr/>
          </p:nvSpPr>
          <p:spPr>
            <a:xfrm>
              <a:off x="1722161"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b="1" dirty="0"/>
            </a:p>
          </p:txBody>
        </p:sp>
      </p:grpSp>
      <p:cxnSp>
        <p:nvCxnSpPr>
          <p:cNvPr id="39" name="Straight Arrow Connector 38"/>
          <p:cNvCxnSpPr>
            <a:stCxn id="29" idx="3"/>
            <a:endCxn id="31" idx="1"/>
          </p:cNvCxnSpPr>
          <p:nvPr/>
        </p:nvCxnSpPr>
        <p:spPr>
          <a:xfrm>
            <a:off x="3434424" y="5811151"/>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a:stCxn id="32" idx="3"/>
            <a:endCxn id="34" idx="1"/>
          </p:cNvCxnSpPr>
          <p:nvPr/>
        </p:nvCxnSpPr>
        <p:spPr>
          <a:xfrm>
            <a:off x="5369862" y="5811151"/>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1" name="Straight Arrow Connector 40"/>
          <p:cNvCxnSpPr>
            <a:stCxn id="35" idx="3"/>
            <a:endCxn id="37" idx="1"/>
          </p:cNvCxnSpPr>
          <p:nvPr/>
        </p:nvCxnSpPr>
        <p:spPr>
          <a:xfrm>
            <a:off x="7274862" y="5811151"/>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2" name="Straight Connector 41"/>
          <p:cNvCxnSpPr/>
          <p:nvPr/>
        </p:nvCxnSpPr>
        <p:spPr>
          <a:xfrm flipH="1">
            <a:off x="8409620" y="5544451"/>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43" name="TextBox 42"/>
          <p:cNvSpPr txBox="1"/>
          <p:nvPr/>
        </p:nvSpPr>
        <p:spPr>
          <a:xfrm>
            <a:off x="4282541" y="6072005"/>
            <a:ext cx="535724" cy="369332"/>
          </a:xfrm>
          <a:prstGeom prst="rect">
            <a:avLst/>
          </a:prstGeom>
          <a:noFill/>
        </p:spPr>
        <p:txBody>
          <a:bodyPr wrap="none" rtlCol="0">
            <a:spAutoFit/>
          </a:bodyPr>
          <a:lstStyle/>
          <a:p>
            <a:r>
              <a:rPr lang="en-IN" b="1" dirty="0">
                <a:solidFill>
                  <a:srgbClr val="C00000"/>
                </a:solidFill>
              </a:rPr>
              <a:t>580</a:t>
            </a:r>
            <a:endParaRPr lang="en-US" b="1" dirty="0">
              <a:solidFill>
                <a:srgbClr val="C00000"/>
              </a:solidFill>
            </a:endParaRPr>
          </a:p>
        </p:txBody>
      </p:sp>
      <p:sp>
        <p:nvSpPr>
          <p:cNvPr id="44" name="TextBox 43"/>
          <p:cNvSpPr txBox="1"/>
          <p:nvPr/>
        </p:nvSpPr>
        <p:spPr>
          <a:xfrm>
            <a:off x="6189157" y="6085256"/>
            <a:ext cx="652743" cy="369332"/>
          </a:xfrm>
          <a:prstGeom prst="rect">
            <a:avLst/>
          </a:prstGeom>
          <a:noFill/>
        </p:spPr>
        <p:txBody>
          <a:bodyPr wrap="none" rtlCol="0">
            <a:spAutoFit/>
          </a:bodyPr>
          <a:lstStyle/>
          <a:p>
            <a:r>
              <a:rPr lang="en-IN" b="1" dirty="0">
                <a:solidFill>
                  <a:srgbClr val="C00000"/>
                </a:solidFill>
              </a:rPr>
              <a:t>5096</a:t>
            </a:r>
            <a:endParaRPr lang="en-US" b="1" dirty="0">
              <a:solidFill>
                <a:srgbClr val="C00000"/>
              </a:solidFill>
            </a:endParaRPr>
          </a:p>
        </p:txBody>
      </p:sp>
      <p:sp>
        <p:nvSpPr>
          <p:cNvPr id="45" name="TextBox 44"/>
          <p:cNvSpPr txBox="1"/>
          <p:nvPr/>
        </p:nvSpPr>
        <p:spPr>
          <a:xfrm>
            <a:off x="8117275" y="6085256"/>
            <a:ext cx="652743" cy="369332"/>
          </a:xfrm>
          <a:prstGeom prst="rect">
            <a:avLst/>
          </a:prstGeom>
          <a:noFill/>
        </p:spPr>
        <p:txBody>
          <a:bodyPr wrap="none" rtlCol="0">
            <a:spAutoFit/>
          </a:bodyPr>
          <a:lstStyle/>
          <a:p>
            <a:r>
              <a:rPr lang="en-IN" b="1" dirty="0">
                <a:solidFill>
                  <a:srgbClr val="C00000"/>
                </a:solidFill>
              </a:rPr>
              <a:t>5145</a:t>
            </a:r>
            <a:endParaRPr lang="en-US" b="1" dirty="0">
              <a:solidFill>
                <a:srgbClr val="C00000"/>
              </a:solidFill>
            </a:endParaRPr>
          </a:p>
        </p:txBody>
      </p:sp>
      <p:sp>
        <p:nvSpPr>
          <p:cNvPr id="46" name="TextBox 45"/>
          <p:cNvSpPr txBox="1"/>
          <p:nvPr/>
        </p:nvSpPr>
        <p:spPr>
          <a:xfrm>
            <a:off x="2352652" y="6083673"/>
            <a:ext cx="652743" cy="369332"/>
          </a:xfrm>
          <a:prstGeom prst="rect">
            <a:avLst/>
          </a:prstGeom>
          <a:noFill/>
        </p:spPr>
        <p:txBody>
          <a:bodyPr wrap="none" rtlCol="0">
            <a:spAutoFit/>
          </a:bodyPr>
          <a:lstStyle/>
          <a:p>
            <a:r>
              <a:rPr lang="en-IN" b="1" dirty="0">
                <a:solidFill>
                  <a:srgbClr val="C00000"/>
                </a:solidFill>
              </a:rPr>
              <a:t>5050</a:t>
            </a:r>
            <a:endParaRPr lang="en-US" b="1" dirty="0">
              <a:solidFill>
                <a:srgbClr val="C00000"/>
              </a:solidFill>
            </a:endParaRPr>
          </a:p>
        </p:txBody>
      </p:sp>
      <p:sp>
        <p:nvSpPr>
          <p:cNvPr id="47" name="TextBox 46"/>
          <p:cNvSpPr txBox="1"/>
          <p:nvPr/>
        </p:nvSpPr>
        <p:spPr>
          <a:xfrm>
            <a:off x="2735919" y="5632319"/>
            <a:ext cx="535724" cy="369332"/>
          </a:xfrm>
          <a:prstGeom prst="rect">
            <a:avLst/>
          </a:prstGeom>
          <a:noFill/>
        </p:spPr>
        <p:txBody>
          <a:bodyPr wrap="none" rtlCol="0">
            <a:spAutoFit/>
          </a:bodyPr>
          <a:lstStyle/>
          <a:p>
            <a:r>
              <a:rPr lang="en-IN" b="1" dirty="0">
                <a:solidFill>
                  <a:srgbClr val="FFFF00"/>
                </a:solidFill>
              </a:rPr>
              <a:t>580</a:t>
            </a:r>
            <a:endParaRPr lang="en-US" b="1" dirty="0">
              <a:solidFill>
                <a:srgbClr val="FFFF00"/>
              </a:solidFill>
            </a:endParaRPr>
          </a:p>
        </p:txBody>
      </p:sp>
      <p:sp>
        <p:nvSpPr>
          <p:cNvPr id="48" name="TextBox 47"/>
          <p:cNvSpPr txBox="1"/>
          <p:nvPr/>
        </p:nvSpPr>
        <p:spPr>
          <a:xfrm>
            <a:off x="4660798" y="5620651"/>
            <a:ext cx="652743" cy="369332"/>
          </a:xfrm>
          <a:prstGeom prst="rect">
            <a:avLst/>
          </a:prstGeom>
          <a:noFill/>
        </p:spPr>
        <p:txBody>
          <a:bodyPr wrap="none" rtlCol="0">
            <a:spAutoFit/>
          </a:bodyPr>
          <a:lstStyle/>
          <a:p>
            <a:r>
              <a:rPr lang="en-IN" b="1" dirty="0">
                <a:solidFill>
                  <a:srgbClr val="FFFF00"/>
                </a:solidFill>
              </a:rPr>
              <a:t>5096</a:t>
            </a:r>
            <a:endParaRPr lang="en-US" b="1" dirty="0">
              <a:solidFill>
                <a:srgbClr val="FFFF00"/>
              </a:solidFill>
            </a:endParaRPr>
          </a:p>
        </p:txBody>
      </p:sp>
      <p:sp>
        <p:nvSpPr>
          <p:cNvPr id="49" name="TextBox 48"/>
          <p:cNvSpPr txBox="1"/>
          <p:nvPr/>
        </p:nvSpPr>
        <p:spPr>
          <a:xfrm>
            <a:off x="6572425" y="5620651"/>
            <a:ext cx="652743" cy="369332"/>
          </a:xfrm>
          <a:prstGeom prst="rect">
            <a:avLst/>
          </a:prstGeom>
          <a:noFill/>
        </p:spPr>
        <p:txBody>
          <a:bodyPr wrap="none" rtlCol="0">
            <a:spAutoFit/>
          </a:bodyPr>
          <a:lstStyle/>
          <a:p>
            <a:r>
              <a:rPr lang="en-IN" b="1" dirty="0">
                <a:solidFill>
                  <a:srgbClr val="FFFF00"/>
                </a:solidFill>
              </a:rPr>
              <a:t>5145</a:t>
            </a:r>
            <a:endParaRPr lang="en-US" b="1" dirty="0">
              <a:solidFill>
                <a:srgbClr val="FFFF00"/>
              </a:solidFill>
            </a:endParaRPr>
          </a:p>
        </p:txBody>
      </p:sp>
      <p:grpSp>
        <p:nvGrpSpPr>
          <p:cNvPr id="50" name="Group 49"/>
          <p:cNvGrpSpPr/>
          <p:nvPr/>
        </p:nvGrpSpPr>
        <p:grpSpPr>
          <a:xfrm>
            <a:off x="1388130" y="4281318"/>
            <a:ext cx="7410732" cy="1529833"/>
            <a:chOff x="1388130" y="4281318"/>
            <a:chExt cx="7410732" cy="1529833"/>
          </a:xfrm>
        </p:grpSpPr>
        <p:cxnSp>
          <p:nvCxnSpPr>
            <p:cNvPr id="53" name="Straight Connector 52"/>
            <p:cNvCxnSpPr>
              <a:stCxn id="15" idx="3"/>
            </p:cNvCxnSpPr>
            <p:nvPr/>
          </p:nvCxnSpPr>
          <p:spPr>
            <a:xfrm>
              <a:off x="8284811" y="4287151"/>
              <a:ext cx="509930" cy="5834"/>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5" name="Straight Connector 54"/>
            <p:cNvCxnSpPr/>
            <p:nvPr/>
          </p:nvCxnSpPr>
          <p:spPr>
            <a:xfrm>
              <a:off x="8794741" y="4281318"/>
              <a:ext cx="0" cy="824083"/>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7" name="Straight Connector 56"/>
            <p:cNvCxnSpPr/>
            <p:nvPr/>
          </p:nvCxnSpPr>
          <p:spPr>
            <a:xfrm flipH="1">
              <a:off x="1388130" y="5105400"/>
              <a:ext cx="7410732"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9" name="Straight Connector 58"/>
            <p:cNvCxnSpPr/>
            <p:nvPr/>
          </p:nvCxnSpPr>
          <p:spPr>
            <a:xfrm>
              <a:off x="1388130" y="5105401"/>
              <a:ext cx="0" cy="699917"/>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61" name="Straight Arrow Connector 60"/>
            <p:cNvCxnSpPr>
              <a:endCxn id="28" idx="1"/>
            </p:cNvCxnSpPr>
            <p:nvPr/>
          </p:nvCxnSpPr>
          <p:spPr>
            <a:xfrm>
              <a:off x="1388131" y="5805317"/>
              <a:ext cx="514051" cy="583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62" name="TextBox 61"/>
          <p:cNvSpPr txBox="1"/>
          <p:nvPr/>
        </p:nvSpPr>
        <p:spPr>
          <a:xfrm>
            <a:off x="7612720" y="4114800"/>
            <a:ext cx="652743" cy="369332"/>
          </a:xfrm>
          <a:prstGeom prst="rect">
            <a:avLst/>
          </a:prstGeom>
          <a:noFill/>
        </p:spPr>
        <p:txBody>
          <a:bodyPr wrap="none" rtlCol="0">
            <a:spAutoFit/>
          </a:bodyPr>
          <a:lstStyle/>
          <a:p>
            <a:r>
              <a:rPr lang="en-IN" b="1" dirty="0">
                <a:solidFill>
                  <a:srgbClr val="FFFF00"/>
                </a:solidFill>
              </a:rPr>
              <a:t>5050</a:t>
            </a:r>
            <a:endParaRPr lang="en-US" b="1" dirty="0">
              <a:solidFill>
                <a:srgbClr val="FFFF00"/>
              </a:solidFill>
            </a:endParaRPr>
          </a:p>
        </p:txBody>
      </p:sp>
    </p:spTree>
    <p:extLst>
      <p:ext uri="{BB962C8B-B14F-4D97-AF65-F5344CB8AC3E}">
        <p14:creationId xmlns:p14="http://schemas.microsoft.com/office/powerpoint/2010/main" val="32527035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19"/>
                                        </p:tgtEl>
                                        <p:attrNameLst>
                                          <p:attrName>style.visibility</p:attrName>
                                        </p:attrNameLst>
                                      </p:cBhvr>
                                      <p:to>
                                        <p:strVal val="hidden"/>
                                      </p:to>
                                    </p:set>
                                  </p:childTnLst>
                                </p:cTn>
                              </p:par>
                              <p:par>
                                <p:cTn id="91" presetID="1" presetClass="entr" presetSubtype="0" fill="hold" grpId="0" nodeType="withEffect">
                                  <p:stCondLst>
                                    <p:cond delay="0"/>
                                  </p:stCondLst>
                                  <p:childTnLst>
                                    <p:set>
                                      <p:cBhvr>
                                        <p:cTn id="92" dur="1" fill="hold">
                                          <p:stCondLst>
                                            <p:cond delay="0"/>
                                          </p:stCondLst>
                                        </p:cTn>
                                        <p:tgtEl>
                                          <p:spTgt spid="6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50"/>
                                        </p:tgtEl>
                                        <p:attrNameLst>
                                          <p:attrName>style.visibility</p:attrName>
                                        </p:attrNameLst>
                                      </p:cBhvr>
                                      <p:to>
                                        <p:strVal val="visible"/>
                                      </p:to>
                                    </p:set>
                                    <p:animEffect transition="in" filter="wipe(up)">
                                      <p:cBhvr>
                                        <p:cTn id="9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p:bldP spid="43" grpId="0"/>
      <p:bldP spid="44" grpId="0"/>
      <p:bldP spid="45" grpId="0"/>
      <p:bldP spid="46" grpId="0"/>
      <p:bldP spid="47" grpId="0"/>
      <p:bldP spid="48" grpId="0"/>
      <p:bldP spid="49" grpId="0"/>
      <p:bldP spid="6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983E3B-2511-4243-BA47-B3F8B49B3220}"/>
              </a:ext>
            </a:extLst>
          </p:cNvPr>
          <p:cNvSpPr>
            <a:spLocks noGrp="1"/>
          </p:cNvSpPr>
          <p:nvPr>
            <p:ph type="title"/>
          </p:nvPr>
        </p:nvSpPr>
        <p:spPr>
          <a:xfrm>
            <a:off x="831850" y="1709738"/>
            <a:ext cx="10515600" cy="2852737"/>
          </a:xfrm>
        </p:spPr>
        <p:txBody>
          <a:bodyPr/>
          <a:lstStyle/>
          <a:p>
            <a:r>
              <a:rPr lang="en-US" dirty="0"/>
              <a:t>Introduction of pointer</a:t>
            </a:r>
          </a:p>
        </p:txBody>
      </p:sp>
      <p:sp>
        <p:nvSpPr>
          <p:cNvPr id="5" name="Text Placeholder 4">
            <a:extLst>
              <a:ext uri="{FF2B5EF4-FFF2-40B4-BE49-F238E27FC236}">
                <a16:creationId xmlns:a16="http://schemas.microsoft.com/office/drawing/2014/main" id="{8DAEF239-0D7E-40EC-AD1F-DF340BCF1B4B}"/>
              </a:ext>
            </a:extLst>
          </p:cNvPr>
          <p:cNvSpPr>
            <a:spLocks noGrp="1"/>
          </p:cNvSpPr>
          <p:nvPr>
            <p:ph type="body" idx="1"/>
          </p:nvPr>
        </p:nvSpPr>
        <p:spPr/>
        <p:txBody>
          <a:bodyPr/>
          <a:lstStyle/>
          <a:p>
            <a:r>
              <a:rPr lang="en-US" dirty="0"/>
              <a:t> </a:t>
            </a:r>
          </a:p>
        </p:txBody>
      </p:sp>
    </p:spTree>
    <p:extLst>
      <p:ext uri="{BB962C8B-B14F-4D97-AF65-F5344CB8AC3E}">
        <p14:creationId xmlns:p14="http://schemas.microsoft.com/office/powerpoint/2010/main" val="12136315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Pros &amp; Cons of Linked Allocation</a:t>
            </a:r>
            <a:endParaRPr lang="en-US" dirty="0"/>
          </a:p>
        </p:txBody>
      </p:sp>
      <p:sp>
        <p:nvSpPr>
          <p:cNvPr id="3" name="Content Placeholder 2"/>
          <p:cNvSpPr>
            <a:spLocks noGrp="1"/>
          </p:cNvSpPr>
          <p:nvPr>
            <p:ph idx="4294967295"/>
          </p:nvPr>
        </p:nvSpPr>
        <p:spPr>
          <a:xfrm>
            <a:off x="131180" y="863444"/>
            <a:ext cx="11929641" cy="5590565"/>
          </a:xfrm>
        </p:spPr>
        <p:txBody>
          <a:bodyPr>
            <a:normAutofit lnSpcReduction="10000"/>
          </a:bodyPr>
          <a:lstStyle/>
          <a:p>
            <a:pPr marL="265113" indent="-265113" algn="just">
              <a:lnSpc>
                <a:spcPct val="100000"/>
              </a:lnSpc>
              <a:buClr>
                <a:schemeClr val="accent6"/>
              </a:buClr>
              <a:buFont typeface="Wingdings 3" panose="05040102010807070707" pitchFamily="18" charset="2"/>
              <a:buChar char=""/>
            </a:pPr>
            <a:r>
              <a:rPr lang="en-IN" sz="2400" b="1" dirty="0">
                <a:solidFill>
                  <a:srgbClr val="C00000"/>
                </a:solidFill>
              </a:rPr>
              <a:t>Split Operation</a:t>
            </a:r>
          </a:p>
          <a:p>
            <a:pPr marL="809625" lvl="1" indent="-352425" algn="just">
              <a:lnSpc>
                <a:spcPct val="100000"/>
              </a:lnSpc>
              <a:spcBef>
                <a:spcPts val="1000"/>
              </a:spcBef>
              <a:buClr>
                <a:schemeClr val="accent6"/>
              </a:buClr>
              <a:buFont typeface="Wingdings 3" panose="05040102010807070707" pitchFamily="18" charset="2"/>
              <a:buChar char=""/>
            </a:pPr>
            <a:r>
              <a:rPr lang="en-IN" sz="2000" dirty="0"/>
              <a:t>Split operation is more efficient in Linked Allocation</a:t>
            </a:r>
          </a:p>
          <a:p>
            <a:endParaRPr lang="en-IN" dirty="0"/>
          </a:p>
          <a:p>
            <a:endParaRPr lang="en-US" dirty="0"/>
          </a:p>
          <a:p>
            <a:endParaRPr lang="en-US" dirty="0"/>
          </a:p>
          <a:p>
            <a:endParaRPr lang="en-US" dirty="0"/>
          </a:p>
          <a:p>
            <a:endParaRPr lang="en-IN" dirty="0"/>
          </a:p>
          <a:p>
            <a:endParaRPr lang="en-IN" dirty="0"/>
          </a:p>
          <a:p>
            <a:pPr marL="265113" indent="-265113" algn="just">
              <a:lnSpc>
                <a:spcPct val="100000"/>
              </a:lnSpc>
              <a:buClr>
                <a:schemeClr val="accent6"/>
              </a:buClr>
              <a:buFont typeface="Wingdings 3" panose="05040102010807070707" pitchFamily="18" charset="2"/>
              <a:buChar char=""/>
            </a:pPr>
            <a:r>
              <a:rPr lang="en-IN" sz="2400" dirty="0"/>
              <a:t>Linked list require </a:t>
            </a:r>
            <a:r>
              <a:rPr lang="en-IN" sz="2400" b="1" dirty="0">
                <a:solidFill>
                  <a:srgbClr val="C00000"/>
                </a:solidFill>
              </a:rPr>
              <a:t>more memory compared to array </a:t>
            </a:r>
            <a:r>
              <a:rPr lang="en-IN" sz="2400" dirty="0"/>
              <a:t>because along with value it stores pointer to next node.</a:t>
            </a:r>
          </a:p>
          <a:p>
            <a:pPr marL="265113" indent="-265113" algn="just">
              <a:lnSpc>
                <a:spcPct val="100000"/>
              </a:lnSpc>
              <a:buClr>
                <a:schemeClr val="accent6"/>
              </a:buClr>
              <a:buFont typeface="Wingdings 3" panose="05040102010807070707" pitchFamily="18" charset="2"/>
              <a:buChar char=""/>
            </a:pPr>
            <a:r>
              <a:rPr lang="en-IN" sz="2400" dirty="0"/>
              <a:t>Linked lists are among the simplest and most common data structures. They can be used to implement other data structures like stacks, queues, and symbolic expressions, etc…</a:t>
            </a:r>
            <a:endParaRPr lang="en-US" sz="2400" dirty="0"/>
          </a:p>
          <a:p>
            <a:endParaRPr lang="en-US" dirty="0"/>
          </a:p>
          <a:p>
            <a:endParaRPr lang="en-US" dirty="0"/>
          </a:p>
        </p:txBody>
      </p:sp>
      <p:sp>
        <p:nvSpPr>
          <p:cNvPr id="5" name="Rectangle 4"/>
          <p:cNvSpPr/>
          <p:nvPr/>
        </p:nvSpPr>
        <p:spPr>
          <a:xfrm>
            <a:off x="2190468"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6" name="Rectangle 5"/>
          <p:cNvSpPr/>
          <p:nvPr/>
        </p:nvSpPr>
        <p:spPr>
          <a:xfrm>
            <a:off x="2960710"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8" name="Rectangle 7"/>
          <p:cNvSpPr/>
          <p:nvPr/>
        </p:nvSpPr>
        <p:spPr>
          <a:xfrm>
            <a:off x="4125907"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9" name="Rectangle 8"/>
          <p:cNvSpPr/>
          <p:nvPr/>
        </p:nvSpPr>
        <p:spPr>
          <a:xfrm>
            <a:off x="4896149"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11" name="Rectangle 10"/>
          <p:cNvSpPr/>
          <p:nvPr/>
        </p:nvSpPr>
        <p:spPr>
          <a:xfrm>
            <a:off x="6030907"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12" name="Rectangle 11"/>
          <p:cNvSpPr/>
          <p:nvPr/>
        </p:nvSpPr>
        <p:spPr>
          <a:xfrm>
            <a:off x="6801149"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14" name="Rectangle 13"/>
          <p:cNvSpPr/>
          <p:nvPr/>
        </p:nvSpPr>
        <p:spPr>
          <a:xfrm>
            <a:off x="7935907"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15" name="Rectangle 14"/>
          <p:cNvSpPr/>
          <p:nvPr/>
        </p:nvSpPr>
        <p:spPr>
          <a:xfrm>
            <a:off x="8706149"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cxnSp>
        <p:nvCxnSpPr>
          <p:cNvPr id="16" name="Straight Arrow Connector 15"/>
          <p:cNvCxnSpPr>
            <a:stCxn id="6" idx="3"/>
            <a:endCxn id="8" idx="1"/>
          </p:cNvCxnSpPr>
          <p:nvPr/>
        </p:nvCxnSpPr>
        <p:spPr>
          <a:xfrm>
            <a:off x="3722711" y="2451629"/>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5658149" y="2451629"/>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7563149" y="2451629"/>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8697907" y="2184929"/>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20" name="TextBox 19"/>
          <p:cNvSpPr txBox="1"/>
          <p:nvPr/>
        </p:nvSpPr>
        <p:spPr>
          <a:xfrm>
            <a:off x="3024207" y="2272797"/>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21" name="TextBox 20"/>
          <p:cNvSpPr txBox="1"/>
          <p:nvPr/>
        </p:nvSpPr>
        <p:spPr>
          <a:xfrm>
            <a:off x="4949085" y="2261129"/>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22" name="TextBox 21"/>
          <p:cNvSpPr txBox="1"/>
          <p:nvPr/>
        </p:nvSpPr>
        <p:spPr>
          <a:xfrm>
            <a:off x="6860712" y="2261129"/>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sp>
        <p:nvSpPr>
          <p:cNvPr id="23" name="Rectangle 22"/>
          <p:cNvSpPr/>
          <p:nvPr/>
        </p:nvSpPr>
        <p:spPr>
          <a:xfrm>
            <a:off x="2209800"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24" name="Rectangle 23"/>
          <p:cNvSpPr/>
          <p:nvPr/>
        </p:nvSpPr>
        <p:spPr>
          <a:xfrm>
            <a:off x="2980042"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5" name="Rectangle 24"/>
          <p:cNvSpPr/>
          <p:nvPr/>
        </p:nvSpPr>
        <p:spPr>
          <a:xfrm>
            <a:off x="4145239"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26" name="Rectangle 25"/>
          <p:cNvSpPr/>
          <p:nvPr/>
        </p:nvSpPr>
        <p:spPr>
          <a:xfrm>
            <a:off x="4915481"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7" name="Rectangle 26"/>
          <p:cNvSpPr/>
          <p:nvPr/>
        </p:nvSpPr>
        <p:spPr>
          <a:xfrm>
            <a:off x="6050239"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28" name="Rectangle 27"/>
          <p:cNvSpPr/>
          <p:nvPr/>
        </p:nvSpPr>
        <p:spPr>
          <a:xfrm>
            <a:off x="6820481"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9" name="Rectangle 28"/>
          <p:cNvSpPr/>
          <p:nvPr/>
        </p:nvSpPr>
        <p:spPr>
          <a:xfrm>
            <a:off x="7955239"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30" name="Rectangle 29"/>
          <p:cNvSpPr/>
          <p:nvPr/>
        </p:nvSpPr>
        <p:spPr>
          <a:xfrm>
            <a:off x="8725481"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cxnSp>
        <p:nvCxnSpPr>
          <p:cNvPr id="31" name="Straight Arrow Connector 30"/>
          <p:cNvCxnSpPr/>
          <p:nvPr/>
        </p:nvCxnSpPr>
        <p:spPr>
          <a:xfrm>
            <a:off x="3742043" y="3708929"/>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3" name="Straight Arrow Connector 32"/>
          <p:cNvCxnSpPr/>
          <p:nvPr/>
        </p:nvCxnSpPr>
        <p:spPr>
          <a:xfrm>
            <a:off x="7582481" y="3785129"/>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4" name="Straight Connector 33"/>
          <p:cNvCxnSpPr/>
          <p:nvPr/>
        </p:nvCxnSpPr>
        <p:spPr>
          <a:xfrm flipH="1">
            <a:off x="8717239" y="3480329"/>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35" name="TextBox 34"/>
          <p:cNvSpPr txBox="1"/>
          <p:nvPr/>
        </p:nvSpPr>
        <p:spPr>
          <a:xfrm>
            <a:off x="3043539" y="3568197"/>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37" name="TextBox 36"/>
          <p:cNvSpPr txBox="1"/>
          <p:nvPr/>
        </p:nvSpPr>
        <p:spPr>
          <a:xfrm>
            <a:off x="6880044" y="3556529"/>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sp>
        <p:nvSpPr>
          <p:cNvPr id="38" name="TextBox 37"/>
          <p:cNvSpPr txBox="1"/>
          <p:nvPr/>
        </p:nvSpPr>
        <p:spPr>
          <a:xfrm>
            <a:off x="4968417" y="3578563"/>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cxnSp>
        <p:nvCxnSpPr>
          <p:cNvPr id="39" name="Straight Connector 38"/>
          <p:cNvCxnSpPr/>
          <p:nvPr/>
        </p:nvCxnSpPr>
        <p:spPr>
          <a:xfrm flipH="1">
            <a:off x="4915502" y="3479870"/>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43" name="TextBox 42"/>
          <p:cNvSpPr txBox="1"/>
          <p:nvPr/>
        </p:nvSpPr>
        <p:spPr>
          <a:xfrm>
            <a:off x="4597723" y="2696795"/>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
        <p:nvSpPr>
          <p:cNvPr id="44" name="TextBox 43"/>
          <p:cNvSpPr txBox="1"/>
          <p:nvPr/>
        </p:nvSpPr>
        <p:spPr>
          <a:xfrm>
            <a:off x="6504338" y="2710046"/>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45" name="TextBox 44"/>
          <p:cNvSpPr txBox="1"/>
          <p:nvPr/>
        </p:nvSpPr>
        <p:spPr>
          <a:xfrm>
            <a:off x="8432456" y="2710046"/>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46" name="TextBox 45"/>
          <p:cNvSpPr txBox="1"/>
          <p:nvPr/>
        </p:nvSpPr>
        <p:spPr>
          <a:xfrm>
            <a:off x="2667833" y="2708463"/>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cxnSp>
        <p:nvCxnSpPr>
          <p:cNvPr id="48" name="Straight Arrow Connector 47"/>
          <p:cNvCxnSpPr/>
          <p:nvPr/>
        </p:nvCxnSpPr>
        <p:spPr>
          <a:xfrm>
            <a:off x="5690191" y="3785129"/>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50" name="TextBox 49"/>
          <p:cNvSpPr txBox="1"/>
          <p:nvPr/>
        </p:nvSpPr>
        <p:spPr>
          <a:xfrm>
            <a:off x="4597723" y="3992195"/>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
        <p:nvSpPr>
          <p:cNvPr id="51" name="TextBox 50"/>
          <p:cNvSpPr txBox="1"/>
          <p:nvPr/>
        </p:nvSpPr>
        <p:spPr>
          <a:xfrm>
            <a:off x="6504338" y="4005446"/>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52" name="TextBox 51"/>
          <p:cNvSpPr txBox="1"/>
          <p:nvPr/>
        </p:nvSpPr>
        <p:spPr>
          <a:xfrm>
            <a:off x="8432456" y="4005446"/>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53" name="TextBox 52"/>
          <p:cNvSpPr txBox="1"/>
          <p:nvPr/>
        </p:nvSpPr>
        <p:spPr>
          <a:xfrm>
            <a:off x="2667833" y="4003863"/>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spTree>
    <p:extLst>
      <p:ext uri="{BB962C8B-B14F-4D97-AF65-F5344CB8AC3E}">
        <p14:creationId xmlns:p14="http://schemas.microsoft.com/office/powerpoint/2010/main" val="27522407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1" nodeType="clickEffect">
                                  <p:stCondLst>
                                    <p:cond delay="0"/>
                                  </p:stCondLst>
                                  <p:childTnLst>
                                    <p:set>
                                      <p:cBhvr>
                                        <p:cTn id="92" dur="1" fill="hold">
                                          <p:stCondLst>
                                            <p:cond delay="0"/>
                                          </p:stCondLst>
                                        </p:cTn>
                                        <p:tgtEl>
                                          <p:spTgt spid="38"/>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48"/>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8" grpId="0" animBg="1"/>
      <p:bldP spid="9" grpId="0" animBg="1"/>
      <p:bldP spid="11" grpId="0" animBg="1"/>
      <p:bldP spid="12" grpId="0" animBg="1"/>
      <p:bldP spid="14" grpId="0" animBg="1"/>
      <p:bldP spid="15" grpId="0" animBg="1"/>
      <p:bldP spid="20" grpId="0"/>
      <p:bldP spid="21" grpId="0"/>
      <p:bldP spid="22" grpId="0"/>
      <p:bldP spid="23" grpId="0" animBg="1"/>
      <p:bldP spid="24" grpId="0" animBg="1"/>
      <p:bldP spid="25" grpId="0" animBg="1"/>
      <p:bldP spid="26" grpId="0" animBg="1"/>
      <p:bldP spid="27" grpId="0" animBg="1"/>
      <p:bldP spid="28" grpId="0" animBg="1"/>
      <p:bldP spid="29" grpId="0" animBg="1"/>
      <p:bldP spid="30" grpId="0" animBg="1"/>
      <p:bldP spid="35" grpId="0"/>
      <p:bldP spid="37" grpId="0"/>
      <p:bldP spid="38" grpId="0"/>
      <p:bldP spid="38" grpId="1"/>
      <p:bldP spid="43" grpId="0"/>
      <p:bldP spid="44" grpId="0"/>
      <p:bldP spid="45" grpId="0"/>
      <p:bldP spid="46" grpId="0"/>
      <p:bldP spid="50" grpId="0"/>
      <p:bldP spid="51" grpId="0"/>
      <p:bldP spid="52" grpId="0"/>
      <p:bldP spid="5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983E3B-2511-4243-BA47-B3F8B49B3220}"/>
              </a:ext>
            </a:extLst>
          </p:cNvPr>
          <p:cNvSpPr>
            <a:spLocks noGrp="1"/>
          </p:cNvSpPr>
          <p:nvPr>
            <p:ph type="title"/>
          </p:nvPr>
        </p:nvSpPr>
        <p:spPr/>
        <p:txBody>
          <a:bodyPr/>
          <a:lstStyle/>
          <a:p>
            <a:r>
              <a:rPr lang="en-US" dirty="0"/>
              <a:t>Linked List</a:t>
            </a:r>
          </a:p>
        </p:txBody>
      </p:sp>
      <p:sp>
        <p:nvSpPr>
          <p:cNvPr id="5" name="Text Placeholder 4">
            <a:extLst>
              <a:ext uri="{FF2B5EF4-FFF2-40B4-BE49-F238E27FC236}">
                <a16:creationId xmlns:a16="http://schemas.microsoft.com/office/drawing/2014/main" id="{8DAEF239-0D7E-40EC-AD1F-DF340BCF1B4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5096567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Types of Linked List</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a:lnSpc>
                <a:spcPct val="110000"/>
              </a:lnSpc>
              <a:buClr>
                <a:srgbClr val="C00000"/>
              </a:buClr>
            </a:pPr>
            <a:r>
              <a:rPr lang="en-US" dirty="0"/>
              <a:t>There are 3 types of linked list:</a:t>
            </a:r>
          </a:p>
          <a:p>
            <a:pPr marL="719138" indent="-457200">
              <a:lnSpc>
                <a:spcPct val="100000"/>
              </a:lnSpc>
              <a:spcBef>
                <a:spcPts val="300"/>
              </a:spcBef>
              <a:buClr>
                <a:srgbClr val="C00000"/>
              </a:buClr>
              <a:buFont typeface="+mj-lt"/>
              <a:buAutoNum type="arabicParenR"/>
            </a:pPr>
            <a:r>
              <a:rPr lang="en-US" dirty="0"/>
              <a:t>Singly Linked List</a:t>
            </a:r>
          </a:p>
          <a:p>
            <a:pPr marL="719138" indent="-457200">
              <a:lnSpc>
                <a:spcPct val="100000"/>
              </a:lnSpc>
              <a:spcBef>
                <a:spcPts val="300"/>
              </a:spcBef>
              <a:buClr>
                <a:srgbClr val="C00000"/>
              </a:buClr>
              <a:buFont typeface="+mj-lt"/>
              <a:buAutoNum type="arabicParenR"/>
            </a:pPr>
            <a:r>
              <a:rPr lang="en-US" dirty="0"/>
              <a:t>Doubly Linked List</a:t>
            </a:r>
          </a:p>
          <a:p>
            <a:pPr marL="719138" indent="-457200">
              <a:lnSpc>
                <a:spcPct val="100000"/>
              </a:lnSpc>
              <a:spcBef>
                <a:spcPts val="300"/>
              </a:spcBef>
              <a:buClr>
                <a:srgbClr val="C00000"/>
              </a:buClr>
              <a:buFont typeface="+mj-lt"/>
              <a:buAutoNum type="arabicParenR"/>
            </a:pPr>
            <a:r>
              <a:rPr lang="en-US" dirty="0"/>
              <a:t>Circular Linked List</a:t>
            </a:r>
          </a:p>
          <a:p>
            <a:pPr marL="0" indent="0">
              <a:buNone/>
            </a:pPr>
            <a:endParaRPr lang="en-US" dirty="0"/>
          </a:p>
        </p:txBody>
      </p:sp>
    </p:spTree>
    <p:extLst>
      <p:ext uri="{BB962C8B-B14F-4D97-AF65-F5344CB8AC3E}">
        <p14:creationId xmlns:p14="http://schemas.microsoft.com/office/powerpoint/2010/main" val="35052721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Types of Linked List–Singly Linked List</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a:buClr>
                <a:srgbClr val="C00000"/>
              </a:buClr>
            </a:pPr>
            <a:r>
              <a:rPr lang="en-US" dirty="0"/>
              <a:t>A simple way to represent a linear list is </a:t>
            </a:r>
            <a:r>
              <a:rPr lang="en-US" dirty="0">
                <a:solidFill>
                  <a:srgbClr val="1D6FA9"/>
                </a:solidFill>
              </a:rPr>
              <a:t>to expand each node to contain a link</a:t>
            </a:r>
            <a:r>
              <a:rPr lang="en-US" dirty="0">
                <a:solidFill>
                  <a:srgbClr val="0070C0"/>
                </a:solidFill>
              </a:rPr>
              <a:t> </a:t>
            </a:r>
            <a:r>
              <a:rPr lang="en-US" dirty="0"/>
              <a:t>or </a:t>
            </a:r>
            <a:r>
              <a:rPr lang="en-US" dirty="0">
                <a:solidFill>
                  <a:srgbClr val="1D6FA9"/>
                </a:solidFill>
              </a:rPr>
              <a:t>pointer to the next node. </a:t>
            </a:r>
          </a:p>
          <a:p>
            <a:pPr>
              <a:buClr>
                <a:srgbClr val="C00000"/>
              </a:buClr>
            </a:pPr>
            <a:r>
              <a:rPr lang="en-US" dirty="0"/>
              <a:t>This representation is called </a:t>
            </a:r>
            <a:r>
              <a:rPr lang="en-US" b="1" dirty="0">
                <a:solidFill>
                  <a:srgbClr val="C00000"/>
                </a:solidFill>
              </a:rPr>
              <a:t>a one way chain </a:t>
            </a:r>
            <a:r>
              <a:rPr lang="en-US" dirty="0">
                <a:solidFill>
                  <a:srgbClr val="C00000"/>
                </a:solidFill>
              </a:rPr>
              <a:t>or </a:t>
            </a:r>
            <a:r>
              <a:rPr lang="en-US" b="1" dirty="0">
                <a:solidFill>
                  <a:srgbClr val="C00000"/>
                </a:solidFill>
              </a:rPr>
              <a:t>singly Linked List</a:t>
            </a:r>
            <a:r>
              <a:rPr lang="en-US" dirty="0">
                <a:solidFill>
                  <a:srgbClr val="C00000"/>
                </a:solidFill>
              </a:rPr>
              <a:t>. </a:t>
            </a:r>
          </a:p>
          <a:p>
            <a:pPr>
              <a:buClr>
                <a:srgbClr val="C00000"/>
              </a:buClr>
            </a:pPr>
            <a:r>
              <a:rPr lang="en-US" dirty="0"/>
              <a:t>It is basic type of linked list.</a:t>
            </a:r>
          </a:p>
          <a:p>
            <a:pPr>
              <a:buClr>
                <a:srgbClr val="C00000"/>
              </a:buClr>
            </a:pPr>
            <a:r>
              <a:rPr lang="en-US" dirty="0"/>
              <a:t>Each node contains two part: </a:t>
            </a:r>
            <a:r>
              <a:rPr lang="en-US" b="1" dirty="0">
                <a:solidFill>
                  <a:srgbClr val="C00000"/>
                </a:solidFill>
              </a:rPr>
              <a:t>Info and Link.</a:t>
            </a:r>
          </a:p>
          <a:p>
            <a:pPr>
              <a:buClr>
                <a:srgbClr val="C00000"/>
              </a:buClr>
            </a:pPr>
            <a:r>
              <a:rPr lang="en-US" b="1" dirty="0">
                <a:solidFill>
                  <a:srgbClr val="C00000"/>
                </a:solidFill>
              </a:rPr>
              <a:t>Info</a:t>
            </a:r>
            <a:r>
              <a:rPr lang="en-US" dirty="0"/>
              <a:t>-Contains actual data</a:t>
            </a:r>
            <a:r>
              <a:rPr lang="en-US" b="1" dirty="0">
                <a:solidFill>
                  <a:srgbClr val="C00000"/>
                </a:solidFill>
              </a:rPr>
              <a:t> </a:t>
            </a:r>
            <a:r>
              <a:rPr lang="en-US" dirty="0"/>
              <a:t>and</a:t>
            </a:r>
            <a:r>
              <a:rPr lang="en-US" dirty="0">
                <a:solidFill>
                  <a:srgbClr val="C00000"/>
                </a:solidFill>
              </a:rPr>
              <a:t> </a:t>
            </a:r>
            <a:r>
              <a:rPr lang="en-US" b="1" dirty="0">
                <a:solidFill>
                  <a:srgbClr val="C00000"/>
                </a:solidFill>
              </a:rPr>
              <a:t>Link</a:t>
            </a:r>
            <a:r>
              <a:rPr lang="en-US" dirty="0"/>
              <a:t>-Contains address of the next node.</a:t>
            </a:r>
          </a:p>
          <a:p>
            <a:pPr>
              <a:buClr>
                <a:srgbClr val="C00000"/>
              </a:buClr>
            </a:pPr>
            <a:r>
              <a:rPr lang="en-US" b="1" dirty="0">
                <a:solidFill>
                  <a:srgbClr val="C00000"/>
                </a:solidFill>
              </a:rPr>
              <a:t>Limitation </a:t>
            </a:r>
            <a:r>
              <a:rPr lang="en-US" b="1" dirty="0"/>
              <a:t>of the singly linked list is</a:t>
            </a:r>
            <a:r>
              <a:rPr lang="en-US" b="1" dirty="0">
                <a:solidFill>
                  <a:srgbClr val="C00000"/>
                </a:solidFill>
              </a:rPr>
              <a:t> we can traverse only in only forward direction.</a:t>
            </a:r>
          </a:p>
          <a:p>
            <a:pPr>
              <a:buClr>
                <a:srgbClr val="C00000"/>
              </a:buClr>
            </a:pPr>
            <a:endParaRPr lang="en-US" b="1" dirty="0">
              <a:solidFill>
                <a:srgbClr val="C00000"/>
              </a:solidFill>
            </a:endParaRPr>
          </a:p>
          <a:p>
            <a:pPr>
              <a:buClr>
                <a:srgbClr val="C00000"/>
              </a:buClr>
            </a:pPr>
            <a:endParaRPr lang="en-US" b="1" dirty="0">
              <a:solidFill>
                <a:srgbClr val="C00000"/>
              </a:solidFill>
            </a:endParaRPr>
          </a:p>
          <a:p>
            <a:pPr>
              <a:buClr>
                <a:srgbClr val="C00000"/>
              </a:buClr>
            </a:pPr>
            <a:endParaRPr lang="en-US" b="1" dirty="0">
              <a:solidFill>
                <a:srgbClr val="C00000"/>
              </a:solidFill>
            </a:endParaRPr>
          </a:p>
          <a:p>
            <a:pPr>
              <a:buClr>
                <a:srgbClr val="C00000"/>
              </a:buClr>
            </a:pPr>
            <a:endParaRPr lang="en-US" b="1" dirty="0">
              <a:solidFill>
                <a:srgbClr val="0D7150"/>
              </a:solidFill>
            </a:endParaRPr>
          </a:p>
          <a:p>
            <a:pPr>
              <a:buClr>
                <a:srgbClr val="C00000"/>
              </a:buClr>
            </a:pPr>
            <a:r>
              <a:rPr lang="en-US" b="1" dirty="0">
                <a:solidFill>
                  <a:srgbClr val="0D7150"/>
                </a:solidFill>
              </a:rPr>
              <a:t>FIRST</a:t>
            </a:r>
            <a:r>
              <a:rPr lang="en-US" dirty="0"/>
              <a:t> always contains address of first node of the linked list.</a:t>
            </a:r>
          </a:p>
          <a:p>
            <a:pPr>
              <a:buClr>
                <a:srgbClr val="C00000"/>
              </a:buClr>
            </a:pPr>
            <a:r>
              <a:rPr lang="en-US" dirty="0"/>
              <a:t>The list with </a:t>
            </a:r>
            <a:r>
              <a:rPr lang="en-US" dirty="0">
                <a:solidFill>
                  <a:srgbClr val="1D6FA9"/>
                </a:solidFill>
              </a:rPr>
              <a:t>no node</a:t>
            </a:r>
            <a:r>
              <a:rPr lang="en-US" dirty="0">
                <a:solidFill>
                  <a:srgbClr val="0070C0"/>
                </a:solidFill>
              </a:rPr>
              <a:t> </a:t>
            </a:r>
            <a:r>
              <a:rPr lang="en-US" dirty="0"/>
              <a:t>is called </a:t>
            </a:r>
            <a:r>
              <a:rPr lang="en-US" b="1" dirty="0">
                <a:solidFill>
                  <a:srgbClr val="1D6FA9"/>
                </a:solidFill>
              </a:rPr>
              <a:t>empty list</a:t>
            </a:r>
            <a:r>
              <a:rPr lang="en-US" dirty="0">
                <a:solidFill>
                  <a:srgbClr val="1D6FA9"/>
                </a:solidFill>
              </a:rPr>
              <a:t>.</a:t>
            </a:r>
            <a:r>
              <a:rPr lang="en-US" dirty="0"/>
              <a:t> The empty list has </a:t>
            </a:r>
            <a:r>
              <a:rPr lang="en-US" dirty="0">
                <a:solidFill>
                  <a:srgbClr val="C00000"/>
                </a:solidFill>
              </a:rPr>
              <a:t>FIRST = NULL</a:t>
            </a:r>
            <a:r>
              <a:rPr lang="en-US" dirty="0"/>
              <a:t>. </a:t>
            </a:r>
          </a:p>
          <a:p>
            <a:pPr marL="0" indent="0">
              <a:buNone/>
            </a:pPr>
            <a:endParaRPr lang="en-US" dirty="0"/>
          </a:p>
        </p:txBody>
      </p:sp>
      <p:graphicFrame>
        <p:nvGraphicFramePr>
          <p:cNvPr id="4" name="Table 3"/>
          <p:cNvGraphicFramePr>
            <a:graphicFrameLocks noGrp="1"/>
          </p:cNvGraphicFramePr>
          <p:nvPr/>
        </p:nvGraphicFramePr>
        <p:xfrm>
          <a:off x="1731317" y="4529654"/>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sz="2400"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nvGraphicFramePr>
        <p:xfrm>
          <a:off x="3549101" y="4520690"/>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nvGraphicFramePr>
        <p:xfrm>
          <a:off x="5371394" y="4507392"/>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nvGraphicFramePr>
        <p:xfrm>
          <a:off x="7200194" y="4507392"/>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nvGraphicFramePr>
        <p:xfrm>
          <a:off x="9028994" y="4507392"/>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a:off x="3061083" y="4767518"/>
            <a:ext cx="484094"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887300" y="4769494"/>
            <a:ext cx="484094"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716100" y="4767518"/>
            <a:ext cx="484094"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8544900" y="4767518"/>
            <a:ext cx="484094"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4" idx="2"/>
          </p:cNvCxnSpPr>
          <p:nvPr/>
        </p:nvCxnSpPr>
        <p:spPr>
          <a:xfrm flipH="1">
            <a:off x="9700600" y="4530485"/>
            <a:ext cx="656538" cy="49715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866737" y="4555039"/>
            <a:ext cx="362600" cy="461665"/>
          </a:xfrm>
          <a:prstGeom prst="rect">
            <a:avLst/>
          </a:prstGeom>
          <a:noFill/>
        </p:spPr>
        <p:txBody>
          <a:bodyPr wrap="none" rtlCol="0">
            <a:spAutoFit/>
          </a:bodyPr>
          <a:lstStyle/>
          <a:p>
            <a:r>
              <a:rPr lang="en-US" sz="2400" dirty="0"/>
              <a:t>A</a:t>
            </a:r>
          </a:p>
        </p:txBody>
      </p:sp>
      <p:sp>
        <p:nvSpPr>
          <p:cNvPr id="24" name="TextBox 23"/>
          <p:cNvSpPr txBox="1"/>
          <p:nvPr/>
        </p:nvSpPr>
        <p:spPr>
          <a:xfrm>
            <a:off x="3671047" y="4550542"/>
            <a:ext cx="362600" cy="461665"/>
          </a:xfrm>
          <a:prstGeom prst="rect">
            <a:avLst/>
          </a:prstGeom>
          <a:noFill/>
        </p:spPr>
        <p:txBody>
          <a:bodyPr wrap="none" rtlCol="0">
            <a:spAutoFit/>
          </a:bodyPr>
          <a:lstStyle/>
          <a:p>
            <a:r>
              <a:rPr lang="en-US" sz="2400" dirty="0"/>
              <a:t>B</a:t>
            </a:r>
          </a:p>
        </p:txBody>
      </p:sp>
      <p:sp>
        <p:nvSpPr>
          <p:cNvPr id="25" name="TextBox 24"/>
          <p:cNvSpPr txBox="1"/>
          <p:nvPr/>
        </p:nvSpPr>
        <p:spPr>
          <a:xfrm>
            <a:off x="5520382" y="4532733"/>
            <a:ext cx="362600" cy="461665"/>
          </a:xfrm>
          <a:prstGeom prst="rect">
            <a:avLst/>
          </a:prstGeom>
          <a:noFill/>
        </p:spPr>
        <p:txBody>
          <a:bodyPr wrap="none" rtlCol="0">
            <a:spAutoFit/>
          </a:bodyPr>
          <a:lstStyle/>
          <a:p>
            <a:r>
              <a:rPr lang="en-US" sz="2400" dirty="0"/>
              <a:t>C</a:t>
            </a:r>
          </a:p>
        </p:txBody>
      </p:sp>
      <p:sp>
        <p:nvSpPr>
          <p:cNvPr id="26" name="TextBox 25"/>
          <p:cNvSpPr txBox="1"/>
          <p:nvPr/>
        </p:nvSpPr>
        <p:spPr>
          <a:xfrm>
            <a:off x="7359460" y="4530485"/>
            <a:ext cx="362600" cy="461665"/>
          </a:xfrm>
          <a:prstGeom prst="rect">
            <a:avLst/>
          </a:prstGeom>
          <a:noFill/>
        </p:spPr>
        <p:txBody>
          <a:bodyPr wrap="none" rtlCol="0">
            <a:spAutoFit/>
          </a:bodyPr>
          <a:lstStyle/>
          <a:p>
            <a:r>
              <a:rPr lang="en-US" sz="2400" dirty="0"/>
              <a:t>D</a:t>
            </a:r>
          </a:p>
        </p:txBody>
      </p:sp>
      <p:sp>
        <p:nvSpPr>
          <p:cNvPr id="27" name="TextBox 26"/>
          <p:cNvSpPr txBox="1"/>
          <p:nvPr/>
        </p:nvSpPr>
        <p:spPr>
          <a:xfrm>
            <a:off x="9183588" y="4530484"/>
            <a:ext cx="336952" cy="461665"/>
          </a:xfrm>
          <a:prstGeom prst="rect">
            <a:avLst/>
          </a:prstGeom>
          <a:noFill/>
        </p:spPr>
        <p:txBody>
          <a:bodyPr wrap="none" rtlCol="0">
            <a:spAutoFit/>
          </a:bodyPr>
          <a:lstStyle/>
          <a:p>
            <a:r>
              <a:rPr lang="en-US" sz="2400" dirty="0"/>
              <a:t>E</a:t>
            </a:r>
          </a:p>
        </p:txBody>
      </p:sp>
      <p:sp>
        <p:nvSpPr>
          <p:cNvPr id="28" name="TextBox 27"/>
          <p:cNvSpPr txBox="1"/>
          <p:nvPr/>
        </p:nvSpPr>
        <p:spPr>
          <a:xfrm>
            <a:off x="2337740" y="4561479"/>
            <a:ext cx="793807" cy="461665"/>
          </a:xfrm>
          <a:prstGeom prst="rect">
            <a:avLst/>
          </a:prstGeom>
          <a:noFill/>
        </p:spPr>
        <p:txBody>
          <a:bodyPr wrap="none" rtlCol="0">
            <a:spAutoFit/>
          </a:bodyPr>
          <a:lstStyle/>
          <a:p>
            <a:r>
              <a:rPr lang="en-US" sz="2400" dirty="0">
                <a:solidFill>
                  <a:srgbClr val="0070C0"/>
                </a:solidFill>
              </a:rPr>
              <a:t>1000</a:t>
            </a:r>
          </a:p>
        </p:txBody>
      </p:sp>
      <p:sp>
        <p:nvSpPr>
          <p:cNvPr id="29" name="TextBox 28"/>
          <p:cNvSpPr txBox="1"/>
          <p:nvPr/>
        </p:nvSpPr>
        <p:spPr>
          <a:xfrm>
            <a:off x="4169881" y="4545981"/>
            <a:ext cx="793807" cy="461665"/>
          </a:xfrm>
          <a:prstGeom prst="rect">
            <a:avLst/>
          </a:prstGeom>
          <a:noFill/>
        </p:spPr>
        <p:txBody>
          <a:bodyPr wrap="none" rtlCol="0">
            <a:spAutoFit/>
          </a:bodyPr>
          <a:lstStyle/>
          <a:p>
            <a:r>
              <a:rPr lang="en-US" sz="2400" dirty="0">
                <a:solidFill>
                  <a:srgbClr val="0070C0"/>
                </a:solidFill>
              </a:rPr>
              <a:t>2020</a:t>
            </a:r>
          </a:p>
        </p:txBody>
      </p:sp>
      <p:sp>
        <p:nvSpPr>
          <p:cNvPr id="30" name="TextBox 29"/>
          <p:cNvSpPr txBox="1"/>
          <p:nvPr/>
        </p:nvSpPr>
        <p:spPr>
          <a:xfrm>
            <a:off x="5986734" y="4530483"/>
            <a:ext cx="803743" cy="461665"/>
          </a:xfrm>
          <a:prstGeom prst="rect">
            <a:avLst/>
          </a:prstGeom>
          <a:noFill/>
        </p:spPr>
        <p:txBody>
          <a:bodyPr wrap="square" rtlCol="0">
            <a:spAutoFit/>
          </a:bodyPr>
          <a:lstStyle/>
          <a:p>
            <a:r>
              <a:rPr lang="en-US" sz="2400" dirty="0">
                <a:solidFill>
                  <a:srgbClr val="0070C0"/>
                </a:solidFill>
              </a:rPr>
              <a:t>2500</a:t>
            </a:r>
          </a:p>
        </p:txBody>
      </p:sp>
      <p:sp>
        <p:nvSpPr>
          <p:cNvPr id="31" name="TextBox 30"/>
          <p:cNvSpPr txBox="1"/>
          <p:nvPr/>
        </p:nvSpPr>
        <p:spPr>
          <a:xfrm>
            <a:off x="7805894" y="4530482"/>
            <a:ext cx="803743" cy="461665"/>
          </a:xfrm>
          <a:prstGeom prst="rect">
            <a:avLst/>
          </a:prstGeom>
          <a:noFill/>
        </p:spPr>
        <p:txBody>
          <a:bodyPr wrap="square" rtlCol="0">
            <a:spAutoFit/>
          </a:bodyPr>
          <a:lstStyle/>
          <a:p>
            <a:r>
              <a:rPr lang="en-US" sz="2400" dirty="0">
                <a:solidFill>
                  <a:srgbClr val="0070C0"/>
                </a:solidFill>
              </a:rPr>
              <a:t>3000</a:t>
            </a:r>
          </a:p>
        </p:txBody>
      </p:sp>
      <p:sp>
        <p:nvSpPr>
          <p:cNvPr id="32" name="TextBox 31"/>
          <p:cNvSpPr txBox="1"/>
          <p:nvPr/>
        </p:nvSpPr>
        <p:spPr>
          <a:xfrm>
            <a:off x="1931427" y="5075629"/>
            <a:ext cx="908677" cy="461665"/>
          </a:xfrm>
          <a:prstGeom prst="rect">
            <a:avLst/>
          </a:prstGeom>
          <a:noFill/>
        </p:spPr>
        <p:txBody>
          <a:bodyPr wrap="square" rtlCol="0">
            <a:spAutoFit/>
          </a:bodyPr>
          <a:lstStyle/>
          <a:p>
            <a:r>
              <a:rPr lang="en-US" sz="2400" b="1" dirty="0">
                <a:solidFill>
                  <a:srgbClr val="C00000"/>
                </a:solidFill>
              </a:rPr>
              <a:t>5000</a:t>
            </a:r>
          </a:p>
        </p:txBody>
      </p:sp>
      <p:sp>
        <p:nvSpPr>
          <p:cNvPr id="33" name="TextBox 32"/>
          <p:cNvSpPr txBox="1"/>
          <p:nvPr/>
        </p:nvSpPr>
        <p:spPr>
          <a:xfrm>
            <a:off x="3759530" y="5075629"/>
            <a:ext cx="894232" cy="461665"/>
          </a:xfrm>
          <a:prstGeom prst="rect">
            <a:avLst/>
          </a:prstGeom>
          <a:noFill/>
        </p:spPr>
        <p:txBody>
          <a:bodyPr wrap="square" rtlCol="0">
            <a:spAutoFit/>
          </a:bodyPr>
          <a:lstStyle/>
          <a:p>
            <a:r>
              <a:rPr lang="en-US" sz="2400" b="1" dirty="0">
                <a:solidFill>
                  <a:srgbClr val="C00000"/>
                </a:solidFill>
              </a:rPr>
              <a:t>1000</a:t>
            </a:r>
          </a:p>
        </p:txBody>
      </p:sp>
      <p:sp>
        <p:nvSpPr>
          <p:cNvPr id="34" name="TextBox 33"/>
          <p:cNvSpPr txBox="1"/>
          <p:nvPr/>
        </p:nvSpPr>
        <p:spPr>
          <a:xfrm>
            <a:off x="5663251" y="5075629"/>
            <a:ext cx="894232" cy="461665"/>
          </a:xfrm>
          <a:prstGeom prst="rect">
            <a:avLst/>
          </a:prstGeom>
          <a:noFill/>
        </p:spPr>
        <p:txBody>
          <a:bodyPr wrap="square" rtlCol="0">
            <a:spAutoFit/>
          </a:bodyPr>
          <a:lstStyle/>
          <a:p>
            <a:r>
              <a:rPr lang="en-US" sz="2400" b="1" dirty="0">
                <a:solidFill>
                  <a:srgbClr val="C00000"/>
                </a:solidFill>
              </a:rPr>
              <a:t>2020</a:t>
            </a:r>
          </a:p>
        </p:txBody>
      </p:sp>
      <p:sp>
        <p:nvSpPr>
          <p:cNvPr id="35" name="TextBox 34"/>
          <p:cNvSpPr txBox="1"/>
          <p:nvPr/>
        </p:nvSpPr>
        <p:spPr>
          <a:xfrm>
            <a:off x="7515257" y="5075629"/>
            <a:ext cx="894232" cy="461665"/>
          </a:xfrm>
          <a:prstGeom prst="rect">
            <a:avLst/>
          </a:prstGeom>
          <a:noFill/>
        </p:spPr>
        <p:txBody>
          <a:bodyPr wrap="square" rtlCol="0">
            <a:spAutoFit/>
          </a:bodyPr>
          <a:lstStyle/>
          <a:p>
            <a:r>
              <a:rPr lang="en-US" sz="2400" b="1" dirty="0">
                <a:solidFill>
                  <a:srgbClr val="C00000"/>
                </a:solidFill>
              </a:rPr>
              <a:t>2500</a:t>
            </a:r>
          </a:p>
        </p:txBody>
      </p:sp>
      <p:sp>
        <p:nvSpPr>
          <p:cNvPr id="36" name="TextBox 35"/>
          <p:cNvSpPr txBox="1"/>
          <p:nvPr/>
        </p:nvSpPr>
        <p:spPr>
          <a:xfrm>
            <a:off x="9303696" y="5075629"/>
            <a:ext cx="894232" cy="461665"/>
          </a:xfrm>
          <a:prstGeom prst="rect">
            <a:avLst/>
          </a:prstGeom>
          <a:noFill/>
        </p:spPr>
        <p:txBody>
          <a:bodyPr wrap="square" rtlCol="0">
            <a:spAutoFit/>
          </a:bodyPr>
          <a:lstStyle/>
          <a:p>
            <a:r>
              <a:rPr lang="en-US" sz="2400" b="1" dirty="0">
                <a:solidFill>
                  <a:srgbClr val="C00000"/>
                </a:solidFill>
              </a:rPr>
              <a:t>3000</a:t>
            </a:r>
          </a:p>
        </p:txBody>
      </p:sp>
      <p:sp>
        <p:nvSpPr>
          <p:cNvPr id="37" name="TextBox 36"/>
          <p:cNvSpPr txBox="1"/>
          <p:nvPr/>
        </p:nvSpPr>
        <p:spPr>
          <a:xfrm>
            <a:off x="1993418" y="4018941"/>
            <a:ext cx="908677" cy="461665"/>
          </a:xfrm>
          <a:prstGeom prst="rect">
            <a:avLst/>
          </a:prstGeom>
          <a:noFill/>
        </p:spPr>
        <p:txBody>
          <a:bodyPr wrap="square" rtlCol="0">
            <a:spAutoFit/>
          </a:bodyPr>
          <a:lstStyle/>
          <a:p>
            <a:r>
              <a:rPr lang="en-US" sz="2400" b="1" dirty="0">
                <a:solidFill>
                  <a:srgbClr val="0D7150"/>
                </a:solidFill>
              </a:rPr>
              <a:t>FIRST</a:t>
            </a:r>
          </a:p>
        </p:txBody>
      </p:sp>
      <p:cxnSp>
        <p:nvCxnSpPr>
          <p:cNvPr id="49" name="Straight Arrow Connector 48"/>
          <p:cNvCxnSpPr/>
          <p:nvPr/>
        </p:nvCxnSpPr>
        <p:spPr>
          <a:xfrm>
            <a:off x="9876134" y="4310328"/>
            <a:ext cx="207495" cy="416947"/>
          </a:xfrm>
          <a:prstGeom prst="straightConnector1">
            <a:avLst/>
          </a:prstGeom>
          <a:ln w="25400">
            <a:solidFill>
              <a:srgbClr val="0D715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9CBFBCE-D358-C3AE-4021-110BFBA0A649}"/>
              </a:ext>
            </a:extLst>
          </p:cNvPr>
          <p:cNvSpPr txBox="1"/>
          <p:nvPr/>
        </p:nvSpPr>
        <p:spPr>
          <a:xfrm>
            <a:off x="9421795" y="3848663"/>
            <a:ext cx="908677" cy="461665"/>
          </a:xfrm>
          <a:prstGeom prst="rect">
            <a:avLst/>
          </a:prstGeom>
          <a:noFill/>
        </p:spPr>
        <p:txBody>
          <a:bodyPr wrap="square" rtlCol="0">
            <a:spAutoFit/>
          </a:bodyPr>
          <a:lstStyle/>
          <a:p>
            <a:r>
              <a:rPr lang="en-US" sz="2400" b="1" dirty="0">
                <a:solidFill>
                  <a:srgbClr val="0D7150"/>
                </a:solidFill>
              </a:rPr>
              <a:t>NULL</a:t>
            </a:r>
          </a:p>
        </p:txBody>
      </p:sp>
    </p:spTree>
    <p:extLst>
      <p:ext uri="{BB962C8B-B14F-4D97-AF65-F5344CB8AC3E}">
        <p14:creationId xmlns:p14="http://schemas.microsoft.com/office/powerpoint/2010/main" val="14911088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8"/>
                                        </p:tgtEl>
                                        <p:attrNameLst>
                                          <p:attrName>style.visibility</p:attrName>
                                        </p:attrNameLst>
                                      </p:cBhvr>
                                      <p:to>
                                        <p:strVal val="visible"/>
                                      </p:to>
                                    </p:set>
                                  </p:childTnLst>
                                </p:cTn>
                              </p:par>
                              <p:par>
                                <p:cTn id="81" presetID="22" presetClass="entr" presetSubtype="8" fill="hold" nodeType="withEffect">
                                  <p:stCondLst>
                                    <p:cond delay="0"/>
                                  </p:stCondLst>
                                  <p:childTnLst>
                                    <p:set>
                                      <p:cBhvr>
                                        <p:cTn id="82" dur="1" fill="hold">
                                          <p:stCondLst>
                                            <p:cond delay="0"/>
                                          </p:stCondLst>
                                        </p:cTn>
                                        <p:tgtEl>
                                          <p:spTgt spid="7"/>
                                        </p:tgtEl>
                                        <p:attrNameLst>
                                          <p:attrName>style.visibility</p:attrName>
                                        </p:attrNameLst>
                                      </p:cBhvr>
                                      <p:to>
                                        <p:strVal val="visible"/>
                                      </p:to>
                                    </p:set>
                                    <p:animEffect transition="in" filter="wipe(left)">
                                      <p:cBhvr>
                                        <p:cTn id="83" dur="1000"/>
                                        <p:tgtEl>
                                          <p:spTgt spid="7"/>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29"/>
                                        </p:tgtEl>
                                        <p:attrNameLst>
                                          <p:attrName>style.visibility</p:attrName>
                                        </p:attrNameLst>
                                      </p:cBhvr>
                                      <p:to>
                                        <p:strVal val="visible"/>
                                      </p:to>
                                    </p:set>
                                  </p:childTnLst>
                                </p:cTn>
                              </p:par>
                              <p:par>
                                <p:cTn id="88" presetID="22" presetClass="entr" presetSubtype="8" fill="hold" nodeType="with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wipe(left)">
                                      <p:cBhvr>
                                        <p:cTn id="90" dur="1000"/>
                                        <p:tgtEl>
                                          <p:spTgt spid="19"/>
                                        </p:tgtEl>
                                      </p:cBhvr>
                                    </p:animEffec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0"/>
                                        </p:tgtEl>
                                        <p:attrNameLst>
                                          <p:attrName>style.visibility</p:attrName>
                                        </p:attrNameLst>
                                      </p:cBhvr>
                                      <p:to>
                                        <p:strVal val="visible"/>
                                      </p:to>
                                    </p:set>
                                  </p:childTnLst>
                                </p:cTn>
                              </p:par>
                              <p:par>
                                <p:cTn id="95" presetID="22" presetClass="entr" presetSubtype="8" fill="hold" nodeType="with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wipe(left)">
                                      <p:cBhvr>
                                        <p:cTn id="97" dur="1000"/>
                                        <p:tgtEl>
                                          <p:spTgt spid="22"/>
                                        </p:tgtEl>
                                      </p:cBhvr>
                                    </p:animEffec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31"/>
                                        </p:tgtEl>
                                        <p:attrNameLst>
                                          <p:attrName>style.visibility</p:attrName>
                                        </p:attrNameLst>
                                      </p:cBhvr>
                                      <p:to>
                                        <p:strVal val="visible"/>
                                      </p:to>
                                    </p:set>
                                  </p:childTnLst>
                                </p:cTn>
                              </p:par>
                              <p:par>
                                <p:cTn id="102" presetID="22" presetClass="entr" presetSubtype="8" fill="hold" nodeType="withEffect">
                                  <p:stCondLst>
                                    <p:cond delay="0"/>
                                  </p:stCondLst>
                                  <p:childTnLst>
                                    <p:set>
                                      <p:cBhvr>
                                        <p:cTn id="103" dur="1" fill="hold">
                                          <p:stCondLst>
                                            <p:cond delay="0"/>
                                          </p:stCondLst>
                                        </p:cTn>
                                        <p:tgtEl>
                                          <p:spTgt spid="23"/>
                                        </p:tgtEl>
                                        <p:attrNameLst>
                                          <p:attrName>style.visibility</p:attrName>
                                        </p:attrNameLst>
                                      </p:cBhvr>
                                      <p:to>
                                        <p:strVal val="visible"/>
                                      </p:to>
                                    </p:set>
                                    <p:animEffect transition="in" filter="wipe(left)">
                                      <p:cBhvr>
                                        <p:cTn id="104" dur="1000"/>
                                        <p:tgtEl>
                                          <p:spTgt spid="23"/>
                                        </p:tgtEl>
                                      </p:cBhvr>
                                    </p:animEffec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9"/>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37"/>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49"/>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Types of Linked List–Doubly Linked List</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a:buClr>
                <a:srgbClr val="C00000"/>
              </a:buClr>
            </a:pPr>
            <a:r>
              <a:rPr lang="en-US" dirty="0"/>
              <a:t>The Linked List </a:t>
            </a:r>
            <a:r>
              <a:rPr lang="en-US" dirty="0">
                <a:solidFill>
                  <a:srgbClr val="1D6FA9"/>
                </a:solidFill>
              </a:rPr>
              <a:t>traverse in either direction forward or backward </a:t>
            </a:r>
            <a:r>
              <a:rPr lang="en-US" dirty="0"/>
              <a:t>with the help of two link field in a node which is known as </a:t>
            </a:r>
            <a:r>
              <a:rPr lang="en-US" b="1" dirty="0">
                <a:solidFill>
                  <a:srgbClr val="C00000"/>
                </a:solidFill>
              </a:rPr>
              <a:t>predecessor</a:t>
            </a:r>
            <a:r>
              <a:rPr lang="en-US" b="1" dirty="0">
                <a:solidFill>
                  <a:srgbClr val="0070C0"/>
                </a:solidFill>
              </a:rPr>
              <a:t> </a:t>
            </a:r>
            <a:r>
              <a:rPr lang="en-US" dirty="0"/>
              <a:t>and</a:t>
            </a:r>
            <a:r>
              <a:rPr lang="en-US" dirty="0">
                <a:solidFill>
                  <a:srgbClr val="0070C0"/>
                </a:solidFill>
              </a:rPr>
              <a:t> </a:t>
            </a:r>
            <a:r>
              <a:rPr lang="en-US" b="1" dirty="0">
                <a:solidFill>
                  <a:srgbClr val="C00000"/>
                </a:solidFill>
              </a:rPr>
              <a:t>successor</a:t>
            </a:r>
            <a:r>
              <a:rPr lang="en-US" b="1" dirty="0">
                <a:solidFill>
                  <a:srgbClr val="0070C0"/>
                </a:solidFill>
              </a:rPr>
              <a:t> </a:t>
            </a:r>
            <a:r>
              <a:rPr lang="en-US" dirty="0"/>
              <a:t>of a node.</a:t>
            </a:r>
            <a:r>
              <a:rPr lang="en-US" dirty="0">
                <a:solidFill>
                  <a:srgbClr val="0070C0"/>
                </a:solidFill>
              </a:rPr>
              <a:t> </a:t>
            </a:r>
          </a:p>
          <a:p>
            <a:pPr>
              <a:buClr>
                <a:srgbClr val="C00000"/>
              </a:buClr>
            </a:pPr>
            <a:r>
              <a:rPr lang="en-US" dirty="0"/>
              <a:t>The list containing this type of nodes is called </a:t>
            </a:r>
            <a:r>
              <a:rPr lang="en-US" b="1" dirty="0">
                <a:solidFill>
                  <a:srgbClr val="1D6FA9"/>
                </a:solidFill>
              </a:rPr>
              <a:t>doubly linked list </a:t>
            </a:r>
            <a:r>
              <a:rPr lang="en-US" dirty="0">
                <a:solidFill>
                  <a:srgbClr val="1D6FA9"/>
                </a:solidFill>
              </a:rPr>
              <a:t>or </a:t>
            </a:r>
            <a:r>
              <a:rPr lang="en-US" b="1" dirty="0">
                <a:solidFill>
                  <a:srgbClr val="1D6FA9"/>
                </a:solidFill>
              </a:rPr>
              <a:t>two way chain. </a:t>
            </a:r>
          </a:p>
          <a:p>
            <a:pPr>
              <a:buClr>
                <a:srgbClr val="C00000"/>
              </a:buClr>
            </a:pPr>
            <a:r>
              <a:rPr lang="en-US" b="1" dirty="0">
                <a:solidFill>
                  <a:srgbClr val="C00000"/>
                </a:solidFill>
              </a:rPr>
              <a:t>Predecessor </a:t>
            </a:r>
            <a:r>
              <a:rPr lang="en-US" dirty="0"/>
              <a:t>of a node is called left-link.</a:t>
            </a:r>
          </a:p>
          <a:p>
            <a:pPr>
              <a:buClr>
                <a:srgbClr val="C00000"/>
              </a:buClr>
            </a:pPr>
            <a:r>
              <a:rPr lang="en-US" b="1" dirty="0">
                <a:solidFill>
                  <a:srgbClr val="C00000"/>
                </a:solidFill>
              </a:rPr>
              <a:t>Successor </a:t>
            </a:r>
            <a:r>
              <a:rPr lang="en-US" dirty="0"/>
              <a:t>of a node is called right-link.</a:t>
            </a:r>
          </a:p>
          <a:p>
            <a:endParaRPr lang="en-US" dirty="0">
              <a:solidFill>
                <a:srgbClr val="0070C0"/>
              </a:solidFill>
            </a:endParaRPr>
          </a:p>
          <a:p>
            <a:endParaRPr lang="en-US" dirty="0">
              <a:solidFill>
                <a:srgbClr val="0070C0"/>
              </a:solidFill>
            </a:endParaRPr>
          </a:p>
          <a:p>
            <a:endParaRPr lang="en-US" dirty="0">
              <a:solidFill>
                <a:srgbClr val="0070C0"/>
              </a:solidFill>
            </a:endParaRPr>
          </a:p>
          <a:p>
            <a:endParaRPr lang="en-US" dirty="0">
              <a:solidFill>
                <a:srgbClr val="0070C0"/>
              </a:solidFill>
            </a:endParaRPr>
          </a:p>
          <a:p>
            <a:pPr marL="0" indent="0">
              <a:buNone/>
            </a:pPr>
            <a:endParaRPr lang="en-US" dirty="0"/>
          </a:p>
          <a:p>
            <a:endParaRPr lang="en-US" dirty="0"/>
          </a:p>
          <a:p>
            <a:pPr marL="0" indent="0">
              <a:buNone/>
            </a:pPr>
            <a:endParaRPr lang="en-US" dirty="0"/>
          </a:p>
          <a:p>
            <a:pPr marL="0" indent="0">
              <a:buNone/>
            </a:pPr>
            <a:endParaRPr lang="en-US" dirty="0"/>
          </a:p>
          <a:p>
            <a:endParaRPr lang="en-US" dirty="0"/>
          </a:p>
          <a:p>
            <a:endParaRPr lang="en-US" dirty="0"/>
          </a:p>
          <a:p>
            <a:endParaRPr lang="en-US" dirty="0"/>
          </a:p>
          <a:p>
            <a:endParaRPr lang="en-US" dirty="0"/>
          </a:p>
          <a:p>
            <a:pPr marL="0" indent="0">
              <a:buNone/>
            </a:pPr>
            <a:endParaRPr lang="en-US" dirty="0"/>
          </a:p>
        </p:txBody>
      </p:sp>
      <p:graphicFrame>
        <p:nvGraphicFramePr>
          <p:cNvPr id="5" name="Table 4"/>
          <p:cNvGraphicFramePr>
            <a:graphicFrameLocks noGrp="1"/>
          </p:cNvGraphicFramePr>
          <p:nvPr/>
        </p:nvGraphicFramePr>
        <p:xfrm>
          <a:off x="4754028" y="2979435"/>
          <a:ext cx="2109693" cy="463675"/>
        </p:xfrm>
        <a:graphic>
          <a:graphicData uri="http://schemas.openxmlformats.org/drawingml/2006/table">
            <a:tbl>
              <a:tblPr firstRow="1" bandRow="1">
                <a:tableStyleId>{5940675A-B579-460E-94D1-54222C63F5DA}</a:tableStyleId>
              </a:tblPr>
              <a:tblGrid>
                <a:gridCol w="711200">
                  <a:extLst>
                    <a:ext uri="{9D8B030D-6E8A-4147-A177-3AD203B41FA5}">
                      <a16:colId xmlns:a16="http://schemas.microsoft.com/office/drawing/2014/main" val="20000"/>
                    </a:ext>
                  </a:extLst>
                </a:gridCol>
                <a:gridCol w="672353">
                  <a:extLst>
                    <a:ext uri="{9D8B030D-6E8A-4147-A177-3AD203B41FA5}">
                      <a16:colId xmlns:a16="http://schemas.microsoft.com/office/drawing/2014/main" val="20001"/>
                    </a:ext>
                  </a:extLst>
                </a:gridCol>
                <a:gridCol w="726140">
                  <a:extLst>
                    <a:ext uri="{9D8B030D-6E8A-4147-A177-3AD203B41FA5}">
                      <a16:colId xmlns:a16="http://schemas.microsoft.com/office/drawing/2014/main" val="20002"/>
                    </a:ext>
                  </a:extLst>
                </a:gridCol>
              </a:tblGrid>
              <a:tr h="463675">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8" name="TextBox 7"/>
          <p:cNvSpPr txBox="1"/>
          <p:nvPr/>
        </p:nvSpPr>
        <p:spPr>
          <a:xfrm>
            <a:off x="5478675" y="3026252"/>
            <a:ext cx="63350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Roboto Condensed"/>
                <a:ea typeface="+mn-ea"/>
                <a:cs typeface="+mn-cs"/>
              </a:rPr>
              <a:t>INFO</a:t>
            </a:r>
          </a:p>
        </p:txBody>
      </p:sp>
      <p:sp>
        <p:nvSpPr>
          <p:cNvPr id="57" name="TextBox 56"/>
          <p:cNvSpPr txBox="1"/>
          <p:nvPr/>
        </p:nvSpPr>
        <p:spPr>
          <a:xfrm>
            <a:off x="6098735" y="3026252"/>
            <a:ext cx="83869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D6FA9"/>
                </a:solidFill>
                <a:effectLst/>
                <a:uLnTx/>
                <a:uFillTx/>
                <a:latin typeface="Roboto Condensed"/>
                <a:ea typeface="+mn-ea"/>
                <a:cs typeface="+mn-cs"/>
              </a:rPr>
              <a:t>R-LINK</a:t>
            </a:r>
          </a:p>
        </p:txBody>
      </p:sp>
      <p:sp>
        <p:nvSpPr>
          <p:cNvPr id="58" name="TextBox 57"/>
          <p:cNvSpPr txBox="1"/>
          <p:nvPr/>
        </p:nvSpPr>
        <p:spPr>
          <a:xfrm>
            <a:off x="4706329" y="3026252"/>
            <a:ext cx="8210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D6FA9"/>
                </a:solidFill>
                <a:effectLst/>
                <a:uLnTx/>
                <a:uFillTx/>
                <a:latin typeface="Roboto Condensed"/>
                <a:ea typeface="+mn-ea"/>
                <a:cs typeface="+mn-cs"/>
              </a:rPr>
              <a:t>L-LINK</a:t>
            </a:r>
          </a:p>
        </p:txBody>
      </p:sp>
      <p:cxnSp>
        <p:nvCxnSpPr>
          <p:cNvPr id="16" name="Straight Arrow Connector 15"/>
          <p:cNvCxnSpPr/>
          <p:nvPr/>
        </p:nvCxnSpPr>
        <p:spPr>
          <a:xfrm>
            <a:off x="6857011" y="3210918"/>
            <a:ext cx="490805" cy="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4272542" y="3210918"/>
            <a:ext cx="464783" cy="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2" name="Rounded Rectangular Callout 61"/>
          <p:cNvSpPr/>
          <p:nvPr/>
        </p:nvSpPr>
        <p:spPr>
          <a:xfrm>
            <a:off x="6937426" y="3726328"/>
            <a:ext cx="5203108" cy="815471"/>
          </a:xfrm>
          <a:prstGeom prst="wedgeRoundRectCallout">
            <a:avLst>
              <a:gd name="adj1" fmla="val -57389"/>
              <a:gd name="adj2" fmla="val -92620"/>
              <a:gd name="adj3" fmla="val 16667"/>
            </a:avLst>
          </a:prstGeom>
          <a:noFill/>
          <a:ln w="25400">
            <a:solidFill>
              <a:srgbClr val="1D6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1D6FA9"/>
                </a:solidFill>
                <a:effectLst/>
                <a:uLnTx/>
                <a:uFillTx/>
                <a:latin typeface="Roboto Condensed"/>
                <a:ea typeface="+mn-ea"/>
                <a:cs typeface="+mn-cs"/>
              </a:rPr>
              <a:t>Right-Link part (</a:t>
            </a:r>
            <a:r>
              <a:rPr kumimoji="0" lang="en-US" sz="2400" b="1" i="0" u="none" strike="noStrike" kern="1200" cap="none" spc="0" normalizeH="0" baseline="0" noProof="0" dirty="0">
                <a:ln>
                  <a:noFill/>
                </a:ln>
                <a:solidFill>
                  <a:srgbClr val="0D7150"/>
                </a:solidFill>
                <a:effectLst/>
                <a:uLnTx/>
                <a:uFillTx/>
                <a:latin typeface="Roboto Condensed"/>
                <a:ea typeface="+mn-ea"/>
                <a:cs typeface="+mn-cs"/>
              </a:rPr>
              <a:t>known as successor</a:t>
            </a:r>
            <a:r>
              <a:rPr kumimoji="0" lang="en-US" sz="2400" b="1" i="0" u="none" strike="noStrike" kern="1200" cap="none" spc="0" normalizeH="0" baseline="0" noProof="0" dirty="0">
                <a:ln>
                  <a:noFill/>
                </a:ln>
                <a:solidFill>
                  <a:srgbClr val="1D6FA9"/>
                </a:solidFill>
                <a:effectLst/>
                <a:uLnTx/>
                <a:uFillTx/>
                <a:latin typeface="Roboto Condensed"/>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contains address of next node of the list</a:t>
            </a:r>
          </a:p>
        </p:txBody>
      </p:sp>
      <p:sp>
        <p:nvSpPr>
          <p:cNvPr id="63" name="Rounded Rectangular Callout 62"/>
          <p:cNvSpPr/>
          <p:nvPr/>
        </p:nvSpPr>
        <p:spPr>
          <a:xfrm>
            <a:off x="56230" y="3725765"/>
            <a:ext cx="5637609" cy="815471"/>
          </a:xfrm>
          <a:prstGeom prst="wedgeRoundRectCallout">
            <a:avLst>
              <a:gd name="adj1" fmla="val 39909"/>
              <a:gd name="adj2" fmla="val -92620"/>
              <a:gd name="adj3" fmla="val 16667"/>
            </a:avLst>
          </a:prstGeom>
          <a:noFill/>
          <a:ln w="25400">
            <a:solidFill>
              <a:srgbClr val="1D6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1D6FA9"/>
                </a:solidFill>
                <a:effectLst/>
                <a:uLnTx/>
                <a:uFillTx/>
                <a:latin typeface="Roboto Condensed"/>
                <a:ea typeface="+mn-ea"/>
                <a:cs typeface="+mn-cs"/>
              </a:rPr>
              <a:t>Left-Link part (</a:t>
            </a:r>
            <a:r>
              <a:rPr kumimoji="0" lang="en-US" sz="2400" b="1" i="0" u="none" strike="noStrike" kern="1200" cap="none" spc="0" normalizeH="0" baseline="0" noProof="0" dirty="0">
                <a:ln>
                  <a:noFill/>
                </a:ln>
                <a:solidFill>
                  <a:srgbClr val="0D7150"/>
                </a:solidFill>
                <a:effectLst/>
                <a:uLnTx/>
                <a:uFillTx/>
                <a:latin typeface="Roboto Condensed"/>
                <a:ea typeface="+mn-ea"/>
                <a:cs typeface="+mn-cs"/>
              </a:rPr>
              <a:t>known as Predecessor</a:t>
            </a:r>
            <a:r>
              <a:rPr kumimoji="0" lang="en-US" sz="2400" b="1" i="0" u="none" strike="noStrike" kern="1200" cap="none" spc="0" normalizeH="0" baseline="0" noProof="0" dirty="0">
                <a:ln>
                  <a:noFill/>
                </a:ln>
                <a:solidFill>
                  <a:srgbClr val="1D6FA9"/>
                </a:solidFill>
                <a:effectLst/>
                <a:uLnTx/>
                <a:uFillTx/>
                <a:latin typeface="Roboto Condensed"/>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contains address of previous node of the list</a:t>
            </a:r>
          </a:p>
        </p:txBody>
      </p:sp>
      <p:graphicFrame>
        <p:nvGraphicFramePr>
          <p:cNvPr id="39" name="Table 38"/>
          <p:cNvGraphicFramePr>
            <a:graphicFrameLocks noGrp="1"/>
          </p:cNvGraphicFramePr>
          <p:nvPr/>
        </p:nvGraphicFramePr>
        <p:xfrm>
          <a:off x="1368258" y="5230604"/>
          <a:ext cx="1844001" cy="509893"/>
        </p:xfrm>
        <a:graphic>
          <a:graphicData uri="http://schemas.openxmlformats.org/drawingml/2006/table">
            <a:tbl>
              <a:tblPr firstRow="1" bandRow="1">
                <a:tableStyleId>{5940675A-B579-460E-94D1-54222C63F5DA}</a:tableStyleId>
              </a:tblPr>
              <a:tblGrid>
                <a:gridCol w="614667">
                  <a:extLst>
                    <a:ext uri="{9D8B030D-6E8A-4147-A177-3AD203B41FA5}">
                      <a16:colId xmlns:a16="http://schemas.microsoft.com/office/drawing/2014/main" val="20000"/>
                    </a:ext>
                  </a:extLst>
                </a:gridCol>
                <a:gridCol w="614667">
                  <a:extLst>
                    <a:ext uri="{9D8B030D-6E8A-4147-A177-3AD203B41FA5}">
                      <a16:colId xmlns:a16="http://schemas.microsoft.com/office/drawing/2014/main" val="20001"/>
                    </a:ext>
                  </a:extLst>
                </a:gridCol>
                <a:gridCol w="614667">
                  <a:extLst>
                    <a:ext uri="{9D8B030D-6E8A-4147-A177-3AD203B41FA5}">
                      <a16:colId xmlns:a16="http://schemas.microsoft.com/office/drawing/2014/main" val="20002"/>
                    </a:ext>
                  </a:extLst>
                </a:gridCol>
              </a:tblGrid>
              <a:tr h="509893">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69" name="TextBox 68"/>
          <p:cNvSpPr txBox="1"/>
          <p:nvPr/>
        </p:nvSpPr>
        <p:spPr>
          <a:xfrm>
            <a:off x="1848978" y="5780172"/>
            <a:ext cx="90867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5000</a:t>
            </a:r>
          </a:p>
        </p:txBody>
      </p:sp>
      <p:sp>
        <p:nvSpPr>
          <p:cNvPr id="70" name="TextBox 69"/>
          <p:cNvSpPr txBox="1"/>
          <p:nvPr/>
        </p:nvSpPr>
        <p:spPr>
          <a:xfrm>
            <a:off x="4253600" y="5780172"/>
            <a:ext cx="89423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1000</a:t>
            </a:r>
          </a:p>
        </p:txBody>
      </p:sp>
      <p:sp>
        <p:nvSpPr>
          <p:cNvPr id="72" name="TextBox 71"/>
          <p:cNvSpPr txBox="1"/>
          <p:nvPr/>
        </p:nvSpPr>
        <p:spPr>
          <a:xfrm>
            <a:off x="6640715" y="5780172"/>
            <a:ext cx="89423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2020</a:t>
            </a:r>
          </a:p>
        </p:txBody>
      </p:sp>
      <p:sp>
        <p:nvSpPr>
          <p:cNvPr id="77" name="TextBox 76"/>
          <p:cNvSpPr txBox="1"/>
          <p:nvPr/>
        </p:nvSpPr>
        <p:spPr>
          <a:xfrm>
            <a:off x="9014383" y="5780172"/>
            <a:ext cx="88948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2500</a:t>
            </a:r>
          </a:p>
        </p:txBody>
      </p:sp>
      <p:cxnSp>
        <p:nvCxnSpPr>
          <p:cNvPr id="41" name="Straight Connector 40"/>
          <p:cNvCxnSpPr/>
          <p:nvPr/>
        </p:nvCxnSpPr>
        <p:spPr>
          <a:xfrm flipV="1">
            <a:off x="1362328" y="5220761"/>
            <a:ext cx="616998" cy="52703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3216870" y="5427709"/>
            <a:ext cx="521636" cy="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5586291" y="5427709"/>
            <a:ext cx="521636" cy="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7962469" y="5425129"/>
            <a:ext cx="521636" cy="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H="1">
            <a:off x="3216870" y="5564700"/>
            <a:ext cx="521208" cy="0"/>
          </a:xfrm>
          <a:prstGeom prst="straightConnector1">
            <a:avLst/>
          </a:prstGeom>
          <a:ln w="25400">
            <a:solidFill>
              <a:srgbClr val="0D7150"/>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H="1">
            <a:off x="5568199" y="5575567"/>
            <a:ext cx="521208" cy="0"/>
          </a:xfrm>
          <a:prstGeom prst="straightConnector1">
            <a:avLst/>
          </a:prstGeom>
          <a:ln w="25400">
            <a:solidFill>
              <a:srgbClr val="0D7150"/>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a:off x="7959875" y="5559540"/>
            <a:ext cx="521208" cy="0"/>
          </a:xfrm>
          <a:prstGeom prst="straightConnector1">
            <a:avLst/>
          </a:prstGeom>
          <a:ln w="25400">
            <a:solidFill>
              <a:srgbClr val="0D7150"/>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531288" y="5268836"/>
            <a:ext cx="742511"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1D6FA9"/>
                </a:solidFill>
                <a:effectLst/>
                <a:uLnTx/>
                <a:uFillTx/>
                <a:latin typeface="Roboto Condensed"/>
                <a:ea typeface="+mn-ea"/>
                <a:cs typeface="+mn-cs"/>
              </a:rPr>
              <a:t>1000</a:t>
            </a:r>
          </a:p>
        </p:txBody>
      </p:sp>
      <p:graphicFrame>
        <p:nvGraphicFramePr>
          <p:cNvPr id="88" name="Table 87"/>
          <p:cNvGraphicFramePr>
            <a:graphicFrameLocks noGrp="1"/>
          </p:cNvGraphicFramePr>
          <p:nvPr/>
        </p:nvGraphicFramePr>
        <p:xfrm>
          <a:off x="3740963" y="5236981"/>
          <a:ext cx="1844001" cy="509893"/>
        </p:xfrm>
        <a:graphic>
          <a:graphicData uri="http://schemas.openxmlformats.org/drawingml/2006/table">
            <a:tbl>
              <a:tblPr firstRow="1" bandRow="1">
                <a:tableStyleId>{5940675A-B579-460E-94D1-54222C63F5DA}</a:tableStyleId>
              </a:tblPr>
              <a:tblGrid>
                <a:gridCol w="614667">
                  <a:extLst>
                    <a:ext uri="{9D8B030D-6E8A-4147-A177-3AD203B41FA5}">
                      <a16:colId xmlns:a16="http://schemas.microsoft.com/office/drawing/2014/main" val="20000"/>
                    </a:ext>
                  </a:extLst>
                </a:gridCol>
                <a:gridCol w="614667">
                  <a:extLst>
                    <a:ext uri="{9D8B030D-6E8A-4147-A177-3AD203B41FA5}">
                      <a16:colId xmlns:a16="http://schemas.microsoft.com/office/drawing/2014/main" val="20001"/>
                    </a:ext>
                  </a:extLst>
                </a:gridCol>
                <a:gridCol w="614667">
                  <a:extLst>
                    <a:ext uri="{9D8B030D-6E8A-4147-A177-3AD203B41FA5}">
                      <a16:colId xmlns:a16="http://schemas.microsoft.com/office/drawing/2014/main" val="20002"/>
                    </a:ext>
                  </a:extLst>
                </a:gridCol>
              </a:tblGrid>
              <a:tr h="509893">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89" name="Table 88"/>
          <p:cNvGraphicFramePr>
            <a:graphicFrameLocks noGrp="1"/>
          </p:cNvGraphicFramePr>
          <p:nvPr/>
        </p:nvGraphicFramePr>
        <p:xfrm>
          <a:off x="6114547" y="5236981"/>
          <a:ext cx="1844001" cy="509893"/>
        </p:xfrm>
        <a:graphic>
          <a:graphicData uri="http://schemas.openxmlformats.org/drawingml/2006/table">
            <a:tbl>
              <a:tblPr firstRow="1" bandRow="1">
                <a:tableStyleId>{5940675A-B579-460E-94D1-54222C63F5DA}</a:tableStyleId>
              </a:tblPr>
              <a:tblGrid>
                <a:gridCol w="614667">
                  <a:extLst>
                    <a:ext uri="{9D8B030D-6E8A-4147-A177-3AD203B41FA5}">
                      <a16:colId xmlns:a16="http://schemas.microsoft.com/office/drawing/2014/main" val="20000"/>
                    </a:ext>
                  </a:extLst>
                </a:gridCol>
                <a:gridCol w="614667">
                  <a:extLst>
                    <a:ext uri="{9D8B030D-6E8A-4147-A177-3AD203B41FA5}">
                      <a16:colId xmlns:a16="http://schemas.microsoft.com/office/drawing/2014/main" val="20001"/>
                    </a:ext>
                  </a:extLst>
                </a:gridCol>
                <a:gridCol w="614667">
                  <a:extLst>
                    <a:ext uri="{9D8B030D-6E8A-4147-A177-3AD203B41FA5}">
                      <a16:colId xmlns:a16="http://schemas.microsoft.com/office/drawing/2014/main" val="20002"/>
                    </a:ext>
                  </a:extLst>
                </a:gridCol>
              </a:tblGrid>
              <a:tr h="509893">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90" name="Table 89"/>
          <p:cNvGraphicFramePr>
            <a:graphicFrameLocks noGrp="1"/>
          </p:cNvGraphicFramePr>
          <p:nvPr/>
        </p:nvGraphicFramePr>
        <p:xfrm>
          <a:off x="8485704" y="5241464"/>
          <a:ext cx="1844001" cy="509893"/>
        </p:xfrm>
        <a:graphic>
          <a:graphicData uri="http://schemas.openxmlformats.org/drawingml/2006/table">
            <a:tbl>
              <a:tblPr firstRow="1" bandRow="1">
                <a:tableStyleId>{5940675A-B579-460E-94D1-54222C63F5DA}</a:tableStyleId>
              </a:tblPr>
              <a:tblGrid>
                <a:gridCol w="614667">
                  <a:extLst>
                    <a:ext uri="{9D8B030D-6E8A-4147-A177-3AD203B41FA5}">
                      <a16:colId xmlns:a16="http://schemas.microsoft.com/office/drawing/2014/main" val="20000"/>
                    </a:ext>
                  </a:extLst>
                </a:gridCol>
                <a:gridCol w="614667">
                  <a:extLst>
                    <a:ext uri="{9D8B030D-6E8A-4147-A177-3AD203B41FA5}">
                      <a16:colId xmlns:a16="http://schemas.microsoft.com/office/drawing/2014/main" val="20001"/>
                    </a:ext>
                  </a:extLst>
                </a:gridCol>
                <a:gridCol w="614667">
                  <a:extLst>
                    <a:ext uri="{9D8B030D-6E8A-4147-A177-3AD203B41FA5}">
                      <a16:colId xmlns:a16="http://schemas.microsoft.com/office/drawing/2014/main" val="20002"/>
                    </a:ext>
                  </a:extLst>
                </a:gridCol>
              </a:tblGrid>
              <a:tr h="509893">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cxnSp>
        <p:nvCxnSpPr>
          <p:cNvPr id="95" name="Straight Connector 94"/>
          <p:cNvCxnSpPr/>
          <p:nvPr/>
        </p:nvCxnSpPr>
        <p:spPr>
          <a:xfrm flipV="1">
            <a:off x="9705878" y="5234208"/>
            <a:ext cx="616998" cy="52703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3682953" y="5268836"/>
            <a:ext cx="742511"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D7150"/>
                </a:solidFill>
                <a:effectLst/>
                <a:uLnTx/>
                <a:uFillTx/>
                <a:latin typeface="Roboto Condensed"/>
                <a:ea typeface="+mn-ea"/>
                <a:cs typeface="+mn-cs"/>
              </a:rPr>
              <a:t>5000</a:t>
            </a:r>
          </a:p>
        </p:txBody>
      </p:sp>
      <p:sp>
        <p:nvSpPr>
          <p:cNvPr id="98" name="TextBox 97"/>
          <p:cNvSpPr txBox="1"/>
          <p:nvPr/>
        </p:nvSpPr>
        <p:spPr>
          <a:xfrm>
            <a:off x="4904726" y="5271499"/>
            <a:ext cx="742511"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1D6FA9"/>
                </a:solidFill>
                <a:effectLst/>
                <a:uLnTx/>
                <a:uFillTx/>
                <a:latin typeface="Roboto Condensed"/>
                <a:ea typeface="+mn-ea"/>
                <a:cs typeface="+mn-cs"/>
              </a:rPr>
              <a:t>2020</a:t>
            </a:r>
          </a:p>
        </p:txBody>
      </p:sp>
      <p:sp>
        <p:nvSpPr>
          <p:cNvPr id="99" name="TextBox 98"/>
          <p:cNvSpPr txBox="1"/>
          <p:nvPr/>
        </p:nvSpPr>
        <p:spPr>
          <a:xfrm>
            <a:off x="6051414" y="5268835"/>
            <a:ext cx="742511"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D7150"/>
                </a:solidFill>
                <a:effectLst/>
                <a:uLnTx/>
                <a:uFillTx/>
                <a:latin typeface="Roboto Condensed"/>
                <a:ea typeface="+mn-ea"/>
                <a:cs typeface="+mn-cs"/>
              </a:rPr>
              <a:t>1000</a:t>
            </a:r>
          </a:p>
        </p:txBody>
      </p:sp>
      <p:sp>
        <p:nvSpPr>
          <p:cNvPr id="101" name="TextBox 100"/>
          <p:cNvSpPr txBox="1"/>
          <p:nvPr/>
        </p:nvSpPr>
        <p:spPr>
          <a:xfrm>
            <a:off x="7273187" y="5276858"/>
            <a:ext cx="742511"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1D6FA9"/>
                </a:solidFill>
                <a:effectLst/>
                <a:uLnTx/>
                <a:uFillTx/>
                <a:latin typeface="Roboto Condensed"/>
                <a:ea typeface="+mn-ea"/>
                <a:cs typeface="+mn-cs"/>
              </a:rPr>
              <a:t>2500</a:t>
            </a:r>
          </a:p>
        </p:txBody>
      </p:sp>
      <p:sp>
        <p:nvSpPr>
          <p:cNvPr id="103" name="TextBox 102"/>
          <p:cNvSpPr txBox="1"/>
          <p:nvPr/>
        </p:nvSpPr>
        <p:spPr>
          <a:xfrm>
            <a:off x="8425260" y="5279618"/>
            <a:ext cx="742511"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D7150"/>
                </a:solidFill>
                <a:effectLst/>
                <a:uLnTx/>
                <a:uFillTx/>
                <a:latin typeface="Roboto Condensed"/>
                <a:ea typeface="+mn-ea"/>
                <a:cs typeface="+mn-cs"/>
              </a:rPr>
              <a:t>2020</a:t>
            </a:r>
          </a:p>
        </p:txBody>
      </p:sp>
      <p:sp>
        <p:nvSpPr>
          <p:cNvPr id="92" name="TextBox 91"/>
          <p:cNvSpPr txBox="1"/>
          <p:nvPr/>
        </p:nvSpPr>
        <p:spPr>
          <a:xfrm>
            <a:off x="2141546" y="5307635"/>
            <a:ext cx="29848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1</a:t>
            </a:r>
          </a:p>
        </p:txBody>
      </p:sp>
      <p:sp>
        <p:nvSpPr>
          <p:cNvPr id="105" name="TextBox 104"/>
          <p:cNvSpPr txBox="1"/>
          <p:nvPr/>
        </p:nvSpPr>
        <p:spPr>
          <a:xfrm>
            <a:off x="4492074" y="5307635"/>
            <a:ext cx="29848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7</a:t>
            </a:r>
          </a:p>
        </p:txBody>
      </p:sp>
      <p:sp>
        <p:nvSpPr>
          <p:cNvPr id="106" name="TextBox 105"/>
          <p:cNvSpPr txBox="1"/>
          <p:nvPr/>
        </p:nvSpPr>
        <p:spPr>
          <a:xfrm>
            <a:off x="6881457" y="5307635"/>
            <a:ext cx="29848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5</a:t>
            </a:r>
          </a:p>
        </p:txBody>
      </p:sp>
      <p:sp>
        <p:nvSpPr>
          <p:cNvPr id="107" name="TextBox 106"/>
          <p:cNvSpPr txBox="1"/>
          <p:nvPr/>
        </p:nvSpPr>
        <p:spPr>
          <a:xfrm>
            <a:off x="9256373" y="5307635"/>
            <a:ext cx="29848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12121"/>
                </a:solidFill>
                <a:effectLst/>
                <a:uLnTx/>
                <a:uFillTx/>
                <a:latin typeface="Roboto Condensed"/>
                <a:ea typeface="+mn-ea"/>
                <a:cs typeface="+mn-cs"/>
              </a:rPr>
              <a:t>9</a:t>
            </a:r>
          </a:p>
        </p:txBody>
      </p:sp>
      <p:sp>
        <p:nvSpPr>
          <p:cNvPr id="4" name="TextBox 3">
            <a:extLst>
              <a:ext uri="{FF2B5EF4-FFF2-40B4-BE49-F238E27FC236}">
                <a16:creationId xmlns:a16="http://schemas.microsoft.com/office/drawing/2014/main" id="{DA016A77-BD68-BF1E-3D5D-11924F2DB356}"/>
              </a:ext>
            </a:extLst>
          </p:cNvPr>
          <p:cNvSpPr txBox="1"/>
          <p:nvPr/>
        </p:nvSpPr>
        <p:spPr>
          <a:xfrm>
            <a:off x="1835919" y="4723197"/>
            <a:ext cx="908677" cy="461665"/>
          </a:xfrm>
          <a:prstGeom prst="rect">
            <a:avLst/>
          </a:prstGeom>
          <a:noFill/>
        </p:spPr>
        <p:txBody>
          <a:bodyPr wrap="square" rtlCol="0">
            <a:spAutoFit/>
          </a:bodyPr>
          <a:lstStyle/>
          <a:p>
            <a:r>
              <a:rPr lang="en-US" sz="2400" b="1" dirty="0">
                <a:solidFill>
                  <a:srgbClr val="0D7150"/>
                </a:solidFill>
              </a:rPr>
              <a:t>FIRST</a:t>
            </a:r>
          </a:p>
        </p:txBody>
      </p:sp>
    </p:spTree>
    <p:extLst>
      <p:ext uri="{BB962C8B-B14F-4D97-AF65-F5344CB8AC3E}">
        <p14:creationId xmlns:p14="http://schemas.microsoft.com/office/powerpoint/2010/main" val="38117431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9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0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9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1"/>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81"/>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95"/>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41"/>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82"/>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97"/>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84"/>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99"/>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8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03"/>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7" grpId="0"/>
      <p:bldP spid="58" grpId="0"/>
      <p:bldP spid="62" grpId="0" animBg="1"/>
      <p:bldP spid="63" grpId="0" animBg="1"/>
      <p:bldP spid="69" grpId="0"/>
      <p:bldP spid="70" grpId="0"/>
      <p:bldP spid="72" grpId="0"/>
      <p:bldP spid="77" grpId="0"/>
      <p:bldP spid="59" grpId="0"/>
      <p:bldP spid="97" grpId="0"/>
      <p:bldP spid="98" grpId="0"/>
      <p:bldP spid="99" grpId="0"/>
      <p:bldP spid="101" grpId="0"/>
      <p:bldP spid="103" grpId="0"/>
      <p:bldP spid="92" grpId="0"/>
      <p:bldP spid="105" grpId="0"/>
      <p:bldP spid="106" grpId="0"/>
      <p:bldP spid="107" grpId="0"/>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Types of Linked List–Circular Linked List</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a:buClr>
                <a:srgbClr val="C00000"/>
              </a:buClr>
            </a:pPr>
            <a:r>
              <a:rPr lang="en-US" dirty="0"/>
              <a:t>The pointer of the</a:t>
            </a:r>
            <a:r>
              <a:rPr lang="en-US" dirty="0">
                <a:solidFill>
                  <a:srgbClr val="1D6FA9"/>
                </a:solidFill>
              </a:rPr>
              <a:t> last node</a:t>
            </a:r>
            <a:r>
              <a:rPr lang="en-US" dirty="0">
                <a:solidFill>
                  <a:srgbClr val="0070C0"/>
                </a:solidFill>
              </a:rPr>
              <a:t> </a:t>
            </a:r>
            <a:r>
              <a:rPr lang="en-US" dirty="0"/>
              <a:t>contains the </a:t>
            </a:r>
            <a:r>
              <a:rPr lang="en-US" dirty="0">
                <a:solidFill>
                  <a:srgbClr val="1D6FA9"/>
                </a:solidFill>
              </a:rPr>
              <a:t>address of the first node,</a:t>
            </a:r>
            <a:r>
              <a:rPr lang="en-US" dirty="0">
                <a:solidFill>
                  <a:srgbClr val="0070C0"/>
                </a:solidFill>
              </a:rPr>
              <a:t> </a:t>
            </a:r>
            <a:r>
              <a:rPr lang="en-US" dirty="0"/>
              <a:t>this type of linked list is called </a:t>
            </a:r>
            <a:r>
              <a:rPr lang="en-US" b="1" dirty="0">
                <a:solidFill>
                  <a:srgbClr val="0070C0"/>
                </a:solidFill>
              </a:rPr>
              <a:t>Circular Linked List</a:t>
            </a:r>
            <a:r>
              <a:rPr lang="en-US" dirty="0">
                <a:solidFill>
                  <a:srgbClr val="0070C0"/>
                </a:solidFill>
              </a:rPr>
              <a:t>. </a:t>
            </a:r>
            <a:endParaRPr lang="en-US" dirty="0"/>
          </a:p>
          <a:p>
            <a:endParaRPr lang="en-US" dirty="0"/>
          </a:p>
          <a:p>
            <a:endParaRPr lang="en-US" dirty="0"/>
          </a:p>
          <a:p>
            <a:endParaRPr lang="en-US" dirty="0"/>
          </a:p>
          <a:p>
            <a:endParaRPr lang="en-US" dirty="0"/>
          </a:p>
          <a:p>
            <a:pPr>
              <a:buClr>
                <a:srgbClr val="C00000"/>
              </a:buClr>
            </a:pPr>
            <a:r>
              <a:rPr lang="en-US" dirty="0"/>
              <a:t>The </a:t>
            </a:r>
            <a:r>
              <a:rPr lang="en-US" dirty="0">
                <a:solidFill>
                  <a:srgbClr val="1D6FA9"/>
                </a:solidFill>
              </a:rPr>
              <a:t>address/link part of last node </a:t>
            </a:r>
            <a:r>
              <a:rPr lang="en-US" dirty="0"/>
              <a:t>(LINK) doesn’t contain </a:t>
            </a:r>
            <a:r>
              <a:rPr lang="en-US" b="1" dirty="0">
                <a:solidFill>
                  <a:srgbClr val="C00000"/>
                </a:solidFill>
              </a:rPr>
              <a:t>NULL</a:t>
            </a:r>
            <a:r>
              <a:rPr lang="en-US" b="1" dirty="0"/>
              <a:t> </a:t>
            </a:r>
            <a:r>
              <a:rPr lang="en-US" dirty="0"/>
              <a:t>value.</a:t>
            </a:r>
          </a:p>
          <a:p>
            <a:endParaRPr lang="en-US" dirty="0"/>
          </a:p>
          <a:p>
            <a:endParaRPr lang="en-US" dirty="0"/>
          </a:p>
          <a:p>
            <a:endParaRPr lang="en-US" dirty="0"/>
          </a:p>
          <a:p>
            <a:pPr>
              <a:buClr>
                <a:srgbClr val="C00000"/>
              </a:buClr>
            </a:pPr>
            <a:r>
              <a:rPr lang="en-US" dirty="0"/>
              <a:t>The detection of </a:t>
            </a:r>
            <a:r>
              <a:rPr lang="en-US" dirty="0">
                <a:solidFill>
                  <a:srgbClr val="1D6FA9"/>
                </a:solidFill>
              </a:rPr>
              <a:t>the end by placing a special node </a:t>
            </a:r>
            <a:r>
              <a:rPr lang="en-US" dirty="0"/>
              <a:t>which can be easily identified in the circular linked list is called a list </a:t>
            </a:r>
            <a:r>
              <a:rPr lang="en-US" b="1" dirty="0">
                <a:solidFill>
                  <a:srgbClr val="C00000"/>
                </a:solidFill>
              </a:rPr>
              <a:t>Head node</a:t>
            </a:r>
            <a:r>
              <a:rPr lang="en-US" dirty="0">
                <a:solidFill>
                  <a:srgbClr val="0070C0"/>
                </a:solidFill>
              </a:rPr>
              <a:t>.</a:t>
            </a:r>
            <a:r>
              <a:rPr lang="en-US" dirty="0"/>
              <a:t> This list can never be empty.</a:t>
            </a:r>
          </a:p>
          <a:p>
            <a:pPr>
              <a:buClr>
                <a:srgbClr val="C00000"/>
              </a:buClr>
            </a:pPr>
            <a:r>
              <a:rPr lang="en-US" dirty="0"/>
              <a:t>An empty list is represented by having </a:t>
            </a:r>
            <a:r>
              <a:rPr lang="en-US" dirty="0">
                <a:solidFill>
                  <a:srgbClr val="C00000"/>
                </a:solidFill>
              </a:rPr>
              <a:t>LINK</a:t>
            </a:r>
            <a:r>
              <a:rPr lang="en-US" b="1" dirty="0">
                <a:solidFill>
                  <a:srgbClr val="C00000"/>
                </a:solidFill>
              </a:rPr>
              <a:t>(Head) = Head</a:t>
            </a:r>
            <a:r>
              <a:rPr lang="en-US" dirty="0"/>
              <a:t>. </a:t>
            </a:r>
          </a:p>
          <a:p>
            <a:endParaRPr lang="en-US" dirty="0"/>
          </a:p>
          <a:p>
            <a:endParaRPr lang="en-US" dirty="0"/>
          </a:p>
          <a:p>
            <a:pPr marL="0" indent="0">
              <a:buNone/>
            </a:pPr>
            <a:endParaRPr lang="en-US" dirty="0"/>
          </a:p>
        </p:txBody>
      </p:sp>
      <p:graphicFrame>
        <p:nvGraphicFramePr>
          <p:cNvPr id="4" name="Table 3"/>
          <p:cNvGraphicFramePr>
            <a:graphicFrameLocks noGrp="1"/>
          </p:cNvGraphicFramePr>
          <p:nvPr/>
        </p:nvGraphicFramePr>
        <p:xfrm>
          <a:off x="1916757" y="2128814"/>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sz="2400"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nvGraphicFramePr>
        <p:xfrm>
          <a:off x="3734541" y="2119850"/>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nvGraphicFramePr>
        <p:xfrm>
          <a:off x="5556834" y="2106552"/>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nvGraphicFramePr>
        <p:xfrm>
          <a:off x="7385634" y="2106552"/>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nvGraphicFramePr>
        <p:xfrm>
          <a:off x="9214434" y="2106552"/>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a:off x="3246523" y="2366678"/>
            <a:ext cx="484094" cy="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072740" y="2368654"/>
            <a:ext cx="484094" cy="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901540" y="2366678"/>
            <a:ext cx="484094" cy="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8730340" y="2366678"/>
            <a:ext cx="484094" cy="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052177" y="2154199"/>
            <a:ext cx="36260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A</a:t>
            </a:r>
          </a:p>
        </p:txBody>
      </p:sp>
      <p:sp>
        <p:nvSpPr>
          <p:cNvPr id="24" name="TextBox 23"/>
          <p:cNvSpPr txBox="1"/>
          <p:nvPr/>
        </p:nvSpPr>
        <p:spPr>
          <a:xfrm>
            <a:off x="3856487" y="2149702"/>
            <a:ext cx="36260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B</a:t>
            </a:r>
          </a:p>
        </p:txBody>
      </p:sp>
      <p:sp>
        <p:nvSpPr>
          <p:cNvPr id="25" name="TextBox 24"/>
          <p:cNvSpPr txBox="1"/>
          <p:nvPr/>
        </p:nvSpPr>
        <p:spPr>
          <a:xfrm>
            <a:off x="5705822" y="2131893"/>
            <a:ext cx="36260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C</a:t>
            </a:r>
          </a:p>
        </p:txBody>
      </p:sp>
      <p:sp>
        <p:nvSpPr>
          <p:cNvPr id="26" name="TextBox 25"/>
          <p:cNvSpPr txBox="1"/>
          <p:nvPr/>
        </p:nvSpPr>
        <p:spPr>
          <a:xfrm>
            <a:off x="7544900" y="2129645"/>
            <a:ext cx="36260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D</a:t>
            </a:r>
          </a:p>
        </p:txBody>
      </p:sp>
      <p:sp>
        <p:nvSpPr>
          <p:cNvPr id="27" name="TextBox 26"/>
          <p:cNvSpPr txBox="1"/>
          <p:nvPr/>
        </p:nvSpPr>
        <p:spPr>
          <a:xfrm>
            <a:off x="9369028" y="2129644"/>
            <a:ext cx="33695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12121"/>
                </a:solidFill>
                <a:effectLst/>
                <a:uLnTx/>
                <a:uFillTx/>
                <a:latin typeface="Roboto Condensed"/>
                <a:ea typeface="+mn-ea"/>
                <a:cs typeface="+mn-cs"/>
              </a:rPr>
              <a:t>E</a:t>
            </a:r>
          </a:p>
        </p:txBody>
      </p:sp>
      <p:sp>
        <p:nvSpPr>
          <p:cNvPr id="28" name="TextBox 27"/>
          <p:cNvSpPr txBox="1"/>
          <p:nvPr/>
        </p:nvSpPr>
        <p:spPr>
          <a:xfrm>
            <a:off x="2523180" y="2160639"/>
            <a:ext cx="79380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1D6FA9"/>
                </a:solidFill>
                <a:effectLst/>
                <a:uLnTx/>
                <a:uFillTx/>
                <a:latin typeface="Roboto Condensed"/>
                <a:ea typeface="+mn-ea"/>
                <a:cs typeface="+mn-cs"/>
              </a:rPr>
              <a:t>1000</a:t>
            </a:r>
          </a:p>
        </p:txBody>
      </p:sp>
      <p:sp>
        <p:nvSpPr>
          <p:cNvPr id="29" name="TextBox 28"/>
          <p:cNvSpPr txBox="1"/>
          <p:nvPr/>
        </p:nvSpPr>
        <p:spPr>
          <a:xfrm>
            <a:off x="4355321" y="2145141"/>
            <a:ext cx="79380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1D6FA9"/>
                </a:solidFill>
                <a:effectLst/>
                <a:uLnTx/>
                <a:uFillTx/>
                <a:latin typeface="Roboto Condensed"/>
                <a:ea typeface="+mn-ea"/>
                <a:cs typeface="+mn-cs"/>
              </a:rPr>
              <a:t>2020</a:t>
            </a:r>
          </a:p>
        </p:txBody>
      </p:sp>
      <p:sp>
        <p:nvSpPr>
          <p:cNvPr id="30" name="TextBox 29"/>
          <p:cNvSpPr txBox="1"/>
          <p:nvPr/>
        </p:nvSpPr>
        <p:spPr>
          <a:xfrm>
            <a:off x="6172174" y="2129643"/>
            <a:ext cx="8037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1D6FA9"/>
                </a:solidFill>
                <a:effectLst/>
                <a:uLnTx/>
                <a:uFillTx/>
                <a:latin typeface="Roboto Condensed"/>
                <a:ea typeface="+mn-ea"/>
                <a:cs typeface="+mn-cs"/>
              </a:rPr>
              <a:t>2500</a:t>
            </a:r>
          </a:p>
        </p:txBody>
      </p:sp>
      <p:sp>
        <p:nvSpPr>
          <p:cNvPr id="31" name="TextBox 30"/>
          <p:cNvSpPr txBox="1"/>
          <p:nvPr/>
        </p:nvSpPr>
        <p:spPr>
          <a:xfrm>
            <a:off x="7991334" y="2129642"/>
            <a:ext cx="8037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1D6FA9"/>
                </a:solidFill>
                <a:effectLst/>
                <a:uLnTx/>
                <a:uFillTx/>
                <a:latin typeface="Roboto Condensed"/>
                <a:ea typeface="+mn-ea"/>
                <a:cs typeface="+mn-cs"/>
              </a:rPr>
              <a:t>3000</a:t>
            </a:r>
          </a:p>
        </p:txBody>
      </p:sp>
      <p:sp>
        <p:nvSpPr>
          <p:cNvPr id="32" name="TextBox 31"/>
          <p:cNvSpPr txBox="1"/>
          <p:nvPr/>
        </p:nvSpPr>
        <p:spPr>
          <a:xfrm>
            <a:off x="2137979" y="2643705"/>
            <a:ext cx="90867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5000</a:t>
            </a:r>
          </a:p>
        </p:txBody>
      </p:sp>
      <p:sp>
        <p:nvSpPr>
          <p:cNvPr id="33" name="TextBox 32"/>
          <p:cNvSpPr txBox="1"/>
          <p:nvPr/>
        </p:nvSpPr>
        <p:spPr>
          <a:xfrm>
            <a:off x="3966082" y="2643705"/>
            <a:ext cx="89423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1000</a:t>
            </a:r>
          </a:p>
        </p:txBody>
      </p:sp>
      <p:sp>
        <p:nvSpPr>
          <p:cNvPr id="34" name="TextBox 33"/>
          <p:cNvSpPr txBox="1"/>
          <p:nvPr/>
        </p:nvSpPr>
        <p:spPr>
          <a:xfrm>
            <a:off x="5779863" y="2643705"/>
            <a:ext cx="89423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2020</a:t>
            </a:r>
          </a:p>
        </p:txBody>
      </p:sp>
      <p:sp>
        <p:nvSpPr>
          <p:cNvPr id="35" name="TextBox 34"/>
          <p:cNvSpPr txBox="1"/>
          <p:nvPr/>
        </p:nvSpPr>
        <p:spPr>
          <a:xfrm>
            <a:off x="7631869" y="2643705"/>
            <a:ext cx="89423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2500</a:t>
            </a:r>
          </a:p>
        </p:txBody>
      </p:sp>
      <p:sp>
        <p:nvSpPr>
          <p:cNvPr id="36" name="TextBox 35"/>
          <p:cNvSpPr txBox="1"/>
          <p:nvPr/>
        </p:nvSpPr>
        <p:spPr>
          <a:xfrm>
            <a:off x="9370766" y="2628207"/>
            <a:ext cx="89423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3000</a:t>
            </a:r>
          </a:p>
        </p:txBody>
      </p:sp>
      <p:sp>
        <p:nvSpPr>
          <p:cNvPr id="37" name="TextBox 36"/>
          <p:cNvSpPr txBox="1"/>
          <p:nvPr/>
        </p:nvSpPr>
        <p:spPr>
          <a:xfrm>
            <a:off x="2178858" y="1663071"/>
            <a:ext cx="90867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D7150"/>
                </a:solidFill>
                <a:effectLst/>
                <a:uLnTx/>
                <a:uFillTx/>
                <a:latin typeface="Roboto Condensed"/>
                <a:ea typeface="+mn-ea"/>
                <a:cs typeface="+mn-cs"/>
              </a:rPr>
              <a:t>FIRST</a:t>
            </a:r>
          </a:p>
        </p:txBody>
      </p:sp>
      <p:sp>
        <p:nvSpPr>
          <p:cNvPr id="42" name="TextBox 41"/>
          <p:cNvSpPr txBox="1"/>
          <p:nvPr/>
        </p:nvSpPr>
        <p:spPr>
          <a:xfrm>
            <a:off x="9824609" y="2147572"/>
            <a:ext cx="8037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Roboto Condensed"/>
                <a:ea typeface="+mn-ea"/>
                <a:cs typeface="+mn-cs"/>
              </a:rPr>
              <a:t>5000</a:t>
            </a:r>
          </a:p>
        </p:txBody>
      </p:sp>
      <p:cxnSp>
        <p:nvCxnSpPr>
          <p:cNvPr id="6" name="Straight Connector 5"/>
          <p:cNvCxnSpPr/>
          <p:nvPr/>
        </p:nvCxnSpPr>
        <p:spPr>
          <a:xfrm>
            <a:off x="10218315" y="2616811"/>
            <a:ext cx="0" cy="610530"/>
          </a:xfrm>
          <a:prstGeom prst="line">
            <a:avLst/>
          </a:prstGeom>
          <a:ln w="28575">
            <a:solidFill>
              <a:srgbClr val="0D71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1600195" y="3227297"/>
            <a:ext cx="8626285" cy="0"/>
          </a:xfrm>
          <a:prstGeom prst="line">
            <a:avLst/>
          </a:prstGeom>
          <a:ln w="28575">
            <a:solidFill>
              <a:srgbClr val="0D71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1600195" y="2391471"/>
            <a:ext cx="0" cy="835870"/>
          </a:xfrm>
          <a:prstGeom prst="line">
            <a:avLst/>
          </a:prstGeom>
          <a:ln w="28575">
            <a:solidFill>
              <a:srgbClr val="0D7150"/>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1600195" y="2404437"/>
            <a:ext cx="316562" cy="2532"/>
          </a:xfrm>
          <a:prstGeom prst="straightConnector1">
            <a:avLst/>
          </a:prstGeom>
          <a:ln w="25400">
            <a:solidFill>
              <a:srgbClr val="0D7150"/>
            </a:solidFill>
            <a:headEnd type="none"/>
            <a:tailEnd type="arrow"/>
          </a:ln>
        </p:spPr>
        <p:style>
          <a:lnRef idx="1">
            <a:schemeClr val="accent1"/>
          </a:lnRef>
          <a:fillRef idx="0">
            <a:schemeClr val="accent1"/>
          </a:fillRef>
          <a:effectRef idx="0">
            <a:schemeClr val="accent1"/>
          </a:effectRef>
          <a:fontRef idx="minor">
            <a:schemeClr val="tx1"/>
          </a:fontRef>
        </p:style>
      </p:cxnSp>
      <p:graphicFrame>
        <p:nvGraphicFramePr>
          <p:cNvPr id="47" name="Table 46"/>
          <p:cNvGraphicFramePr>
            <a:graphicFrameLocks noGrp="1"/>
          </p:cNvGraphicFramePr>
          <p:nvPr/>
        </p:nvGraphicFramePr>
        <p:xfrm>
          <a:off x="1643736" y="4165357"/>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sz="2400"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48" name="Table 47"/>
          <p:cNvGraphicFramePr>
            <a:graphicFrameLocks noGrp="1"/>
          </p:cNvGraphicFramePr>
          <p:nvPr/>
        </p:nvGraphicFramePr>
        <p:xfrm>
          <a:off x="3461520" y="4156393"/>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50" name="Table 49"/>
          <p:cNvGraphicFramePr>
            <a:graphicFrameLocks noGrp="1"/>
          </p:cNvGraphicFramePr>
          <p:nvPr/>
        </p:nvGraphicFramePr>
        <p:xfrm>
          <a:off x="5283813" y="4143095"/>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52" name="Table 51"/>
          <p:cNvGraphicFramePr>
            <a:graphicFrameLocks noGrp="1"/>
          </p:cNvGraphicFramePr>
          <p:nvPr/>
        </p:nvGraphicFramePr>
        <p:xfrm>
          <a:off x="8941413" y="4143095"/>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cxnSp>
        <p:nvCxnSpPr>
          <p:cNvPr id="53" name="Straight Arrow Connector 52"/>
          <p:cNvCxnSpPr/>
          <p:nvPr/>
        </p:nvCxnSpPr>
        <p:spPr>
          <a:xfrm>
            <a:off x="2973502" y="4403221"/>
            <a:ext cx="484094" cy="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4799719" y="4405197"/>
            <a:ext cx="484094" cy="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6628519" y="4403221"/>
            <a:ext cx="484094" cy="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8457319" y="4403221"/>
            <a:ext cx="484094" cy="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860867" y="3762220"/>
            <a:ext cx="90867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D7150"/>
                </a:solidFill>
                <a:effectLst/>
                <a:uLnTx/>
                <a:uFillTx/>
                <a:latin typeface="Roboto Condensed"/>
                <a:ea typeface="+mn-ea"/>
                <a:cs typeface="+mn-cs"/>
              </a:rPr>
              <a:t>HEAD</a:t>
            </a:r>
          </a:p>
        </p:txBody>
      </p:sp>
      <p:cxnSp>
        <p:nvCxnSpPr>
          <p:cNvPr id="73" name="Straight Connector 72"/>
          <p:cNvCxnSpPr/>
          <p:nvPr/>
        </p:nvCxnSpPr>
        <p:spPr>
          <a:xfrm>
            <a:off x="9945294" y="4653354"/>
            <a:ext cx="0" cy="610530"/>
          </a:xfrm>
          <a:prstGeom prst="line">
            <a:avLst/>
          </a:prstGeom>
          <a:ln w="28575">
            <a:solidFill>
              <a:srgbClr val="0D715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H="1">
            <a:off x="1327174" y="5263840"/>
            <a:ext cx="8626285" cy="0"/>
          </a:xfrm>
          <a:prstGeom prst="line">
            <a:avLst/>
          </a:prstGeom>
          <a:ln w="28575">
            <a:solidFill>
              <a:srgbClr val="0D715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1327174" y="4428014"/>
            <a:ext cx="0" cy="835870"/>
          </a:xfrm>
          <a:prstGeom prst="line">
            <a:avLst/>
          </a:prstGeom>
          <a:ln w="28575">
            <a:solidFill>
              <a:srgbClr val="0D7150"/>
            </a:solidFill>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1327174" y="4440980"/>
            <a:ext cx="316562" cy="2532"/>
          </a:xfrm>
          <a:prstGeom prst="straightConnector1">
            <a:avLst/>
          </a:prstGeom>
          <a:ln w="25400">
            <a:solidFill>
              <a:srgbClr val="0D715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112613" y="4403221"/>
            <a:ext cx="1344706" cy="0"/>
          </a:xfrm>
          <a:prstGeom prst="line">
            <a:avLst/>
          </a:prstGeom>
          <a:ln w="25400">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endCxn id="47" idx="0"/>
          </p:cNvCxnSpPr>
          <p:nvPr/>
        </p:nvCxnSpPr>
        <p:spPr>
          <a:xfrm flipV="1">
            <a:off x="1643736" y="4165357"/>
            <a:ext cx="671606" cy="487997"/>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1804874" y="4322722"/>
            <a:ext cx="510468" cy="367352"/>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2041822" y="4456478"/>
            <a:ext cx="286438" cy="210913"/>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1643736" y="4165357"/>
            <a:ext cx="494243" cy="341041"/>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1643736" y="4165314"/>
            <a:ext cx="247121" cy="203903"/>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248462" y="5417414"/>
            <a:ext cx="5256567"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C00000"/>
                </a:solidFill>
                <a:effectLst/>
                <a:uLnTx/>
                <a:uFillTx/>
                <a:latin typeface="Roboto Condensed"/>
                <a:ea typeface="+mn-ea"/>
                <a:cs typeface="+mn-cs"/>
              </a:rPr>
              <a:t>INFO</a:t>
            </a:r>
            <a:r>
              <a:rPr kumimoji="0" lang="en-US" sz="2200" b="0" i="0" u="none" strike="noStrike" kern="1200" cap="none" spc="0" normalizeH="0" baseline="0" noProof="0" dirty="0">
                <a:ln>
                  <a:noFill/>
                </a:ln>
                <a:solidFill>
                  <a:srgbClr val="C00000"/>
                </a:solidFill>
                <a:effectLst/>
                <a:uLnTx/>
                <a:uFillTx/>
                <a:latin typeface="Roboto Condensed"/>
                <a:ea typeface="+mn-ea"/>
                <a:cs typeface="+mn-cs"/>
              </a:rPr>
              <a:t> field is shaded &amp; not use to assign value</a:t>
            </a:r>
          </a:p>
        </p:txBody>
      </p:sp>
      <p:cxnSp>
        <p:nvCxnSpPr>
          <p:cNvPr id="104" name="Straight Arrow Connector 103"/>
          <p:cNvCxnSpPr/>
          <p:nvPr/>
        </p:nvCxnSpPr>
        <p:spPr>
          <a:xfrm flipH="1" flipV="1">
            <a:off x="1956918" y="4690901"/>
            <a:ext cx="364883" cy="702663"/>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98281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2"/>
                                        </p:tgtEl>
                                        <p:attrNameLst>
                                          <p:attrName>style.visibility</p:attrName>
                                        </p:attrNameLst>
                                      </p:cBhvr>
                                      <p:to>
                                        <p:strVal val="visible"/>
                                      </p:to>
                                    </p:set>
                                  </p:childTnLst>
                                </p:cTn>
                              </p:par>
                              <p:par>
                                <p:cTn id="89" presetID="22" presetClass="entr" presetSubtype="1" fill="hold" nodeType="with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wipe(up)">
                                      <p:cBhvr>
                                        <p:cTn id="91" dur="500"/>
                                        <p:tgtEl>
                                          <p:spTgt spid="6"/>
                                        </p:tgtEl>
                                      </p:cBhvr>
                                    </p:animEffect>
                                  </p:childTnLst>
                                </p:cTn>
                              </p:par>
                            </p:childTnLst>
                          </p:cTn>
                        </p:par>
                        <p:par>
                          <p:cTn id="92" fill="hold">
                            <p:stCondLst>
                              <p:cond delay="500"/>
                            </p:stCondLst>
                            <p:childTnLst>
                              <p:par>
                                <p:cTn id="93" presetID="22" presetClass="entr" presetSubtype="2" fill="hold" nodeType="after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wipe(right)">
                                      <p:cBhvr>
                                        <p:cTn id="95" dur="500"/>
                                        <p:tgtEl>
                                          <p:spTgt spid="10"/>
                                        </p:tgtEl>
                                      </p:cBhvr>
                                    </p:animEffect>
                                  </p:childTnLst>
                                </p:cTn>
                              </p:par>
                            </p:childTnLst>
                          </p:cTn>
                        </p:par>
                        <p:par>
                          <p:cTn id="96" fill="hold">
                            <p:stCondLst>
                              <p:cond delay="1000"/>
                            </p:stCondLst>
                            <p:childTnLst>
                              <p:par>
                                <p:cTn id="97" presetID="22" presetClass="entr" presetSubtype="4" fill="hold" nodeType="afterEffect">
                                  <p:stCondLst>
                                    <p:cond delay="0"/>
                                  </p:stCondLst>
                                  <p:childTnLst>
                                    <p:set>
                                      <p:cBhvr>
                                        <p:cTn id="98" dur="1" fill="hold">
                                          <p:stCondLst>
                                            <p:cond delay="0"/>
                                          </p:stCondLst>
                                        </p:cTn>
                                        <p:tgtEl>
                                          <p:spTgt spid="18"/>
                                        </p:tgtEl>
                                        <p:attrNameLst>
                                          <p:attrName>style.visibility</p:attrName>
                                        </p:attrNameLst>
                                      </p:cBhvr>
                                      <p:to>
                                        <p:strVal val="visible"/>
                                      </p:to>
                                    </p:set>
                                    <p:animEffect transition="in" filter="wipe(down)">
                                      <p:cBhvr>
                                        <p:cTn id="99" dur="500"/>
                                        <p:tgtEl>
                                          <p:spTgt spid="18"/>
                                        </p:tgtEl>
                                      </p:cBhvr>
                                    </p:animEffect>
                                  </p:childTnLst>
                                </p:cTn>
                              </p:par>
                            </p:childTnLst>
                          </p:cTn>
                        </p:par>
                        <p:par>
                          <p:cTn id="100" fill="hold">
                            <p:stCondLst>
                              <p:cond delay="1500"/>
                            </p:stCondLst>
                            <p:childTnLst>
                              <p:par>
                                <p:cTn id="101" presetID="22" presetClass="entr" presetSubtype="8" fill="hold" nodeType="afterEffect">
                                  <p:stCondLst>
                                    <p:cond delay="0"/>
                                  </p:stCondLst>
                                  <p:childTnLst>
                                    <p:set>
                                      <p:cBhvr>
                                        <p:cTn id="102" dur="1" fill="hold">
                                          <p:stCondLst>
                                            <p:cond delay="0"/>
                                          </p:stCondLst>
                                        </p:cTn>
                                        <p:tgtEl>
                                          <p:spTgt spid="21"/>
                                        </p:tgtEl>
                                        <p:attrNameLst>
                                          <p:attrName>style.visibility</p:attrName>
                                        </p:attrNameLst>
                                      </p:cBhvr>
                                      <p:to>
                                        <p:strVal val="visible"/>
                                      </p:to>
                                    </p:set>
                                    <p:animEffect transition="in" filter="wipe(left)">
                                      <p:cBhvr>
                                        <p:cTn id="103" dur="500"/>
                                        <p:tgtEl>
                                          <p:spTgt spid="21"/>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47"/>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71"/>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78"/>
                                        </p:tgtEl>
                                        <p:attrNameLst>
                                          <p:attrName>style.visibility</p:attrName>
                                        </p:attrNameLst>
                                      </p:cBhvr>
                                      <p:to>
                                        <p:strVal val="visible"/>
                                      </p:to>
                                    </p:set>
                                  </p:childTnLst>
                                </p:cTn>
                              </p:par>
                              <p:par>
                                <p:cTn id="116" presetID="1" presetClass="entr" presetSubtype="0" fill="hold" nodeType="withEffect">
                                  <p:stCondLst>
                                    <p:cond delay="0"/>
                                  </p:stCondLst>
                                  <p:childTnLst>
                                    <p:set>
                                      <p:cBhvr>
                                        <p:cTn id="117" dur="1" fill="hold">
                                          <p:stCondLst>
                                            <p:cond delay="0"/>
                                          </p:stCondLst>
                                        </p:cTn>
                                        <p:tgtEl>
                                          <p:spTgt spid="85"/>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87"/>
                                        </p:tgtEl>
                                        <p:attrNameLst>
                                          <p:attrName>style.visibility</p:attrName>
                                        </p:attrNameLst>
                                      </p:cBhvr>
                                      <p:to>
                                        <p:strVal val="visible"/>
                                      </p:to>
                                    </p:set>
                                  </p:childTnLst>
                                </p:cTn>
                              </p:par>
                              <p:par>
                                <p:cTn id="120" presetID="1" presetClass="entr" presetSubtype="0" fill="hold" nodeType="withEffect">
                                  <p:stCondLst>
                                    <p:cond delay="0"/>
                                  </p:stCondLst>
                                  <p:childTnLst>
                                    <p:set>
                                      <p:cBhvr>
                                        <p:cTn id="121" dur="1" fill="hold">
                                          <p:stCondLst>
                                            <p:cond delay="0"/>
                                          </p:stCondLst>
                                        </p:cTn>
                                        <p:tgtEl>
                                          <p:spTgt spid="94"/>
                                        </p:tgtEl>
                                        <p:attrNameLst>
                                          <p:attrName>style.visibility</p:attrName>
                                        </p:attrNameLst>
                                      </p:cBhvr>
                                      <p:to>
                                        <p:strVal val="visible"/>
                                      </p:to>
                                    </p:set>
                                  </p:childTnLst>
                                </p:cTn>
                              </p:par>
                              <p:par>
                                <p:cTn id="122" presetID="1" presetClass="entr" presetSubtype="0" fill="hold" nodeType="withEffect">
                                  <p:stCondLst>
                                    <p:cond delay="0"/>
                                  </p:stCondLst>
                                  <p:childTnLst>
                                    <p:set>
                                      <p:cBhvr>
                                        <p:cTn id="123" dur="1" fill="hold">
                                          <p:stCondLst>
                                            <p:cond delay="0"/>
                                          </p:stCondLst>
                                        </p:cTn>
                                        <p:tgtEl>
                                          <p:spTgt spid="100"/>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nodeType="clickEffect">
                                  <p:stCondLst>
                                    <p:cond delay="0"/>
                                  </p:stCondLst>
                                  <p:childTnLst>
                                    <p:set>
                                      <p:cBhvr>
                                        <p:cTn id="127" dur="1" fill="hold">
                                          <p:stCondLst>
                                            <p:cond delay="0"/>
                                          </p:stCondLst>
                                        </p:cTn>
                                        <p:tgtEl>
                                          <p:spTgt spid="53"/>
                                        </p:tgtEl>
                                        <p:attrNameLst>
                                          <p:attrName>style.visibility</p:attrName>
                                        </p:attrNameLst>
                                      </p:cBhvr>
                                      <p:to>
                                        <p:strVal val="visible"/>
                                      </p:to>
                                    </p:set>
                                  </p:childTnLst>
                                </p:cTn>
                              </p:par>
                              <p:par>
                                <p:cTn id="128" presetID="1" presetClass="entr" presetSubtype="0" fill="hold" nodeType="withEffect">
                                  <p:stCondLst>
                                    <p:cond delay="0"/>
                                  </p:stCondLst>
                                  <p:childTnLst>
                                    <p:set>
                                      <p:cBhvr>
                                        <p:cTn id="129" dur="1" fill="hold">
                                          <p:stCondLst>
                                            <p:cond delay="0"/>
                                          </p:stCondLst>
                                        </p:cTn>
                                        <p:tgtEl>
                                          <p:spTgt spid="48"/>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nodeType="clickEffect">
                                  <p:stCondLst>
                                    <p:cond delay="0"/>
                                  </p:stCondLst>
                                  <p:childTnLst>
                                    <p:set>
                                      <p:cBhvr>
                                        <p:cTn id="133" dur="1" fill="hold">
                                          <p:stCondLst>
                                            <p:cond delay="0"/>
                                          </p:stCondLst>
                                        </p:cTn>
                                        <p:tgtEl>
                                          <p:spTgt spid="54"/>
                                        </p:tgtEl>
                                        <p:attrNameLst>
                                          <p:attrName>style.visibility</p:attrName>
                                        </p:attrNameLst>
                                      </p:cBhvr>
                                      <p:to>
                                        <p:strVal val="visible"/>
                                      </p:to>
                                    </p:set>
                                  </p:childTnLst>
                                </p:cTn>
                              </p:par>
                              <p:par>
                                <p:cTn id="134" presetID="1" presetClass="entr" presetSubtype="0" fill="hold" nodeType="withEffect">
                                  <p:stCondLst>
                                    <p:cond delay="0"/>
                                  </p:stCondLst>
                                  <p:childTnLst>
                                    <p:set>
                                      <p:cBhvr>
                                        <p:cTn id="135" dur="1" fill="hold">
                                          <p:stCondLst>
                                            <p:cond delay="0"/>
                                          </p:stCondLst>
                                        </p:cTn>
                                        <p:tgtEl>
                                          <p:spTgt spid="50"/>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ntr" presetSubtype="0" fill="hold" nodeType="clickEffect">
                                  <p:stCondLst>
                                    <p:cond delay="0"/>
                                  </p:stCondLst>
                                  <p:childTnLst>
                                    <p:set>
                                      <p:cBhvr>
                                        <p:cTn id="139" dur="1" fill="hold">
                                          <p:stCondLst>
                                            <p:cond delay="0"/>
                                          </p:stCondLst>
                                        </p:cTn>
                                        <p:tgtEl>
                                          <p:spTgt spid="55"/>
                                        </p:tgtEl>
                                        <p:attrNameLst>
                                          <p:attrName>style.visibility</p:attrName>
                                        </p:attrNameLst>
                                      </p:cBhvr>
                                      <p:to>
                                        <p:strVal val="visible"/>
                                      </p:to>
                                    </p:set>
                                  </p:childTnLst>
                                </p:cTn>
                              </p:par>
                              <p:par>
                                <p:cTn id="140" presetID="1" presetClass="entr" presetSubtype="0" fill="hold" nodeType="withEffect">
                                  <p:stCondLst>
                                    <p:cond delay="0"/>
                                  </p:stCondLst>
                                  <p:childTnLst>
                                    <p:set>
                                      <p:cBhvr>
                                        <p:cTn id="141" dur="1" fill="hold">
                                          <p:stCondLst>
                                            <p:cond delay="0"/>
                                          </p:stCondLst>
                                        </p:cTn>
                                        <p:tgtEl>
                                          <p:spTgt spid="44"/>
                                        </p:tgtEl>
                                        <p:attrNameLst>
                                          <p:attrName>style.visibility</p:attrName>
                                        </p:attrNameLst>
                                      </p:cBhvr>
                                      <p:to>
                                        <p:strVal val="visible"/>
                                      </p:to>
                                    </p:set>
                                  </p:childTnLst>
                                </p:cTn>
                              </p:par>
                              <p:par>
                                <p:cTn id="142" presetID="1" presetClass="entr" presetSubtype="0" fill="hold" nodeType="withEffect">
                                  <p:stCondLst>
                                    <p:cond delay="0"/>
                                  </p:stCondLst>
                                  <p:childTnLst>
                                    <p:set>
                                      <p:cBhvr>
                                        <p:cTn id="143" dur="1" fill="hold">
                                          <p:stCondLst>
                                            <p:cond delay="0"/>
                                          </p:stCondLst>
                                        </p:cTn>
                                        <p:tgtEl>
                                          <p:spTgt spid="56"/>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nodeType="clickEffect">
                                  <p:stCondLst>
                                    <p:cond delay="0"/>
                                  </p:stCondLst>
                                  <p:childTnLst>
                                    <p:set>
                                      <p:cBhvr>
                                        <p:cTn id="147" dur="1" fill="hold">
                                          <p:stCondLst>
                                            <p:cond delay="0"/>
                                          </p:stCondLst>
                                        </p:cTn>
                                        <p:tgtEl>
                                          <p:spTgt spid="52"/>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22" presetClass="entr" presetSubtype="1" fill="hold" nodeType="clickEffect">
                                  <p:stCondLst>
                                    <p:cond delay="0"/>
                                  </p:stCondLst>
                                  <p:childTnLst>
                                    <p:set>
                                      <p:cBhvr>
                                        <p:cTn id="151" dur="1" fill="hold">
                                          <p:stCondLst>
                                            <p:cond delay="0"/>
                                          </p:stCondLst>
                                        </p:cTn>
                                        <p:tgtEl>
                                          <p:spTgt spid="73"/>
                                        </p:tgtEl>
                                        <p:attrNameLst>
                                          <p:attrName>style.visibility</p:attrName>
                                        </p:attrNameLst>
                                      </p:cBhvr>
                                      <p:to>
                                        <p:strVal val="visible"/>
                                      </p:to>
                                    </p:set>
                                    <p:animEffect transition="in" filter="wipe(up)">
                                      <p:cBhvr>
                                        <p:cTn id="152" dur="500"/>
                                        <p:tgtEl>
                                          <p:spTgt spid="73"/>
                                        </p:tgtEl>
                                      </p:cBhvr>
                                    </p:animEffect>
                                  </p:childTnLst>
                                </p:cTn>
                              </p:par>
                            </p:childTnLst>
                          </p:cTn>
                        </p:par>
                        <p:par>
                          <p:cTn id="153" fill="hold">
                            <p:stCondLst>
                              <p:cond delay="500"/>
                            </p:stCondLst>
                            <p:childTnLst>
                              <p:par>
                                <p:cTn id="154" presetID="22" presetClass="entr" presetSubtype="2" fill="hold" nodeType="afterEffect">
                                  <p:stCondLst>
                                    <p:cond delay="0"/>
                                  </p:stCondLst>
                                  <p:childTnLst>
                                    <p:set>
                                      <p:cBhvr>
                                        <p:cTn id="155" dur="1" fill="hold">
                                          <p:stCondLst>
                                            <p:cond delay="0"/>
                                          </p:stCondLst>
                                        </p:cTn>
                                        <p:tgtEl>
                                          <p:spTgt spid="74"/>
                                        </p:tgtEl>
                                        <p:attrNameLst>
                                          <p:attrName>style.visibility</p:attrName>
                                        </p:attrNameLst>
                                      </p:cBhvr>
                                      <p:to>
                                        <p:strVal val="visible"/>
                                      </p:to>
                                    </p:set>
                                    <p:animEffect transition="in" filter="wipe(right)">
                                      <p:cBhvr>
                                        <p:cTn id="156" dur="500"/>
                                        <p:tgtEl>
                                          <p:spTgt spid="74"/>
                                        </p:tgtEl>
                                      </p:cBhvr>
                                    </p:animEffect>
                                  </p:childTnLst>
                                </p:cTn>
                              </p:par>
                            </p:childTnLst>
                          </p:cTn>
                        </p:par>
                        <p:par>
                          <p:cTn id="157" fill="hold">
                            <p:stCondLst>
                              <p:cond delay="1000"/>
                            </p:stCondLst>
                            <p:childTnLst>
                              <p:par>
                                <p:cTn id="158" presetID="22" presetClass="entr" presetSubtype="4" fill="hold" nodeType="afterEffect">
                                  <p:stCondLst>
                                    <p:cond delay="0"/>
                                  </p:stCondLst>
                                  <p:childTnLst>
                                    <p:set>
                                      <p:cBhvr>
                                        <p:cTn id="159" dur="1" fill="hold">
                                          <p:stCondLst>
                                            <p:cond delay="0"/>
                                          </p:stCondLst>
                                        </p:cTn>
                                        <p:tgtEl>
                                          <p:spTgt spid="75"/>
                                        </p:tgtEl>
                                        <p:attrNameLst>
                                          <p:attrName>style.visibility</p:attrName>
                                        </p:attrNameLst>
                                      </p:cBhvr>
                                      <p:to>
                                        <p:strVal val="visible"/>
                                      </p:to>
                                    </p:set>
                                    <p:animEffect transition="in" filter="wipe(down)">
                                      <p:cBhvr>
                                        <p:cTn id="160" dur="500"/>
                                        <p:tgtEl>
                                          <p:spTgt spid="75"/>
                                        </p:tgtEl>
                                      </p:cBhvr>
                                    </p:animEffect>
                                  </p:childTnLst>
                                </p:cTn>
                              </p:par>
                            </p:childTnLst>
                          </p:cTn>
                        </p:par>
                        <p:par>
                          <p:cTn id="161" fill="hold">
                            <p:stCondLst>
                              <p:cond delay="1500"/>
                            </p:stCondLst>
                            <p:childTnLst>
                              <p:par>
                                <p:cTn id="162" presetID="22" presetClass="entr" presetSubtype="8" fill="hold" nodeType="afterEffect">
                                  <p:stCondLst>
                                    <p:cond delay="0"/>
                                  </p:stCondLst>
                                  <p:childTnLst>
                                    <p:set>
                                      <p:cBhvr>
                                        <p:cTn id="163" dur="1" fill="hold">
                                          <p:stCondLst>
                                            <p:cond delay="0"/>
                                          </p:stCondLst>
                                        </p:cTn>
                                        <p:tgtEl>
                                          <p:spTgt spid="76"/>
                                        </p:tgtEl>
                                        <p:attrNameLst>
                                          <p:attrName>style.visibility</p:attrName>
                                        </p:attrNameLst>
                                      </p:cBhvr>
                                      <p:to>
                                        <p:strVal val="visible"/>
                                      </p:to>
                                    </p:set>
                                    <p:animEffect transition="in" filter="wipe(left)">
                                      <p:cBhvr>
                                        <p:cTn id="164" dur="500"/>
                                        <p:tgtEl>
                                          <p:spTgt spid="76"/>
                                        </p:tgtEl>
                                      </p:cBhvr>
                                    </p:animEffec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nodeType="clickEffect">
                                  <p:stCondLst>
                                    <p:cond delay="0"/>
                                  </p:stCondLst>
                                  <p:childTnLst>
                                    <p:set>
                                      <p:cBhvr>
                                        <p:cTn id="168" dur="1" fill="hold">
                                          <p:stCondLst>
                                            <p:cond delay="0"/>
                                          </p:stCondLst>
                                        </p:cTn>
                                        <p:tgtEl>
                                          <p:spTgt spid="104"/>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102"/>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3">
                                            <p:txEl>
                                              <p:pRg st="9" end="9"/>
                                            </p:txEl>
                                          </p:spTgt>
                                        </p:tgtEl>
                                        <p:attrNameLst>
                                          <p:attrName>style.visibility</p:attrName>
                                        </p:attrNameLst>
                                      </p:cBhvr>
                                      <p:to>
                                        <p:strVal val="visible"/>
                                      </p:to>
                                    </p:set>
                                  </p:childTnLst>
                                </p:cTn>
                              </p:par>
                              <p:par>
                                <p:cTn id="175" presetID="10" presetClass="exit" presetSubtype="0" fill="hold" nodeType="withEffect">
                                  <p:stCondLst>
                                    <p:cond delay="0"/>
                                  </p:stCondLst>
                                  <p:childTnLst>
                                    <p:animEffect transition="out" filter="fade">
                                      <p:cBhvr>
                                        <p:cTn id="176" dur="500"/>
                                        <p:tgtEl>
                                          <p:spTgt spid="104"/>
                                        </p:tgtEl>
                                      </p:cBhvr>
                                    </p:animEffect>
                                    <p:set>
                                      <p:cBhvr>
                                        <p:cTn id="177" dur="1" fill="hold">
                                          <p:stCondLst>
                                            <p:cond delay="499"/>
                                          </p:stCondLst>
                                        </p:cTn>
                                        <p:tgtEl>
                                          <p:spTgt spid="104"/>
                                        </p:tgtEl>
                                        <p:attrNameLst>
                                          <p:attrName>style.visibility</p:attrName>
                                        </p:attrNameLst>
                                      </p:cBhvr>
                                      <p:to>
                                        <p:strVal val="hidden"/>
                                      </p:to>
                                    </p:set>
                                  </p:childTnLst>
                                </p:cTn>
                              </p:par>
                              <p:par>
                                <p:cTn id="178" presetID="10" presetClass="exit" presetSubtype="0" fill="hold" grpId="1" nodeType="withEffect">
                                  <p:stCondLst>
                                    <p:cond delay="0"/>
                                  </p:stCondLst>
                                  <p:childTnLst>
                                    <p:animEffect transition="out" filter="fade">
                                      <p:cBhvr>
                                        <p:cTn id="179" dur="500"/>
                                        <p:tgtEl>
                                          <p:spTgt spid="102"/>
                                        </p:tgtEl>
                                      </p:cBhvr>
                                    </p:animEffect>
                                    <p:set>
                                      <p:cBhvr>
                                        <p:cTn id="180" dur="1" fill="hold">
                                          <p:stCondLst>
                                            <p:cond delay="499"/>
                                          </p:stCondLst>
                                        </p:cTn>
                                        <p:tgtEl>
                                          <p:spTgt spid="102"/>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nodeType="clickEffect">
                                  <p:stCondLst>
                                    <p:cond delay="0"/>
                                  </p:stCondLst>
                                  <p:childTnLst>
                                    <p:set>
                                      <p:cBhvr>
                                        <p:cTn id="18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42" grpId="0"/>
      <p:bldP spid="71" grpId="0"/>
      <p:bldP spid="102" grpId="0"/>
      <p:bldP spid="102"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a:xfrm>
            <a:off x="831849" y="1709738"/>
            <a:ext cx="10893985" cy="2852737"/>
          </a:xfrm>
        </p:spPr>
        <p:txBody>
          <a:bodyPr/>
          <a:lstStyle/>
          <a:p>
            <a:r>
              <a:rPr lang="en-US" dirty="0">
                <a:solidFill>
                  <a:srgbClr val="1D3064"/>
                </a:solidFill>
              </a:rPr>
              <a:t>Singly Linked List Operations</a:t>
            </a:r>
          </a:p>
        </p:txBody>
      </p:sp>
      <p:sp>
        <p:nvSpPr>
          <p:cNvPr id="3" name="Text Placeholder 2">
            <a:extLst>
              <a:ext uri="{FF2B5EF4-FFF2-40B4-BE49-F238E27FC236}">
                <a16:creationId xmlns:a16="http://schemas.microsoft.com/office/drawing/2014/main" id="{FB9C3DA5-529A-CFAC-D39B-DDF39C45777E}"/>
              </a:ext>
            </a:extLst>
          </p:cNvPr>
          <p:cNvSpPr>
            <a:spLocks noGrp="1"/>
          </p:cNvSpPr>
          <p:nvPr>
            <p:ph type="body" idx="1"/>
          </p:nvPr>
        </p:nvSpPr>
        <p:spPr>
          <a:xfrm>
            <a:off x="831850" y="4589463"/>
            <a:ext cx="10515600" cy="1500187"/>
          </a:xfrm>
        </p:spPr>
        <p:txBody>
          <a:bodyPr/>
          <a:lstStyle/>
          <a:p>
            <a:endParaRPr lang="en-US" dirty="0"/>
          </a:p>
        </p:txBody>
      </p:sp>
    </p:spTree>
    <p:extLst>
      <p:ext uri="{BB962C8B-B14F-4D97-AF65-F5344CB8AC3E}">
        <p14:creationId xmlns:p14="http://schemas.microsoft.com/office/powerpoint/2010/main" val="39662833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t>Operations on Linked List</a:t>
            </a:r>
          </a:p>
        </p:txBody>
      </p:sp>
      <p:sp>
        <p:nvSpPr>
          <p:cNvPr id="7" name="Content Placeholder 2"/>
          <p:cNvSpPr txBox="1">
            <a:spLocks/>
          </p:cNvSpPr>
          <p:nvPr/>
        </p:nvSpPr>
        <p:spPr>
          <a:xfrm>
            <a:off x="126540" y="863650"/>
            <a:ext cx="7004022" cy="5484395"/>
          </a:xfrm>
          <a:prstGeom prst="rect">
            <a:avLst/>
          </a:prstGeom>
        </p:spPr>
        <p:txBody>
          <a:bodyPr vert="horz" lIns="91440" tIns="45720" rIns="91440" bIns="45720" rtlCol="0">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buFont typeface="Arial" pitchFamily="34" charset="0"/>
              <a:buChar char="•"/>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buFont typeface="Arial" pitchFamily="34" charset="0"/>
              <a:buChar char="–"/>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buFont typeface="Arial" pitchFamily="34" charset="0"/>
              <a:buChar char="»"/>
              <a:defRPr lang="en-US" sz="1600" kern="1200" dirty="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5113" indent="-265113">
              <a:spcBef>
                <a:spcPts val="1000"/>
              </a:spcBef>
              <a:buClr>
                <a:srgbClr val="C00000"/>
              </a:buClr>
              <a:buFont typeface="Wingdings 3" panose="05040102010807070707" pitchFamily="18" charset="2"/>
              <a:buChar char=""/>
            </a:pPr>
            <a:r>
              <a:rPr lang="en-IN" dirty="0">
                <a:latin typeface="+mn-lt"/>
                <a:ea typeface="+mn-ea"/>
                <a:cs typeface="+mn-cs"/>
              </a:rPr>
              <a:t>Insert</a:t>
            </a:r>
          </a:p>
          <a:p>
            <a:pPr marL="809625" lvl="1" indent="-352425">
              <a:spcBef>
                <a:spcPts val="1000"/>
              </a:spcBef>
              <a:buClr>
                <a:schemeClr val="accent6"/>
              </a:buClr>
              <a:buFont typeface="Wingdings 3" panose="05040102010807070707" pitchFamily="18" charset="2"/>
              <a:buChar char=""/>
            </a:pPr>
            <a:r>
              <a:rPr lang="en-US" sz="2000" dirty="0">
                <a:latin typeface="+mn-lt"/>
                <a:ea typeface="+mn-ea"/>
                <a:cs typeface="+mn-cs"/>
              </a:rPr>
              <a:t>Insert a node at the beginning of the list</a:t>
            </a:r>
          </a:p>
          <a:p>
            <a:pPr marL="809625" lvl="1" indent="-352425">
              <a:spcBef>
                <a:spcPts val="1000"/>
              </a:spcBef>
              <a:buClr>
                <a:schemeClr val="accent6"/>
              </a:buClr>
              <a:buFont typeface="Wingdings 3" panose="05040102010807070707" pitchFamily="18" charset="2"/>
              <a:buChar char=""/>
            </a:pPr>
            <a:r>
              <a:rPr lang="en-US" sz="2000" dirty="0">
                <a:latin typeface="+mn-lt"/>
                <a:ea typeface="+mn-ea"/>
                <a:cs typeface="+mn-cs"/>
              </a:rPr>
              <a:t>Insert a node at the end of the list</a:t>
            </a:r>
          </a:p>
          <a:p>
            <a:pPr marL="809625" lvl="1" indent="-352425">
              <a:spcBef>
                <a:spcPts val="1000"/>
              </a:spcBef>
              <a:buClr>
                <a:schemeClr val="accent6"/>
              </a:buClr>
              <a:buFont typeface="Wingdings 3" panose="05040102010807070707" pitchFamily="18" charset="2"/>
              <a:buChar char=""/>
            </a:pPr>
            <a:r>
              <a:rPr lang="en-US" sz="2000" dirty="0">
                <a:latin typeface="+mn-lt"/>
                <a:ea typeface="+mn-ea"/>
                <a:cs typeface="+mn-cs"/>
              </a:rPr>
              <a:t>Insert a node at the specific location</a:t>
            </a:r>
          </a:p>
          <a:p>
            <a:pPr marL="265113" indent="-265113">
              <a:spcBef>
                <a:spcPts val="1000"/>
              </a:spcBef>
              <a:buClr>
                <a:srgbClr val="C00000"/>
              </a:buClr>
              <a:buFont typeface="Wingdings 3" panose="05040102010807070707" pitchFamily="18" charset="2"/>
              <a:buChar char=""/>
            </a:pPr>
            <a:r>
              <a:rPr lang="en-IN" dirty="0">
                <a:latin typeface="+mn-lt"/>
                <a:ea typeface="+mn-ea"/>
                <a:cs typeface="+mn-cs"/>
              </a:rPr>
              <a:t>Delete</a:t>
            </a:r>
          </a:p>
          <a:p>
            <a:pPr marL="809625" lvl="1" indent="-352425">
              <a:spcBef>
                <a:spcPts val="1000"/>
              </a:spcBef>
              <a:buClr>
                <a:schemeClr val="accent6"/>
              </a:buClr>
              <a:buFont typeface="Wingdings 3" panose="05040102010807070707" pitchFamily="18" charset="2"/>
              <a:buChar char=""/>
            </a:pPr>
            <a:r>
              <a:rPr lang="en-US" sz="2000" dirty="0">
                <a:latin typeface="+mn-lt"/>
                <a:ea typeface="+mn-ea"/>
                <a:cs typeface="+mn-cs"/>
              </a:rPr>
              <a:t>Delete the first node</a:t>
            </a:r>
          </a:p>
          <a:p>
            <a:pPr marL="809625" lvl="1" indent="-352425">
              <a:spcBef>
                <a:spcPts val="1000"/>
              </a:spcBef>
              <a:buClr>
                <a:schemeClr val="accent6"/>
              </a:buClr>
              <a:buFont typeface="Wingdings 3" panose="05040102010807070707" pitchFamily="18" charset="2"/>
              <a:buChar char=""/>
            </a:pPr>
            <a:r>
              <a:rPr lang="en-US" sz="2000" dirty="0">
                <a:latin typeface="+mn-lt"/>
                <a:ea typeface="+mn-ea"/>
                <a:cs typeface="+mn-cs"/>
              </a:rPr>
              <a:t>Delete the last node</a:t>
            </a:r>
          </a:p>
          <a:p>
            <a:pPr marL="809625" lvl="1" indent="-352425">
              <a:spcBef>
                <a:spcPts val="1000"/>
              </a:spcBef>
              <a:buClr>
                <a:schemeClr val="accent6"/>
              </a:buClr>
              <a:buFont typeface="Wingdings 3" panose="05040102010807070707" pitchFamily="18" charset="2"/>
              <a:buChar char=""/>
            </a:pPr>
            <a:r>
              <a:rPr lang="en-US" sz="2000" dirty="0">
                <a:latin typeface="+mn-lt"/>
                <a:ea typeface="+mn-ea"/>
                <a:cs typeface="+mn-cs"/>
              </a:rPr>
              <a:t>Delete the specified node</a:t>
            </a:r>
          </a:p>
          <a:p>
            <a:pPr marL="265113" indent="-265113">
              <a:spcBef>
                <a:spcPts val="1000"/>
              </a:spcBef>
              <a:buClr>
                <a:srgbClr val="C00000"/>
              </a:buClr>
              <a:buFont typeface="Wingdings 3" panose="05040102010807070707" pitchFamily="18" charset="2"/>
              <a:buChar char=""/>
            </a:pPr>
            <a:r>
              <a:rPr lang="en-US" dirty="0">
                <a:latin typeface="+mn-lt"/>
                <a:ea typeface="+mn-ea"/>
                <a:cs typeface="+mn-cs"/>
              </a:rPr>
              <a:t>Search the node</a:t>
            </a:r>
          </a:p>
          <a:p>
            <a:pPr marL="265113" indent="-265113">
              <a:spcBef>
                <a:spcPts val="1000"/>
              </a:spcBef>
              <a:buClr>
                <a:srgbClr val="C00000"/>
              </a:buClr>
              <a:buFont typeface="Wingdings 3" panose="05040102010807070707" pitchFamily="18" charset="2"/>
              <a:buChar char=""/>
            </a:pPr>
            <a:r>
              <a:rPr lang="en-US" dirty="0">
                <a:latin typeface="+mn-lt"/>
                <a:ea typeface="+mn-ea"/>
                <a:cs typeface="+mn-cs"/>
              </a:rPr>
              <a:t>Count number of nodes</a:t>
            </a:r>
          </a:p>
          <a:p>
            <a:pPr marL="265113" indent="-265113">
              <a:spcBef>
                <a:spcPts val="1000"/>
              </a:spcBef>
              <a:buClr>
                <a:srgbClr val="C00000"/>
              </a:buClr>
              <a:buFont typeface="Wingdings 3" panose="05040102010807070707" pitchFamily="18" charset="2"/>
              <a:buChar char=""/>
            </a:pPr>
            <a:r>
              <a:rPr lang="en-US" dirty="0">
                <a:latin typeface="+mn-lt"/>
                <a:ea typeface="+mn-ea"/>
                <a:cs typeface="+mn-cs"/>
              </a:rPr>
              <a:t>Display the list</a:t>
            </a:r>
          </a:p>
          <a:p>
            <a:endParaRPr lang="en-US" dirty="0"/>
          </a:p>
          <a:p>
            <a:endParaRPr lang="en-US" dirty="0"/>
          </a:p>
        </p:txBody>
      </p:sp>
    </p:spTree>
    <p:extLst>
      <p:ext uri="{BB962C8B-B14F-4D97-AF65-F5344CB8AC3E}">
        <p14:creationId xmlns:p14="http://schemas.microsoft.com/office/powerpoint/2010/main" val="11415275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Singly Linked List</a:t>
            </a:r>
            <a:endParaRPr lang="en-US" dirty="0"/>
          </a:p>
        </p:txBody>
      </p:sp>
      <p:sp>
        <p:nvSpPr>
          <p:cNvPr id="3" name="Content Placeholder 2"/>
          <p:cNvSpPr>
            <a:spLocks noGrp="1"/>
          </p:cNvSpPr>
          <p:nvPr>
            <p:ph idx="4294967295"/>
          </p:nvPr>
        </p:nvSpPr>
        <p:spPr>
          <a:xfrm>
            <a:off x="131180" y="2501154"/>
            <a:ext cx="11929641" cy="3952855"/>
          </a:xfrm>
        </p:spPr>
        <p:txBody>
          <a:bodyPr>
            <a:normAutofit/>
          </a:bodyPr>
          <a:lstStyle/>
          <a:p>
            <a:pPr marL="265113" indent="-265113" algn="just">
              <a:buClr>
                <a:srgbClr val="C00000"/>
              </a:buClr>
              <a:buFont typeface="Wingdings 3" panose="05040102010807070707" pitchFamily="18" charset="2"/>
              <a:buChar char=""/>
            </a:pPr>
            <a:r>
              <a:rPr lang="en-IN" sz="2400" dirty="0"/>
              <a:t>It is basic type of linked list. </a:t>
            </a:r>
          </a:p>
          <a:p>
            <a:pPr marL="265113" indent="-265113" algn="just">
              <a:buClr>
                <a:srgbClr val="C00000"/>
              </a:buClr>
              <a:buFont typeface="Wingdings 3" panose="05040102010807070707" pitchFamily="18" charset="2"/>
              <a:buChar char=""/>
            </a:pPr>
            <a:r>
              <a:rPr lang="en-IN" sz="2400" dirty="0"/>
              <a:t>Each node contains data and pointer to next node.  </a:t>
            </a:r>
          </a:p>
          <a:p>
            <a:pPr marL="265113" indent="-265113" algn="just">
              <a:buClr>
                <a:srgbClr val="C00000"/>
              </a:buClr>
              <a:buFont typeface="Wingdings 3" panose="05040102010807070707" pitchFamily="18" charset="2"/>
              <a:buChar char=""/>
            </a:pPr>
            <a:r>
              <a:rPr lang="en-IN" sz="2400" dirty="0"/>
              <a:t>Last node’s pointer is null. </a:t>
            </a:r>
          </a:p>
          <a:p>
            <a:pPr marL="265113" indent="-265113" algn="just">
              <a:buClr>
                <a:srgbClr val="C00000"/>
              </a:buClr>
              <a:buFont typeface="Wingdings 3" panose="05040102010807070707" pitchFamily="18" charset="2"/>
              <a:buChar char=""/>
            </a:pPr>
            <a:r>
              <a:rPr lang="en-IN" sz="2400" dirty="0"/>
              <a:t>First node address is available with pointer variable </a:t>
            </a:r>
            <a:r>
              <a:rPr lang="en-IN" sz="2400" b="1" dirty="0">
                <a:solidFill>
                  <a:srgbClr val="C00000"/>
                </a:solidFill>
              </a:rPr>
              <a:t>FIRST</a:t>
            </a:r>
            <a:r>
              <a:rPr lang="en-IN" sz="2400" dirty="0"/>
              <a:t>.</a:t>
            </a:r>
          </a:p>
          <a:p>
            <a:pPr marL="265113" indent="-265113" algn="just">
              <a:buClr>
                <a:srgbClr val="C00000"/>
              </a:buClr>
              <a:buFont typeface="Wingdings 3" panose="05040102010807070707" pitchFamily="18" charset="2"/>
              <a:buChar char=""/>
            </a:pPr>
            <a:r>
              <a:rPr lang="en-IN" sz="2400" b="1" dirty="0">
                <a:solidFill>
                  <a:srgbClr val="C00000"/>
                </a:solidFill>
              </a:rPr>
              <a:t>Limitation</a:t>
            </a:r>
            <a:r>
              <a:rPr lang="en-IN" sz="2400" dirty="0"/>
              <a:t> of singly linked list is </a:t>
            </a:r>
            <a:r>
              <a:rPr lang="en-IN" sz="2400" b="1" dirty="0">
                <a:solidFill>
                  <a:srgbClr val="C00000"/>
                </a:solidFill>
              </a:rPr>
              <a:t>we can traverse only in one direction</a:t>
            </a:r>
            <a:r>
              <a:rPr lang="en-IN" sz="2400" dirty="0"/>
              <a:t>, forward direction.</a:t>
            </a:r>
          </a:p>
        </p:txBody>
      </p:sp>
      <p:grpSp>
        <p:nvGrpSpPr>
          <p:cNvPr id="16" name="Group 15"/>
          <p:cNvGrpSpPr/>
          <p:nvPr/>
        </p:nvGrpSpPr>
        <p:grpSpPr>
          <a:xfrm>
            <a:off x="2133600" y="1141222"/>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next</a:t>
              </a:r>
              <a:endParaRPr lang="en-US" sz="2400" b="1" dirty="0"/>
            </a:p>
          </p:txBody>
        </p:sp>
      </p:grpSp>
      <p:grpSp>
        <p:nvGrpSpPr>
          <p:cNvPr id="17" name="Group 16"/>
          <p:cNvGrpSpPr/>
          <p:nvPr/>
        </p:nvGrpSpPr>
        <p:grpSpPr>
          <a:xfrm>
            <a:off x="4069039" y="1141222"/>
            <a:ext cx="1532242" cy="533400"/>
            <a:chOff x="951919" y="5486400"/>
            <a:chExt cx="1532242" cy="533400"/>
          </a:xfrm>
        </p:grpSpPr>
        <p:sp>
          <p:nvSpPr>
            <p:cNvPr id="18" name="Rectangle 1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19" name="Rectangle 1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next</a:t>
              </a:r>
              <a:endParaRPr lang="en-US" sz="2400" b="1" dirty="0"/>
            </a:p>
          </p:txBody>
        </p:sp>
      </p:grpSp>
      <p:grpSp>
        <p:nvGrpSpPr>
          <p:cNvPr id="20" name="Group 19"/>
          <p:cNvGrpSpPr/>
          <p:nvPr/>
        </p:nvGrpSpPr>
        <p:grpSpPr>
          <a:xfrm>
            <a:off x="5974039" y="1141222"/>
            <a:ext cx="1532242" cy="533400"/>
            <a:chOff x="951919" y="5486400"/>
            <a:chExt cx="1532242" cy="533400"/>
          </a:xfrm>
        </p:grpSpPr>
        <p:sp>
          <p:nvSpPr>
            <p:cNvPr id="21" name="Rectangle 2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22" name="Rectangle 2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next</a:t>
              </a:r>
              <a:endParaRPr lang="en-US" sz="2400" b="1" dirty="0"/>
            </a:p>
          </p:txBody>
        </p:sp>
      </p:grpSp>
      <p:grpSp>
        <p:nvGrpSpPr>
          <p:cNvPr id="23" name="Group 22"/>
          <p:cNvGrpSpPr/>
          <p:nvPr/>
        </p:nvGrpSpPr>
        <p:grpSpPr>
          <a:xfrm>
            <a:off x="7879039" y="1141222"/>
            <a:ext cx="1532242" cy="533400"/>
            <a:chOff x="951919" y="5486400"/>
            <a:chExt cx="1532242" cy="533400"/>
          </a:xfrm>
        </p:grpSpPr>
        <p:sp>
          <p:nvSpPr>
            <p:cNvPr id="24" name="Rectangle 2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25" name="Rectangle 2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7" name="Straight Arrow Connector 26"/>
          <p:cNvCxnSpPr>
            <a:stCxn id="15" idx="3"/>
            <a:endCxn id="18" idx="1"/>
          </p:cNvCxnSpPr>
          <p:nvPr/>
        </p:nvCxnSpPr>
        <p:spPr>
          <a:xfrm>
            <a:off x="3665843" y="1407922"/>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9" name="Straight Arrow Connector 28"/>
          <p:cNvCxnSpPr>
            <a:stCxn id="19" idx="3"/>
            <a:endCxn id="21" idx="1"/>
          </p:cNvCxnSpPr>
          <p:nvPr/>
        </p:nvCxnSpPr>
        <p:spPr>
          <a:xfrm>
            <a:off x="5601281" y="1407922"/>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a:stCxn id="22" idx="3"/>
            <a:endCxn id="24" idx="1"/>
          </p:cNvCxnSpPr>
          <p:nvPr/>
        </p:nvCxnSpPr>
        <p:spPr>
          <a:xfrm>
            <a:off x="7506281" y="1407922"/>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5" name="Straight Connector 34"/>
          <p:cNvCxnSpPr/>
          <p:nvPr/>
        </p:nvCxnSpPr>
        <p:spPr>
          <a:xfrm flipH="1">
            <a:off x="8641039" y="1141222"/>
            <a:ext cx="770242"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26" name="TextBox 25"/>
          <p:cNvSpPr txBox="1"/>
          <p:nvPr/>
        </p:nvSpPr>
        <p:spPr>
          <a:xfrm>
            <a:off x="2217322" y="1903222"/>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33" name="Straight Arrow Connector 32"/>
          <p:cNvCxnSpPr>
            <a:endCxn id="14" idx="2"/>
          </p:cNvCxnSpPr>
          <p:nvPr/>
        </p:nvCxnSpPr>
        <p:spPr>
          <a:xfrm flipV="1">
            <a:off x="2514600" y="1674622"/>
            <a:ext cx="0" cy="304800"/>
          </a:xfrm>
          <a:prstGeom prst="straightConnector1">
            <a:avLst/>
          </a:prstGeom>
          <a:ln w="28575">
            <a:solidFill>
              <a:srgbClr val="B84742"/>
            </a:solidFill>
            <a:tailEnd type="arrow"/>
          </a:ln>
        </p:spPr>
        <p:style>
          <a:lnRef idx="2">
            <a:schemeClr val="dk1"/>
          </a:lnRef>
          <a:fillRef idx="0">
            <a:schemeClr val="dk1"/>
          </a:fillRef>
          <a:effectRef idx="1">
            <a:schemeClr val="dk1"/>
          </a:effectRef>
          <a:fontRef idx="minor">
            <a:schemeClr val="tx1"/>
          </a:fontRef>
        </p:style>
      </p:cxnSp>
      <p:cxnSp>
        <p:nvCxnSpPr>
          <p:cNvPr id="37" name="Straight Arrow Connector 36"/>
          <p:cNvCxnSpPr>
            <a:endCxn id="25" idx="2"/>
          </p:cNvCxnSpPr>
          <p:nvPr/>
        </p:nvCxnSpPr>
        <p:spPr>
          <a:xfrm flipV="1">
            <a:off x="9030281" y="1674622"/>
            <a:ext cx="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0" name="Straight Connector 39"/>
          <p:cNvCxnSpPr/>
          <p:nvPr/>
        </p:nvCxnSpPr>
        <p:spPr>
          <a:xfrm>
            <a:off x="9030281" y="1979422"/>
            <a:ext cx="381000"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41" name="TextBox 40"/>
          <p:cNvSpPr txBox="1"/>
          <p:nvPr/>
        </p:nvSpPr>
        <p:spPr>
          <a:xfrm>
            <a:off x="9474702" y="1762490"/>
            <a:ext cx="736099" cy="369332"/>
          </a:xfrm>
          <a:prstGeom prst="rect">
            <a:avLst/>
          </a:prstGeom>
          <a:noFill/>
        </p:spPr>
        <p:txBody>
          <a:bodyPr wrap="none" rtlCol="0">
            <a:spAutoFit/>
          </a:bodyPr>
          <a:lstStyle/>
          <a:p>
            <a:r>
              <a:rPr lang="en-IN" b="1" dirty="0">
                <a:solidFill>
                  <a:srgbClr val="C00000"/>
                </a:solidFill>
              </a:rPr>
              <a:t>NULL </a:t>
            </a:r>
            <a:endParaRPr lang="en-US" b="1" dirty="0">
              <a:solidFill>
                <a:srgbClr val="C00000"/>
              </a:solidFill>
            </a:endParaRPr>
          </a:p>
        </p:txBody>
      </p:sp>
    </p:spTree>
    <p:extLst>
      <p:ext uri="{BB962C8B-B14F-4D97-AF65-F5344CB8AC3E}">
        <p14:creationId xmlns:p14="http://schemas.microsoft.com/office/powerpoint/2010/main" val="21998512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Node Structure of Singly List</a:t>
            </a:r>
            <a:endParaRPr lang="en-US" dirty="0"/>
          </a:p>
        </p:txBody>
      </p:sp>
      <p:sp>
        <p:nvSpPr>
          <p:cNvPr id="19" name="Rectangle 18"/>
          <p:cNvSpPr/>
          <p:nvPr/>
        </p:nvSpPr>
        <p:spPr>
          <a:xfrm>
            <a:off x="4211776" y="3928792"/>
            <a:ext cx="5181600" cy="239580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211776" y="1069480"/>
            <a:ext cx="5181600" cy="268168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384108" y="1317114"/>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Info</a:t>
            </a:r>
            <a:endParaRPr lang="en-US" sz="2400" b="1" dirty="0"/>
          </a:p>
        </p:txBody>
      </p:sp>
      <p:sp>
        <p:nvSpPr>
          <p:cNvPr id="22" name="Rectangle 21"/>
          <p:cNvSpPr/>
          <p:nvPr/>
        </p:nvSpPr>
        <p:spPr>
          <a:xfrm>
            <a:off x="6154350" y="1317114"/>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Link</a:t>
            </a:r>
            <a:endParaRPr lang="en-US" sz="2400" b="1" dirty="0"/>
          </a:p>
        </p:txBody>
      </p:sp>
      <p:sp>
        <p:nvSpPr>
          <p:cNvPr id="23" name="TextBox 22"/>
          <p:cNvSpPr txBox="1"/>
          <p:nvPr/>
        </p:nvSpPr>
        <p:spPr>
          <a:xfrm>
            <a:off x="5369594" y="2536315"/>
            <a:ext cx="740908" cy="461665"/>
          </a:xfrm>
          <a:prstGeom prst="rect">
            <a:avLst/>
          </a:prstGeom>
          <a:noFill/>
        </p:spPr>
        <p:txBody>
          <a:bodyPr wrap="none" rtlCol="0">
            <a:spAutoFit/>
          </a:bodyPr>
          <a:lstStyle/>
          <a:p>
            <a:r>
              <a:rPr lang="en-IN" sz="2400" b="1" dirty="0"/>
              <a:t>Data</a:t>
            </a:r>
            <a:endParaRPr lang="en-US" sz="2400" b="1" dirty="0"/>
          </a:p>
        </p:txBody>
      </p:sp>
      <p:sp>
        <p:nvSpPr>
          <p:cNvPr id="24" name="TextBox 23"/>
          <p:cNvSpPr txBox="1"/>
          <p:nvPr/>
        </p:nvSpPr>
        <p:spPr>
          <a:xfrm>
            <a:off x="6321210" y="2550832"/>
            <a:ext cx="1476686" cy="830997"/>
          </a:xfrm>
          <a:prstGeom prst="rect">
            <a:avLst/>
          </a:prstGeom>
          <a:noFill/>
        </p:spPr>
        <p:txBody>
          <a:bodyPr wrap="none" rtlCol="0">
            <a:spAutoFit/>
          </a:bodyPr>
          <a:lstStyle/>
          <a:p>
            <a:r>
              <a:rPr lang="en-IN" sz="2400" b="1" dirty="0"/>
              <a:t>Pointer to </a:t>
            </a:r>
            <a:br>
              <a:rPr lang="en-IN" sz="2400" b="1" dirty="0"/>
            </a:br>
            <a:r>
              <a:rPr lang="en-IN" sz="2400" b="1" dirty="0"/>
              <a:t>Next Node</a:t>
            </a:r>
            <a:endParaRPr lang="en-US" sz="2400" b="1" dirty="0"/>
          </a:p>
        </p:txBody>
      </p:sp>
      <p:cxnSp>
        <p:nvCxnSpPr>
          <p:cNvPr id="25" name="Straight Arrow Connector 24"/>
          <p:cNvCxnSpPr>
            <a:stCxn id="23" idx="0"/>
            <a:endCxn id="21" idx="2"/>
          </p:cNvCxnSpPr>
          <p:nvPr/>
        </p:nvCxnSpPr>
        <p:spPr>
          <a:xfrm flipV="1">
            <a:off x="5740048" y="1850514"/>
            <a:ext cx="25060" cy="685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p:nvPr/>
        </p:nvCxnSpPr>
        <p:spPr>
          <a:xfrm flipV="1">
            <a:off x="6535350" y="1850515"/>
            <a:ext cx="0" cy="70031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7" name="Left Brace 26"/>
          <p:cNvSpPr/>
          <p:nvPr/>
        </p:nvSpPr>
        <p:spPr>
          <a:xfrm>
            <a:off x="4891820" y="1240080"/>
            <a:ext cx="457200" cy="1909465"/>
          </a:xfrm>
          <a:prstGeom prst="leftBrace">
            <a:avLst/>
          </a:prstGeom>
          <a:ln w="28575">
            <a:solidFill>
              <a:srgbClr val="B84742"/>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8" name="TextBox 27"/>
          <p:cNvSpPr txBox="1"/>
          <p:nvPr/>
        </p:nvSpPr>
        <p:spPr>
          <a:xfrm>
            <a:off x="4364176" y="1851856"/>
            <a:ext cx="553998" cy="735138"/>
          </a:xfrm>
          <a:prstGeom prst="rect">
            <a:avLst/>
          </a:prstGeom>
          <a:noFill/>
        </p:spPr>
        <p:txBody>
          <a:bodyPr vert="vert270" wrap="none" rtlCol="0">
            <a:spAutoFit/>
          </a:bodyPr>
          <a:lstStyle/>
          <a:p>
            <a:r>
              <a:rPr lang="en-IN" sz="2400" b="1" dirty="0"/>
              <a:t>Node</a:t>
            </a:r>
            <a:endParaRPr lang="en-US" sz="2400" b="1" dirty="0"/>
          </a:p>
        </p:txBody>
      </p:sp>
      <p:cxnSp>
        <p:nvCxnSpPr>
          <p:cNvPr id="29" name="Straight Arrow Connector 28"/>
          <p:cNvCxnSpPr>
            <a:stCxn id="22" idx="3"/>
          </p:cNvCxnSpPr>
          <p:nvPr/>
        </p:nvCxnSpPr>
        <p:spPr>
          <a:xfrm>
            <a:off x="6916350" y="1583814"/>
            <a:ext cx="49007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0" name="TextBox 29"/>
          <p:cNvSpPr txBox="1"/>
          <p:nvPr/>
        </p:nvSpPr>
        <p:spPr>
          <a:xfrm>
            <a:off x="4287976" y="4076612"/>
            <a:ext cx="5105400" cy="1938992"/>
          </a:xfrm>
          <a:prstGeom prst="rect">
            <a:avLst/>
          </a:prstGeom>
          <a:noFill/>
        </p:spPr>
        <p:txBody>
          <a:bodyPr wrap="square" rtlCol="0">
            <a:spAutoFit/>
          </a:bodyPr>
          <a:lstStyle/>
          <a:p>
            <a:r>
              <a:rPr lang="en-US" sz="2400" b="1" dirty="0" err="1">
                <a:latin typeface="Consolas" pitchFamily="49" charset="0"/>
                <a:cs typeface="Consolas" pitchFamily="49" charset="0"/>
              </a:rPr>
              <a:t>struct</a:t>
            </a:r>
            <a:r>
              <a:rPr lang="en-US" sz="2400" b="1" dirty="0">
                <a:latin typeface="Consolas" pitchFamily="49" charset="0"/>
                <a:cs typeface="Consolas" pitchFamily="49" charset="0"/>
              </a:rPr>
              <a:t> node</a:t>
            </a:r>
          </a:p>
          <a:p>
            <a:r>
              <a:rPr lang="en-US" sz="2400" b="1" dirty="0">
                <a:latin typeface="Consolas" pitchFamily="49" charset="0"/>
                <a:cs typeface="Consolas" pitchFamily="49" charset="0"/>
              </a:rPr>
              <a:t>{</a:t>
            </a:r>
          </a:p>
          <a:p>
            <a:r>
              <a:rPr lang="en-US" sz="2400" b="1" dirty="0">
                <a:latin typeface="Consolas" pitchFamily="49" charset="0"/>
                <a:cs typeface="Consolas" pitchFamily="49" charset="0"/>
              </a:rPr>
              <a:t>          </a:t>
            </a:r>
            <a:r>
              <a:rPr lang="en-US" sz="2400" b="1" dirty="0" err="1">
                <a:latin typeface="Consolas" pitchFamily="49" charset="0"/>
                <a:cs typeface="Consolas" pitchFamily="49" charset="0"/>
              </a:rPr>
              <a:t>int</a:t>
            </a:r>
            <a:r>
              <a:rPr lang="en-US" sz="2400" b="1" dirty="0">
                <a:latin typeface="Consolas" pitchFamily="49" charset="0"/>
                <a:cs typeface="Consolas" pitchFamily="49" charset="0"/>
              </a:rPr>
              <a:t> info;</a:t>
            </a:r>
          </a:p>
          <a:p>
            <a:r>
              <a:rPr lang="en-US" sz="2400" b="1" dirty="0">
                <a:latin typeface="Consolas" pitchFamily="49" charset="0"/>
                <a:cs typeface="Consolas" pitchFamily="49" charset="0"/>
              </a:rPr>
              <a:t>          </a:t>
            </a:r>
            <a:r>
              <a:rPr lang="en-US" sz="2400" b="1" dirty="0" err="1">
                <a:latin typeface="Consolas" pitchFamily="49" charset="0"/>
                <a:cs typeface="Consolas" pitchFamily="49" charset="0"/>
              </a:rPr>
              <a:t>struct</a:t>
            </a:r>
            <a:r>
              <a:rPr lang="en-US" sz="2400" b="1" dirty="0">
                <a:latin typeface="Consolas" pitchFamily="49" charset="0"/>
                <a:cs typeface="Consolas" pitchFamily="49" charset="0"/>
              </a:rPr>
              <a:t> node *link;</a:t>
            </a:r>
          </a:p>
          <a:p>
            <a:r>
              <a:rPr lang="en-US" sz="2400" b="1" dirty="0">
                <a:latin typeface="Consolas" pitchFamily="49" charset="0"/>
                <a:cs typeface="Consolas" pitchFamily="49" charset="0"/>
              </a:rPr>
              <a:t>};</a:t>
            </a:r>
          </a:p>
        </p:txBody>
      </p:sp>
      <p:sp>
        <p:nvSpPr>
          <p:cNvPr id="43" name="TextBox 42"/>
          <p:cNvSpPr txBox="1"/>
          <p:nvPr/>
        </p:nvSpPr>
        <p:spPr>
          <a:xfrm>
            <a:off x="983673" y="1979965"/>
            <a:ext cx="2799434" cy="630942"/>
          </a:xfrm>
          <a:prstGeom prst="rect">
            <a:avLst/>
          </a:prstGeom>
          <a:noFill/>
        </p:spPr>
        <p:txBody>
          <a:bodyPr wrap="square" rtlCol="0">
            <a:spAutoFit/>
          </a:bodyPr>
          <a:lstStyle/>
          <a:p>
            <a:pPr algn="ctr"/>
            <a:r>
              <a:rPr lang="en-IN" sz="3500" b="1" dirty="0"/>
              <a:t>Typical Node</a:t>
            </a:r>
          </a:p>
        </p:txBody>
      </p:sp>
      <p:sp>
        <p:nvSpPr>
          <p:cNvPr id="44" name="TextBox 43"/>
          <p:cNvSpPr txBox="1"/>
          <p:nvPr/>
        </p:nvSpPr>
        <p:spPr>
          <a:xfrm>
            <a:off x="346365" y="4541920"/>
            <a:ext cx="4074051" cy="1169551"/>
          </a:xfrm>
          <a:prstGeom prst="rect">
            <a:avLst/>
          </a:prstGeom>
          <a:noFill/>
        </p:spPr>
        <p:txBody>
          <a:bodyPr wrap="square" rtlCol="0">
            <a:spAutoFit/>
          </a:bodyPr>
          <a:lstStyle/>
          <a:p>
            <a:pPr algn="ctr"/>
            <a:r>
              <a:rPr lang="en-IN" sz="3500" b="1" dirty="0"/>
              <a:t>C Structure to represent a node</a:t>
            </a:r>
          </a:p>
        </p:txBody>
      </p:sp>
      <p:sp>
        <p:nvSpPr>
          <p:cNvPr id="3" name="TextBox 2"/>
          <p:cNvSpPr txBox="1"/>
          <p:nvPr/>
        </p:nvSpPr>
        <p:spPr>
          <a:xfrm>
            <a:off x="7774663" y="1695272"/>
            <a:ext cx="1633782" cy="1200329"/>
          </a:xfrm>
          <a:prstGeom prst="rect">
            <a:avLst/>
          </a:prstGeom>
          <a:noFill/>
        </p:spPr>
        <p:txBody>
          <a:bodyPr wrap="none" rtlCol="0">
            <a:spAutoFit/>
          </a:bodyPr>
          <a:lstStyle/>
          <a:p>
            <a:pPr algn="ctr"/>
            <a:r>
              <a:rPr lang="en-IN" b="1" dirty="0"/>
              <a:t>Accessing Part </a:t>
            </a:r>
          </a:p>
          <a:p>
            <a:pPr algn="ctr"/>
            <a:r>
              <a:rPr lang="en-IN" b="1" dirty="0"/>
              <a:t>of Node</a:t>
            </a:r>
          </a:p>
          <a:p>
            <a:pPr algn="ctr"/>
            <a:r>
              <a:rPr lang="en-IN" b="1" dirty="0">
                <a:solidFill>
                  <a:srgbClr val="B84742"/>
                </a:solidFill>
              </a:rPr>
              <a:t>Info (Node) </a:t>
            </a:r>
          </a:p>
          <a:p>
            <a:pPr algn="ctr"/>
            <a:r>
              <a:rPr lang="en-IN" b="1" dirty="0">
                <a:solidFill>
                  <a:srgbClr val="B84742"/>
                </a:solidFill>
              </a:rPr>
              <a:t>Link (Node)</a:t>
            </a:r>
            <a:endParaRPr lang="en-US" b="1" dirty="0">
              <a:solidFill>
                <a:srgbClr val="B84742"/>
              </a:solidFill>
            </a:endParaRPr>
          </a:p>
        </p:txBody>
      </p:sp>
    </p:spTree>
    <p:extLst>
      <p:ext uri="{BB962C8B-B14F-4D97-AF65-F5344CB8AC3E}">
        <p14:creationId xmlns:p14="http://schemas.microsoft.com/office/powerpoint/2010/main" val="27344983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0">
                                            <p:txEl>
                                              <p:pRg st="1" end="1"/>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p:bldP spid="24" grpId="0"/>
      <p:bldP spid="27" grpId="0" animBg="1"/>
      <p:bldP spid="28" grpId="0"/>
      <p:bldP spid="43" grpId="0"/>
      <p:bldP spid="44"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AC75F03-B6D5-46D1-A795-6AE481971F94}"/>
              </a:ext>
            </a:extLst>
          </p:cNvPr>
          <p:cNvSpPr>
            <a:spLocks noGrp="1"/>
          </p:cNvSpPr>
          <p:nvPr>
            <p:ph type="title"/>
          </p:nvPr>
        </p:nvSpPr>
        <p:spPr/>
        <p:txBody>
          <a:bodyPr/>
          <a:lstStyle/>
          <a:p>
            <a:r>
              <a:rPr lang="en-US" dirty="0"/>
              <a:t>Pointer</a:t>
            </a:r>
          </a:p>
        </p:txBody>
      </p:sp>
      <p:sp>
        <p:nvSpPr>
          <p:cNvPr id="10" name="Content Placeholder 9">
            <a:extLst>
              <a:ext uri="{FF2B5EF4-FFF2-40B4-BE49-F238E27FC236}">
                <a16:creationId xmlns:a16="http://schemas.microsoft.com/office/drawing/2014/main" id="{971B4A1E-C864-4BE1-AD15-704B5FF4E1E4}"/>
              </a:ext>
            </a:extLst>
          </p:cNvPr>
          <p:cNvSpPr>
            <a:spLocks noGrp="1"/>
          </p:cNvSpPr>
          <p:nvPr>
            <p:ph idx="1"/>
          </p:nvPr>
        </p:nvSpPr>
        <p:spPr/>
        <p:txBody>
          <a:bodyPr/>
          <a:lstStyle/>
          <a:p>
            <a:pPr lvl="0"/>
            <a:r>
              <a:rPr lang="en-US" dirty="0"/>
              <a:t>Pointer is a variable that contains address or location of another variable.</a:t>
            </a:r>
          </a:p>
          <a:p>
            <a:pPr lvl="0"/>
            <a:r>
              <a:rPr lang="en-US" dirty="0"/>
              <a:t>Pointer is derived data type in C.</a:t>
            </a:r>
          </a:p>
          <a:p>
            <a:pPr lvl="0"/>
            <a:r>
              <a:rPr lang="en-US" dirty="0"/>
              <a:t>Pointer contains memory address as their values.</a:t>
            </a:r>
          </a:p>
          <a:p>
            <a:pPr lvl="0"/>
            <a:r>
              <a:rPr lang="en-US" dirty="0">
                <a:cs typeface="Lohit Gujarati" panose="020B0600000000000000" pitchFamily="34" charset="0"/>
              </a:rPr>
              <a:t>Pointer can use that memory address to access and manipulate data stored in it.</a:t>
            </a:r>
          </a:p>
          <a:p>
            <a:r>
              <a:rPr lang="en-US" dirty="0"/>
              <a:t>Suppose we have initialized a variable as per follow; </a:t>
            </a:r>
          </a:p>
          <a:p>
            <a:endParaRPr lang="en-US" sz="2800" dirty="0"/>
          </a:p>
          <a:p>
            <a:r>
              <a:rPr lang="en-US" dirty="0">
                <a:cs typeface="Lohit Gujarati" panose="020B0600000000000000" pitchFamily="34" charset="0"/>
              </a:rPr>
              <a:t>Above statement instruct system that find a location for the integer variable </a:t>
            </a:r>
            <a:r>
              <a:rPr lang="en-US" b="1" dirty="0">
                <a:cs typeface="Lohit Gujarati" panose="020B0600000000000000" pitchFamily="34" charset="0"/>
              </a:rPr>
              <a:t>marks</a:t>
            </a:r>
            <a:r>
              <a:rPr lang="en-US" dirty="0">
                <a:cs typeface="Lohit Gujarati" panose="020B0600000000000000" pitchFamily="34" charset="0"/>
              </a:rPr>
              <a:t> and puts the value </a:t>
            </a:r>
            <a:r>
              <a:rPr lang="en-US" b="1" dirty="0">
                <a:cs typeface="Lohit Gujarati" panose="020B0600000000000000" pitchFamily="34" charset="0"/>
              </a:rPr>
              <a:t>56</a:t>
            </a:r>
            <a:r>
              <a:rPr lang="en-US" dirty="0">
                <a:cs typeface="Lohit Gujarati" panose="020B0600000000000000" pitchFamily="34" charset="0"/>
              </a:rPr>
              <a:t> there.</a:t>
            </a:r>
          </a:p>
          <a:p>
            <a:r>
              <a:rPr lang="en-US" dirty="0">
                <a:cs typeface="Lohit Gujarati" panose="020B0600000000000000" pitchFamily="34" charset="0"/>
              </a:rPr>
              <a:t>We can represent it as follow;</a:t>
            </a:r>
            <a:endParaRPr lang="en-US" dirty="0"/>
          </a:p>
          <a:p>
            <a:endParaRPr lang="en-US" sz="2600" b="1" dirty="0"/>
          </a:p>
          <a:p>
            <a:endParaRPr lang="en-US" dirty="0"/>
          </a:p>
          <a:p>
            <a:pPr lvl="0"/>
            <a:endParaRPr lang="en-US" dirty="0"/>
          </a:p>
          <a:p>
            <a:endParaRPr lang="en-US" dirty="0"/>
          </a:p>
        </p:txBody>
      </p:sp>
      <p:sp>
        <p:nvSpPr>
          <p:cNvPr id="4" name="TextBox 3">
            <a:extLst>
              <a:ext uri="{FF2B5EF4-FFF2-40B4-BE49-F238E27FC236}">
                <a16:creationId xmlns:a16="http://schemas.microsoft.com/office/drawing/2014/main" id="{90794AC1-2253-4467-9DA6-53C29A50A73F}"/>
              </a:ext>
            </a:extLst>
          </p:cNvPr>
          <p:cNvSpPr txBox="1"/>
          <p:nvPr/>
        </p:nvSpPr>
        <p:spPr>
          <a:xfrm>
            <a:off x="955342" y="3168076"/>
            <a:ext cx="2163651" cy="461665"/>
          </a:xfrm>
          <a:prstGeom prst="rect">
            <a:avLst/>
          </a:prstGeom>
          <a:noFill/>
        </p:spPr>
        <p:txBody>
          <a:bodyPr wrap="square" rtlCol="0">
            <a:spAutoFit/>
          </a:bodyPr>
          <a:lstStyle/>
          <a:p>
            <a:r>
              <a:rPr lang="en-US" sz="2400" b="1" dirty="0">
                <a:solidFill>
                  <a:srgbClr val="C00000"/>
                </a:solidFill>
              </a:rPr>
              <a:t>int marks = 56;</a:t>
            </a:r>
          </a:p>
        </p:txBody>
      </p:sp>
      <p:sp>
        <p:nvSpPr>
          <p:cNvPr id="5" name="TextBox 4">
            <a:extLst>
              <a:ext uri="{FF2B5EF4-FFF2-40B4-BE49-F238E27FC236}">
                <a16:creationId xmlns:a16="http://schemas.microsoft.com/office/drawing/2014/main" id="{4C761ACC-E86A-420B-9C2E-C8F396717C7F}"/>
              </a:ext>
            </a:extLst>
          </p:cNvPr>
          <p:cNvSpPr txBox="1"/>
          <p:nvPr/>
        </p:nvSpPr>
        <p:spPr>
          <a:xfrm>
            <a:off x="1185015" y="5228728"/>
            <a:ext cx="852153" cy="400110"/>
          </a:xfrm>
          <a:prstGeom prst="rect">
            <a:avLst/>
          </a:prstGeom>
          <a:noFill/>
        </p:spPr>
        <p:txBody>
          <a:bodyPr wrap="square" rtlCol="0">
            <a:spAutoFit/>
          </a:bodyPr>
          <a:lstStyle/>
          <a:p>
            <a:r>
              <a:rPr lang="en-US" sz="2000" b="1" dirty="0">
                <a:solidFill>
                  <a:srgbClr val="C00000"/>
                </a:solidFill>
              </a:rPr>
              <a:t>marks</a:t>
            </a:r>
          </a:p>
        </p:txBody>
      </p:sp>
      <p:sp>
        <p:nvSpPr>
          <p:cNvPr id="6" name="TextBox 5">
            <a:extLst>
              <a:ext uri="{FF2B5EF4-FFF2-40B4-BE49-F238E27FC236}">
                <a16:creationId xmlns:a16="http://schemas.microsoft.com/office/drawing/2014/main" id="{DD00B674-5F00-43C1-B743-4E002D62783F}"/>
              </a:ext>
            </a:extLst>
          </p:cNvPr>
          <p:cNvSpPr txBox="1"/>
          <p:nvPr/>
        </p:nvSpPr>
        <p:spPr>
          <a:xfrm>
            <a:off x="3269002" y="5228728"/>
            <a:ext cx="1614397" cy="400110"/>
          </a:xfrm>
          <a:prstGeom prst="rect">
            <a:avLst/>
          </a:prstGeom>
          <a:noFill/>
        </p:spPr>
        <p:txBody>
          <a:bodyPr wrap="square" rtlCol="0">
            <a:spAutoFit/>
          </a:bodyPr>
          <a:lstStyle/>
          <a:p>
            <a:r>
              <a:rPr lang="en-US" sz="2000" b="1" dirty="0">
                <a:solidFill>
                  <a:schemeClr val="tx2"/>
                </a:solidFill>
              </a:rPr>
              <a:t>Variable</a:t>
            </a:r>
          </a:p>
        </p:txBody>
      </p:sp>
      <p:sp>
        <p:nvSpPr>
          <p:cNvPr id="7" name="TextBox 6">
            <a:extLst>
              <a:ext uri="{FF2B5EF4-FFF2-40B4-BE49-F238E27FC236}">
                <a16:creationId xmlns:a16="http://schemas.microsoft.com/office/drawing/2014/main" id="{5AECFFCE-EECD-4B48-9887-DB5868078A6D}"/>
              </a:ext>
            </a:extLst>
          </p:cNvPr>
          <p:cNvSpPr txBox="1"/>
          <p:nvPr/>
        </p:nvSpPr>
        <p:spPr>
          <a:xfrm>
            <a:off x="1185015" y="5684460"/>
            <a:ext cx="852153" cy="400110"/>
          </a:xfrm>
          <a:prstGeom prst="rect">
            <a:avLst/>
          </a:prstGeom>
          <a:noFill/>
        </p:spPr>
        <p:txBody>
          <a:bodyPr wrap="square" rtlCol="0">
            <a:spAutoFit/>
          </a:bodyPr>
          <a:lstStyle/>
          <a:p>
            <a:r>
              <a:rPr lang="en-US" sz="2000" b="1" dirty="0">
                <a:solidFill>
                  <a:srgbClr val="C00000"/>
                </a:solidFill>
              </a:rPr>
              <a:t>56</a:t>
            </a:r>
          </a:p>
        </p:txBody>
      </p:sp>
      <p:sp>
        <p:nvSpPr>
          <p:cNvPr id="8" name="TextBox 7">
            <a:extLst>
              <a:ext uri="{FF2B5EF4-FFF2-40B4-BE49-F238E27FC236}">
                <a16:creationId xmlns:a16="http://schemas.microsoft.com/office/drawing/2014/main" id="{78B707BF-D151-4794-8330-0B20DFF8EF6B}"/>
              </a:ext>
            </a:extLst>
          </p:cNvPr>
          <p:cNvSpPr txBox="1"/>
          <p:nvPr/>
        </p:nvSpPr>
        <p:spPr>
          <a:xfrm>
            <a:off x="3269002" y="5684460"/>
            <a:ext cx="1614397" cy="400110"/>
          </a:xfrm>
          <a:prstGeom prst="rect">
            <a:avLst/>
          </a:prstGeom>
          <a:noFill/>
        </p:spPr>
        <p:txBody>
          <a:bodyPr wrap="square" rtlCol="0">
            <a:spAutoFit/>
          </a:bodyPr>
          <a:lstStyle/>
          <a:p>
            <a:r>
              <a:rPr lang="en-US" sz="2000" b="1" dirty="0">
                <a:solidFill>
                  <a:schemeClr val="tx2"/>
                </a:solidFill>
              </a:rPr>
              <a:t>Value</a:t>
            </a:r>
          </a:p>
        </p:txBody>
      </p:sp>
      <p:sp>
        <p:nvSpPr>
          <p:cNvPr id="11" name="TextBox 10">
            <a:extLst>
              <a:ext uri="{FF2B5EF4-FFF2-40B4-BE49-F238E27FC236}">
                <a16:creationId xmlns:a16="http://schemas.microsoft.com/office/drawing/2014/main" id="{CDDCDB2B-D594-46A0-8383-357CE7055468}"/>
              </a:ext>
            </a:extLst>
          </p:cNvPr>
          <p:cNvSpPr txBox="1"/>
          <p:nvPr/>
        </p:nvSpPr>
        <p:spPr>
          <a:xfrm>
            <a:off x="1185015" y="6112381"/>
            <a:ext cx="852153" cy="400110"/>
          </a:xfrm>
          <a:prstGeom prst="rect">
            <a:avLst/>
          </a:prstGeom>
          <a:noFill/>
        </p:spPr>
        <p:txBody>
          <a:bodyPr wrap="square" rtlCol="0">
            <a:spAutoFit/>
          </a:bodyPr>
          <a:lstStyle/>
          <a:p>
            <a:r>
              <a:rPr lang="en-US" sz="2000" b="1" dirty="0">
                <a:solidFill>
                  <a:srgbClr val="C00000"/>
                </a:solidFill>
              </a:rPr>
              <a:t>50000</a:t>
            </a:r>
          </a:p>
        </p:txBody>
      </p:sp>
      <p:sp>
        <p:nvSpPr>
          <p:cNvPr id="12" name="TextBox 11">
            <a:extLst>
              <a:ext uri="{FF2B5EF4-FFF2-40B4-BE49-F238E27FC236}">
                <a16:creationId xmlns:a16="http://schemas.microsoft.com/office/drawing/2014/main" id="{69F80FF0-9687-4921-A44A-6EFA19CCE8FB}"/>
              </a:ext>
            </a:extLst>
          </p:cNvPr>
          <p:cNvSpPr txBox="1"/>
          <p:nvPr/>
        </p:nvSpPr>
        <p:spPr>
          <a:xfrm>
            <a:off x="3269002" y="6112381"/>
            <a:ext cx="1614397" cy="400110"/>
          </a:xfrm>
          <a:prstGeom prst="rect">
            <a:avLst/>
          </a:prstGeom>
          <a:noFill/>
        </p:spPr>
        <p:txBody>
          <a:bodyPr wrap="square" rtlCol="0">
            <a:spAutoFit/>
          </a:bodyPr>
          <a:lstStyle/>
          <a:p>
            <a:r>
              <a:rPr lang="en-US" sz="2000" b="1" dirty="0">
                <a:solidFill>
                  <a:schemeClr val="tx2"/>
                </a:solidFill>
              </a:rPr>
              <a:t>Address</a:t>
            </a:r>
          </a:p>
        </p:txBody>
      </p:sp>
      <p:cxnSp>
        <p:nvCxnSpPr>
          <p:cNvPr id="13" name="Straight Arrow Connector 12">
            <a:extLst>
              <a:ext uri="{FF2B5EF4-FFF2-40B4-BE49-F238E27FC236}">
                <a16:creationId xmlns:a16="http://schemas.microsoft.com/office/drawing/2014/main" id="{4274ED02-8B41-4D40-ABB1-FC56FAC08DC3}"/>
              </a:ext>
            </a:extLst>
          </p:cNvPr>
          <p:cNvCxnSpPr/>
          <p:nvPr/>
        </p:nvCxnSpPr>
        <p:spPr>
          <a:xfrm flipH="1">
            <a:off x="2178836" y="5424059"/>
            <a:ext cx="953037" cy="0"/>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14" name="Straight Arrow Connector 13">
            <a:extLst>
              <a:ext uri="{FF2B5EF4-FFF2-40B4-BE49-F238E27FC236}">
                <a16:creationId xmlns:a16="http://schemas.microsoft.com/office/drawing/2014/main" id="{ED4E28C0-42C2-4BBE-B75B-AC4A5C4E56DB}"/>
              </a:ext>
            </a:extLst>
          </p:cNvPr>
          <p:cNvCxnSpPr/>
          <p:nvPr/>
        </p:nvCxnSpPr>
        <p:spPr>
          <a:xfrm flipH="1">
            <a:off x="2178836" y="5885552"/>
            <a:ext cx="953037" cy="0"/>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15" name="Straight Arrow Connector 14">
            <a:extLst>
              <a:ext uri="{FF2B5EF4-FFF2-40B4-BE49-F238E27FC236}">
                <a16:creationId xmlns:a16="http://schemas.microsoft.com/office/drawing/2014/main" id="{83C5B32F-F477-4100-B52C-E02B884F9585}"/>
              </a:ext>
            </a:extLst>
          </p:cNvPr>
          <p:cNvCxnSpPr/>
          <p:nvPr/>
        </p:nvCxnSpPr>
        <p:spPr>
          <a:xfrm flipH="1">
            <a:off x="2178836" y="6295529"/>
            <a:ext cx="953037" cy="0"/>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sp>
        <p:nvSpPr>
          <p:cNvPr id="16" name="Rectangle: Rounded Corners 15">
            <a:extLst>
              <a:ext uri="{FF2B5EF4-FFF2-40B4-BE49-F238E27FC236}">
                <a16:creationId xmlns:a16="http://schemas.microsoft.com/office/drawing/2014/main" id="{DDE62466-E0EA-4B4F-8480-B3995A2F5023}"/>
              </a:ext>
            </a:extLst>
          </p:cNvPr>
          <p:cNvSpPr/>
          <p:nvPr/>
        </p:nvSpPr>
        <p:spPr>
          <a:xfrm>
            <a:off x="5586927" y="3965331"/>
            <a:ext cx="6200933" cy="2330199"/>
          </a:xfrm>
          <a:prstGeom prst="roundRect">
            <a:avLst/>
          </a:prstGeom>
          <a:solidFill>
            <a:schemeClr val="accent1">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buClr>
                <a:srgbClr val="C00000"/>
              </a:buClr>
            </a:pPr>
            <a:r>
              <a:rPr lang="en-US" sz="2000" b="1" i="1" dirty="0">
                <a:solidFill>
                  <a:srgbClr val="301B92"/>
                </a:solidFill>
              </a:rPr>
              <a:t>     </a:t>
            </a:r>
            <a:r>
              <a:rPr lang="en-US" sz="2000" b="1" i="1" dirty="0" err="1">
                <a:solidFill>
                  <a:srgbClr val="301B92"/>
                </a:solidFill>
              </a:rPr>
              <a:t>int</a:t>
            </a:r>
            <a:r>
              <a:rPr lang="en-US" sz="2000" b="1" i="1" dirty="0">
                <a:solidFill>
                  <a:srgbClr val="301B92"/>
                </a:solidFill>
              </a:rPr>
              <a:t> *p = &amp;marks;</a:t>
            </a:r>
          </a:p>
          <a:p>
            <a:pPr marL="285750" indent="-285750" algn="just">
              <a:buClr>
                <a:srgbClr val="C00000"/>
              </a:buClr>
              <a:buFont typeface="Wingdings 3" panose="05040102010807070707" pitchFamily="18" charset="2"/>
              <a:buChar char="}"/>
            </a:pPr>
            <a:r>
              <a:rPr lang="en-US" b="1" dirty="0">
                <a:solidFill>
                  <a:schemeClr val="accent1"/>
                </a:solidFill>
              </a:rPr>
              <a:t>The connection between the marks and pointer variable can be shown as  below;</a:t>
            </a:r>
            <a:endParaRPr lang="en-US" b="1" dirty="0">
              <a:solidFill>
                <a:schemeClr val="accent1"/>
              </a:solidFill>
              <a:latin typeface="Lohit Gujarati" panose="020B0600000000000000" pitchFamily="34" charset="0"/>
              <a:cs typeface="Lohit Gujarati" panose="020B0600000000000000" pitchFamily="34" charset="0"/>
            </a:endParaRPr>
          </a:p>
        </p:txBody>
      </p:sp>
      <p:sp>
        <p:nvSpPr>
          <p:cNvPr id="17" name="TextBox 16">
            <a:extLst>
              <a:ext uri="{FF2B5EF4-FFF2-40B4-BE49-F238E27FC236}">
                <a16:creationId xmlns:a16="http://schemas.microsoft.com/office/drawing/2014/main" id="{8736330F-89FE-40BD-B08B-B25B8745E59A}"/>
              </a:ext>
            </a:extLst>
          </p:cNvPr>
          <p:cNvSpPr txBox="1"/>
          <p:nvPr/>
        </p:nvSpPr>
        <p:spPr>
          <a:xfrm>
            <a:off x="6591357" y="4968173"/>
            <a:ext cx="863958" cy="338554"/>
          </a:xfrm>
          <a:prstGeom prst="rect">
            <a:avLst/>
          </a:prstGeom>
          <a:noFill/>
        </p:spPr>
        <p:txBody>
          <a:bodyPr wrap="square" rtlCol="0">
            <a:spAutoFit/>
          </a:bodyPr>
          <a:lstStyle/>
          <a:p>
            <a:pPr algn="ctr"/>
            <a:r>
              <a:rPr lang="en-US" sz="1600" b="1" dirty="0">
                <a:solidFill>
                  <a:srgbClr val="C00000"/>
                </a:solidFill>
              </a:rPr>
              <a:t>Variable</a:t>
            </a:r>
          </a:p>
        </p:txBody>
      </p:sp>
      <p:sp>
        <p:nvSpPr>
          <p:cNvPr id="18" name="TextBox 17">
            <a:extLst>
              <a:ext uri="{FF2B5EF4-FFF2-40B4-BE49-F238E27FC236}">
                <a16:creationId xmlns:a16="http://schemas.microsoft.com/office/drawing/2014/main" id="{658D7CD3-65E5-4B4A-805E-B0C2D08BB609}"/>
              </a:ext>
            </a:extLst>
          </p:cNvPr>
          <p:cNvSpPr txBox="1"/>
          <p:nvPr/>
        </p:nvSpPr>
        <p:spPr>
          <a:xfrm>
            <a:off x="8489089" y="4968173"/>
            <a:ext cx="863958" cy="338554"/>
          </a:xfrm>
          <a:prstGeom prst="rect">
            <a:avLst/>
          </a:prstGeom>
          <a:noFill/>
        </p:spPr>
        <p:txBody>
          <a:bodyPr wrap="square" rtlCol="0">
            <a:spAutoFit/>
          </a:bodyPr>
          <a:lstStyle/>
          <a:p>
            <a:pPr algn="ctr"/>
            <a:r>
              <a:rPr lang="en-US" sz="1600" b="1" dirty="0">
                <a:solidFill>
                  <a:srgbClr val="C00000"/>
                </a:solidFill>
              </a:rPr>
              <a:t>Value</a:t>
            </a:r>
          </a:p>
        </p:txBody>
      </p:sp>
      <p:sp>
        <p:nvSpPr>
          <p:cNvPr id="19" name="TextBox 18">
            <a:extLst>
              <a:ext uri="{FF2B5EF4-FFF2-40B4-BE49-F238E27FC236}">
                <a16:creationId xmlns:a16="http://schemas.microsoft.com/office/drawing/2014/main" id="{06E4267D-3144-420D-92B0-BFFA7BCEC322}"/>
              </a:ext>
            </a:extLst>
          </p:cNvPr>
          <p:cNvSpPr txBox="1"/>
          <p:nvPr/>
        </p:nvSpPr>
        <p:spPr>
          <a:xfrm>
            <a:off x="10140146" y="4968173"/>
            <a:ext cx="863958" cy="338554"/>
          </a:xfrm>
          <a:prstGeom prst="rect">
            <a:avLst/>
          </a:prstGeom>
          <a:noFill/>
        </p:spPr>
        <p:txBody>
          <a:bodyPr wrap="square" rtlCol="0">
            <a:spAutoFit/>
          </a:bodyPr>
          <a:lstStyle/>
          <a:p>
            <a:pPr algn="ctr"/>
            <a:r>
              <a:rPr lang="en-US" sz="1600" b="1" dirty="0">
                <a:solidFill>
                  <a:srgbClr val="C00000"/>
                </a:solidFill>
              </a:rPr>
              <a:t>Address</a:t>
            </a:r>
          </a:p>
        </p:txBody>
      </p:sp>
      <p:sp>
        <p:nvSpPr>
          <p:cNvPr id="20" name="TextBox 19">
            <a:extLst>
              <a:ext uri="{FF2B5EF4-FFF2-40B4-BE49-F238E27FC236}">
                <a16:creationId xmlns:a16="http://schemas.microsoft.com/office/drawing/2014/main" id="{CF9AB148-845E-4A16-B6A0-C500347A588E}"/>
              </a:ext>
            </a:extLst>
          </p:cNvPr>
          <p:cNvSpPr txBox="1"/>
          <p:nvPr/>
        </p:nvSpPr>
        <p:spPr>
          <a:xfrm>
            <a:off x="6591357" y="5361068"/>
            <a:ext cx="863958" cy="338554"/>
          </a:xfrm>
          <a:prstGeom prst="rect">
            <a:avLst/>
          </a:prstGeom>
          <a:noFill/>
        </p:spPr>
        <p:txBody>
          <a:bodyPr wrap="square" rtlCol="0">
            <a:spAutoFit/>
          </a:bodyPr>
          <a:lstStyle/>
          <a:p>
            <a:pPr algn="ctr"/>
            <a:r>
              <a:rPr lang="en-US" sz="1600" b="1" dirty="0">
                <a:solidFill>
                  <a:schemeClr val="tx2"/>
                </a:solidFill>
              </a:rPr>
              <a:t>marks</a:t>
            </a:r>
          </a:p>
        </p:txBody>
      </p:sp>
      <p:sp>
        <p:nvSpPr>
          <p:cNvPr id="21" name="TextBox 20">
            <a:extLst>
              <a:ext uri="{FF2B5EF4-FFF2-40B4-BE49-F238E27FC236}">
                <a16:creationId xmlns:a16="http://schemas.microsoft.com/office/drawing/2014/main" id="{77B24126-22BD-46EC-947F-55FC749A2955}"/>
              </a:ext>
            </a:extLst>
          </p:cNvPr>
          <p:cNvSpPr txBox="1"/>
          <p:nvPr/>
        </p:nvSpPr>
        <p:spPr>
          <a:xfrm>
            <a:off x="8459745" y="5352559"/>
            <a:ext cx="863958" cy="338554"/>
          </a:xfrm>
          <a:prstGeom prst="rect">
            <a:avLst/>
          </a:prstGeom>
          <a:noFill/>
        </p:spPr>
        <p:txBody>
          <a:bodyPr wrap="square" rtlCol="0">
            <a:spAutoFit/>
          </a:bodyPr>
          <a:lstStyle/>
          <a:p>
            <a:pPr algn="ctr"/>
            <a:r>
              <a:rPr lang="en-US" sz="1600" b="1" dirty="0">
                <a:solidFill>
                  <a:schemeClr val="tx2"/>
                </a:solidFill>
              </a:rPr>
              <a:t>56</a:t>
            </a:r>
          </a:p>
        </p:txBody>
      </p:sp>
      <p:sp>
        <p:nvSpPr>
          <p:cNvPr id="22" name="TextBox 21">
            <a:extLst>
              <a:ext uri="{FF2B5EF4-FFF2-40B4-BE49-F238E27FC236}">
                <a16:creationId xmlns:a16="http://schemas.microsoft.com/office/drawing/2014/main" id="{F26F995B-786E-4450-9A11-B047DF604B06}"/>
              </a:ext>
            </a:extLst>
          </p:cNvPr>
          <p:cNvSpPr txBox="1"/>
          <p:nvPr/>
        </p:nvSpPr>
        <p:spPr>
          <a:xfrm>
            <a:off x="10123802" y="5323627"/>
            <a:ext cx="863958" cy="338554"/>
          </a:xfrm>
          <a:prstGeom prst="rect">
            <a:avLst/>
          </a:prstGeom>
          <a:noFill/>
        </p:spPr>
        <p:txBody>
          <a:bodyPr wrap="square" rtlCol="0">
            <a:spAutoFit/>
          </a:bodyPr>
          <a:lstStyle/>
          <a:p>
            <a:pPr algn="ctr"/>
            <a:r>
              <a:rPr lang="en-US" sz="1600" b="1" dirty="0">
                <a:solidFill>
                  <a:schemeClr val="tx2"/>
                </a:solidFill>
              </a:rPr>
              <a:t>50000</a:t>
            </a:r>
          </a:p>
        </p:txBody>
      </p:sp>
      <p:sp>
        <p:nvSpPr>
          <p:cNvPr id="23" name="TextBox 22">
            <a:extLst>
              <a:ext uri="{FF2B5EF4-FFF2-40B4-BE49-F238E27FC236}">
                <a16:creationId xmlns:a16="http://schemas.microsoft.com/office/drawing/2014/main" id="{0575F2E0-2BF8-4B90-9883-2BF190AD7F41}"/>
              </a:ext>
            </a:extLst>
          </p:cNvPr>
          <p:cNvSpPr txBox="1"/>
          <p:nvPr/>
        </p:nvSpPr>
        <p:spPr>
          <a:xfrm>
            <a:off x="6591357" y="5793788"/>
            <a:ext cx="863958" cy="338554"/>
          </a:xfrm>
          <a:prstGeom prst="rect">
            <a:avLst/>
          </a:prstGeom>
          <a:noFill/>
        </p:spPr>
        <p:txBody>
          <a:bodyPr wrap="square" rtlCol="0">
            <a:spAutoFit/>
          </a:bodyPr>
          <a:lstStyle/>
          <a:p>
            <a:pPr algn="ctr"/>
            <a:r>
              <a:rPr lang="en-US" sz="1600" b="1" dirty="0">
                <a:solidFill>
                  <a:schemeClr val="tx2"/>
                </a:solidFill>
              </a:rPr>
              <a:t>p</a:t>
            </a:r>
          </a:p>
        </p:txBody>
      </p:sp>
      <p:sp>
        <p:nvSpPr>
          <p:cNvPr id="24" name="TextBox 23">
            <a:extLst>
              <a:ext uri="{FF2B5EF4-FFF2-40B4-BE49-F238E27FC236}">
                <a16:creationId xmlns:a16="http://schemas.microsoft.com/office/drawing/2014/main" id="{8F33A979-56B9-4EAD-A697-FD45D3F06076}"/>
              </a:ext>
            </a:extLst>
          </p:cNvPr>
          <p:cNvSpPr txBox="1"/>
          <p:nvPr/>
        </p:nvSpPr>
        <p:spPr>
          <a:xfrm>
            <a:off x="8433158" y="5793788"/>
            <a:ext cx="863958" cy="338554"/>
          </a:xfrm>
          <a:prstGeom prst="rect">
            <a:avLst/>
          </a:prstGeom>
          <a:noFill/>
        </p:spPr>
        <p:txBody>
          <a:bodyPr wrap="square" rtlCol="0">
            <a:spAutoFit/>
          </a:bodyPr>
          <a:lstStyle/>
          <a:p>
            <a:pPr algn="ctr"/>
            <a:r>
              <a:rPr lang="en-US" sz="1600" b="1" dirty="0">
                <a:solidFill>
                  <a:schemeClr val="tx2"/>
                </a:solidFill>
              </a:rPr>
              <a:t>50000</a:t>
            </a:r>
          </a:p>
        </p:txBody>
      </p:sp>
      <p:sp>
        <p:nvSpPr>
          <p:cNvPr id="25" name="TextBox 24">
            <a:extLst>
              <a:ext uri="{FF2B5EF4-FFF2-40B4-BE49-F238E27FC236}">
                <a16:creationId xmlns:a16="http://schemas.microsoft.com/office/drawing/2014/main" id="{429D2E01-BBC2-42CE-B202-C2EDF4983D45}"/>
              </a:ext>
            </a:extLst>
          </p:cNvPr>
          <p:cNvSpPr txBox="1"/>
          <p:nvPr/>
        </p:nvSpPr>
        <p:spPr>
          <a:xfrm>
            <a:off x="10140146" y="5848050"/>
            <a:ext cx="863958" cy="338554"/>
          </a:xfrm>
          <a:prstGeom prst="rect">
            <a:avLst/>
          </a:prstGeom>
          <a:noFill/>
        </p:spPr>
        <p:txBody>
          <a:bodyPr wrap="square" rtlCol="0">
            <a:spAutoFit/>
          </a:bodyPr>
          <a:lstStyle/>
          <a:p>
            <a:pPr algn="ctr"/>
            <a:r>
              <a:rPr lang="en-US" sz="1600" b="1" dirty="0">
                <a:solidFill>
                  <a:schemeClr val="tx2"/>
                </a:solidFill>
              </a:rPr>
              <a:t>5014</a:t>
            </a:r>
          </a:p>
        </p:txBody>
      </p:sp>
      <p:grpSp>
        <p:nvGrpSpPr>
          <p:cNvPr id="26" name="Group 25">
            <a:extLst>
              <a:ext uri="{FF2B5EF4-FFF2-40B4-BE49-F238E27FC236}">
                <a16:creationId xmlns:a16="http://schemas.microsoft.com/office/drawing/2014/main" id="{E8278A0E-2EF2-499A-B3C5-EAF79290129A}"/>
              </a:ext>
            </a:extLst>
          </p:cNvPr>
          <p:cNvGrpSpPr/>
          <p:nvPr/>
        </p:nvGrpSpPr>
        <p:grpSpPr>
          <a:xfrm>
            <a:off x="9216677" y="5481393"/>
            <a:ext cx="650508" cy="516541"/>
            <a:chOff x="9357679" y="5691121"/>
            <a:chExt cx="650508" cy="577921"/>
          </a:xfrm>
        </p:grpSpPr>
        <p:cxnSp>
          <p:nvCxnSpPr>
            <p:cNvPr id="27" name="Straight Connector 26">
              <a:extLst>
                <a:ext uri="{FF2B5EF4-FFF2-40B4-BE49-F238E27FC236}">
                  <a16:creationId xmlns:a16="http://schemas.microsoft.com/office/drawing/2014/main" id="{359EB5F0-7241-4627-9896-613AA00BC58E}"/>
                </a:ext>
              </a:extLst>
            </p:cNvPr>
            <p:cNvCxnSpPr>
              <a:cxnSpLocks/>
            </p:cNvCxnSpPr>
            <p:nvPr/>
          </p:nvCxnSpPr>
          <p:spPr>
            <a:xfrm flipV="1">
              <a:off x="9623966" y="6255945"/>
              <a:ext cx="384221" cy="4563"/>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F2A2892-FB47-4AE3-8FE1-DA33B3991A50}"/>
                </a:ext>
              </a:extLst>
            </p:cNvPr>
            <p:cNvCxnSpPr>
              <a:cxnSpLocks/>
            </p:cNvCxnSpPr>
            <p:nvPr/>
          </p:nvCxnSpPr>
          <p:spPr>
            <a:xfrm flipV="1">
              <a:off x="10008187" y="5691121"/>
              <a:ext cx="0" cy="577921"/>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3A2D208-55E1-4927-87F2-3BB45058A787}"/>
                </a:ext>
              </a:extLst>
            </p:cNvPr>
            <p:cNvCxnSpPr>
              <a:cxnSpLocks/>
            </p:cNvCxnSpPr>
            <p:nvPr/>
          </p:nvCxnSpPr>
          <p:spPr>
            <a:xfrm flipH="1">
              <a:off x="9357679" y="5704000"/>
              <a:ext cx="650508" cy="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6728786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par>
                                <p:cTn id="41" presetID="10" presetClass="entr" presetSubtype="0" fill="hold" nodeType="withEffect">
                                  <p:stCondLst>
                                    <p:cond delay="50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100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par>
                                <p:cTn id="47" presetID="26" presetClass="emph" presetSubtype="0" repeatCount="indefinite" fill="hold" nodeType="withEffect">
                                  <p:stCondLst>
                                    <p:cond delay="500"/>
                                  </p:stCondLst>
                                  <p:childTnLst>
                                    <p:animEffect transition="out" filter="fade">
                                      <p:cBhvr>
                                        <p:cTn id="48" dur="1000" tmFilter="0, 0; .2, .5; .8, .5; 1, 0"/>
                                        <p:tgtEl>
                                          <p:spTgt spid="13"/>
                                        </p:tgtEl>
                                      </p:cBhvr>
                                    </p:animEffect>
                                    <p:animScale>
                                      <p:cBhvr>
                                        <p:cTn id="49" dur="500" autoRev="1" fill="hold"/>
                                        <p:tgtEl>
                                          <p:spTgt spid="13"/>
                                        </p:tgtEl>
                                      </p:cBhvr>
                                      <p:by x="105000" y="105000"/>
                                    </p:animScale>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fade">
                                      <p:cBhvr>
                                        <p:cTn id="54" dur="500"/>
                                        <p:tgtEl>
                                          <p:spTgt spid="7"/>
                                        </p:tgtEl>
                                      </p:cBhvr>
                                    </p:animEffect>
                                  </p:childTnLst>
                                </p:cTn>
                              </p:par>
                              <p:par>
                                <p:cTn id="55" presetID="10" presetClass="entr" presetSubtype="0" fill="hold" nodeType="withEffect">
                                  <p:stCondLst>
                                    <p:cond delay="50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par>
                                <p:cTn id="58" presetID="10" presetClass="entr" presetSubtype="0" fill="hold" grpId="0" nodeType="withEffect">
                                  <p:stCondLst>
                                    <p:cond delay="1000"/>
                                  </p:stCondLst>
                                  <p:childTnLst>
                                    <p:set>
                                      <p:cBhvr>
                                        <p:cTn id="59" dur="1" fill="hold">
                                          <p:stCondLst>
                                            <p:cond delay="0"/>
                                          </p:stCondLst>
                                        </p:cTn>
                                        <p:tgtEl>
                                          <p:spTgt spid="8"/>
                                        </p:tgtEl>
                                        <p:attrNameLst>
                                          <p:attrName>style.visibility</p:attrName>
                                        </p:attrNameLst>
                                      </p:cBhvr>
                                      <p:to>
                                        <p:strVal val="visible"/>
                                      </p:to>
                                    </p:set>
                                    <p:animEffect transition="in" filter="fade">
                                      <p:cBhvr>
                                        <p:cTn id="60" dur="500"/>
                                        <p:tgtEl>
                                          <p:spTgt spid="8"/>
                                        </p:tgtEl>
                                      </p:cBhvr>
                                    </p:animEffect>
                                  </p:childTnLst>
                                </p:cTn>
                              </p:par>
                              <p:par>
                                <p:cTn id="61" presetID="26" presetClass="emph" presetSubtype="0" repeatCount="indefinite" fill="hold" nodeType="withEffect">
                                  <p:stCondLst>
                                    <p:cond delay="500"/>
                                  </p:stCondLst>
                                  <p:childTnLst>
                                    <p:animEffect transition="out" filter="fade">
                                      <p:cBhvr>
                                        <p:cTn id="62" dur="1000" tmFilter="0, 0; .2, .5; .8, .5; 1, 0"/>
                                        <p:tgtEl>
                                          <p:spTgt spid="14"/>
                                        </p:tgtEl>
                                      </p:cBhvr>
                                    </p:animEffect>
                                    <p:animScale>
                                      <p:cBhvr>
                                        <p:cTn id="63" dur="500" autoRev="1" fill="hold"/>
                                        <p:tgtEl>
                                          <p:spTgt spid="14"/>
                                        </p:tgtEl>
                                      </p:cBhvr>
                                      <p:by x="105000" y="105000"/>
                                    </p:animScale>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fade">
                                      <p:cBhvr>
                                        <p:cTn id="68" dur="500"/>
                                        <p:tgtEl>
                                          <p:spTgt spid="11"/>
                                        </p:tgtEl>
                                      </p:cBhvr>
                                    </p:animEffect>
                                  </p:childTnLst>
                                </p:cTn>
                              </p:par>
                              <p:par>
                                <p:cTn id="69" presetID="10" presetClass="entr" presetSubtype="0" fill="hold" nodeType="withEffect">
                                  <p:stCondLst>
                                    <p:cond delay="500"/>
                                  </p:stCondLst>
                                  <p:childTnLst>
                                    <p:set>
                                      <p:cBhvr>
                                        <p:cTn id="70" dur="1" fill="hold">
                                          <p:stCondLst>
                                            <p:cond delay="0"/>
                                          </p:stCondLst>
                                        </p:cTn>
                                        <p:tgtEl>
                                          <p:spTgt spid="15"/>
                                        </p:tgtEl>
                                        <p:attrNameLst>
                                          <p:attrName>style.visibility</p:attrName>
                                        </p:attrNameLst>
                                      </p:cBhvr>
                                      <p:to>
                                        <p:strVal val="visible"/>
                                      </p:to>
                                    </p:set>
                                    <p:animEffect transition="in" filter="fade">
                                      <p:cBhvr>
                                        <p:cTn id="71" dur="500"/>
                                        <p:tgtEl>
                                          <p:spTgt spid="15"/>
                                        </p:tgtEl>
                                      </p:cBhvr>
                                    </p:animEffect>
                                  </p:childTnLst>
                                </p:cTn>
                              </p:par>
                              <p:par>
                                <p:cTn id="72" presetID="10" presetClass="entr" presetSubtype="0" fill="hold" grpId="0" nodeType="withEffect">
                                  <p:stCondLst>
                                    <p:cond delay="1000"/>
                                  </p:stCondLst>
                                  <p:childTnLst>
                                    <p:set>
                                      <p:cBhvr>
                                        <p:cTn id="73" dur="1" fill="hold">
                                          <p:stCondLst>
                                            <p:cond delay="0"/>
                                          </p:stCondLst>
                                        </p:cTn>
                                        <p:tgtEl>
                                          <p:spTgt spid="12"/>
                                        </p:tgtEl>
                                        <p:attrNameLst>
                                          <p:attrName>style.visibility</p:attrName>
                                        </p:attrNameLst>
                                      </p:cBhvr>
                                      <p:to>
                                        <p:strVal val="visible"/>
                                      </p:to>
                                    </p:set>
                                    <p:animEffect transition="in" filter="fade">
                                      <p:cBhvr>
                                        <p:cTn id="74" dur="500"/>
                                        <p:tgtEl>
                                          <p:spTgt spid="12"/>
                                        </p:tgtEl>
                                      </p:cBhvr>
                                    </p:animEffect>
                                  </p:childTnLst>
                                </p:cTn>
                              </p:par>
                              <p:par>
                                <p:cTn id="75" presetID="26" presetClass="emph" presetSubtype="0" repeatCount="indefinite" fill="hold" nodeType="withEffect">
                                  <p:stCondLst>
                                    <p:cond delay="500"/>
                                  </p:stCondLst>
                                  <p:childTnLst>
                                    <p:animEffect transition="out" filter="fade">
                                      <p:cBhvr>
                                        <p:cTn id="76" dur="1000" tmFilter="0, 0; .2, .5; .8, .5; 1, 0"/>
                                        <p:tgtEl>
                                          <p:spTgt spid="15"/>
                                        </p:tgtEl>
                                      </p:cBhvr>
                                    </p:animEffect>
                                    <p:animScale>
                                      <p:cBhvr>
                                        <p:cTn id="77" dur="500" autoRev="1" fill="hold"/>
                                        <p:tgtEl>
                                          <p:spTgt spid="15"/>
                                        </p:tgtEl>
                                      </p:cBhvr>
                                      <p:by x="105000" y="105000"/>
                                    </p:animScale>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16"/>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16">
                                            <p:txEl>
                                              <p:pRg st="1" end="1"/>
                                            </p:txEl>
                                          </p:spTgt>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500"/>
                                        <p:tgtEl>
                                          <p:spTgt spid="17"/>
                                        </p:tgtEl>
                                      </p:cBhvr>
                                    </p:animEffect>
                                  </p:childTnLst>
                                </p:cTn>
                              </p:par>
                              <p:par>
                                <p:cTn id="91" presetID="10" presetClass="entr" presetSubtype="0" fill="hold" grpId="0" nodeType="withEffect">
                                  <p:stCondLst>
                                    <p:cond delay="500"/>
                                  </p:stCondLst>
                                  <p:childTnLst>
                                    <p:set>
                                      <p:cBhvr>
                                        <p:cTn id="92" dur="1" fill="hold">
                                          <p:stCondLst>
                                            <p:cond delay="0"/>
                                          </p:stCondLst>
                                        </p:cTn>
                                        <p:tgtEl>
                                          <p:spTgt spid="18"/>
                                        </p:tgtEl>
                                        <p:attrNameLst>
                                          <p:attrName>style.visibility</p:attrName>
                                        </p:attrNameLst>
                                      </p:cBhvr>
                                      <p:to>
                                        <p:strVal val="visible"/>
                                      </p:to>
                                    </p:set>
                                    <p:animEffect transition="in" filter="fade">
                                      <p:cBhvr>
                                        <p:cTn id="93" dur="500"/>
                                        <p:tgtEl>
                                          <p:spTgt spid="18"/>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20"/>
                                        </p:tgtEl>
                                        <p:attrNameLst>
                                          <p:attrName>style.visibility</p:attrName>
                                        </p:attrNameLst>
                                      </p:cBhvr>
                                      <p:to>
                                        <p:strVal val="visible"/>
                                      </p:to>
                                    </p:set>
                                    <p:animEffect transition="in" filter="fade">
                                      <p:cBhvr>
                                        <p:cTn id="98" dur="500"/>
                                        <p:tgtEl>
                                          <p:spTgt spid="20"/>
                                        </p:tgtEl>
                                      </p:cBhvr>
                                    </p:animEffect>
                                  </p:childTnLst>
                                </p:cTn>
                              </p:par>
                              <p:par>
                                <p:cTn id="99" presetID="10" presetClass="entr" presetSubtype="0" fill="hold" grpId="0" nodeType="withEffect">
                                  <p:stCondLst>
                                    <p:cond delay="500"/>
                                  </p:stCondLst>
                                  <p:childTnLst>
                                    <p:set>
                                      <p:cBhvr>
                                        <p:cTn id="100" dur="1" fill="hold">
                                          <p:stCondLst>
                                            <p:cond delay="0"/>
                                          </p:stCondLst>
                                        </p:cTn>
                                        <p:tgtEl>
                                          <p:spTgt spid="21"/>
                                        </p:tgtEl>
                                        <p:attrNameLst>
                                          <p:attrName>style.visibility</p:attrName>
                                        </p:attrNameLst>
                                      </p:cBhvr>
                                      <p:to>
                                        <p:strVal val="visible"/>
                                      </p:to>
                                    </p:set>
                                    <p:animEffect transition="in" filter="fade">
                                      <p:cBhvr>
                                        <p:cTn id="101" dur="500"/>
                                        <p:tgtEl>
                                          <p:spTgt spid="21"/>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23"/>
                                        </p:tgtEl>
                                        <p:attrNameLst>
                                          <p:attrName>style.visibility</p:attrName>
                                        </p:attrNameLst>
                                      </p:cBhvr>
                                      <p:to>
                                        <p:strVal val="visible"/>
                                      </p:to>
                                    </p:set>
                                    <p:animEffect transition="in" filter="fade">
                                      <p:cBhvr>
                                        <p:cTn id="106" dur="500"/>
                                        <p:tgtEl>
                                          <p:spTgt spid="23"/>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19"/>
                                        </p:tgtEl>
                                        <p:attrNameLst>
                                          <p:attrName>style.visibility</p:attrName>
                                        </p:attrNameLst>
                                      </p:cBhvr>
                                      <p:to>
                                        <p:strVal val="visible"/>
                                      </p:to>
                                    </p:set>
                                    <p:animEffect transition="in" filter="fade">
                                      <p:cBhvr>
                                        <p:cTn id="111" dur="500"/>
                                        <p:tgtEl>
                                          <p:spTgt spid="19"/>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22"/>
                                        </p:tgtEl>
                                        <p:attrNameLst>
                                          <p:attrName>style.visibility</p:attrName>
                                        </p:attrNameLst>
                                      </p:cBhvr>
                                      <p:to>
                                        <p:strVal val="visible"/>
                                      </p:to>
                                    </p:set>
                                    <p:animEffect transition="in" filter="fade">
                                      <p:cBhvr>
                                        <p:cTn id="116" dur="500"/>
                                        <p:tgtEl>
                                          <p:spTgt spid="22"/>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24"/>
                                        </p:tgtEl>
                                        <p:attrNameLst>
                                          <p:attrName>style.visibility</p:attrName>
                                        </p:attrNameLst>
                                      </p:cBhvr>
                                      <p:to>
                                        <p:strVal val="visible"/>
                                      </p:to>
                                    </p:set>
                                    <p:animEffect transition="in" filter="fade">
                                      <p:cBhvr>
                                        <p:cTn id="121" dur="500"/>
                                        <p:tgtEl>
                                          <p:spTgt spid="24"/>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26"/>
                                        </p:tgtEl>
                                        <p:attrNameLst>
                                          <p:attrName>style.visibility</p:attrName>
                                        </p:attrNameLst>
                                      </p:cBhvr>
                                      <p:to>
                                        <p:strVal val="visible"/>
                                      </p:to>
                                    </p:set>
                                    <p:animEffect transition="in" filter="fade">
                                      <p:cBhvr>
                                        <p:cTn id="126" dur="500"/>
                                        <p:tgtEl>
                                          <p:spTgt spid="26"/>
                                        </p:tgtEl>
                                      </p:cBhvr>
                                    </p:animEffect>
                                  </p:childTnLst>
                                </p:cTn>
                              </p:par>
                              <p:par>
                                <p:cTn id="127" presetID="26" presetClass="emph" presetSubtype="0" repeatCount="indefinite" fill="hold" nodeType="withEffect">
                                  <p:stCondLst>
                                    <p:cond delay="0"/>
                                  </p:stCondLst>
                                  <p:childTnLst>
                                    <p:animEffect transition="out" filter="fade">
                                      <p:cBhvr>
                                        <p:cTn id="128" dur="1000" tmFilter="0, 0; .2, .5; .8, .5; 1, 0"/>
                                        <p:tgtEl>
                                          <p:spTgt spid="26"/>
                                        </p:tgtEl>
                                      </p:cBhvr>
                                    </p:animEffect>
                                    <p:animScale>
                                      <p:cBhvr>
                                        <p:cTn id="129" dur="500" autoRev="1" fill="hold"/>
                                        <p:tgtEl>
                                          <p:spTgt spid="26"/>
                                        </p:tgtEl>
                                      </p:cBhvr>
                                      <p:by x="105000" y="105000"/>
                                    </p:animScale>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25"/>
                                        </p:tgtEl>
                                        <p:attrNameLst>
                                          <p:attrName>style.visibility</p:attrName>
                                        </p:attrNameLst>
                                      </p:cBhvr>
                                      <p:to>
                                        <p:strVal val="visible"/>
                                      </p:to>
                                    </p:set>
                                    <p:animEffect transition="in" filter="fade">
                                      <p:cBhvr>
                                        <p:cTn id="13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11" grpId="0"/>
      <p:bldP spid="12" grpId="0"/>
      <p:bldP spid="16" grpId="0" animBg="1"/>
      <p:bldP spid="17" grpId="0"/>
      <p:bldP spid="18" grpId="0"/>
      <p:bldP spid="19" grpId="0"/>
      <p:bldP spid="20" grpId="0"/>
      <p:bldP spid="21" grpId="0"/>
      <p:bldP spid="22" grpId="0"/>
      <p:bldP spid="23" grpId="0"/>
      <p:bldP spid="24" grpId="0"/>
      <p:bldP spid="2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Algorithms for singly linked list</a:t>
            </a:r>
            <a:endParaRPr lang="en-US" dirty="0"/>
          </a:p>
        </p:txBody>
      </p:sp>
      <p:sp>
        <p:nvSpPr>
          <p:cNvPr id="3" name="Content Placeholder 2"/>
          <p:cNvSpPr>
            <a:spLocks noGrp="1"/>
          </p:cNvSpPr>
          <p:nvPr>
            <p:ph idx="4294967295"/>
          </p:nvPr>
        </p:nvSpPr>
        <p:spPr>
          <a:xfrm>
            <a:off x="131180" y="863444"/>
            <a:ext cx="11929641" cy="5590565"/>
          </a:xfrm>
        </p:spPr>
        <p:txBody>
          <a:bodyPr>
            <a:normAutofit/>
          </a:bodyPr>
          <a:lstStyle/>
          <a:p>
            <a:pPr marL="457200" indent="-457200">
              <a:buFont typeface="+mj-lt"/>
              <a:buAutoNum type="arabicPeriod"/>
            </a:pPr>
            <a:r>
              <a:rPr lang="en-US" dirty="0"/>
              <a:t>Insert at first position</a:t>
            </a:r>
          </a:p>
          <a:p>
            <a:pPr marL="457200" indent="-457200">
              <a:buFont typeface="+mj-lt"/>
              <a:buAutoNum type="arabicPeriod"/>
            </a:pPr>
            <a:r>
              <a:rPr lang="en-US" dirty="0"/>
              <a:t>Insert at last position</a:t>
            </a:r>
          </a:p>
          <a:p>
            <a:pPr marL="457200" indent="-457200">
              <a:buFont typeface="+mj-lt"/>
              <a:buAutoNum type="arabicPeriod"/>
            </a:pPr>
            <a:r>
              <a:rPr lang="en-US" dirty="0"/>
              <a:t>Insert at the specific location</a:t>
            </a:r>
          </a:p>
          <a:p>
            <a:pPr marL="457200" indent="-457200">
              <a:buFont typeface="+mj-lt"/>
              <a:buAutoNum type="arabicPeriod"/>
            </a:pPr>
            <a:r>
              <a:rPr lang="en-US" dirty="0"/>
              <a:t>Delete the first node</a:t>
            </a:r>
          </a:p>
          <a:p>
            <a:pPr marL="457200" indent="-457200">
              <a:buFont typeface="+mj-lt"/>
              <a:buAutoNum type="arabicPeriod"/>
            </a:pPr>
            <a:r>
              <a:rPr lang="en-US" dirty="0"/>
              <a:t>Delete the last node</a:t>
            </a:r>
          </a:p>
          <a:p>
            <a:pPr marL="457200" indent="-457200">
              <a:buFont typeface="+mj-lt"/>
              <a:buAutoNum type="arabicPeriod"/>
            </a:pPr>
            <a:r>
              <a:rPr lang="en-US" dirty="0"/>
              <a:t>Delete the specified node</a:t>
            </a:r>
          </a:p>
          <a:p>
            <a:pPr marL="457200" indent="-457200">
              <a:buFont typeface="+mj-lt"/>
              <a:buAutoNum type="arabicPeriod"/>
            </a:pPr>
            <a:r>
              <a:rPr lang="en-US" dirty="0"/>
              <a:t>Search the node</a:t>
            </a:r>
          </a:p>
          <a:p>
            <a:pPr marL="457200" indent="-457200">
              <a:buFont typeface="+mj-lt"/>
              <a:buAutoNum type="arabicPeriod"/>
            </a:pPr>
            <a:r>
              <a:rPr lang="en-US" dirty="0"/>
              <a:t>Count number of nodes</a:t>
            </a:r>
          </a:p>
          <a:p>
            <a:pPr marL="457200" indent="-457200">
              <a:buFont typeface="+mj-lt"/>
              <a:buAutoNum type="arabicPeriod"/>
            </a:pPr>
            <a:r>
              <a:rPr lang="en-US" dirty="0"/>
              <a:t>Display the list</a:t>
            </a:r>
          </a:p>
          <a:p>
            <a:pPr marL="457200" indent="-457200">
              <a:buFont typeface="+mj-lt"/>
              <a:buAutoNum type="arabicPeriod"/>
            </a:pPr>
            <a:endParaRPr lang="en-US" dirty="0"/>
          </a:p>
        </p:txBody>
      </p:sp>
    </p:spTree>
    <p:extLst>
      <p:ext uri="{BB962C8B-B14F-4D97-AF65-F5344CB8AC3E}">
        <p14:creationId xmlns:p14="http://schemas.microsoft.com/office/powerpoint/2010/main" val="2179044412"/>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a:xfrm>
            <a:off x="831849" y="1709738"/>
            <a:ext cx="10893985" cy="2852737"/>
          </a:xfrm>
        </p:spPr>
        <p:txBody>
          <a:bodyPr/>
          <a:lstStyle/>
          <a:p>
            <a:r>
              <a:rPr lang="en-US" dirty="0">
                <a:solidFill>
                  <a:srgbClr val="1D3064"/>
                </a:solidFill>
              </a:rPr>
              <a:t>Availability List</a:t>
            </a:r>
          </a:p>
        </p:txBody>
      </p:sp>
    </p:spTree>
    <p:extLst>
      <p:ext uri="{BB962C8B-B14F-4D97-AF65-F5344CB8AC3E}">
        <p14:creationId xmlns:p14="http://schemas.microsoft.com/office/powerpoint/2010/main" val="9615064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Availability Stack</a:t>
            </a:r>
            <a:endParaRPr lang="en-US" dirty="0"/>
          </a:p>
        </p:txBody>
      </p:sp>
      <p:sp>
        <p:nvSpPr>
          <p:cNvPr id="3" name="Content Placeholder 2"/>
          <p:cNvSpPr>
            <a:spLocks noGrp="1"/>
          </p:cNvSpPr>
          <p:nvPr>
            <p:ph idx="4294967295"/>
          </p:nvPr>
        </p:nvSpPr>
        <p:spPr>
          <a:xfrm>
            <a:off x="131180" y="863444"/>
            <a:ext cx="11929641" cy="5590565"/>
          </a:xfrm>
        </p:spPr>
        <p:txBody>
          <a:bodyPr>
            <a:normAutofit/>
          </a:bodyPr>
          <a:lstStyle/>
          <a:p>
            <a:pPr marL="265113" indent="-265113" algn="just">
              <a:buClr>
                <a:srgbClr val="C00000"/>
              </a:buClr>
              <a:buFont typeface="Wingdings 3" panose="05040102010807070707" pitchFamily="18" charset="2"/>
              <a:buChar char=""/>
            </a:pPr>
            <a:r>
              <a:rPr lang="en-IN" sz="2400" dirty="0"/>
              <a:t>A </a:t>
            </a:r>
            <a:r>
              <a:rPr lang="en-IN" sz="2400" b="1" dirty="0">
                <a:solidFill>
                  <a:srgbClr val="C00000"/>
                </a:solidFill>
              </a:rPr>
              <a:t>pool or list of free nodes</a:t>
            </a:r>
            <a:r>
              <a:rPr lang="en-IN" sz="2400" dirty="0"/>
              <a:t>, which we refer to as the </a:t>
            </a:r>
            <a:r>
              <a:rPr lang="en-IN" sz="2400" b="1" dirty="0">
                <a:solidFill>
                  <a:srgbClr val="C00000"/>
                </a:solidFill>
              </a:rPr>
              <a:t>availability stack </a:t>
            </a:r>
            <a:r>
              <a:rPr lang="en-IN" sz="2400" dirty="0"/>
              <a:t>is maintained in conjunction with linked allocation.</a:t>
            </a:r>
          </a:p>
          <a:p>
            <a:pPr marL="265113" indent="-265113" algn="just">
              <a:buClr>
                <a:srgbClr val="C00000"/>
              </a:buClr>
              <a:buFont typeface="Wingdings 3" panose="05040102010807070707" pitchFamily="18" charset="2"/>
              <a:buChar char=""/>
            </a:pPr>
            <a:r>
              <a:rPr lang="en-IN" sz="2400" dirty="0"/>
              <a:t>Whenever a node is to be inserted in a list, a free node is taken from the availability stack and linked to the new list.</a:t>
            </a:r>
          </a:p>
          <a:p>
            <a:pPr marL="265113" indent="-265113" algn="just">
              <a:buClr>
                <a:srgbClr val="C00000"/>
              </a:buClr>
              <a:buFont typeface="Wingdings 3" panose="05040102010807070707" pitchFamily="18" charset="2"/>
              <a:buChar char=""/>
            </a:pPr>
            <a:r>
              <a:rPr lang="en-IN" sz="2400" dirty="0"/>
              <a:t>On other end, the deleted node from the list is added to the availability stack.</a:t>
            </a:r>
            <a:endParaRPr lang="en-US" sz="2400" dirty="0"/>
          </a:p>
        </p:txBody>
      </p:sp>
      <p:grpSp>
        <p:nvGrpSpPr>
          <p:cNvPr id="6" name="Group 5"/>
          <p:cNvGrpSpPr/>
          <p:nvPr/>
        </p:nvGrpSpPr>
        <p:grpSpPr>
          <a:xfrm>
            <a:off x="1540693" y="3523344"/>
            <a:ext cx="1066800" cy="457200"/>
            <a:chOff x="685800" y="3505200"/>
            <a:chExt cx="1066800" cy="457200"/>
          </a:xfrm>
        </p:grpSpPr>
        <p:sp>
          <p:nvSpPr>
            <p:cNvPr id="4" name="Rectangle 3"/>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1540693" y="4209144"/>
            <a:ext cx="1066800" cy="457200"/>
            <a:chOff x="685800" y="3505200"/>
            <a:chExt cx="1066800" cy="457200"/>
          </a:xfrm>
        </p:grpSpPr>
        <p:sp>
          <p:nvSpPr>
            <p:cNvPr id="8" name="Rectangle 7"/>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1540693" y="4894944"/>
            <a:ext cx="1066800" cy="457200"/>
            <a:chOff x="685800" y="3505200"/>
            <a:chExt cx="1066800" cy="457200"/>
          </a:xfrm>
        </p:grpSpPr>
        <p:sp>
          <p:nvSpPr>
            <p:cNvPr id="11" name="Rectangle 10"/>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1540693" y="5885544"/>
            <a:ext cx="1066800" cy="457200"/>
            <a:chOff x="685800" y="3505200"/>
            <a:chExt cx="1066800" cy="457200"/>
          </a:xfrm>
        </p:grpSpPr>
        <p:sp>
          <p:nvSpPr>
            <p:cNvPr id="14" name="Rectangle 13"/>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p:nvSpPr>
        <p:spPr>
          <a:xfrm>
            <a:off x="362804" y="3567412"/>
            <a:ext cx="762000" cy="369332"/>
          </a:xfrm>
          <a:prstGeom prst="rect">
            <a:avLst/>
          </a:prstGeom>
          <a:noFill/>
        </p:spPr>
        <p:txBody>
          <a:bodyPr wrap="square" rtlCol="0">
            <a:spAutoFit/>
          </a:bodyPr>
          <a:lstStyle/>
          <a:p>
            <a:r>
              <a:rPr lang="en-IN" b="1" dirty="0">
                <a:solidFill>
                  <a:srgbClr val="C00000"/>
                </a:solidFill>
              </a:rPr>
              <a:t>AVAIL</a:t>
            </a:r>
            <a:endParaRPr lang="en-US" b="1" dirty="0">
              <a:solidFill>
                <a:srgbClr val="C00000"/>
              </a:solidFill>
            </a:endParaRPr>
          </a:p>
        </p:txBody>
      </p:sp>
      <p:cxnSp>
        <p:nvCxnSpPr>
          <p:cNvPr id="18" name="Straight Arrow Connector 17"/>
          <p:cNvCxnSpPr/>
          <p:nvPr/>
        </p:nvCxnSpPr>
        <p:spPr>
          <a:xfrm>
            <a:off x="2378893" y="3980544"/>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a:off x="2378893" y="4666344"/>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a:off x="2378893" y="5352144"/>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a:off x="2378893" y="5635829"/>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23" name="Group 22"/>
          <p:cNvGrpSpPr/>
          <p:nvPr/>
        </p:nvGrpSpPr>
        <p:grpSpPr>
          <a:xfrm>
            <a:off x="3902893" y="3523344"/>
            <a:ext cx="1066800" cy="457200"/>
            <a:chOff x="685800" y="3505200"/>
            <a:chExt cx="1066800" cy="457200"/>
          </a:xfrm>
        </p:grpSpPr>
        <p:sp>
          <p:nvSpPr>
            <p:cNvPr id="24" name="Rectangle 23"/>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3902893" y="4209144"/>
            <a:ext cx="1066800" cy="457200"/>
            <a:chOff x="685800" y="3505200"/>
            <a:chExt cx="1066800" cy="457200"/>
          </a:xfrm>
        </p:grpSpPr>
        <p:sp>
          <p:nvSpPr>
            <p:cNvPr id="27" name="Rectangle 26"/>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3902893" y="4894944"/>
            <a:ext cx="1066800" cy="457200"/>
            <a:chOff x="685800" y="3505200"/>
            <a:chExt cx="1066800" cy="457200"/>
          </a:xfrm>
        </p:grpSpPr>
        <p:sp>
          <p:nvSpPr>
            <p:cNvPr id="30" name="Rectangle 29"/>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p:cNvGrpSpPr/>
          <p:nvPr/>
        </p:nvGrpSpPr>
        <p:grpSpPr>
          <a:xfrm>
            <a:off x="3902893" y="5885544"/>
            <a:ext cx="1066800" cy="457200"/>
            <a:chOff x="685800" y="3505200"/>
            <a:chExt cx="1066800" cy="457200"/>
          </a:xfrm>
        </p:grpSpPr>
        <p:sp>
          <p:nvSpPr>
            <p:cNvPr id="33" name="Rectangle 32"/>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6" name="Straight Arrow Connector 35"/>
          <p:cNvCxnSpPr/>
          <p:nvPr/>
        </p:nvCxnSpPr>
        <p:spPr>
          <a:xfrm>
            <a:off x="4741093" y="3980544"/>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7" name="Straight Arrow Connector 36"/>
          <p:cNvCxnSpPr/>
          <p:nvPr/>
        </p:nvCxnSpPr>
        <p:spPr>
          <a:xfrm>
            <a:off x="4741093" y="4666344"/>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8" name="Straight Arrow Connector 37"/>
          <p:cNvCxnSpPr/>
          <p:nvPr/>
        </p:nvCxnSpPr>
        <p:spPr>
          <a:xfrm>
            <a:off x="4741093" y="5352144"/>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p:nvPr/>
        </p:nvCxnSpPr>
        <p:spPr>
          <a:xfrm>
            <a:off x="4741093" y="5635829"/>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stCxn id="16" idx="3"/>
            <a:endCxn id="4" idx="1"/>
          </p:cNvCxnSpPr>
          <p:nvPr/>
        </p:nvCxnSpPr>
        <p:spPr>
          <a:xfrm flipV="1">
            <a:off x="1124805" y="3751944"/>
            <a:ext cx="415889" cy="13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50" name="Group 49"/>
          <p:cNvGrpSpPr/>
          <p:nvPr/>
        </p:nvGrpSpPr>
        <p:grpSpPr>
          <a:xfrm>
            <a:off x="2648805" y="3687412"/>
            <a:ext cx="1177889" cy="369332"/>
            <a:chOff x="2403511" y="3745468"/>
            <a:chExt cx="1177889" cy="369332"/>
          </a:xfrm>
        </p:grpSpPr>
        <p:sp>
          <p:nvSpPr>
            <p:cNvPr id="46" name="TextBox 45"/>
            <p:cNvSpPr txBox="1"/>
            <p:nvPr/>
          </p:nvSpPr>
          <p:spPr>
            <a:xfrm>
              <a:off x="2403511" y="3745468"/>
              <a:ext cx="762000" cy="369332"/>
            </a:xfrm>
            <a:prstGeom prst="rect">
              <a:avLst/>
            </a:prstGeom>
            <a:noFill/>
          </p:spPr>
          <p:txBody>
            <a:bodyPr wrap="square" rtlCol="0">
              <a:spAutoFit/>
            </a:bodyPr>
            <a:lstStyle/>
            <a:p>
              <a:r>
                <a:rPr lang="en-IN" b="1" dirty="0">
                  <a:solidFill>
                    <a:srgbClr val="C00000"/>
                  </a:solidFill>
                </a:rPr>
                <a:t>AVAIL</a:t>
              </a:r>
              <a:endParaRPr lang="en-US" b="1" dirty="0">
                <a:solidFill>
                  <a:srgbClr val="C00000"/>
                </a:solidFill>
              </a:endParaRPr>
            </a:p>
          </p:txBody>
        </p:sp>
        <p:cxnSp>
          <p:nvCxnSpPr>
            <p:cNvPr id="47" name="Straight Arrow Connector 46"/>
            <p:cNvCxnSpPr>
              <a:stCxn id="46" idx="3"/>
            </p:cNvCxnSpPr>
            <p:nvPr/>
          </p:nvCxnSpPr>
          <p:spPr>
            <a:xfrm flipV="1">
              <a:off x="3165511" y="3930000"/>
              <a:ext cx="415889" cy="13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48" name="TextBox 47"/>
          <p:cNvSpPr txBox="1"/>
          <p:nvPr/>
        </p:nvSpPr>
        <p:spPr>
          <a:xfrm>
            <a:off x="2648804" y="3458812"/>
            <a:ext cx="762000" cy="369332"/>
          </a:xfrm>
          <a:prstGeom prst="rect">
            <a:avLst/>
          </a:prstGeom>
          <a:noFill/>
        </p:spPr>
        <p:txBody>
          <a:bodyPr wrap="square" rtlCol="0">
            <a:spAutoFit/>
          </a:bodyPr>
          <a:lstStyle/>
          <a:p>
            <a:r>
              <a:rPr lang="en-IN" b="1" dirty="0">
                <a:solidFill>
                  <a:srgbClr val="C00000"/>
                </a:solidFill>
              </a:rPr>
              <a:t>NEW</a:t>
            </a:r>
            <a:endParaRPr lang="en-US" b="1" dirty="0">
              <a:solidFill>
                <a:srgbClr val="C00000"/>
              </a:solidFill>
            </a:endParaRPr>
          </a:p>
        </p:txBody>
      </p:sp>
      <p:cxnSp>
        <p:nvCxnSpPr>
          <p:cNvPr id="49" name="Straight Arrow Connector 48"/>
          <p:cNvCxnSpPr>
            <a:stCxn id="48" idx="3"/>
          </p:cNvCxnSpPr>
          <p:nvPr/>
        </p:nvCxnSpPr>
        <p:spPr>
          <a:xfrm flipV="1">
            <a:off x="3410805" y="3643344"/>
            <a:ext cx="415889" cy="13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51" name="Straight Connector 50"/>
          <p:cNvCxnSpPr/>
          <p:nvPr/>
        </p:nvCxnSpPr>
        <p:spPr>
          <a:xfrm flipH="1">
            <a:off x="4447544" y="3540993"/>
            <a:ext cx="517947" cy="437029"/>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1492013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nodeType="clickEffect">
                                  <p:stCondLst>
                                    <p:cond delay="0"/>
                                  </p:stCondLst>
                                  <p:childTnLst>
                                    <p:animMotion origin="layout" path="M 5E-6 -3.33333E-6 L 5E-6 0.07153 " pathEditMode="relative" rAng="0" ptsTypes="AA">
                                      <p:cBhvr>
                                        <p:cTn id="70" dur="2000" fill="hold"/>
                                        <p:tgtEl>
                                          <p:spTgt spid="50"/>
                                        </p:tgtEl>
                                        <p:attrNameLst>
                                          <p:attrName>ppt_x</p:attrName>
                                          <p:attrName>ppt_y</p:attrName>
                                        </p:attrNameLst>
                                      </p:cBhvr>
                                      <p:rCtr x="0" y="3565"/>
                                    </p:animMotion>
                                  </p:childTnLst>
                                </p:cTn>
                              </p:par>
                            </p:childTnLst>
                          </p:cTn>
                        </p:par>
                      </p:childTnLst>
                    </p:cTn>
                  </p:par>
                  <p:par>
                    <p:cTn id="71" fill="hold">
                      <p:stCondLst>
                        <p:cond delay="indefinite"/>
                      </p:stCondLst>
                      <p:childTnLst>
                        <p:par>
                          <p:cTn id="72" fill="hold">
                            <p:stCondLst>
                              <p:cond delay="0"/>
                            </p:stCondLst>
                            <p:childTnLst>
                              <p:par>
                                <p:cTn id="73" presetID="22" presetClass="exit" presetSubtype="4" fill="hold" nodeType="clickEffect">
                                  <p:stCondLst>
                                    <p:cond delay="0"/>
                                  </p:stCondLst>
                                  <p:childTnLst>
                                    <p:animEffect transition="out" filter="wipe(down)">
                                      <p:cBhvr>
                                        <p:cTn id="74" dur="500"/>
                                        <p:tgtEl>
                                          <p:spTgt spid="36"/>
                                        </p:tgtEl>
                                      </p:cBhvr>
                                    </p:animEffect>
                                    <p:set>
                                      <p:cBhvr>
                                        <p:cTn id="75" dur="1" fill="hold">
                                          <p:stCondLst>
                                            <p:cond delay="499"/>
                                          </p:stCondLst>
                                        </p:cTn>
                                        <p:tgtEl>
                                          <p:spTgt spid="36"/>
                                        </p:tgtEl>
                                        <p:attrNameLst>
                                          <p:attrName>style.visibility</p:attrName>
                                        </p:attrNameLst>
                                      </p:cBhvr>
                                      <p:to>
                                        <p:strVal val="hidden"/>
                                      </p:to>
                                    </p:set>
                                  </p:childTnLst>
                                </p:cTn>
                              </p:par>
                              <p:par>
                                <p:cTn id="76" presetID="22" presetClass="entr" presetSubtype="1" fill="hold" nodeType="withEffect">
                                  <p:stCondLst>
                                    <p:cond delay="0"/>
                                  </p:stCondLst>
                                  <p:childTnLst>
                                    <p:set>
                                      <p:cBhvr>
                                        <p:cTn id="77" dur="1" fill="hold">
                                          <p:stCondLst>
                                            <p:cond delay="0"/>
                                          </p:stCondLst>
                                        </p:cTn>
                                        <p:tgtEl>
                                          <p:spTgt spid="51"/>
                                        </p:tgtEl>
                                        <p:attrNameLst>
                                          <p:attrName>style.visibility</p:attrName>
                                        </p:attrNameLst>
                                      </p:cBhvr>
                                      <p:to>
                                        <p:strVal val="visible"/>
                                      </p:to>
                                    </p:set>
                                    <p:animEffect transition="in" filter="wipe(up)">
                                      <p:cBhvr>
                                        <p:cTn id="7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4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a:xfrm>
            <a:off x="831849" y="1709738"/>
            <a:ext cx="10893985" cy="2852737"/>
          </a:xfrm>
        </p:spPr>
        <p:txBody>
          <a:bodyPr/>
          <a:lstStyle/>
          <a:p>
            <a:r>
              <a:rPr lang="en-US" dirty="0">
                <a:solidFill>
                  <a:srgbClr val="1D3064"/>
                </a:solidFill>
              </a:rPr>
              <a:t>Singly Linked List Insertion Operations</a:t>
            </a:r>
          </a:p>
        </p:txBody>
      </p:sp>
    </p:spTree>
    <p:extLst>
      <p:ext uri="{BB962C8B-B14F-4D97-AF65-F5344CB8AC3E}">
        <p14:creationId xmlns:p14="http://schemas.microsoft.com/office/powerpoint/2010/main" val="2578985877"/>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Singly Linked List Insertion Operations-Create Node </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0" indent="0">
              <a:spcBef>
                <a:spcPts val="0"/>
              </a:spcBef>
              <a:buNone/>
            </a:pPr>
            <a:r>
              <a:rPr lang="en-US" b="1" dirty="0"/>
              <a:t>Step 1:</a:t>
            </a:r>
            <a:r>
              <a:rPr lang="en-US" dirty="0"/>
              <a:t>[Initially list is empty or check whether any node exists or not] </a:t>
            </a:r>
          </a:p>
          <a:p>
            <a:pPr marL="874713" indent="0">
              <a:spcBef>
                <a:spcPts val="0"/>
              </a:spcBef>
              <a:buNone/>
            </a:pPr>
            <a:r>
              <a:rPr lang="en-US" dirty="0">
                <a:solidFill>
                  <a:srgbClr val="1D6FA9"/>
                </a:solidFill>
              </a:rPr>
              <a:t>if</a:t>
            </a:r>
            <a:r>
              <a:rPr lang="en-US" dirty="0"/>
              <a:t>(</a:t>
            </a:r>
            <a:r>
              <a:rPr lang="en-US" dirty="0">
                <a:solidFill>
                  <a:srgbClr val="C00000"/>
                </a:solidFill>
              </a:rPr>
              <a:t>First = NULL</a:t>
            </a:r>
            <a:r>
              <a:rPr lang="en-US" dirty="0"/>
              <a:t>)  then </a:t>
            </a:r>
          </a:p>
          <a:p>
            <a:pPr marL="1371600" indent="0">
              <a:spcBef>
                <a:spcPts val="0"/>
              </a:spcBef>
              <a:buNone/>
            </a:pPr>
            <a:r>
              <a:rPr lang="en-US" dirty="0"/>
              <a:t>Write(“Linked list is empty”) </a:t>
            </a:r>
          </a:p>
          <a:p>
            <a:pPr marL="0" indent="0">
              <a:spcBef>
                <a:spcPts val="0"/>
              </a:spcBef>
              <a:buNone/>
            </a:pPr>
            <a:r>
              <a:rPr lang="en-US" b="1" dirty="0"/>
              <a:t>Step 2:</a:t>
            </a:r>
            <a:r>
              <a:rPr lang="en-US" dirty="0"/>
              <a:t>[To create </a:t>
            </a:r>
            <a:r>
              <a:rPr lang="en-US" dirty="0" err="1"/>
              <a:t>New_Node</a:t>
            </a:r>
            <a:r>
              <a:rPr lang="en-US" dirty="0"/>
              <a:t> - Remove free node from availability list] </a:t>
            </a:r>
          </a:p>
          <a:p>
            <a:pPr marL="874713" indent="0">
              <a:spcBef>
                <a:spcPts val="0"/>
              </a:spcBef>
              <a:buNone/>
            </a:pPr>
            <a:r>
              <a:rPr lang="en-US" dirty="0">
                <a:solidFill>
                  <a:srgbClr val="1D6FA9"/>
                </a:solidFill>
              </a:rPr>
              <a:t>if</a:t>
            </a:r>
            <a:r>
              <a:rPr lang="en-US" dirty="0"/>
              <a:t>(</a:t>
            </a:r>
            <a:r>
              <a:rPr lang="en-US" dirty="0">
                <a:solidFill>
                  <a:srgbClr val="C00000"/>
                </a:solidFill>
              </a:rPr>
              <a:t>First = NULL</a:t>
            </a:r>
            <a:r>
              <a:rPr lang="en-US" dirty="0"/>
              <a:t>)  then </a:t>
            </a:r>
          </a:p>
          <a:p>
            <a:pPr marL="1371600" indent="0">
              <a:spcBef>
                <a:spcPts val="0"/>
              </a:spcBef>
              <a:buNone/>
            </a:pPr>
            <a:r>
              <a:rPr lang="en-US" dirty="0" err="1">
                <a:solidFill>
                  <a:srgbClr val="1D6FA9"/>
                </a:solidFill>
              </a:rPr>
              <a:t>New_Node</a:t>
            </a:r>
            <a:r>
              <a:rPr lang="en-US" dirty="0">
                <a:solidFill>
                  <a:srgbClr val="1D6FA9"/>
                </a:solidFill>
              </a:rPr>
              <a:t> </a:t>
            </a:r>
            <a:r>
              <a:rPr lang="en-US" dirty="0">
                <a:solidFill>
                  <a:srgbClr val="1D6FA9"/>
                </a:solidFill>
                <a:sym typeface="Wingdings 3" panose="05040102010807070707" pitchFamily="18" charset="2"/>
              </a:rPr>
              <a:t></a:t>
            </a:r>
            <a:r>
              <a:rPr lang="en-US" dirty="0">
                <a:solidFill>
                  <a:srgbClr val="1D6FA9"/>
                </a:solidFill>
              </a:rPr>
              <a:t> Avail </a:t>
            </a:r>
          </a:p>
          <a:p>
            <a:pPr marL="1371600" indent="0">
              <a:spcBef>
                <a:spcPts val="0"/>
              </a:spcBef>
              <a:buNone/>
            </a:pPr>
            <a:r>
              <a:rPr lang="en-US" dirty="0">
                <a:solidFill>
                  <a:srgbClr val="1D6FA9"/>
                </a:solidFill>
              </a:rPr>
              <a:t>Avail </a:t>
            </a:r>
            <a:r>
              <a:rPr lang="en-US" dirty="0">
                <a:solidFill>
                  <a:srgbClr val="1D6FA9"/>
                </a:solidFill>
                <a:sym typeface="Wingdings 3" panose="05040102010807070707" pitchFamily="18" charset="2"/>
              </a:rPr>
              <a:t></a:t>
            </a:r>
            <a:r>
              <a:rPr lang="en-US" dirty="0">
                <a:solidFill>
                  <a:srgbClr val="1D6FA9"/>
                </a:solidFill>
              </a:rPr>
              <a:t> LINK(</a:t>
            </a:r>
            <a:r>
              <a:rPr lang="en-US" dirty="0">
                <a:solidFill>
                  <a:srgbClr val="C00000"/>
                </a:solidFill>
              </a:rPr>
              <a:t>Avail</a:t>
            </a:r>
            <a:r>
              <a:rPr lang="en-US" dirty="0">
                <a:solidFill>
                  <a:srgbClr val="1D6FA9"/>
                </a:solidFill>
              </a:rPr>
              <a:t>)</a:t>
            </a:r>
          </a:p>
          <a:p>
            <a:pPr marL="0" indent="0">
              <a:spcBef>
                <a:spcPts val="0"/>
              </a:spcBef>
              <a:buNone/>
            </a:pPr>
            <a:r>
              <a:rPr lang="en-US" b="1" dirty="0"/>
              <a:t>Step 3:</a:t>
            </a:r>
            <a:r>
              <a:rPr lang="en-US" dirty="0"/>
              <a:t>[Assign a value to the information part of the node] </a:t>
            </a:r>
          </a:p>
          <a:p>
            <a:pPr marL="874800" indent="0">
              <a:spcBef>
                <a:spcPts val="0"/>
              </a:spcBef>
              <a:buNone/>
            </a:pPr>
            <a:r>
              <a:rPr lang="en-US" dirty="0">
                <a:solidFill>
                  <a:srgbClr val="1D6FA9"/>
                </a:solidFill>
              </a:rPr>
              <a:t>INFO(</a:t>
            </a:r>
            <a:r>
              <a:rPr lang="en-US" dirty="0" err="1">
                <a:solidFill>
                  <a:srgbClr val="1D6FA9"/>
                </a:solidFill>
              </a:rPr>
              <a:t>New_Node</a:t>
            </a:r>
            <a:r>
              <a:rPr lang="en-US" dirty="0">
                <a:solidFill>
                  <a:srgbClr val="1D6FA9"/>
                </a:solidFill>
              </a:rPr>
              <a:t>) </a:t>
            </a:r>
            <a:r>
              <a:rPr lang="en-US" dirty="0">
                <a:solidFill>
                  <a:srgbClr val="1D6FA9"/>
                </a:solidFill>
                <a:sym typeface="Wingdings 3" panose="05040102010807070707" pitchFamily="18" charset="2"/>
              </a:rPr>
              <a:t></a:t>
            </a:r>
            <a:r>
              <a:rPr lang="en-US" dirty="0">
                <a:solidFill>
                  <a:srgbClr val="1D6FA9"/>
                </a:solidFill>
              </a:rPr>
              <a:t> </a:t>
            </a:r>
            <a:r>
              <a:rPr lang="en-US" dirty="0">
                <a:solidFill>
                  <a:srgbClr val="C00000"/>
                </a:solidFill>
              </a:rPr>
              <a:t>X </a:t>
            </a:r>
          </a:p>
          <a:p>
            <a:pPr marL="0" indent="0">
              <a:spcBef>
                <a:spcPts val="0"/>
              </a:spcBef>
              <a:buNone/>
            </a:pPr>
            <a:r>
              <a:rPr lang="en-US" b="1" dirty="0"/>
              <a:t>Step 4:</a:t>
            </a:r>
            <a:r>
              <a:rPr lang="en-US" dirty="0"/>
              <a:t>[Assign </a:t>
            </a:r>
            <a:r>
              <a:rPr lang="en-US" b="1" dirty="0"/>
              <a:t>NULL</a:t>
            </a:r>
            <a:r>
              <a:rPr lang="en-US" dirty="0"/>
              <a:t> to the address part for </a:t>
            </a:r>
            <a:r>
              <a:rPr lang="en-US" dirty="0" err="1"/>
              <a:t>New_Node</a:t>
            </a:r>
            <a:r>
              <a:rPr lang="en-US" dirty="0"/>
              <a:t> to indicate end </a:t>
            </a:r>
          </a:p>
          <a:p>
            <a:pPr marL="0" indent="0">
              <a:spcBef>
                <a:spcPts val="0"/>
              </a:spcBef>
              <a:buNone/>
            </a:pPr>
            <a:r>
              <a:rPr lang="en-US" dirty="0"/>
              <a:t>	of list] </a:t>
            </a:r>
          </a:p>
          <a:p>
            <a:pPr marL="874800" indent="0">
              <a:spcBef>
                <a:spcPts val="0"/>
              </a:spcBef>
              <a:buNone/>
            </a:pPr>
            <a:r>
              <a:rPr lang="en-US" dirty="0">
                <a:solidFill>
                  <a:srgbClr val="1D6FA9"/>
                </a:solidFill>
              </a:rPr>
              <a:t>LINK(</a:t>
            </a:r>
            <a:r>
              <a:rPr lang="en-US" dirty="0" err="1">
                <a:solidFill>
                  <a:srgbClr val="1D6FA9"/>
                </a:solidFill>
              </a:rPr>
              <a:t>New_Node</a:t>
            </a:r>
            <a:r>
              <a:rPr lang="en-US" dirty="0">
                <a:solidFill>
                  <a:srgbClr val="1D6FA9"/>
                </a:solidFill>
              </a:rPr>
              <a:t>) </a:t>
            </a:r>
            <a:r>
              <a:rPr lang="en-US" dirty="0">
                <a:solidFill>
                  <a:srgbClr val="1D6FA9"/>
                </a:solidFill>
                <a:sym typeface="Wingdings 3" panose="05040102010807070707" pitchFamily="18" charset="2"/>
              </a:rPr>
              <a:t></a:t>
            </a:r>
            <a:r>
              <a:rPr lang="en-US" dirty="0">
                <a:solidFill>
                  <a:srgbClr val="1D6FA9"/>
                </a:solidFill>
              </a:rPr>
              <a:t> </a:t>
            </a:r>
            <a:r>
              <a:rPr lang="en-US" dirty="0">
                <a:solidFill>
                  <a:srgbClr val="C00000"/>
                </a:solidFill>
              </a:rPr>
              <a:t>NULL</a:t>
            </a:r>
            <a:r>
              <a:rPr lang="en-US" dirty="0">
                <a:solidFill>
                  <a:srgbClr val="1D6FA9"/>
                </a:solidFill>
              </a:rPr>
              <a:t> </a:t>
            </a:r>
          </a:p>
          <a:p>
            <a:pPr marL="0" indent="0">
              <a:spcBef>
                <a:spcPts val="0"/>
              </a:spcBef>
              <a:buNone/>
            </a:pPr>
            <a:r>
              <a:rPr lang="en-US" b="1" dirty="0"/>
              <a:t>Step 5:</a:t>
            </a:r>
            <a:r>
              <a:rPr lang="en-US" dirty="0"/>
              <a:t>[Assign address of </a:t>
            </a:r>
            <a:r>
              <a:rPr lang="en-US" dirty="0" err="1"/>
              <a:t>New_Node</a:t>
            </a:r>
            <a:r>
              <a:rPr lang="en-US" dirty="0"/>
              <a:t> to </a:t>
            </a:r>
            <a:r>
              <a:rPr lang="en-US" b="1" dirty="0"/>
              <a:t>First</a:t>
            </a:r>
            <a:r>
              <a:rPr lang="en-US" dirty="0"/>
              <a:t> variable] </a:t>
            </a:r>
          </a:p>
          <a:p>
            <a:pPr marL="874800" indent="0">
              <a:spcBef>
                <a:spcPts val="0"/>
              </a:spcBef>
              <a:buNone/>
            </a:pPr>
            <a:r>
              <a:rPr lang="en-US" dirty="0">
                <a:solidFill>
                  <a:srgbClr val="C00000"/>
                </a:solidFill>
              </a:rPr>
              <a:t>First </a:t>
            </a:r>
            <a:r>
              <a:rPr lang="en-US" dirty="0">
                <a:solidFill>
                  <a:srgbClr val="C00000"/>
                </a:solidFill>
                <a:sym typeface="Wingdings 3" panose="05040102010807070707" pitchFamily="18" charset="2"/>
              </a:rPr>
              <a:t></a:t>
            </a:r>
            <a:r>
              <a:rPr lang="en-US" dirty="0">
                <a:solidFill>
                  <a:srgbClr val="C00000"/>
                </a:solidFill>
              </a:rPr>
              <a:t> </a:t>
            </a:r>
            <a:r>
              <a:rPr lang="en-US" dirty="0" err="1">
                <a:solidFill>
                  <a:srgbClr val="C00000"/>
                </a:solidFill>
              </a:rPr>
              <a:t>New_Node</a:t>
            </a:r>
            <a:r>
              <a:rPr lang="en-US" dirty="0">
                <a:solidFill>
                  <a:srgbClr val="C00000"/>
                </a:solidFill>
              </a:rPr>
              <a:t> </a:t>
            </a:r>
          </a:p>
          <a:p>
            <a:pPr marL="0" indent="0">
              <a:spcBef>
                <a:spcPts val="0"/>
              </a:spcBef>
              <a:buNone/>
            </a:pPr>
            <a:r>
              <a:rPr lang="en-US" b="1" dirty="0"/>
              <a:t>Step 6:</a:t>
            </a:r>
            <a:r>
              <a:rPr lang="en-US" dirty="0"/>
              <a:t>[Return the created node] </a:t>
            </a:r>
          </a:p>
          <a:p>
            <a:pPr marL="874800" indent="0">
              <a:spcBef>
                <a:spcPts val="0"/>
              </a:spcBef>
              <a:buNone/>
            </a:pPr>
            <a:r>
              <a:rPr lang="en-US" dirty="0"/>
              <a:t>Return(</a:t>
            </a:r>
            <a:r>
              <a:rPr lang="en-US" dirty="0">
                <a:solidFill>
                  <a:srgbClr val="C00000"/>
                </a:solidFill>
              </a:rPr>
              <a:t>First</a:t>
            </a:r>
            <a:r>
              <a:rPr lang="en-US" dirty="0"/>
              <a:t>) </a:t>
            </a:r>
            <a:endParaRPr lang="en-US" b="1" dirty="0">
              <a:solidFill>
                <a:schemeClr val="accent6"/>
              </a:solidFill>
            </a:endParaRPr>
          </a:p>
        </p:txBody>
      </p:sp>
      <p:sp>
        <p:nvSpPr>
          <p:cNvPr id="37" name="TextBox 36"/>
          <p:cNvSpPr txBox="1"/>
          <p:nvPr/>
        </p:nvSpPr>
        <p:spPr>
          <a:xfrm>
            <a:off x="8953309" y="907583"/>
            <a:ext cx="908677" cy="461665"/>
          </a:xfrm>
          <a:prstGeom prst="rect">
            <a:avLst/>
          </a:prstGeom>
          <a:noFill/>
        </p:spPr>
        <p:txBody>
          <a:bodyPr wrap="square" rtlCol="0">
            <a:spAutoFit/>
          </a:bodyPr>
          <a:lstStyle/>
          <a:p>
            <a:r>
              <a:rPr lang="en-US" sz="2400" b="1" dirty="0">
                <a:solidFill>
                  <a:schemeClr val="accent3">
                    <a:lumMod val="75000"/>
                  </a:schemeClr>
                </a:solidFill>
              </a:rPr>
              <a:t>First</a:t>
            </a:r>
          </a:p>
        </p:txBody>
      </p:sp>
      <p:sp>
        <p:nvSpPr>
          <p:cNvPr id="41" name="TextBox 40"/>
          <p:cNvSpPr txBox="1"/>
          <p:nvPr/>
        </p:nvSpPr>
        <p:spPr>
          <a:xfrm>
            <a:off x="9626197" y="890994"/>
            <a:ext cx="1291726" cy="461665"/>
          </a:xfrm>
          <a:prstGeom prst="rect">
            <a:avLst/>
          </a:prstGeom>
          <a:noFill/>
        </p:spPr>
        <p:txBody>
          <a:bodyPr wrap="square" rtlCol="0">
            <a:spAutoFit/>
          </a:bodyPr>
          <a:lstStyle/>
          <a:p>
            <a:r>
              <a:rPr lang="en-US" sz="2400" b="1" dirty="0">
                <a:solidFill>
                  <a:srgbClr val="C00000"/>
                </a:solidFill>
              </a:rPr>
              <a:t>= NULL</a:t>
            </a:r>
            <a:endParaRPr lang="en-US" sz="2400" dirty="0">
              <a:solidFill>
                <a:srgbClr val="C00000"/>
              </a:solidFill>
            </a:endParaRPr>
          </a:p>
        </p:txBody>
      </p:sp>
      <p:graphicFrame>
        <p:nvGraphicFramePr>
          <p:cNvPr id="42" name="Table 41"/>
          <p:cNvGraphicFramePr>
            <a:graphicFrameLocks noGrp="1"/>
          </p:cNvGraphicFramePr>
          <p:nvPr/>
        </p:nvGraphicFramePr>
        <p:xfrm>
          <a:off x="10058392" y="1959603"/>
          <a:ext cx="1801914" cy="560601"/>
        </p:xfrm>
        <a:graphic>
          <a:graphicData uri="http://schemas.openxmlformats.org/drawingml/2006/table">
            <a:tbl>
              <a:tblPr firstRow="1" bandRow="1">
                <a:tableStyleId>{5940675A-B579-460E-94D1-54222C63F5DA}</a:tableStyleId>
              </a:tblPr>
              <a:tblGrid>
                <a:gridCol w="900957">
                  <a:extLst>
                    <a:ext uri="{9D8B030D-6E8A-4147-A177-3AD203B41FA5}">
                      <a16:colId xmlns:a16="http://schemas.microsoft.com/office/drawing/2014/main" val="20000"/>
                    </a:ext>
                  </a:extLst>
                </a:gridCol>
                <a:gridCol w="900957">
                  <a:extLst>
                    <a:ext uri="{9D8B030D-6E8A-4147-A177-3AD203B41FA5}">
                      <a16:colId xmlns:a16="http://schemas.microsoft.com/office/drawing/2014/main" val="20001"/>
                    </a:ext>
                  </a:extLst>
                </a:gridCol>
              </a:tblGrid>
              <a:tr h="560601">
                <a:tc>
                  <a:txBody>
                    <a:bodyPr/>
                    <a:lstStyle/>
                    <a:p>
                      <a:endParaRPr lang="en-US" sz="2400"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43" name="Table 42"/>
          <p:cNvGraphicFramePr>
            <a:graphicFrameLocks noGrp="1"/>
          </p:cNvGraphicFramePr>
          <p:nvPr/>
        </p:nvGraphicFramePr>
        <p:xfrm>
          <a:off x="10058392" y="3015765"/>
          <a:ext cx="1801914" cy="560601"/>
        </p:xfrm>
        <a:graphic>
          <a:graphicData uri="http://schemas.openxmlformats.org/drawingml/2006/table">
            <a:tbl>
              <a:tblPr firstRow="1" bandRow="1">
                <a:tableStyleId>{5940675A-B579-460E-94D1-54222C63F5DA}</a:tableStyleId>
              </a:tblPr>
              <a:tblGrid>
                <a:gridCol w="900957">
                  <a:extLst>
                    <a:ext uri="{9D8B030D-6E8A-4147-A177-3AD203B41FA5}">
                      <a16:colId xmlns:a16="http://schemas.microsoft.com/office/drawing/2014/main" val="20000"/>
                    </a:ext>
                  </a:extLst>
                </a:gridCol>
                <a:gridCol w="900957">
                  <a:extLst>
                    <a:ext uri="{9D8B030D-6E8A-4147-A177-3AD203B41FA5}">
                      <a16:colId xmlns:a16="http://schemas.microsoft.com/office/drawing/2014/main" val="20001"/>
                    </a:ext>
                  </a:extLst>
                </a:gridCol>
              </a:tblGrid>
              <a:tr h="560601">
                <a:tc>
                  <a:txBody>
                    <a:bodyPr/>
                    <a:lstStyle/>
                    <a:p>
                      <a:endParaRPr lang="en-US" sz="2400"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44" name="Table 43"/>
          <p:cNvGraphicFramePr>
            <a:graphicFrameLocks noGrp="1"/>
          </p:cNvGraphicFramePr>
          <p:nvPr/>
        </p:nvGraphicFramePr>
        <p:xfrm>
          <a:off x="10058392" y="4062581"/>
          <a:ext cx="1801914" cy="560601"/>
        </p:xfrm>
        <a:graphic>
          <a:graphicData uri="http://schemas.openxmlformats.org/drawingml/2006/table">
            <a:tbl>
              <a:tblPr firstRow="1" bandRow="1">
                <a:tableStyleId>{5940675A-B579-460E-94D1-54222C63F5DA}</a:tableStyleId>
              </a:tblPr>
              <a:tblGrid>
                <a:gridCol w="900957">
                  <a:extLst>
                    <a:ext uri="{9D8B030D-6E8A-4147-A177-3AD203B41FA5}">
                      <a16:colId xmlns:a16="http://schemas.microsoft.com/office/drawing/2014/main" val="20000"/>
                    </a:ext>
                  </a:extLst>
                </a:gridCol>
                <a:gridCol w="900957">
                  <a:extLst>
                    <a:ext uri="{9D8B030D-6E8A-4147-A177-3AD203B41FA5}">
                      <a16:colId xmlns:a16="http://schemas.microsoft.com/office/drawing/2014/main" val="20001"/>
                    </a:ext>
                  </a:extLst>
                </a:gridCol>
              </a:tblGrid>
              <a:tr h="560601">
                <a:tc>
                  <a:txBody>
                    <a:bodyPr/>
                    <a:lstStyle/>
                    <a:p>
                      <a:endParaRPr lang="en-US" sz="2400"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47" name="Table 46"/>
          <p:cNvGraphicFramePr>
            <a:graphicFrameLocks noGrp="1"/>
          </p:cNvGraphicFramePr>
          <p:nvPr/>
        </p:nvGraphicFramePr>
        <p:xfrm>
          <a:off x="10058392" y="5107347"/>
          <a:ext cx="1801914" cy="560601"/>
        </p:xfrm>
        <a:graphic>
          <a:graphicData uri="http://schemas.openxmlformats.org/drawingml/2006/table">
            <a:tbl>
              <a:tblPr firstRow="1" bandRow="1">
                <a:tableStyleId>{5940675A-B579-460E-94D1-54222C63F5DA}</a:tableStyleId>
              </a:tblPr>
              <a:tblGrid>
                <a:gridCol w="900957">
                  <a:extLst>
                    <a:ext uri="{9D8B030D-6E8A-4147-A177-3AD203B41FA5}">
                      <a16:colId xmlns:a16="http://schemas.microsoft.com/office/drawing/2014/main" val="20000"/>
                    </a:ext>
                  </a:extLst>
                </a:gridCol>
                <a:gridCol w="900957">
                  <a:extLst>
                    <a:ext uri="{9D8B030D-6E8A-4147-A177-3AD203B41FA5}">
                      <a16:colId xmlns:a16="http://schemas.microsoft.com/office/drawing/2014/main" val="20001"/>
                    </a:ext>
                  </a:extLst>
                </a:gridCol>
              </a:tblGrid>
              <a:tr h="560601">
                <a:tc>
                  <a:txBody>
                    <a:bodyPr/>
                    <a:lstStyle/>
                    <a:p>
                      <a:endParaRPr lang="en-US" sz="2400"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cxnSp>
        <p:nvCxnSpPr>
          <p:cNvPr id="48" name="Straight Arrow Connector 47"/>
          <p:cNvCxnSpPr/>
          <p:nvPr/>
        </p:nvCxnSpPr>
        <p:spPr>
          <a:xfrm>
            <a:off x="11475278" y="3573559"/>
            <a:ext cx="0" cy="484094"/>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11475278" y="4627444"/>
            <a:ext cx="0" cy="484094"/>
          </a:xfrm>
          <a:prstGeom prst="straightConnector1">
            <a:avLst/>
          </a:prstGeom>
          <a:ln w="254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10952972" y="5127036"/>
            <a:ext cx="914400" cy="55049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9648451" y="2237396"/>
            <a:ext cx="407590" cy="577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9155014" y="1868064"/>
            <a:ext cx="702436" cy="400110"/>
          </a:xfrm>
          <a:prstGeom prst="rect">
            <a:avLst/>
          </a:prstGeom>
          <a:noFill/>
        </p:spPr>
        <p:txBody>
          <a:bodyPr wrap="none" rtlCol="0">
            <a:spAutoFit/>
          </a:bodyPr>
          <a:lstStyle/>
          <a:p>
            <a:r>
              <a:rPr lang="en-US" sz="2000" b="1" dirty="0">
                <a:solidFill>
                  <a:schemeClr val="accent3">
                    <a:lumMod val="75000"/>
                  </a:schemeClr>
                </a:solidFill>
              </a:rPr>
              <a:t>Avail</a:t>
            </a:r>
            <a:endParaRPr lang="en-US" b="1" dirty="0">
              <a:solidFill>
                <a:schemeClr val="accent3">
                  <a:lumMod val="75000"/>
                </a:schemeClr>
              </a:solidFill>
            </a:endParaRPr>
          </a:p>
        </p:txBody>
      </p:sp>
      <p:cxnSp>
        <p:nvCxnSpPr>
          <p:cNvPr id="54" name="Straight Arrow Connector 53"/>
          <p:cNvCxnSpPr/>
          <p:nvPr/>
        </p:nvCxnSpPr>
        <p:spPr>
          <a:xfrm>
            <a:off x="9630769" y="2254349"/>
            <a:ext cx="407590" cy="577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796720" y="1847069"/>
            <a:ext cx="1265090" cy="400110"/>
          </a:xfrm>
          <a:prstGeom prst="rect">
            <a:avLst/>
          </a:prstGeom>
          <a:noFill/>
        </p:spPr>
        <p:txBody>
          <a:bodyPr wrap="none" rtlCol="0">
            <a:spAutoFit/>
          </a:bodyPr>
          <a:lstStyle/>
          <a:p>
            <a:r>
              <a:rPr lang="en-US" sz="2000" b="1" dirty="0" err="1">
                <a:solidFill>
                  <a:schemeClr val="accent5"/>
                </a:solidFill>
              </a:rPr>
              <a:t>New_Node</a:t>
            </a:r>
            <a:endParaRPr lang="en-US" b="1" dirty="0">
              <a:solidFill>
                <a:schemeClr val="accent5"/>
              </a:solidFill>
            </a:endParaRPr>
          </a:p>
        </p:txBody>
      </p:sp>
      <p:cxnSp>
        <p:nvCxnSpPr>
          <p:cNvPr id="56" name="Straight Arrow Connector 55"/>
          <p:cNvCxnSpPr/>
          <p:nvPr/>
        </p:nvCxnSpPr>
        <p:spPr>
          <a:xfrm>
            <a:off x="11844798" y="2243392"/>
            <a:ext cx="279967" cy="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11481190" y="2522254"/>
            <a:ext cx="0" cy="484094"/>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10931803" y="1958317"/>
            <a:ext cx="914400" cy="55049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0267730" y="2023516"/>
            <a:ext cx="385240" cy="461665"/>
          </a:xfrm>
          <a:prstGeom prst="rect">
            <a:avLst/>
          </a:prstGeom>
          <a:noFill/>
        </p:spPr>
        <p:txBody>
          <a:bodyPr wrap="square" rtlCol="0">
            <a:spAutoFit/>
          </a:bodyPr>
          <a:lstStyle/>
          <a:p>
            <a:r>
              <a:rPr lang="en-US" sz="2400" b="1" dirty="0">
                <a:solidFill>
                  <a:srgbClr val="C00000"/>
                </a:solidFill>
              </a:rPr>
              <a:t>X</a:t>
            </a:r>
            <a:endParaRPr lang="en-US" sz="2400" dirty="0">
              <a:solidFill>
                <a:srgbClr val="C00000"/>
              </a:solidFill>
            </a:endParaRPr>
          </a:p>
        </p:txBody>
      </p:sp>
      <p:sp>
        <p:nvSpPr>
          <p:cNvPr id="60" name="TextBox 59"/>
          <p:cNvSpPr txBox="1"/>
          <p:nvPr/>
        </p:nvSpPr>
        <p:spPr>
          <a:xfrm>
            <a:off x="8961278" y="2257234"/>
            <a:ext cx="908677" cy="461665"/>
          </a:xfrm>
          <a:prstGeom prst="rect">
            <a:avLst/>
          </a:prstGeom>
          <a:noFill/>
        </p:spPr>
        <p:txBody>
          <a:bodyPr wrap="square" rtlCol="0">
            <a:spAutoFit/>
          </a:bodyPr>
          <a:lstStyle/>
          <a:p>
            <a:r>
              <a:rPr lang="en-US" sz="2400" b="1" dirty="0">
                <a:solidFill>
                  <a:schemeClr val="accent3">
                    <a:lumMod val="75000"/>
                  </a:schemeClr>
                </a:solidFill>
              </a:rPr>
              <a:t>First</a:t>
            </a:r>
          </a:p>
        </p:txBody>
      </p:sp>
      <p:sp>
        <p:nvSpPr>
          <p:cNvPr id="5" name="Rectangle 4"/>
          <p:cNvSpPr/>
          <p:nvPr/>
        </p:nvSpPr>
        <p:spPr>
          <a:xfrm>
            <a:off x="8763000" y="2758571"/>
            <a:ext cx="3361765" cy="3078349"/>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68058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wipe(up)">
                                      <p:cBhvr>
                                        <p:cTn id="25" dur="500"/>
                                        <p:tgtEl>
                                          <p:spTgt spid="52"/>
                                        </p:tgtEl>
                                      </p:cBhvr>
                                    </p:animEffect>
                                  </p:childTnLst>
                                </p:cTn>
                              </p:par>
                              <p:par>
                                <p:cTn id="26" presetID="22" presetClass="entr" presetSubtype="1" fill="hold" grpId="1" nodeType="with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wipe(up)">
                                      <p:cBhvr>
                                        <p:cTn id="28" dur="500"/>
                                        <p:tgtEl>
                                          <p:spTgt spid="53"/>
                                        </p:tgtEl>
                                      </p:cBhvr>
                                    </p:animEffect>
                                  </p:childTnLst>
                                </p:cTn>
                              </p:par>
                              <p:par>
                                <p:cTn id="29" presetID="22" presetClass="entr" presetSubtype="1"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wipe(up)">
                                      <p:cBhvr>
                                        <p:cTn id="31" dur="500"/>
                                        <p:tgtEl>
                                          <p:spTgt spid="42"/>
                                        </p:tgtEl>
                                      </p:cBhvr>
                                    </p:animEffect>
                                  </p:childTnLst>
                                </p:cTn>
                              </p:par>
                              <p:par>
                                <p:cTn id="32" presetID="22" presetClass="entr" presetSubtype="1" fill="hold" nodeType="with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wipe(up)">
                                      <p:cBhvr>
                                        <p:cTn id="34" dur="500"/>
                                        <p:tgtEl>
                                          <p:spTgt spid="43"/>
                                        </p:tgtEl>
                                      </p:cBhvr>
                                    </p:animEffect>
                                  </p:childTnLst>
                                </p:cTn>
                              </p:par>
                              <p:par>
                                <p:cTn id="35" presetID="22" presetClass="entr" presetSubtype="1"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wipe(up)">
                                      <p:cBhvr>
                                        <p:cTn id="37" dur="500"/>
                                        <p:tgtEl>
                                          <p:spTgt spid="44"/>
                                        </p:tgtEl>
                                      </p:cBhvr>
                                    </p:animEffect>
                                  </p:childTnLst>
                                </p:cTn>
                              </p:par>
                              <p:par>
                                <p:cTn id="38" presetID="22" presetClass="entr" presetSubtype="1" fill="hold" nodeType="with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wipe(up)">
                                      <p:cBhvr>
                                        <p:cTn id="40" dur="500"/>
                                        <p:tgtEl>
                                          <p:spTgt spid="47"/>
                                        </p:tgtEl>
                                      </p:cBhvr>
                                    </p:animEffect>
                                  </p:childTnLst>
                                </p:cTn>
                              </p:par>
                              <p:par>
                                <p:cTn id="41" presetID="22" presetClass="entr" presetSubtype="1" fill="hold" nodeType="with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wipe(up)">
                                      <p:cBhvr>
                                        <p:cTn id="43" dur="500"/>
                                        <p:tgtEl>
                                          <p:spTgt spid="48"/>
                                        </p:tgtEl>
                                      </p:cBhvr>
                                    </p:animEffect>
                                  </p:childTnLst>
                                </p:cTn>
                              </p:par>
                              <p:par>
                                <p:cTn id="44" presetID="22" presetClass="entr" presetSubtype="1" fill="hold"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wipe(up)">
                                      <p:cBhvr>
                                        <p:cTn id="46" dur="500"/>
                                        <p:tgtEl>
                                          <p:spTgt spid="50"/>
                                        </p:tgtEl>
                                      </p:cBhvr>
                                    </p:animEffect>
                                  </p:childTnLst>
                                </p:cTn>
                              </p:par>
                              <p:par>
                                <p:cTn id="47" presetID="22" presetClass="entr" presetSubtype="1" fill="hold"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up)">
                                      <p:cBhvr>
                                        <p:cTn id="49" dur="500"/>
                                        <p:tgtEl>
                                          <p:spTgt spid="51"/>
                                        </p:tgtEl>
                                      </p:cBhvr>
                                    </p:animEffect>
                                  </p:childTnLst>
                                </p:cTn>
                              </p:par>
                              <p:par>
                                <p:cTn id="50" presetID="22" presetClass="entr" presetSubtype="1" fill="hold" nodeType="with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wipe(up)">
                                      <p:cBhvr>
                                        <p:cTn id="52" dur="500"/>
                                        <p:tgtEl>
                                          <p:spTgt spid="57"/>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nodeType="clickEffect">
                                  <p:stCondLst>
                                    <p:cond delay="0"/>
                                  </p:stCondLst>
                                  <p:childTnLst>
                                    <p:animMotion origin="layout" path="M -4.58333E-6 3.33333E-6 L 0.00157 0.14907 " pathEditMode="relative" rAng="0" ptsTypes="AA">
                                      <p:cBhvr>
                                        <p:cTn id="72" dur="2000" fill="hold"/>
                                        <p:tgtEl>
                                          <p:spTgt spid="52"/>
                                        </p:tgtEl>
                                        <p:attrNameLst>
                                          <p:attrName>ppt_x</p:attrName>
                                          <p:attrName>ppt_y</p:attrName>
                                        </p:attrNameLst>
                                      </p:cBhvr>
                                      <p:rCtr x="78" y="7454"/>
                                    </p:animMotion>
                                  </p:childTnLst>
                                </p:cTn>
                              </p:par>
                              <p:par>
                                <p:cTn id="73" presetID="42" presetClass="path" presetSubtype="0" accel="50000" decel="50000" fill="hold" grpId="0" nodeType="withEffect">
                                  <p:stCondLst>
                                    <p:cond delay="0"/>
                                  </p:stCondLst>
                                  <p:childTnLst>
                                    <p:animMotion origin="layout" path="M 2.5E-6 -3.7037E-7 L 2.5E-6 0.1537 " pathEditMode="relative" rAng="0" ptsTypes="AA">
                                      <p:cBhvr>
                                        <p:cTn id="74" dur="2000" fill="hold"/>
                                        <p:tgtEl>
                                          <p:spTgt spid="53"/>
                                        </p:tgtEl>
                                        <p:attrNameLst>
                                          <p:attrName>ppt_x</p:attrName>
                                          <p:attrName>ppt_y</p:attrName>
                                        </p:attrNameLst>
                                      </p:cBhvr>
                                      <p:rCtr x="0" y="7685"/>
                                    </p:animMotion>
                                  </p:childTnLst>
                                </p:cTn>
                              </p:par>
                              <p:par>
                                <p:cTn id="75" presetID="10" presetClass="exit" presetSubtype="0" fill="hold" nodeType="withEffect">
                                  <p:stCondLst>
                                    <p:cond delay="0"/>
                                  </p:stCondLst>
                                  <p:childTnLst>
                                    <p:animEffect transition="out" filter="fade">
                                      <p:cBhvr>
                                        <p:cTn id="76" dur="500"/>
                                        <p:tgtEl>
                                          <p:spTgt spid="57"/>
                                        </p:tgtEl>
                                      </p:cBhvr>
                                    </p:animEffect>
                                    <p:set>
                                      <p:cBhvr>
                                        <p:cTn id="77" dur="1" fill="hold">
                                          <p:stCondLst>
                                            <p:cond delay="499"/>
                                          </p:stCondLst>
                                        </p:cTn>
                                        <p:tgtEl>
                                          <p:spTgt spid="57"/>
                                        </p:tgtEl>
                                        <p:attrNameLst>
                                          <p:attrName>style.visibility</p:attrName>
                                        </p:attrNameLst>
                                      </p:cBhvr>
                                      <p:to>
                                        <p:strVal val="hidden"/>
                                      </p:to>
                                    </p:set>
                                  </p:childTnLst>
                                </p:cTn>
                              </p:par>
                              <p:par>
                                <p:cTn id="78" presetID="1" presetClass="entr" presetSubtype="0" fill="hold" nodeType="withEffect">
                                  <p:stCondLst>
                                    <p:cond delay="0"/>
                                  </p:stCondLst>
                                  <p:childTnLst>
                                    <p:set>
                                      <p:cBhvr>
                                        <p:cTn id="79" dur="1" fill="hold">
                                          <p:stCondLst>
                                            <p:cond delay="1499"/>
                                          </p:stCondLst>
                                        </p:cTn>
                                        <p:tgtEl>
                                          <p:spTgt spid="54"/>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1499"/>
                                          </p:stCondLst>
                                        </p:cTn>
                                        <p:tgtEl>
                                          <p:spTgt spid="55"/>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1499"/>
                                          </p:stCondLst>
                                        </p:cTn>
                                        <p:tgtEl>
                                          <p:spTgt spid="56"/>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1749"/>
                                          </p:stCondLst>
                                        </p:cTn>
                                        <p:tgtEl>
                                          <p:spTgt spid="5"/>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5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3">
                                            <p:txEl>
                                              <p:pRg st="9" end="9"/>
                                            </p:txEl>
                                          </p:spTgt>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22" presetClass="entr" presetSubtype="1" fill="hold" nodeType="clickEffect">
                                  <p:stCondLst>
                                    <p:cond delay="0"/>
                                  </p:stCondLst>
                                  <p:childTnLst>
                                    <p:set>
                                      <p:cBhvr>
                                        <p:cTn id="111" dur="1" fill="hold">
                                          <p:stCondLst>
                                            <p:cond delay="0"/>
                                          </p:stCondLst>
                                        </p:cTn>
                                        <p:tgtEl>
                                          <p:spTgt spid="58"/>
                                        </p:tgtEl>
                                        <p:attrNameLst>
                                          <p:attrName>style.visibility</p:attrName>
                                        </p:attrNameLst>
                                      </p:cBhvr>
                                      <p:to>
                                        <p:strVal val="visible"/>
                                      </p:to>
                                    </p:set>
                                    <p:animEffect transition="in" filter="wipe(up)">
                                      <p:cBhvr>
                                        <p:cTn id="112" dur="500"/>
                                        <p:tgtEl>
                                          <p:spTgt spid="58"/>
                                        </p:tgtEl>
                                      </p:cBhvr>
                                    </p:animEffect>
                                  </p:childTnLst>
                                </p:cTn>
                              </p:par>
                              <p:par>
                                <p:cTn id="113" presetID="10" presetClass="exit" presetSubtype="0" fill="hold" nodeType="withEffect">
                                  <p:stCondLst>
                                    <p:cond delay="0"/>
                                  </p:stCondLst>
                                  <p:childTnLst>
                                    <p:animEffect transition="out" filter="fade">
                                      <p:cBhvr>
                                        <p:cTn id="114" dur="500"/>
                                        <p:tgtEl>
                                          <p:spTgt spid="56"/>
                                        </p:tgtEl>
                                      </p:cBhvr>
                                    </p:animEffect>
                                    <p:set>
                                      <p:cBhvr>
                                        <p:cTn id="115" dur="1" fill="hold">
                                          <p:stCondLst>
                                            <p:cond delay="499"/>
                                          </p:stCondLst>
                                        </p:cTn>
                                        <p:tgtEl>
                                          <p:spTgt spid="56"/>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nodeType="clickEffect">
                                  <p:stCondLst>
                                    <p:cond delay="0"/>
                                  </p:stCondLst>
                                  <p:childTnLst>
                                    <p:set>
                                      <p:cBhvr>
                                        <p:cTn id="119"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nodeType="clickEffect">
                                  <p:stCondLst>
                                    <p:cond delay="0"/>
                                  </p:stCondLst>
                                  <p:childTnLst>
                                    <p:set>
                                      <p:cBhvr>
                                        <p:cTn id="123"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499"/>
                                          </p:stCondLst>
                                        </p:cTn>
                                        <p:tgtEl>
                                          <p:spTgt spid="60"/>
                                        </p:tgtEl>
                                        <p:attrNameLst>
                                          <p:attrName>style.visibility</p:attrName>
                                        </p:attrNameLst>
                                      </p:cBhvr>
                                      <p:to>
                                        <p:strVal val="visible"/>
                                      </p:to>
                                    </p:set>
                                  </p:childTnLst>
                                </p:cTn>
                              </p:par>
                              <p:par>
                                <p:cTn id="128" presetID="10" presetClass="exit" presetSubtype="0" fill="hold" grpId="1" nodeType="withEffect">
                                  <p:stCondLst>
                                    <p:cond delay="0"/>
                                  </p:stCondLst>
                                  <p:childTnLst>
                                    <p:animEffect transition="out" filter="fade">
                                      <p:cBhvr>
                                        <p:cTn id="129" dur="500"/>
                                        <p:tgtEl>
                                          <p:spTgt spid="37"/>
                                        </p:tgtEl>
                                      </p:cBhvr>
                                    </p:animEffect>
                                    <p:set>
                                      <p:cBhvr>
                                        <p:cTn id="130" dur="1" fill="hold">
                                          <p:stCondLst>
                                            <p:cond delay="499"/>
                                          </p:stCondLst>
                                        </p:cTn>
                                        <p:tgtEl>
                                          <p:spTgt spid="37"/>
                                        </p:tgtEl>
                                        <p:attrNameLst>
                                          <p:attrName>style.visibility</p:attrName>
                                        </p:attrNameLst>
                                      </p:cBhvr>
                                      <p:to>
                                        <p:strVal val="hidden"/>
                                      </p:to>
                                    </p:set>
                                  </p:childTnLst>
                                </p:cTn>
                              </p:par>
                              <p:par>
                                <p:cTn id="131" presetID="10" presetClass="exit" presetSubtype="0" fill="hold" grpId="1" nodeType="withEffect">
                                  <p:stCondLst>
                                    <p:cond delay="0"/>
                                  </p:stCondLst>
                                  <p:childTnLst>
                                    <p:animEffect transition="out" filter="fade">
                                      <p:cBhvr>
                                        <p:cTn id="132" dur="500"/>
                                        <p:tgtEl>
                                          <p:spTgt spid="41"/>
                                        </p:tgtEl>
                                      </p:cBhvr>
                                    </p:animEffect>
                                    <p:set>
                                      <p:cBhvr>
                                        <p:cTn id="133" dur="1" fill="hold">
                                          <p:stCondLst>
                                            <p:cond delay="499"/>
                                          </p:stCondLst>
                                        </p:cTn>
                                        <p:tgtEl>
                                          <p:spTgt spid="41"/>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nodeType="clickEffect">
                                  <p:stCondLst>
                                    <p:cond delay="0"/>
                                  </p:stCondLst>
                                  <p:childTnLst>
                                    <p:set>
                                      <p:cBhvr>
                                        <p:cTn id="137"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nodeType="clickEffect">
                                  <p:stCondLst>
                                    <p:cond delay="0"/>
                                  </p:stCondLst>
                                  <p:childTnLst>
                                    <p:set>
                                      <p:cBhvr>
                                        <p:cTn id="141"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7" grpId="1"/>
      <p:bldP spid="41" grpId="0"/>
      <p:bldP spid="41" grpId="1"/>
      <p:bldP spid="53" grpId="0"/>
      <p:bldP spid="53" grpId="1"/>
      <p:bldP spid="55" grpId="0"/>
      <p:bldP spid="59" grpId="0"/>
      <p:bldP spid="60" grpId="0"/>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Singly Linked List Insertion Operations-At Beginning</a:t>
            </a:r>
            <a:endParaRPr lang="en-US" dirty="0"/>
          </a:p>
        </p:txBody>
      </p:sp>
      <p:sp>
        <p:nvSpPr>
          <p:cNvPr id="3" name="Content Placeholder 2"/>
          <p:cNvSpPr>
            <a:spLocks noGrp="1"/>
          </p:cNvSpPr>
          <p:nvPr>
            <p:ph idx="4294967295"/>
          </p:nvPr>
        </p:nvSpPr>
        <p:spPr>
          <a:xfrm>
            <a:off x="131180" y="863444"/>
            <a:ext cx="11929641" cy="5590565"/>
          </a:xfrm>
        </p:spPr>
        <p:txBody>
          <a:bodyPr>
            <a:normAutofit/>
          </a:bodyPr>
          <a:lstStyle/>
          <a:p>
            <a:pPr marL="265113" indent="-265113" algn="just">
              <a:buClr>
                <a:srgbClr val="C00000"/>
              </a:buClr>
              <a:buFont typeface="Wingdings 3" panose="05040102010807070707" pitchFamily="18" charset="2"/>
              <a:buChar char=""/>
            </a:pPr>
            <a:r>
              <a:rPr lang="en-IN" sz="2400" dirty="0"/>
              <a:t>This function </a:t>
            </a:r>
            <a:r>
              <a:rPr lang="en-IN" sz="2400" b="1" dirty="0">
                <a:solidFill>
                  <a:srgbClr val="C00000"/>
                </a:solidFill>
              </a:rPr>
              <a:t>inserts a new node at the first position </a:t>
            </a:r>
            <a:r>
              <a:rPr lang="en-IN" sz="2400" dirty="0"/>
              <a:t>of Singly linked list. </a:t>
            </a:r>
          </a:p>
          <a:p>
            <a:pPr marL="265113" indent="-265113" algn="just">
              <a:buClr>
                <a:srgbClr val="C00000"/>
              </a:buClr>
              <a:buFont typeface="Wingdings 3" panose="05040102010807070707" pitchFamily="18" charset="2"/>
              <a:buChar char=""/>
            </a:pPr>
            <a:r>
              <a:rPr lang="en-IN" sz="2400" dirty="0"/>
              <a:t>This function returns address of </a:t>
            </a:r>
            <a:r>
              <a:rPr lang="en-IN" sz="2400" b="1" dirty="0">
                <a:solidFill>
                  <a:srgbClr val="C00000"/>
                </a:solidFill>
              </a:rPr>
              <a:t>FIRST</a:t>
            </a:r>
            <a:r>
              <a:rPr lang="en-IN" sz="2400" dirty="0"/>
              <a:t> node.</a:t>
            </a:r>
            <a:endParaRPr lang="en-US" sz="2400" dirty="0"/>
          </a:p>
          <a:p>
            <a:pPr marL="265113" indent="-265113" algn="just">
              <a:buClr>
                <a:srgbClr val="C00000"/>
              </a:buClr>
              <a:buFont typeface="Wingdings 3" panose="05040102010807070707" pitchFamily="18" charset="2"/>
              <a:buChar char=""/>
            </a:pPr>
            <a:r>
              <a:rPr lang="en-IN" sz="2400" b="1" dirty="0">
                <a:solidFill>
                  <a:srgbClr val="C00000"/>
                </a:solidFill>
              </a:rPr>
              <a:t>X is a new element </a:t>
            </a:r>
            <a:r>
              <a:rPr lang="en-IN" sz="2400" dirty="0"/>
              <a:t>to be </a:t>
            </a:r>
            <a:r>
              <a:rPr lang="en-IN" sz="2400" b="1" dirty="0">
                <a:solidFill>
                  <a:srgbClr val="C00000"/>
                </a:solidFill>
              </a:rPr>
              <a:t>inserted</a:t>
            </a:r>
            <a:r>
              <a:rPr lang="en-IN" sz="2400" dirty="0"/>
              <a:t>.</a:t>
            </a:r>
          </a:p>
          <a:p>
            <a:pPr marL="265113" indent="-265113" algn="just">
              <a:buClr>
                <a:srgbClr val="C00000"/>
              </a:buClr>
              <a:buFont typeface="Wingdings 3" panose="05040102010807070707" pitchFamily="18" charset="2"/>
              <a:buChar char=""/>
            </a:pPr>
            <a:r>
              <a:rPr lang="en-IN" sz="2400" b="1" dirty="0">
                <a:solidFill>
                  <a:srgbClr val="C00000"/>
                </a:solidFill>
              </a:rPr>
              <a:t>FIRST</a:t>
            </a:r>
            <a:r>
              <a:rPr lang="en-IN" sz="2400" dirty="0"/>
              <a:t> is a </a:t>
            </a:r>
            <a:r>
              <a:rPr lang="en-IN" sz="2400" b="1" dirty="0">
                <a:solidFill>
                  <a:srgbClr val="C00000"/>
                </a:solidFill>
              </a:rPr>
              <a:t>pointer to the first element </a:t>
            </a:r>
            <a:r>
              <a:rPr lang="en-IN" sz="2400" dirty="0"/>
              <a:t>of a Singly linked linear list. </a:t>
            </a:r>
          </a:p>
          <a:p>
            <a:pPr marL="265113" indent="-265113" algn="just">
              <a:buClr>
                <a:srgbClr val="C00000"/>
              </a:buClr>
              <a:buFont typeface="Wingdings 3" panose="05040102010807070707" pitchFamily="18" charset="2"/>
              <a:buChar char=""/>
            </a:pPr>
            <a:r>
              <a:rPr lang="en-IN" sz="2400" dirty="0"/>
              <a:t>Typical node contains </a:t>
            </a:r>
            <a:r>
              <a:rPr lang="en-IN" sz="2400" b="1" dirty="0">
                <a:solidFill>
                  <a:srgbClr val="C00000"/>
                </a:solidFill>
              </a:rPr>
              <a:t>INFO and LINK </a:t>
            </a:r>
            <a:r>
              <a:rPr lang="en-IN" sz="2400" dirty="0"/>
              <a:t>fields. </a:t>
            </a:r>
          </a:p>
          <a:p>
            <a:pPr marL="265113" indent="-265113" algn="just">
              <a:buClr>
                <a:srgbClr val="C00000"/>
              </a:buClr>
              <a:buFont typeface="Wingdings 3" panose="05040102010807070707" pitchFamily="18" charset="2"/>
              <a:buChar char=""/>
            </a:pPr>
            <a:r>
              <a:rPr lang="en-IN" sz="2400" b="1" dirty="0">
                <a:solidFill>
                  <a:srgbClr val="C00000"/>
                </a:solidFill>
              </a:rPr>
              <a:t>AVAIL</a:t>
            </a:r>
            <a:r>
              <a:rPr lang="en-IN" sz="2400" dirty="0"/>
              <a:t> is a pointer to the top element of the availability stack.</a:t>
            </a:r>
          </a:p>
          <a:p>
            <a:pPr marL="265113" indent="-265113" algn="just">
              <a:buClr>
                <a:srgbClr val="C00000"/>
              </a:buClr>
              <a:buFont typeface="Wingdings 3" panose="05040102010807070707" pitchFamily="18" charset="2"/>
              <a:buChar char=""/>
            </a:pPr>
            <a:r>
              <a:rPr lang="en-IN" sz="2400" b="1" dirty="0" err="1">
                <a:solidFill>
                  <a:srgbClr val="C00000"/>
                </a:solidFill>
              </a:rPr>
              <a:t>New_Node</a:t>
            </a:r>
            <a:r>
              <a:rPr lang="en-IN" sz="2400" dirty="0"/>
              <a:t> is a temporary pointer variable. </a:t>
            </a:r>
          </a:p>
        </p:txBody>
      </p:sp>
    </p:spTree>
    <p:extLst>
      <p:ext uri="{BB962C8B-B14F-4D97-AF65-F5344CB8AC3E}">
        <p14:creationId xmlns:p14="http://schemas.microsoft.com/office/powerpoint/2010/main" val="1535002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Singly Linked List Insertion Operations-At Beginning</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0" indent="0">
              <a:buNone/>
            </a:pPr>
            <a:endParaRPr lang="en-US" dirty="0"/>
          </a:p>
          <a:p>
            <a:endParaRPr lang="en-US" dirty="0"/>
          </a:p>
          <a:p>
            <a:endParaRPr lang="en-US" dirty="0"/>
          </a:p>
          <a:p>
            <a:endParaRPr lang="en-US" dirty="0"/>
          </a:p>
          <a:p>
            <a:pPr marL="0" indent="0">
              <a:buNone/>
            </a:pPr>
            <a:r>
              <a:rPr lang="en-US" b="1" dirty="0"/>
              <a:t>Algorithm:</a:t>
            </a:r>
            <a:r>
              <a:rPr lang="en-US" dirty="0"/>
              <a:t> </a:t>
            </a:r>
            <a:r>
              <a:rPr lang="en-US" b="1" dirty="0">
                <a:solidFill>
                  <a:srgbClr val="C00000"/>
                </a:solidFill>
              </a:rPr>
              <a:t>S_INSERT_FIRST (X, First)</a:t>
            </a:r>
            <a:r>
              <a:rPr lang="en-US" b="1" dirty="0">
                <a:solidFill>
                  <a:schemeClr val="accent6"/>
                </a:solidFill>
              </a:rPr>
              <a:t> </a:t>
            </a:r>
            <a:endParaRPr lang="en-US" dirty="0">
              <a:solidFill>
                <a:schemeClr val="accent6"/>
              </a:solidFill>
            </a:endParaRPr>
          </a:p>
          <a:p>
            <a:pPr marL="0" indent="0">
              <a:lnSpc>
                <a:spcPts val="2400"/>
              </a:lnSpc>
              <a:spcBef>
                <a:spcPts val="300"/>
              </a:spcBef>
              <a:buNone/>
            </a:pPr>
            <a:r>
              <a:rPr lang="en-US" sz="2200" b="1" dirty="0"/>
              <a:t>Step 1:</a:t>
            </a:r>
            <a:r>
              <a:rPr lang="en-US" sz="2200" dirty="0"/>
              <a:t>[Check for availability list underflow] </a:t>
            </a:r>
          </a:p>
          <a:p>
            <a:pPr marL="801688" indent="0">
              <a:lnSpc>
                <a:spcPts val="2400"/>
              </a:lnSpc>
              <a:spcBef>
                <a:spcPts val="300"/>
              </a:spcBef>
              <a:buNone/>
            </a:pPr>
            <a:r>
              <a:rPr lang="en-US" sz="2200" dirty="0">
                <a:solidFill>
                  <a:srgbClr val="1D6FA9"/>
                </a:solidFill>
              </a:rPr>
              <a:t>if</a:t>
            </a:r>
            <a:r>
              <a:rPr lang="en-US" sz="2200" dirty="0"/>
              <a:t>(</a:t>
            </a:r>
            <a:r>
              <a:rPr lang="en-US" sz="2200" dirty="0">
                <a:solidFill>
                  <a:srgbClr val="C00000"/>
                </a:solidFill>
              </a:rPr>
              <a:t>Avail = NULL</a:t>
            </a:r>
            <a:r>
              <a:rPr lang="en-US" sz="2200" dirty="0"/>
              <a:t>) then </a:t>
            </a:r>
          </a:p>
          <a:p>
            <a:pPr marL="1252538" indent="0">
              <a:lnSpc>
                <a:spcPts val="2400"/>
              </a:lnSpc>
              <a:spcBef>
                <a:spcPts val="300"/>
              </a:spcBef>
              <a:buNone/>
            </a:pPr>
            <a:r>
              <a:rPr lang="en-US" sz="2200" dirty="0"/>
              <a:t>Write(“Availability stack underflow”) </a:t>
            </a:r>
          </a:p>
          <a:p>
            <a:pPr marL="1252538" indent="0">
              <a:lnSpc>
                <a:spcPts val="2400"/>
              </a:lnSpc>
              <a:spcBef>
                <a:spcPts val="300"/>
              </a:spcBef>
              <a:buNone/>
            </a:pPr>
            <a:r>
              <a:rPr lang="en-US" sz="2200" dirty="0"/>
              <a:t>Exit </a:t>
            </a:r>
          </a:p>
          <a:p>
            <a:pPr marL="0" indent="0">
              <a:spcBef>
                <a:spcPts val="300"/>
              </a:spcBef>
              <a:buNone/>
            </a:pPr>
            <a:r>
              <a:rPr lang="en-US" sz="2200" b="1" dirty="0"/>
              <a:t>Step 2:</a:t>
            </a:r>
            <a:r>
              <a:rPr lang="en-US" sz="2200" dirty="0"/>
              <a:t>[To create </a:t>
            </a:r>
            <a:r>
              <a:rPr lang="en-US" sz="2200" dirty="0" err="1"/>
              <a:t>New_Node</a:t>
            </a:r>
            <a:r>
              <a:rPr lang="en-US" sz="2200" dirty="0"/>
              <a:t> remove free </a:t>
            </a:r>
          </a:p>
          <a:p>
            <a:pPr marL="0" indent="0">
              <a:spcBef>
                <a:spcPts val="300"/>
              </a:spcBef>
              <a:buNone/>
            </a:pPr>
            <a:r>
              <a:rPr lang="en-US" sz="2200" dirty="0"/>
              <a:t>             node from availability list]</a:t>
            </a:r>
          </a:p>
          <a:p>
            <a:pPr marL="801688" indent="0">
              <a:spcBef>
                <a:spcPts val="300"/>
              </a:spcBef>
              <a:buNone/>
            </a:pPr>
            <a:r>
              <a:rPr lang="en-US" sz="2200" dirty="0" err="1">
                <a:solidFill>
                  <a:srgbClr val="1D6FA9"/>
                </a:solidFill>
              </a:rPr>
              <a:t>New_Node</a:t>
            </a:r>
            <a:r>
              <a:rPr lang="en-US" sz="2200" dirty="0">
                <a:solidFill>
                  <a:srgbClr val="1D6FA9"/>
                </a:solidFill>
              </a:rPr>
              <a:t> </a:t>
            </a:r>
            <a:r>
              <a:rPr lang="en-US" sz="2200" dirty="0">
                <a:solidFill>
                  <a:srgbClr val="1D6FA9"/>
                </a:solidFill>
                <a:sym typeface="Wingdings 3" panose="05040102010807070707" pitchFamily="18" charset="2"/>
              </a:rPr>
              <a:t></a:t>
            </a:r>
            <a:r>
              <a:rPr lang="en-US" sz="2200" dirty="0">
                <a:solidFill>
                  <a:srgbClr val="1D6FA9"/>
                </a:solidFill>
              </a:rPr>
              <a:t> Avail </a:t>
            </a:r>
          </a:p>
          <a:p>
            <a:pPr marL="801688" indent="0">
              <a:spcBef>
                <a:spcPts val="300"/>
              </a:spcBef>
              <a:buNone/>
            </a:pPr>
            <a:r>
              <a:rPr lang="en-US" sz="2200" dirty="0">
                <a:solidFill>
                  <a:srgbClr val="1D6FA9"/>
                </a:solidFill>
              </a:rPr>
              <a:t>Avail </a:t>
            </a:r>
            <a:r>
              <a:rPr lang="en-US" sz="2200" dirty="0">
                <a:solidFill>
                  <a:srgbClr val="1D6FA9"/>
                </a:solidFill>
                <a:sym typeface="Wingdings 3" panose="05040102010807070707" pitchFamily="18" charset="2"/>
              </a:rPr>
              <a:t></a:t>
            </a:r>
            <a:r>
              <a:rPr lang="en-US" sz="2200" dirty="0">
                <a:solidFill>
                  <a:srgbClr val="1D6FA9"/>
                </a:solidFill>
              </a:rPr>
              <a:t> LINK(</a:t>
            </a:r>
            <a:r>
              <a:rPr lang="en-US" sz="2200" dirty="0">
                <a:solidFill>
                  <a:srgbClr val="C00000"/>
                </a:solidFill>
              </a:rPr>
              <a:t>Avail</a:t>
            </a:r>
            <a:r>
              <a:rPr lang="en-US" sz="2200" dirty="0">
                <a:solidFill>
                  <a:srgbClr val="1D6FA9"/>
                </a:solidFill>
              </a:rPr>
              <a:t>) </a:t>
            </a:r>
          </a:p>
          <a:p>
            <a:pPr marL="801688" indent="0">
              <a:spcBef>
                <a:spcPts val="300"/>
              </a:spcBef>
              <a:buNone/>
            </a:pPr>
            <a:r>
              <a:rPr lang="en-US" sz="2200" dirty="0">
                <a:solidFill>
                  <a:srgbClr val="1D6FA9"/>
                </a:solidFill>
              </a:rPr>
              <a:t>INFO(</a:t>
            </a:r>
            <a:r>
              <a:rPr lang="en-US" sz="2200" dirty="0" err="1">
                <a:solidFill>
                  <a:srgbClr val="C00000"/>
                </a:solidFill>
              </a:rPr>
              <a:t>New_Node</a:t>
            </a:r>
            <a:r>
              <a:rPr lang="en-US" sz="2200" dirty="0">
                <a:solidFill>
                  <a:srgbClr val="1D6FA9"/>
                </a:solidFill>
              </a:rPr>
              <a:t>) </a:t>
            </a:r>
            <a:r>
              <a:rPr lang="en-US" sz="2200" dirty="0">
                <a:solidFill>
                  <a:srgbClr val="1D6FA9"/>
                </a:solidFill>
                <a:sym typeface="Wingdings 3" panose="05040102010807070707" pitchFamily="18" charset="2"/>
              </a:rPr>
              <a:t></a:t>
            </a:r>
            <a:r>
              <a:rPr lang="en-US" sz="2200" dirty="0">
                <a:solidFill>
                  <a:srgbClr val="1D6FA9"/>
                </a:solidFill>
              </a:rPr>
              <a:t> </a:t>
            </a:r>
            <a:r>
              <a:rPr lang="en-US" sz="2200" b="1" dirty="0">
                <a:solidFill>
                  <a:srgbClr val="C00000"/>
                </a:solidFill>
              </a:rPr>
              <a:t>X</a:t>
            </a:r>
            <a:r>
              <a:rPr lang="en-US" sz="2200" b="1" dirty="0">
                <a:solidFill>
                  <a:srgbClr val="1D6FA9"/>
                </a:solidFill>
              </a:rPr>
              <a:t> </a:t>
            </a:r>
            <a:endParaRPr lang="en-US" b="1" dirty="0">
              <a:solidFill>
                <a:srgbClr val="1D6FA9"/>
              </a:solidFill>
            </a:endParaRPr>
          </a:p>
          <a:p>
            <a:endParaRPr lang="en-US" dirty="0"/>
          </a:p>
          <a:p>
            <a:pPr marL="0" indent="0">
              <a:buNone/>
            </a:pPr>
            <a:endParaRPr lang="en-US" dirty="0"/>
          </a:p>
        </p:txBody>
      </p:sp>
      <p:graphicFrame>
        <p:nvGraphicFramePr>
          <p:cNvPr id="4" name="Table 3"/>
          <p:cNvGraphicFramePr>
            <a:graphicFrameLocks noGrp="1"/>
          </p:cNvGraphicFramePr>
          <p:nvPr/>
        </p:nvGraphicFramePr>
        <p:xfrm>
          <a:off x="1602061" y="1292518"/>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sz="2400"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nvGraphicFramePr>
        <p:xfrm>
          <a:off x="3418575" y="1311456"/>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nvGraphicFramePr>
        <p:xfrm>
          <a:off x="5240868" y="1298158"/>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nvGraphicFramePr>
        <p:xfrm>
          <a:off x="7069668" y="1298158"/>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nvGraphicFramePr>
        <p:xfrm>
          <a:off x="8898468" y="1298158"/>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a:off x="2941331" y="1553151"/>
            <a:ext cx="484094"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756774" y="1560260"/>
            <a:ext cx="484094"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585574" y="1558284"/>
            <a:ext cx="484094"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8414374" y="1558284"/>
            <a:ext cx="484094"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4" idx="2"/>
          </p:cNvCxnSpPr>
          <p:nvPr/>
        </p:nvCxnSpPr>
        <p:spPr>
          <a:xfrm flipH="1">
            <a:off x="9570074" y="1321251"/>
            <a:ext cx="656538" cy="49715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737481" y="1317903"/>
            <a:ext cx="336952" cy="461665"/>
          </a:xfrm>
          <a:prstGeom prst="rect">
            <a:avLst/>
          </a:prstGeom>
          <a:noFill/>
        </p:spPr>
        <p:txBody>
          <a:bodyPr wrap="none" rtlCol="0">
            <a:spAutoFit/>
          </a:bodyPr>
          <a:lstStyle/>
          <a:p>
            <a:r>
              <a:rPr lang="en-US" sz="2400" dirty="0"/>
              <a:t>9</a:t>
            </a:r>
          </a:p>
        </p:txBody>
      </p:sp>
      <p:sp>
        <p:nvSpPr>
          <p:cNvPr id="24" name="TextBox 23"/>
          <p:cNvSpPr txBox="1"/>
          <p:nvPr/>
        </p:nvSpPr>
        <p:spPr>
          <a:xfrm>
            <a:off x="3540521" y="1341308"/>
            <a:ext cx="336952" cy="461665"/>
          </a:xfrm>
          <a:prstGeom prst="rect">
            <a:avLst/>
          </a:prstGeom>
          <a:noFill/>
        </p:spPr>
        <p:txBody>
          <a:bodyPr wrap="none" rtlCol="0">
            <a:spAutoFit/>
          </a:bodyPr>
          <a:lstStyle/>
          <a:p>
            <a:r>
              <a:rPr lang="en-US" sz="2400" dirty="0"/>
              <a:t>1</a:t>
            </a:r>
          </a:p>
        </p:txBody>
      </p:sp>
      <p:sp>
        <p:nvSpPr>
          <p:cNvPr id="25" name="TextBox 24"/>
          <p:cNvSpPr txBox="1"/>
          <p:nvPr/>
        </p:nvSpPr>
        <p:spPr>
          <a:xfrm>
            <a:off x="5389856" y="1323499"/>
            <a:ext cx="336952" cy="461665"/>
          </a:xfrm>
          <a:prstGeom prst="rect">
            <a:avLst/>
          </a:prstGeom>
          <a:noFill/>
        </p:spPr>
        <p:txBody>
          <a:bodyPr wrap="none" rtlCol="0">
            <a:spAutoFit/>
          </a:bodyPr>
          <a:lstStyle/>
          <a:p>
            <a:r>
              <a:rPr lang="en-US" sz="2400" dirty="0"/>
              <a:t>7</a:t>
            </a:r>
          </a:p>
        </p:txBody>
      </p:sp>
      <p:sp>
        <p:nvSpPr>
          <p:cNvPr id="26" name="TextBox 25"/>
          <p:cNvSpPr txBox="1"/>
          <p:nvPr/>
        </p:nvSpPr>
        <p:spPr>
          <a:xfrm>
            <a:off x="7228934" y="1321251"/>
            <a:ext cx="336952" cy="461665"/>
          </a:xfrm>
          <a:prstGeom prst="rect">
            <a:avLst/>
          </a:prstGeom>
          <a:noFill/>
        </p:spPr>
        <p:txBody>
          <a:bodyPr wrap="none" rtlCol="0">
            <a:spAutoFit/>
          </a:bodyPr>
          <a:lstStyle/>
          <a:p>
            <a:r>
              <a:rPr lang="en-US" sz="2400" dirty="0"/>
              <a:t>5</a:t>
            </a:r>
          </a:p>
        </p:txBody>
      </p:sp>
      <p:sp>
        <p:nvSpPr>
          <p:cNvPr id="27" name="TextBox 26"/>
          <p:cNvSpPr txBox="1"/>
          <p:nvPr/>
        </p:nvSpPr>
        <p:spPr>
          <a:xfrm>
            <a:off x="9053062" y="1321250"/>
            <a:ext cx="336952" cy="461665"/>
          </a:xfrm>
          <a:prstGeom prst="rect">
            <a:avLst/>
          </a:prstGeom>
          <a:noFill/>
        </p:spPr>
        <p:txBody>
          <a:bodyPr wrap="none" rtlCol="0">
            <a:spAutoFit/>
          </a:bodyPr>
          <a:lstStyle/>
          <a:p>
            <a:r>
              <a:rPr lang="en-US" sz="2400" dirty="0"/>
              <a:t>3</a:t>
            </a:r>
          </a:p>
        </p:txBody>
      </p:sp>
      <p:sp>
        <p:nvSpPr>
          <p:cNvPr id="28" name="TextBox 27"/>
          <p:cNvSpPr txBox="1"/>
          <p:nvPr/>
        </p:nvSpPr>
        <p:spPr>
          <a:xfrm>
            <a:off x="2208484" y="1324343"/>
            <a:ext cx="806631" cy="461665"/>
          </a:xfrm>
          <a:prstGeom prst="rect">
            <a:avLst/>
          </a:prstGeom>
          <a:noFill/>
        </p:spPr>
        <p:txBody>
          <a:bodyPr wrap="none" rtlCol="0">
            <a:spAutoFit/>
          </a:bodyPr>
          <a:lstStyle/>
          <a:p>
            <a:r>
              <a:rPr lang="en-US" sz="2400" b="1" dirty="0">
                <a:solidFill>
                  <a:srgbClr val="FF0000"/>
                </a:solidFill>
              </a:rPr>
              <a:t>1000</a:t>
            </a:r>
          </a:p>
        </p:txBody>
      </p:sp>
      <p:sp>
        <p:nvSpPr>
          <p:cNvPr id="29" name="TextBox 28"/>
          <p:cNvSpPr txBox="1"/>
          <p:nvPr/>
        </p:nvSpPr>
        <p:spPr>
          <a:xfrm>
            <a:off x="4039355" y="1336747"/>
            <a:ext cx="793807" cy="461665"/>
          </a:xfrm>
          <a:prstGeom prst="rect">
            <a:avLst/>
          </a:prstGeom>
          <a:noFill/>
        </p:spPr>
        <p:txBody>
          <a:bodyPr wrap="none" rtlCol="0">
            <a:spAutoFit/>
          </a:bodyPr>
          <a:lstStyle/>
          <a:p>
            <a:r>
              <a:rPr lang="en-US" sz="2400" dirty="0">
                <a:solidFill>
                  <a:srgbClr val="0070C0"/>
                </a:solidFill>
              </a:rPr>
              <a:t>2020</a:t>
            </a:r>
          </a:p>
        </p:txBody>
      </p:sp>
      <p:sp>
        <p:nvSpPr>
          <p:cNvPr id="30" name="TextBox 29"/>
          <p:cNvSpPr txBox="1"/>
          <p:nvPr/>
        </p:nvSpPr>
        <p:spPr>
          <a:xfrm>
            <a:off x="5856208" y="1321249"/>
            <a:ext cx="803743" cy="461665"/>
          </a:xfrm>
          <a:prstGeom prst="rect">
            <a:avLst/>
          </a:prstGeom>
          <a:noFill/>
        </p:spPr>
        <p:txBody>
          <a:bodyPr wrap="square" rtlCol="0">
            <a:spAutoFit/>
          </a:bodyPr>
          <a:lstStyle/>
          <a:p>
            <a:r>
              <a:rPr lang="en-US" sz="2400" dirty="0">
                <a:solidFill>
                  <a:srgbClr val="0070C0"/>
                </a:solidFill>
              </a:rPr>
              <a:t>2500</a:t>
            </a:r>
          </a:p>
        </p:txBody>
      </p:sp>
      <p:sp>
        <p:nvSpPr>
          <p:cNvPr id="31" name="TextBox 30"/>
          <p:cNvSpPr txBox="1"/>
          <p:nvPr/>
        </p:nvSpPr>
        <p:spPr>
          <a:xfrm>
            <a:off x="7675368" y="1321248"/>
            <a:ext cx="803743" cy="461665"/>
          </a:xfrm>
          <a:prstGeom prst="rect">
            <a:avLst/>
          </a:prstGeom>
          <a:noFill/>
        </p:spPr>
        <p:txBody>
          <a:bodyPr wrap="square" rtlCol="0">
            <a:spAutoFit/>
          </a:bodyPr>
          <a:lstStyle/>
          <a:p>
            <a:r>
              <a:rPr lang="en-US" sz="2400" dirty="0">
                <a:solidFill>
                  <a:srgbClr val="0070C0"/>
                </a:solidFill>
              </a:rPr>
              <a:t>3000</a:t>
            </a:r>
          </a:p>
        </p:txBody>
      </p:sp>
      <p:sp>
        <p:nvSpPr>
          <p:cNvPr id="32" name="TextBox 31"/>
          <p:cNvSpPr txBox="1"/>
          <p:nvPr/>
        </p:nvSpPr>
        <p:spPr>
          <a:xfrm>
            <a:off x="1896300" y="1928433"/>
            <a:ext cx="908677" cy="461665"/>
          </a:xfrm>
          <a:prstGeom prst="rect">
            <a:avLst/>
          </a:prstGeom>
          <a:noFill/>
        </p:spPr>
        <p:txBody>
          <a:bodyPr wrap="square" rtlCol="0">
            <a:spAutoFit/>
          </a:bodyPr>
          <a:lstStyle/>
          <a:p>
            <a:r>
              <a:rPr lang="en-US" sz="2400" b="1" dirty="0">
                <a:solidFill>
                  <a:schemeClr val="accent5"/>
                </a:solidFill>
              </a:rPr>
              <a:t>5000</a:t>
            </a:r>
          </a:p>
        </p:txBody>
      </p:sp>
      <p:sp>
        <p:nvSpPr>
          <p:cNvPr id="33" name="TextBox 32"/>
          <p:cNvSpPr txBox="1"/>
          <p:nvPr/>
        </p:nvSpPr>
        <p:spPr>
          <a:xfrm>
            <a:off x="3660000" y="1956335"/>
            <a:ext cx="894232" cy="461665"/>
          </a:xfrm>
          <a:prstGeom prst="rect">
            <a:avLst/>
          </a:prstGeom>
          <a:noFill/>
        </p:spPr>
        <p:txBody>
          <a:bodyPr wrap="square" rtlCol="0">
            <a:spAutoFit/>
          </a:bodyPr>
          <a:lstStyle/>
          <a:p>
            <a:r>
              <a:rPr lang="en-US" sz="2400" b="1" dirty="0">
                <a:solidFill>
                  <a:schemeClr val="accent5"/>
                </a:solidFill>
              </a:rPr>
              <a:t>1000</a:t>
            </a:r>
          </a:p>
        </p:txBody>
      </p:sp>
      <p:sp>
        <p:nvSpPr>
          <p:cNvPr id="34" name="TextBox 33"/>
          <p:cNvSpPr txBox="1"/>
          <p:nvPr/>
        </p:nvSpPr>
        <p:spPr>
          <a:xfrm>
            <a:off x="5532725" y="1956335"/>
            <a:ext cx="894232" cy="461665"/>
          </a:xfrm>
          <a:prstGeom prst="rect">
            <a:avLst/>
          </a:prstGeom>
          <a:noFill/>
        </p:spPr>
        <p:txBody>
          <a:bodyPr wrap="square" rtlCol="0">
            <a:spAutoFit/>
          </a:bodyPr>
          <a:lstStyle/>
          <a:p>
            <a:r>
              <a:rPr lang="en-US" sz="2400" b="1" dirty="0">
                <a:solidFill>
                  <a:schemeClr val="accent5"/>
                </a:solidFill>
              </a:rPr>
              <a:t>2020</a:t>
            </a:r>
          </a:p>
        </p:txBody>
      </p:sp>
      <p:sp>
        <p:nvSpPr>
          <p:cNvPr id="35" name="TextBox 34"/>
          <p:cNvSpPr txBox="1"/>
          <p:nvPr/>
        </p:nvSpPr>
        <p:spPr>
          <a:xfrm>
            <a:off x="7384731" y="1956335"/>
            <a:ext cx="894232" cy="461665"/>
          </a:xfrm>
          <a:prstGeom prst="rect">
            <a:avLst/>
          </a:prstGeom>
          <a:noFill/>
        </p:spPr>
        <p:txBody>
          <a:bodyPr wrap="square" rtlCol="0">
            <a:spAutoFit/>
          </a:bodyPr>
          <a:lstStyle/>
          <a:p>
            <a:r>
              <a:rPr lang="en-US" sz="2400" b="1" dirty="0">
                <a:solidFill>
                  <a:schemeClr val="accent5"/>
                </a:solidFill>
              </a:rPr>
              <a:t>2500</a:t>
            </a:r>
          </a:p>
        </p:txBody>
      </p:sp>
      <p:sp>
        <p:nvSpPr>
          <p:cNvPr id="36" name="TextBox 35"/>
          <p:cNvSpPr txBox="1"/>
          <p:nvPr/>
        </p:nvSpPr>
        <p:spPr>
          <a:xfrm>
            <a:off x="9173170" y="1956335"/>
            <a:ext cx="894232" cy="461665"/>
          </a:xfrm>
          <a:prstGeom prst="rect">
            <a:avLst/>
          </a:prstGeom>
          <a:noFill/>
        </p:spPr>
        <p:txBody>
          <a:bodyPr wrap="square" rtlCol="0">
            <a:spAutoFit/>
          </a:bodyPr>
          <a:lstStyle/>
          <a:p>
            <a:r>
              <a:rPr lang="en-US" sz="2400" b="1" dirty="0">
                <a:solidFill>
                  <a:schemeClr val="accent5"/>
                </a:solidFill>
              </a:rPr>
              <a:t>3000</a:t>
            </a:r>
          </a:p>
        </p:txBody>
      </p:sp>
      <p:sp>
        <p:nvSpPr>
          <p:cNvPr id="37" name="TextBox 36"/>
          <p:cNvSpPr txBox="1"/>
          <p:nvPr/>
        </p:nvSpPr>
        <p:spPr>
          <a:xfrm>
            <a:off x="3718582" y="809707"/>
            <a:ext cx="844996" cy="461665"/>
          </a:xfrm>
          <a:prstGeom prst="rect">
            <a:avLst/>
          </a:prstGeom>
          <a:noFill/>
        </p:spPr>
        <p:txBody>
          <a:bodyPr wrap="square" rtlCol="0">
            <a:spAutoFit/>
          </a:bodyPr>
          <a:lstStyle/>
          <a:p>
            <a:r>
              <a:rPr lang="en-US" sz="2400" b="1" dirty="0">
                <a:solidFill>
                  <a:schemeClr val="accent3">
                    <a:lumMod val="75000"/>
                  </a:schemeClr>
                </a:solidFill>
              </a:rPr>
              <a:t>First</a:t>
            </a:r>
          </a:p>
        </p:txBody>
      </p:sp>
      <p:sp>
        <p:nvSpPr>
          <p:cNvPr id="42" name="TextBox 41"/>
          <p:cNvSpPr txBox="1"/>
          <p:nvPr/>
        </p:nvSpPr>
        <p:spPr>
          <a:xfrm>
            <a:off x="1535971" y="795443"/>
            <a:ext cx="1517668" cy="461665"/>
          </a:xfrm>
          <a:prstGeom prst="rect">
            <a:avLst/>
          </a:prstGeom>
          <a:noFill/>
        </p:spPr>
        <p:txBody>
          <a:bodyPr wrap="square" rtlCol="0">
            <a:spAutoFit/>
          </a:bodyPr>
          <a:lstStyle/>
          <a:p>
            <a:r>
              <a:rPr lang="en-US" sz="2400" b="1" dirty="0" err="1">
                <a:solidFill>
                  <a:schemeClr val="accent3">
                    <a:lumMod val="75000"/>
                  </a:schemeClr>
                </a:solidFill>
              </a:rPr>
              <a:t>New_Node</a:t>
            </a:r>
            <a:endParaRPr lang="en-US" sz="2400" b="1" dirty="0">
              <a:solidFill>
                <a:schemeClr val="accent3">
                  <a:lumMod val="75000"/>
                </a:schemeClr>
              </a:solidFill>
            </a:endParaRPr>
          </a:p>
        </p:txBody>
      </p:sp>
      <p:sp>
        <p:nvSpPr>
          <p:cNvPr id="43" name="TextBox 42"/>
          <p:cNvSpPr txBox="1"/>
          <p:nvPr/>
        </p:nvSpPr>
        <p:spPr>
          <a:xfrm>
            <a:off x="2376736" y="1508652"/>
            <a:ext cx="1839078" cy="461665"/>
          </a:xfrm>
          <a:prstGeom prst="rect">
            <a:avLst/>
          </a:prstGeom>
          <a:noFill/>
        </p:spPr>
        <p:txBody>
          <a:bodyPr wrap="square" rtlCol="0">
            <a:spAutoFit/>
          </a:bodyPr>
          <a:lstStyle/>
          <a:p>
            <a:r>
              <a:rPr lang="en-US" sz="2400" b="1" dirty="0">
                <a:solidFill>
                  <a:schemeClr val="accent3">
                    <a:lumMod val="75000"/>
                  </a:schemeClr>
                </a:solidFill>
              </a:rPr>
              <a:t>First = NULL</a:t>
            </a:r>
          </a:p>
        </p:txBody>
      </p:sp>
      <p:graphicFrame>
        <p:nvGraphicFramePr>
          <p:cNvPr id="44" name="Table 43"/>
          <p:cNvGraphicFramePr>
            <a:graphicFrameLocks noGrp="1"/>
          </p:cNvGraphicFramePr>
          <p:nvPr/>
        </p:nvGraphicFramePr>
        <p:xfrm>
          <a:off x="4563350" y="1430880"/>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sz="2400"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47" name="TextBox 46"/>
          <p:cNvSpPr txBox="1"/>
          <p:nvPr/>
        </p:nvSpPr>
        <p:spPr>
          <a:xfrm>
            <a:off x="4851216" y="2048132"/>
            <a:ext cx="908677" cy="461665"/>
          </a:xfrm>
          <a:prstGeom prst="rect">
            <a:avLst/>
          </a:prstGeom>
          <a:noFill/>
        </p:spPr>
        <p:txBody>
          <a:bodyPr wrap="square" rtlCol="0">
            <a:spAutoFit/>
          </a:bodyPr>
          <a:lstStyle/>
          <a:p>
            <a:r>
              <a:rPr lang="en-US" sz="2400" b="1" dirty="0">
                <a:solidFill>
                  <a:schemeClr val="accent5"/>
                </a:solidFill>
              </a:rPr>
              <a:t>5000</a:t>
            </a:r>
          </a:p>
        </p:txBody>
      </p:sp>
      <p:sp>
        <p:nvSpPr>
          <p:cNvPr id="48" name="TextBox 47"/>
          <p:cNvSpPr txBox="1"/>
          <p:nvPr/>
        </p:nvSpPr>
        <p:spPr>
          <a:xfrm>
            <a:off x="4490887" y="915142"/>
            <a:ext cx="1517668" cy="461665"/>
          </a:xfrm>
          <a:prstGeom prst="rect">
            <a:avLst/>
          </a:prstGeom>
          <a:noFill/>
        </p:spPr>
        <p:txBody>
          <a:bodyPr wrap="square" rtlCol="0">
            <a:spAutoFit/>
          </a:bodyPr>
          <a:lstStyle/>
          <a:p>
            <a:r>
              <a:rPr lang="en-US" sz="2400" b="1" dirty="0" err="1">
                <a:solidFill>
                  <a:schemeClr val="accent3">
                    <a:lumMod val="75000"/>
                  </a:schemeClr>
                </a:solidFill>
              </a:rPr>
              <a:t>New_Node</a:t>
            </a:r>
            <a:endParaRPr lang="en-US" sz="2400" b="1" dirty="0">
              <a:solidFill>
                <a:schemeClr val="accent3">
                  <a:lumMod val="75000"/>
                </a:schemeClr>
              </a:solidFill>
            </a:endParaRPr>
          </a:p>
        </p:txBody>
      </p:sp>
      <p:sp>
        <p:nvSpPr>
          <p:cNvPr id="50" name="TextBox 49"/>
          <p:cNvSpPr txBox="1"/>
          <p:nvPr/>
        </p:nvSpPr>
        <p:spPr>
          <a:xfrm>
            <a:off x="4710969" y="1457222"/>
            <a:ext cx="336952" cy="461665"/>
          </a:xfrm>
          <a:prstGeom prst="rect">
            <a:avLst/>
          </a:prstGeom>
          <a:noFill/>
        </p:spPr>
        <p:txBody>
          <a:bodyPr wrap="none" rtlCol="0">
            <a:spAutoFit/>
          </a:bodyPr>
          <a:lstStyle/>
          <a:p>
            <a:r>
              <a:rPr lang="en-US" sz="2400" dirty="0"/>
              <a:t>9</a:t>
            </a:r>
          </a:p>
        </p:txBody>
      </p:sp>
      <p:cxnSp>
        <p:nvCxnSpPr>
          <p:cNvPr id="52" name="Straight Connector 51"/>
          <p:cNvCxnSpPr/>
          <p:nvPr/>
        </p:nvCxnSpPr>
        <p:spPr>
          <a:xfrm flipH="1">
            <a:off x="5240868" y="1426681"/>
            <a:ext cx="656538" cy="49715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4835976" y="930934"/>
            <a:ext cx="798861" cy="461665"/>
          </a:xfrm>
          <a:prstGeom prst="rect">
            <a:avLst/>
          </a:prstGeom>
          <a:noFill/>
        </p:spPr>
        <p:txBody>
          <a:bodyPr wrap="square" rtlCol="0">
            <a:spAutoFit/>
          </a:bodyPr>
          <a:lstStyle/>
          <a:p>
            <a:r>
              <a:rPr lang="en-US" sz="2400" b="1" dirty="0">
                <a:solidFill>
                  <a:schemeClr val="accent3">
                    <a:lumMod val="75000"/>
                  </a:schemeClr>
                </a:solidFill>
              </a:rPr>
              <a:t>First</a:t>
            </a:r>
          </a:p>
        </p:txBody>
      </p:sp>
      <p:sp>
        <p:nvSpPr>
          <p:cNvPr id="5" name="Rectangle 4"/>
          <p:cNvSpPr/>
          <p:nvPr/>
        </p:nvSpPr>
        <p:spPr>
          <a:xfrm>
            <a:off x="3633628" y="1956335"/>
            <a:ext cx="857260" cy="433763"/>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712862" y="2959648"/>
            <a:ext cx="6167073" cy="3772828"/>
          </a:xfrm>
          <a:prstGeom prst="rect">
            <a:avLst/>
          </a:prstGeom>
          <a:noFill/>
        </p:spPr>
        <p:txBody>
          <a:bodyPr wrap="none" rtlCol="0">
            <a:spAutoFit/>
          </a:bodyPr>
          <a:lstStyle/>
          <a:p>
            <a:pPr>
              <a:lnSpc>
                <a:spcPts val="2600"/>
              </a:lnSpc>
              <a:spcBef>
                <a:spcPts val="300"/>
              </a:spcBef>
            </a:pPr>
            <a:r>
              <a:rPr lang="en-US" sz="2200" b="1" dirty="0"/>
              <a:t>Step 3:</a:t>
            </a:r>
            <a:r>
              <a:rPr lang="en-US" sz="2200" dirty="0"/>
              <a:t>[Check whether any nodes exist or not in a list]</a:t>
            </a:r>
          </a:p>
          <a:p>
            <a:pPr marL="1258888" indent="-457200">
              <a:lnSpc>
                <a:spcPts val="2600"/>
              </a:lnSpc>
              <a:spcBef>
                <a:spcPts val="300"/>
              </a:spcBef>
              <a:buClr>
                <a:srgbClr val="C00000"/>
              </a:buClr>
              <a:buFont typeface="+mj-lt"/>
              <a:buAutoNum type="alphaUcPeriod"/>
            </a:pPr>
            <a:r>
              <a:rPr lang="en-US" sz="2200" dirty="0"/>
              <a:t>[</a:t>
            </a:r>
            <a:r>
              <a:rPr lang="en-US" sz="2200" b="1" dirty="0"/>
              <a:t>If no node exists in the list</a:t>
            </a:r>
            <a:r>
              <a:rPr lang="en-US" sz="2200" dirty="0"/>
              <a:t>]</a:t>
            </a:r>
          </a:p>
          <a:p>
            <a:pPr marL="1252538">
              <a:lnSpc>
                <a:spcPts val="2600"/>
              </a:lnSpc>
              <a:spcBef>
                <a:spcPts val="300"/>
              </a:spcBef>
            </a:pPr>
            <a:r>
              <a:rPr lang="en-US" sz="2200" dirty="0">
                <a:solidFill>
                  <a:srgbClr val="1D6FA9"/>
                </a:solidFill>
              </a:rPr>
              <a:t>if</a:t>
            </a:r>
            <a:r>
              <a:rPr lang="en-US" sz="2200" dirty="0"/>
              <a:t>(</a:t>
            </a:r>
            <a:r>
              <a:rPr lang="en-US" sz="2200" dirty="0">
                <a:solidFill>
                  <a:srgbClr val="C00000"/>
                </a:solidFill>
              </a:rPr>
              <a:t>First = NULL</a:t>
            </a:r>
            <a:r>
              <a:rPr lang="en-US" sz="2200" dirty="0"/>
              <a:t>)   then</a:t>
            </a:r>
          </a:p>
          <a:p>
            <a:pPr marL="1716088">
              <a:lnSpc>
                <a:spcPts val="2600"/>
              </a:lnSpc>
              <a:spcBef>
                <a:spcPts val="300"/>
              </a:spcBef>
            </a:pPr>
            <a:r>
              <a:rPr lang="en-US" sz="2200" dirty="0">
                <a:solidFill>
                  <a:srgbClr val="1D6FA9"/>
                </a:solidFill>
              </a:rPr>
              <a:t>LINK(</a:t>
            </a:r>
            <a:r>
              <a:rPr lang="en-US" sz="2200" dirty="0" err="1">
                <a:solidFill>
                  <a:srgbClr val="C00000"/>
                </a:solidFill>
              </a:rPr>
              <a:t>New_Node</a:t>
            </a:r>
            <a:r>
              <a:rPr lang="en-US" sz="2200" dirty="0">
                <a:solidFill>
                  <a:srgbClr val="1D6FA9"/>
                </a:solidFill>
              </a:rPr>
              <a:t>) </a:t>
            </a:r>
            <a:r>
              <a:rPr lang="en-US" sz="2200" dirty="0">
                <a:solidFill>
                  <a:srgbClr val="1D6FA9"/>
                </a:solidFill>
                <a:sym typeface="Wingdings 3" panose="05040102010807070707" pitchFamily="18" charset="2"/>
              </a:rPr>
              <a:t></a:t>
            </a:r>
            <a:r>
              <a:rPr lang="en-US" sz="2200" dirty="0">
                <a:solidFill>
                  <a:srgbClr val="1D6FA9"/>
                </a:solidFill>
              </a:rPr>
              <a:t> </a:t>
            </a:r>
            <a:r>
              <a:rPr lang="en-US" sz="2200" dirty="0">
                <a:solidFill>
                  <a:srgbClr val="C00000"/>
                </a:solidFill>
              </a:rPr>
              <a:t>NULL</a:t>
            </a:r>
          </a:p>
          <a:p>
            <a:pPr marL="1258888" indent="-457200">
              <a:lnSpc>
                <a:spcPts val="2600"/>
              </a:lnSpc>
              <a:spcBef>
                <a:spcPts val="300"/>
              </a:spcBef>
              <a:buClr>
                <a:srgbClr val="C00000"/>
              </a:buClr>
              <a:buFont typeface="+mj-lt"/>
              <a:buAutoNum type="alphaUcPeriod" startAt="2"/>
            </a:pPr>
            <a:r>
              <a:rPr lang="en-US" sz="2200" dirty="0"/>
              <a:t>[</a:t>
            </a:r>
            <a:r>
              <a:rPr lang="en-US" sz="2200" b="1" dirty="0"/>
              <a:t>If one or more nodes exist in the list</a:t>
            </a:r>
            <a:r>
              <a:rPr lang="en-US" sz="2200" dirty="0"/>
              <a:t>]</a:t>
            </a:r>
          </a:p>
          <a:p>
            <a:pPr marL="1252538">
              <a:lnSpc>
                <a:spcPts val="2600"/>
              </a:lnSpc>
              <a:spcBef>
                <a:spcPts val="300"/>
              </a:spcBef>
            </a:pPr>
            <a:r>
              <a:rPr lang="en-US" sz="2200" dirty="0">
                <a:solidFill>
                  <a:srgbClr val="1D6FA9"/>
                </a:solidFill>
              </a:rPr>
              <a:t>LINK(</a:t>
            </a:r>
            <a:r>
              <a:rPr lang="en-US" sz="2200" dirty="0" err="1">
                <a:solidFill>
                  <a:srgbClr val="C00000"/>
                </a:solidFill>
              </a:rPr>
              <a:t>New_Node</a:t>
            </a:r>
            <a:r>
              <a:rPr lang="en-US" sz="2200" dirty="0">
                <a:solidFill>
                  <a:srgbClr val="1D6FA9"/>
                </a:solidFill>
              </a:rPr>
              <a:t>) </a:t>
            </a:r>
            <a:r>
              <a:rPr lang="en-US" sz="2200" dirty="0">
                <a:solidFill>
                  <a:srgbClr val="1D6FA9"/>
                </a:solidFill>
                <a:sym typeface="Wingdings 3" panose="05040102010807070707" pitchFamily="18" charset="2"/>
              </a:rPr>
              <a:t> </a:t>
            </a:r>
            <a:r>
              <a:rPr lang="en-US" sz="2200" dirty="0">
                <a:solidFill>
                  <a:srgbClr val="1D6FA9"/>
                </a:solidFill>
              </a:rPr>
              <a:t> </a:t>
            </a:r>
            <a:r>
              <a:rPr lang="en-US" sz="2200" dirty="0">
                <a:solidFill>
                  <a:srgbClr val="C00000"/>
                </a:solidFill>
              </a:rPr>
              <a:t>First</a:t>
            </a:r>
            <a:r>
              <a:rPr lang="en-US" sz="2200" dirty="0">
                <a:solidFill>
                  <a:srgbClr val="1D6FA9"/>
                </a:solidFill>
              </a:rPr>
              <a:t> </a:t>
            </a:r>
          </a:p>
          <a:p>
            <a:pPr>
              <a:lnSpc>
                <a:spcPts val="2600"/>
              </a:lnSpc>
              <a:spcBef>
                <a:spcPts val="300"/>
              </a:spcBef>
            </a:pPr>
            <a:r>
              <a:rPr lang="en-US" sz="2200" b="1" dirty="0"/>
              <a:t>Step 4:</a:t>
            </a:r>
            <a:r>
              <a:rPr lang="en-US" sz="2200" dirty="0"/>
              <a:t>[Make </a:t>
            </a:r>
            <a:r>
              <a:rPr lang="en-US" sz="2200" dirty="0" err="1"/>
              <a:t>New_Node</a:t>
            </a:r>
            <a:r>
              <a:rPr lang="en-US" sz="2200" dirty="0"/>
              <a:t> as First Node] </a:t>
            </a:r>
          </a:p>
          <a:p>
            <a:pPr marL="801688">
              <a:lnSpc>
                <a:spcPts val="2600"/>
              </a:lnSpc>
              <a:spcBef>
                <a:spcPts val="300"/>
              </a:spcBef>
            </a:pPr>
            <a:r>
              <a:rPr lang="en-US" sz="2200" dirty="0">
                <a:solidFill>
                  <a:srgbClr val="C00000"/>
                </a:solidFill>
              </a:rPr>
              <a:t>First </a:t>
            </a:r>
            <a:r>
              <a:rPr lang="en-US" sz="2200" dirty="0">
                <a:solidFill>
                  <a:srgbClr val="C00000"/>
                </a:solidFill>
                <a:sym typeface="Wingdings 3" panose="05040102010807070707" pitchFamily="18" charset="2"/>
              </a:rPr>
              <a:t></a:t>
            </a:r>
            <a:r>
              <a:rPr lang="en-US" sz="2200" dirty="0">
                <a:solidFill>
                  <a:srgbClr val="C00000"/>
                </a:solidFill>
              </a:rPr>
              <a:t> </a:t>
            </a:r>
            <a:r>
              <a:rPr lang="en-US" sz="2200" dirty="0" err="1">
                <a:solidFill>
                  <a:srgbClr val="C00000"/>
                </a:solidFill>
              </a:rPr>
              <a:t>New_Node</a:t>
            </a:r>
            <a:r>
              <a:rPr lang="en-US" sz="2200" dirty="0">
                <a:solidFill>
                  <a:srgbClr val="C00000"/>
                </a:solidFill>
              </a:rPr>
              <a:t> </a:t>
            </a:r>
          </a:p>
          <a:p>
            <a:pPr>
              <a:lnSpc>
                <a:spcPts val="2600"/>
              </a:lnSpc>
              <a:spcBef>
                <a:spcPts val="300"/>
              </a:spcBef>
            </a:pPr>
            <a:r>
              <a:rPr lang="en-US" sz="2200" b="1" dirty="0"/>
              <a:t>Step 5:</a:t>
            </a:r>
            <a:r>
              <a:rPr lang="en-US" sz="2200" dirty="0"/>
              <a:t>[Finished] </a:t>
            </a:r>
          </a:p>
          <a:p>
            <a:pPr marL="801688">
              <a:lnSpc>
                <a:spcPts val="2600"/>
              </a:lnSpc>
              <a:spcBef>
                <a:spcPts val="300"/>
              </a:spcBef>
            </a:pPr>
            <a:r>
              <a:rPr lang="en-US" sz="2200" dirty="0"/>
              <a:t>Exit </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1725" y="1357589"/>
            <a:ext cx="296378" cy="395171"/>
          </a:xfrm>
          <a:prstGeom prst="rect">
            <a:avLst/>
          </a:prstGeom>
        </p:spPr>
      </p:pic>
    </p:spTree>
    <p:extLst>
      <p:ext uri="{BB962C8B-B14F-4D97-AF65-F5344CB8AC3E}">
        <p14:creationId xmlns:p14="http://schemas.microsoft.com/office/powerpoint/2010/main" val="28936327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48"/>
                                        </p:tgtEl>
                                      </p:cBhvr>
                                    </p:animEffect>
                                    <p:set>
                                      <p:cBhvr>
                                        <p:cTn id="27" dur="1" fill="hold">
                                          <p:stCondLst>
                                            <p:cond delay="499"/>
                                          </p:stCondLst>
                                        </p:cTn>
                                        <p:tgtEl>
                                          <p:spTgt spid="48"/>
                                        </p:tgtEl>
                                        <p:attrNameLst>
                                          <p:attrName>style.visibility</p:attrName>
                                        </p:attrNameLst>
                                      </p:cBhvr>
                                      <p:to>
                                        <p:strVal val="hidden"/>
                                      </p:to>
                                    </p:set>
                                  </p:childTnLst>
                                </p:cTn>
                              </p:par>
                              <p:par>
                                <p:cTn id="28" presetID="1" presetClass="entr" presetSubtype="0" fill="hold" grpId="0" nodeType="withEffect">
                                  <p:stCondLst>
                                    <p:cond delay="0"/>
                                  </p:stCondLst>
                                  <p:childTnLst>
                                    <p:set>
                                      <p:cBhvr>
                                        <p:cTn id="29" dur="1" fill="hold">
                                          <p:stCondLst>
                                            <p:cond delay="499"/>
                                          </p:stCondLst>
                                        </p:cTn>
                                        <p:tgtEl>
                                          <p:spTgt spid="53"/>
                                        </p:tgtEl>
                                        <p:attrNameLst>
                                          <p:attrName>style.visibility</p:attrName>
                                        </p:attrNameLst>
                                      </p:cBhvr>
                                      <p:to>
                                        <p:strVal val="visible"/>
                                      </p:to>
                                    </p:set>
                                  </p:childTnLst>
                                </p:cTn>
                              </p:par>
                              <p:par>
                                <p:cTn id="30" presetID="10" presetClass="exit" presetSubtype="0" fill="hold" grpId="2" nodeType="withEffect">
                                  <p:stCondLst>
                                    <p:cond delay="0"/>
                                  </p:stCondLst>
                                  <p:childTnLst>
                                    <p:animEffect transition="out" filter="fade">
                                      <p:cBhvr>
                                        <p:cTn id="31" dur="500"/>
                                        <p:tgtEl>
                                          <p:spTgt spid="43"/>
                                        </p:tgtEl>
                                      </p:cBhvr>
                                    </p:animEffect>
                                    <p:set>
                                      <p:cBhvr>
                                        <p:cTn id="32" dur="1" fill="hold">
                                          <p:stCondLst>
                                            <p:cond delay="499"/>
                                          </p:stCondLst>
                                        </p:cTn>
                                        <p:tgtEl>
                                          <p:spTgt spid="4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43"/>
                                        </p:tgtEl>
                                      </p:cBhvr>
                                    </p:animEffect>
                                    <p:set>
                                      <p:cBhvr>
                                        <p:cTn id="37" dur="1" fill="hold">
                                          <p:stCondLst>
                                            <p:cond delay="499"/>
                                          </p:stCondLst>
                                        </p:cTn>
                                        <p:tgtEl>
                                          <p:spTgt spid="43"/>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44"/>
                                        </p:tgtEl>
                                      </p:cBhvr>
                                    </p:animEffect>
                                    <p:set>
                                      <p:cBhvr>
                                        <p:cTn id="40" dur="1" fill="hold">
                                          <p:stCondLst>
                                            <p:cond delay="499"/>
                                          </p:stCondLst>
                                        </p:cTn>
                                        <p:tgtEl>
                                          <p:spTgt spid="44"/>
                                        </p:tgtEl>
                                        <p:attrNameLst>
                                          <p:attrName>style.visibility</p:attrName>
                                        </p:attrNameLst>
                                      </p:cBhvr>
                                      <p:to>
                                        <p:strVal val="hidden"/>
                                      </p:to>
                                    </p:set>
                                  </p:childTnLst>
                                </p:cTn>
                              </p:par>
                              <p:par>
                                <p:cTn id="41" presetID="10" presetClass="exit" presetSubtype="0" fill="hold" grpId="2" nodeType="withEffect">
                                  <p:stCondLst>
                                    <p:cond delay="0"/>
                                  </p:stCondLst>
                                  <p:childTnLst>
                                    <p:animEffect transition="out" filter="fade">
                                      <p:cBhvr>
                                        <p:cTn id="42" dur="500"/>
                                        <p:tgtEl>
                                          <p:spTgt spid="48"/>
                                        </p:tgtEl>
                                      </p:cBhvr>
                                    </p:animEffect>
                                    <p:set>
                                      <p:cBhvr>
                                        <p:cTn id="43" dur="1" fill="hold">
                                          <p:stCondLst>
                                            <p:cond delay="499"/>
                                          </p:stCondLst>
                                        </p:cTn>
                                        <p:tgtEl>
                                          <p:spTgt spid="48"/>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47"/>
                                        </p:tgtEl>
                                      </p:cBhvr>
                                    </p:animEffect>
                                    <p:set>
                                      <p:cBhvr>
                                        <p:cTn id="46" dur="1" fill="hold">
                                          <p:stCondLst>
                                            <p:cond delay="499"/>
                                          </p:stCondLst>
                                        </p:cTn>
                                        <p:tgtEl>
                                          <p:spTgt spid="47"/>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50"/>
                                        </p:tgtEl>
                                      </p:cBhvr>
                                    </p:animEffect>
                                    <p:set>
                                      <p:cBhvr>
                                        <p:cTn id="49" dur="1" fill="hold">
                                          <p:stCondLst>
                                            <p:cond delay="499"/>
                                          </p:stCondLst>
                                        </p:cTn>
                                        <p:tgtEl>
                                          <p:spTgt spid="50"/>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52"/>
                                        </p:tgtEl>
                                      </p:cBhvr>
                                    </p:animEffect>
                                    <p:set>
                                      <p:cBhvr>
                                        <p:cTn id="52" dur="1" fill="hold">
                                          <p:stCondLst>
                                            <p:cond delay="499"/>
                                          </p:stCondLst>
                                        </p:cTn>
                                        <p:tgtEl>
                                          <p:spTgt spid="52"/>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53"/>
                                        </p:tgtEl>
                                      </p:cBhvr>
                                    </p:animEffect>
                                    <p:set>
                                      <p:cBhvr>
                                        <p:cTn id="55" dur="1" fill="hold">
                                          <p:stCondLst>
                                            <p:cond delay="499"/>
                                          </p:stCondLst>
                                        </p:cTn>
                                        <p:tgtEl>
                                          <p:spTgt spid="53"/>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1"/>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2"/>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3"/>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14"/>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19"/>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22"/>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23"/>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9"/>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24"/>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25"/>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26"/>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27"/>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29"/>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30"/>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33"/>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34"/>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35"/>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36"/>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37"/>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4"/>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42"/>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32"/>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15"/>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8"/>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5"/>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499"/>
                                          </p:stCondLst>
                                        </p:cTn>
                                        <p:tgtEl>
                                          <p:spTgt spid="28"/>
                                        </p:tgtEl>
                                        <p:attrNameLst>
                                          <p:attrName>style.visibility</p:attrName>
                                        </p:attrNameLst>
                                      </p:cBhvr>
                                      <p:to>
                                        <p:strVal val="visible"/>
                                      </p:to>
                                    </p:set>
                                  </p:childTnLst>
                                </p:cTn>
                              </p:par>
                              <p:par>
                                <p:cTn id="122" presetID="1" presetClass="entr" presetSubtype="0" fill="hold" nodeType="withEffect">
                                  <p:stCondLst>
                                    <p:cond delay="0"/>
                                  </p:stCondLst>
                                  <p:childTnLst>
                                    <p:set>
                                      <p:cBhvr>
                                        <p:cTn id="123" dur="1" fill="hold">
                                          <p:stCondLst>
                                            <p:cond delay="499"/>
                                          </p:stCondLst>
                                        </p:cTn>
                                        <p:tgtEl>
                                          <p:spTgt spid="7"/>
                                        </p:tgtEl>
                                        <p:attrNameLst>
                                          <p:attrName>style.visibility</p:attrName>
                                        </p:attrNameLst>
                                      </p:cBhvr>
                                      <p:to>
                                        <p:strVal val="visible"/>
                                      </p:to>
                                    </p:set>
                                  </p:childTnLst>
                                </p:cTn>
                              </p:par>
                              <p:par>
                                <p:cTn id="124" presetID="10" presetClass="exit" presetSubtype="0" fill="hold" nodeType="withEffect">
                                  <p:stCondLst>
                                    <p:cond delay="0"/>
                                  </p:stCondLst>
                                  <p:childTnLst>
                                    <p:animEffect transition="out" filter="fade">
                                      <p:cBhvr>
                                        <p:cTn id="125" dur="500"/>
                                        <p:tgtEl>
                                          <p:spTgt spid="8"/>
                                        </p:tgtEl>
                                      </p:cBhvr>
                                    </p:animEffect>
                                    <p:set>
                                      <p:cBhvr>
                                        <p:cTn id="126" dur="1" fill="hold">
                                          <p:stCondLst>
                                            <p:cond delay="499"/>
                                          </p:stCondLst>
                                        </p:cTn>
                                        <p:tgtEl>
                                          <p:spTgt spid="8"/>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0" presetClass="exit" presetSubtype="0" fill="hold" grpId="1" nodeType="clickEffect">
                                  <p:stCondLst>
                                    <p:cond delay="0"/>
                                  </p:stCondLst>
                                  <p:childTnLst>
                                    <p:animEffect transition="out" filter="fade">
                                      <p:cBhvr>
                                        <p:cTn id="130" dur="1000"/>
                                        <p:tgtEl>
                                          <p:spTgt spid="42"/>
                                        </p:tgtEl>
                                      </p:cBhvr>
                                    </p:animEffect>
                                    <p:set>
                                      <p:cBhvr>
                                        <p:cTn id="131" dur="1" fill="hold">
                                          <p:stCondLst>
                                            <p:cond delay="999"/>
                                          </p:stCondLst>
                                        </p:cTn>
                                        <p:tgtEl>
                                          <p:spTgt spid="42"/>
                                        </p:tgtEl>
                                        <p:attrNameLst>
                                          <p:attrName>style.visibility</p:attrName>
                                        </p:attrNameLst>
                                      </p:cBhvr>
                                      <p:to>
                                        <p:strVal val="hidden"/>
                                      </p:to>
                                    </p:set>
                                  </p:childTnLst>
                                </p:cTn>
                              </p:par>
                              <p:par>
                                <p:cTn id="132" presetID="42" presetClass="path" presetSubtype="0" accel="50000" decel="50000" fill="hold" grpId="1" nodeType="withEffect">
                                  <p:stCondLst>
                                    <p:cond delay="0"/>
                                  </p:stCondLst>
                                  <p:childTnLst>
                                    <p:animMotion origin="layout" path="M -3.33333E-6 -3.7037E-7 L -0.14843 0.00208 " pathEditMode="relative" rAng="0" ptsTypes="AA">
                                      <p:cBhvr>
                                        <p:cTn id="133" dur="2000" fill="hold"/>
                                        <p:tgtEl>
                                          <p:spTgt spid="37"/>
                                        </p:tgtEl>
                                        <p:attrNameLst>
                                          <p:attrName>ppt_x</p:attrName>
                                          <p:attrName>ppt_y</p:attrName>
                                        </p:attrNameLst>
                                      </p:cBhvr>
                                      <p:rCtr x="-7422" y="93"/>
                                    </p:animMotion>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nodeType="clickEffect">
                                  <p:stCondLst>
                                    <p:cond delay="0"/>
                                  </p:stCondLst>
                                  <p:childTnLst>
                                    <p:set>
                                      <p:cBhvr>
                                        <p:cTn id="13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nodeType="clickEffect">
                                  <p:stCondLst>
                                    <p:cond delay="0"/>
                                  </p:stCondLst>
                                  <p:childTnLst>
                                    <p:set>
                                      <p:cBhvr>
                                        <p:cTn id="14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nodeType="clickEffect">
                                  <p:stCondLst>
                                    <p:cond delay="0"/>
                                  </p:stCondLst>
                                  <p:childTnLst>
                                    <p:set>
                                      <p:cBhvr>
                                        <p:cTn id="14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nodeType="clickEffect">
                                  <p:stCondLst>
                                    <p:cond delay="0"/>
                                  </p:stCondLst>
                                  <p:childTnLst>
                                    <p:set>
                                      <p:cBhvr>
                                        <p:cTn id="14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1" presetClass="entr" presetSubtype="0" fill="hold" nodeType="clickEffect">
                                  <p:stCondLst>
                                    <p:cond delay="0"/>
                                  </p:stCondLst>
                                  <p:childTnLst>
                                    <p:set>
                                      <p:cBhvr>
                                        <p:cTn id="15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nodeType="clickEffect">
                                  <p:stCondLst>
                                    <p:cond delay="0"/>
                                  </p:stCondLst>
                                  <p:childTnLst>
                                    <p:set>
                                      <p:cBhvr>
                                        <p:cTn id="157" dur="1" fill="hold">
                                          <p:stCondLst>
                                            <p:cond delay="0"/>
                                          </p:stCondLst>
                                        </p:cTn>
                                        <p:tgtEl>
                                          <p:spTgt spid="3">
                                            <p:txEl>
                                              <p:pRg st="9" end="9"/>
                                            </p:txEl>
                                          </p:spTgt>
                                        </p:tgtEl>
                                        <p:attrNameLst>
                                          <p:attrName>style.visibility</p:attrName>
                                        </p:attrNameLst>
                                      </p:cBhvr>
                                      <p:to>
                                        <p:strVal val="visible"/>
                                      </p:to>
                                    </p:set>
                                  </p:childTnLst>
                                </p:cTn>
                              </p:par>
                              <p:par>
                                <p:cTn id="158" presetID="1" presetClass="entr" presetSubtype="0" fill="hold" nodeType="withEffect">
                                  <p:stCondLst>
                                    <p:cond delay="0"/>
                                  </p:stCondLst>
                                  <p:childTnLst>
                                    <p:set>
                                      <p:cBhvr>
                                        <p:cTn id="159"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1" presetClass="entr" presetSubtype="0" fill="hold" nodeType="clickEffect">
                                  <p:stCondLst>
                                    <p:cond delay="0"/>
                                  </p:stCondLst>
                                  <p:childTnLst>
                                    <p:set>
                                      <p:cBhvr>
                                        <p:cTn id="163"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1" presetClass="entr" presetSubtype="0" fill="hold" nodeType="clickEffect">
                                  <p:stCondLst>
                                    <p:cond delay="0"/>
                                  </p:stCondLst>
                                  <p:childTnLst>
                                    <p:set>
                                      <p:cBhvr>
                                        <p:cTn id="167"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1" presetClass="entr" presetSubtype="0" fill="hold" nodeType="clickEffect">
                                  <p:stCondLst>
                                    <p:cond delay="0"/>
                                  </p:stCondLst>
                                  <p:childTnLst>
                                    <p:set>
                                      <p:cBhvr>
                                        <p:cTn id="171"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nodeType="clickEffect">
                                  <p:stCondLst>
                                    <p:cond delay="0"/>
                                  </p:stCondLst>
                                  <p:childTnLst>
                                    <p:set>
                                      <p:cBhvr>
                                        <p:cTn id="175"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1" presetClass="entr" presetSubtype="0" fill="hold" nodeType="clickEffect">
                                  <p:stCondLst>
                                    <p:cond delay="0"/>
                                  </p:stCondLst>
                                  <p:childTnLst>
                                    <p:set>
                                      <p:cBhvr>
                                        <p:cTn id="179"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1" presetClass="entr" presetSubtype="0" fill="hold" nodeType="clickEffect">
                                  <p:stCondLst>
                                    <p:cond delay="0"/>
                                  </p:stCondLst>
                                  <p:childTnLst>
                                    <p:set>
                                      <p:cBhvr>
                                        <p:cTn id="183"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nodeType="clickEffect">
                                  <p:stCondLst>
                                    <p:cond delay="0"/>
                                  </p:stCondLst>
                                  <p:childTnLst>
                                    <p:set>
                                      <p:cBhvr>
                                        <p:cTn id="187"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nodeType="clickEffect">
                                  <p:stCondLst>
                                    <p:cond delay="0"/>
                                  </p:stCondLst>
                                  <p:childTnLst>
                                    <p:set>
                                      <p:cBhvr>
                                        <p:cTn id="191"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 presetClass="entr" presetSubtype="0" fill="hold" nodeType="clickEffect">
                                  <p:stCondLst>
                                    <p:cond delay="0"/>
                                  </p:stCondLst>
                                  <p:childTnLst>
                                    <p:set>
                                      <p:cBhvr>
                                        <p:cTn id="195"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6" fill="hold">
                      <p:stCondLst>
                        <p:cond delay="indefinite"/>
                      </p:stCondLst>
                      <p:childTnLst>
                        <p:par>
                          <p:cTn id="197" fill="hold">
                            <p:stCondLst>
                              <p:cond delay="0"/>
                            </p:stCondLst>
                            <p:childTnLst>
                              <p:par>
                                <p:cTn id="198" presetID="1" presetClass="entr" presetSubtype="0" fill="hold" nodeType="clickEffect">
                                  <p:stCondLst>
                                    <p:cond delay="0"/>
                                  </p:stCondLst>
                                  <p:childTnLst>
                                    <p:set>
                                      <p:cBhvr>
                                        <p:cTn id="199"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00" fill="hold">
                      <p:stCondLst>
                        <p:cond delay="indefinite"/>
                      </p:stCondLst>
                      <p:childTnLst>
                        <p:par>
                          <p:cTn id="201" fill="hold">
                            <p:stCondLst>
                              <p:cond delay="0"/>
                            </p:stCondLst>
                            <p:childTnLst>
                              <p:par>
                                <p:cTn id="202" presetID="1" presetClass="entr" presetSubtype="0" fill="hold" nodeType="clickEffect">
                                  <p:stCondLst>
                                    <p:cond delay="0"/>
                                  </p:stCondLst>
                                  <p:childTnLst>
                                    <p:set>
                                      <p:cBhvr>
                                        <p:cTn id="203"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04" fill="hold">
                      <p:stCondLst>
                        <p:cond delay="indefinite"/>
                      </p:stCondLst>
                      <p:childTnLst>
                        <p:par>
                          <p:cTn id="205" fill="hold">
                            <p:stCondLst>
                              <p:cond delay="0"/>
                            </p:stCondLst>
                            <p:childTnLst>
                              <p:par>
                                <p:cTn id="206" presetID="1" presetClass="entr" presetSubtype="0" fill="hold" nodeType="clickEffect">
                                  <p:stCondLst>
                                    <p:cond delay="0"/>
                                  </p:stCondLst>
                                  <p:childTnLst>
                                    <p:set>
                                      <p:cBhvr>
                                        <p:cTn id="207"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08" fill="hold">
                      <p:stCondLst>
                        <p:cond delay="indefinite"/>
                      </p:stCondLst>
                      <p:childTnLst>
                        <p:par>
                          <p:cTn id="209" fill="hold">
                            <p:stCondLst>
                              <p:cond delay="0"/>
                            </p:stCondLst>
                            <p:childTnLst>
                              <p:par>
                                <p:cTn id="210" presetID="1" presetClass="entr" presetSubtype="0" fill="hold" nodeType="clickEffect">
                                  <p:stCondLst>
                                    <p:cond delay="0"/>
                                  </p:stCondLst>
                                  <p:childTnLst>
                                    <p:set>
                                      <p:cBhvr>
                                        <p:cTn id="211"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7" grpId="1"/>
      <p:bldP spid="42" grpId="0"/>
      <p:bldP spid="42" grpId="1"/>
      <p:bldP spid="43" grpId="0"/>
      <p:bldP spid="43" grpId="1"/>
      <p:bldP spid="43" grpId="2"/>
      <p:bldP spid="47" grpId="0"/>
      <p:bldP spid="47" grpId="1"/>
      <p:bldP spid="48" grpId="0"/>
      <p:bldP spid="48" grpId="1"/>
      <p:bldP spid="48" grpId="2"/>
      <p:bldP spid="50" grpId="0"/>
      <p:bldP spid="50" grpId="1"/>
      <p:bldP spid="53" grpId="0"/>
      <p:bldP spid="53" grpId="1"/>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Singly Linked List Insertion Operations-At End</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0" indent="0">
              <a:buNone/>
            </a:pPr>
            <a:endParaRPr lang="en-US" dirty="0"/>
          </a:p>
          <a:p>
            <a:endParaRPr lang="en-US" dirty="0"/>
          </a:p>
          <a:p>
            <a:endParaRPr lang="en-US" dirty="0"/>
          </a:p>
          <a:p>
            <a:endParaRPr lang="en-US" dirty="0"/>
          </a:p>
          <a:p>
            <a:pPr marL="0" indent="0">
              <a:buNone/>
            </a:pPr>
            <a:r>
              <a:rPr lang="en-US" b="1" dirty="0"/>
              <a:t>Algorithm:</a:t>
            </a:r>
            <a:r>
              <a:rPr lang="en-US" dirty="0"/>
              <a:t> </a:t>
            </a:r>
            <a:r>
              <a:rPr lang="en-US" b="1" dirty="0">
                <a:solidFill>
                  <a:srgbClr val="C00000"/>
                </a:solidFill>
              </a:rPr>
              <a:t>S_INSERT_END (X, First) </a:t>
            </a:r>
            <a:endParaRPr lang="en-US" dirty="0">
              <a:solidFill>
                <a:srgbClr val="C00000"/>
              </a:solidFill>
            </a:endParaRPr>
          </a:p>
          <a:p>
            <a:pPr marL="0" indent="0">
              <a:lnSpc>
                <a:spcPts val="2400"/>
              </a:lnSpc>
              <a:spcBef>
                <a:spcPts val="300"/>
              </a:spcBef>
              <a:buNone/>
            </a:pPr>
            <a:r>
              <a:rPr lang="en-US" sz="2200" b="1" dirty="0"/>
              <a:t>Step 1:</a:t>
            </a:r>
            <a:r>
              <a:rPr lang="en-US" sz="2200" dirty="0"/>
              <a:t>[Check for availability list underflow] </a:t>
            </a:r>
          </a:p>
          <a:p>
            <a:pPr marL="801688" indent="0">
              <a:lnSpc>
                <a:spcPts val="2400"/>
              </a:lnSpc>
              <a:spcBef>
                <a:spcPts val="300"/>
              </a:spcBef>
              <a:buNone/>
            </a:pPr>
            <a:r>
              <a:rPr lang="en-US" sz="2200" dirty="0">
                <a:solidFill>
                  <a:srgbClr val="1D6FA9"/>
                </a:solidFill>
              </a:rPr>
              <a:t>if</a:t>
            </a:r>
            <a:r>
              <a:rPr lang="en-US" sz="2200" dirty="0"/>
              <a:t>(</a:t>
            </a:r>
            <a:r>
              <a:rPr lang="en-US" sz="2200" dirty="0">
                <a:solidFill>
                  <a:srgbClr val="C00000"/>
                </a:solidFill>
              </a:rPr>
              <a:t>Avail = NULL</a:t>
            </a:r>
            <a:r>
              <a:rPr lang="en-US" sz="2200" dirty="0"/>
              <a:t>)   then </a:t>
            </a:r>
          </a:p>
          <a:p>
            <a:pPr marL="1252538" indent="0">
              <a:lnSpc>
                <a:spcPts val="2400"/>
              </a:lnSpc>
              <a:spcBef>
                <a:spcPts val="300"/>
              </a:spcBef>
              <a:buNone/>
            </a:pPr>
            <a:r>
              <a:rPr lang="en-US" sz="2200" dirty="0"/>
              <a:t>Write(“Availability stack underflow”) </a:t>
            </a:r>
          </a:p>
          <a:p>
            <a:pPr marL="1252538" indent="0">
              <a:lnSpc>
                <a:spcPts val="2400"/>
              </a:lnSpc>
              <a:spcBef>
                <a:spcPts val="300"/>
              </a:spcBef>
              <a:buNone/>
            </a:pPr>
            <a:r>
              <a:rPr lang="en-US" sz="2200" dirty="0"/>
              <a:t>Exit </a:t>
            </a:r>
          </a:p>
          <a:p>
            <a:pPr marL="0" indent="0">
              <a:spcBef>
                <a:spcPts val="300"/>
              </a:spcBef>
              <a:buNone/>
            </a:pPr>
            <a:r>
              <a:rPr lang="en-US" sz="2200" b="1" dirty="0"/>
              <a:t>Step 2:</a:t>
            </a:r>
            <a:r>
              <a:rPr lang="en-US" sz="2200" dirty="0"/>
              <a:t>[To create </a:t>
            </a:r>
            <a:r>
              <a:rPr lang="en-US" sz="2200" dirty="0" err="1"/>
              <a:t>New_Node</a:t>
            </a:r>
            <a:r>
              <a:rPr lang="en-US" sz="2200" dirty="0"/>
              <a:t> remove free </a:t>
            </a:r>
          </a:p>
          <a:p>
            <a:pPr marL="0" indent="0">
              <a:spcBef>
                <a:spcPts val="300"/>
              </a:spcBef>
              <a:buNone/>
            </a:pPr>
            <a:r>
              <a:rPr lang="en-US" sz="2200" dirty="0"/>
              <a:t>             node from availability list]</a:t>
            </a:r>
          </a:p>
          <a:p>
            <a:pPr marL="801688" indent="0">
              <a:spcBef>
                <a:spcPts val="300"/>
              </a:spcBef>
              <a:buNone/>
            </a:pPr>
            <a:r>
              <a:rPr lang="en-US" sz="2200" dirty="0" err="1">
                <a:solidFill>
                  <a:srgbClr val="1D6FA9"/>
                </a:solidFill>
              </a:rPr>
              <a:t>New_Node</a:t>
            </a:r>
            <a:r>
              <a:rPr lang="en-US" sz="2200" dirty="0">
                <a:solidFill>
                  <a:srgbClr val="1D6FA9"/>
                </a:solidFill>
              </a:rPr>
              <a:t> </a:t>
            </a:r>
            <a:r>
              <a:rPr lang="en-US" sz="2200" dirty="0">
                <a:solidFill>
                  <a:srgbClr val="1D6FA9"/>
                </a:solidFill>
                <a:sym typeface="Wingdings 3" panose="05040102010807070707" pitchFamily="18" charset="2"/>
              </a:rPr>
              <a:t></a:t>
            </a:r>
            <a:r>
              <a:rPr lang="en-US" sz="2200" dirty="0">
                <a:solidFill>
                  <a:srgbClr val="1D6FA9"/>
                </a:solidFill>
              </a:rPr>
              <a:t> Avail </a:t>
            </a:r>
          </a:p>
          <a:p>
            <a:pPr marL="801688" indent="0">
              <a:spcBef>
                <a:spcPts val="300"/>
              </a:spcBef>
              <a:buNone/>
            </a:pPr>
            <a:r>
              <a:rPr lang="en-US" sz="2200" dirty="0">
                <a:solidFill>
                  <a:srgbClr val="1D6FA9"/>
                </a:solidFill>
              </a:rPr>
              <a:t>Avail </a:t>
            </a:r>
            <a:r>
              <a:rPr lang="en-US" sz="2200" dirty="0">
                <a:solidFill>
                  <a:srgbClr val="1D6FA9"/>
                </a:solidFill>
                <a:sym typeface="Wingdings 3" panose="05040102010807070707" pitchFamily="18" charset="2"/>
              </a:rPr>
              <a:t></a:t>
            </a:r>
            <a:r>
              <a:rPr lang="en-US" sz="2200" dirty="0">
                <a:solidFill>
                  <a:srgbClr val="1D6FA9"/>
                </a:solidFill>
              </a:rPr>
              <a:t> LINK(</a:t>
            </a:r>
            <a:r>
              <a:rPr lang="en-US" sz="2200" dirty="0">
                <a:solidFill>
                  <a:srgbClr val="C00000"/>
                </a:solidFill>
              </a:rPr>
              <a:t>Avail</a:t>
            </a:r>
            <a:r>
              <a:rPr lang="en-US" sz="2200" dirty="0">
                <a:solidFill>
                  <a:srgbClr val="1D6FA9"/>
                </a:solidFill>
              </a:rPr>
              <a:t>) </a:t>
            </a:r>
          </a:p>
          <a:p>
            <a:pPr marL="801688" indent="0">
              <a:spcBef>
                <a:spcPts val="300"/>
              </a:spcBef>
              <a:buNone/>
            </a:pPr>
            <a:r>
              <a:rPr lang="en-US" sz="2200" dirty="0">
                <a:solidFill>
                  <a:srgbClr val="1D6FA9"/>
                </a:solidFill>
              </a:rPr>
              <a:t>INFO(</a:t>
            </a:r>
            <a:r>
              <a:rPr lang="en-US" sz="2200" dirty="0" err="1">
                <a:solidFill>
                  <a:srgbClr val="C00000"/>
                </a:solidFill>
              </a:rPr>
              <a:t>New_Node</a:t>
            </a:r>
            <a:r>
              <a:rPr lang="en-US" sz="2200" dirty="0">
                <a:solidFill>
                  <a:srgbClr val="1D6FA9"/>
                </a:solidFill>
              </a:rPr>
              <a:t>) </a:t>
            </a:r>
            <a:r>
              <a:rPr lang="en-US" sz="2200" dirty="0">
                <a:solidFill>
                  <a:srgbClr val="1D6FA9"/>
                </a:solidFill>
                <a:sym typeface="Wingdings 3" panose="05040102010807070707" pitchFamily="18" charset="2"/>
              </a:rPr>
              <a:t></a:t>
            </a:r>
            <a:r>
              <a:rPr lang="en-US" sz="2200" dirty="0">
                <a:solidFill>
                  <a:srgbClr val="1D6FA9"/>
                </a:solidFill>
              </a:rPr>
              <a:t> </a:t>
            </a:r>
            <a:r>
              <a:rPr lang="en-US" sz="2200" b="1" dirty="0">
                <a:solidFill>
                  <a:srgbClr val="C00000"/>
                </a:solidFill>
              </a:rPr>
              <a:t>X </a:t>
            </a:r>
          </a:p>
          <a:p>
            <a:pPr marL="801688" indent="0">
              <a:spcBef>
                <a:spcPts val="300"/>
              </a:spcBef>
              <a:buNone/>
            </a:pPr>
            <a:r>
              <a:rPr lang="en-US" sz="2200" dirty="0">
                <a:solidFill>
                  <a:srgbClr val="1D6FA9"/>
                </a:solidFill>
              </a:rPr>
              <a:t>LINK(</a:t>
            </a:r>
            <a:r>
              <a:rPr lang="en-US" sz="2200" dirty="0" err="1">
                <a:solidFill>
                  <a:srgbClr val="C00000"/>
                </a:solidFill>
              </a:rPr>
              <a:t>New_Node</a:t>
            </a:r>
            <a:r>
              <a:rPr lang="en-US" sz="2200" dirty="0">
                <a:solidFill>
                  <a:srgbClr val="1D6FA9"/>
                </a:solidFill>
              </a:rPr>
              <a:t>) </a:t>
            </a:r>
            <a:r>
              <a:rPr lang="en-US" sz="2200" dirty="0">
                <a:solidFill>
                  <a:srgbClr val="1D6FA9"/>
                </a:solidFill>
                <a:sym typeface="Wingdings 3" panose="05040102010807070707" pitchFamily="18" charset="2"/>
              </a:rPr>
              <a:t></a:t>
            </a:r>
            <a:r>
              <a:rPr lang="en-US" sz="2200" dirty="0">
                <a:solidFill>
                  <a:srgbClr val="1D6FA9"/>
                </a:solidFill>
              </a:rPr>
              <a:t> </a:t>
            </a:r>
            <a:r>
              <a:rPr lang="en-US" sz="2200" dirty="0">
                <a:solidFill>
                  <a:srgbClr val="C00000"/>
                </a:solidFill>
              </a:rPr>
              <a:t>NULL</a:t>
            </a:r>
            <a:endParaRPr lang="en-US" sz="2200" b="1" dirty="0">
              <a:solidFill>
                <a:srgbClr val="C00000"/>
              </a:solidFill>
            </a:endParaRPr>
          </a:p>
          <a:p>
            <a:endParaRPr lang="en-US" dirty="0"/>
          </a:p>
          <a:p>
            <a:pPr marL="0" indent="0">
              <a:buNone/>
            </a:pPr>
            <a:endParaRPr lang="en-US" dirty="0"/>
          </a:p>
        </p:txBody>
      </p:sp>
      <p:sp>
        <p:nvSpPr>
          <p:cNvPr id="6" name="TextBox 5"/>
          <p:cNvSpPr txBox="1"/>
          <p:nvPr/>
        </p:nvSpPr>
        <p:spPr>
          <a:xfrm>
            <a:off x="5327334" y="2511268"/>
            <a:ext cx="6822702" cy="4221669"/>
          </a:xfrm>
          <a:prstGeom prst="rect">
            <a:avLst/>
          </a:prstGeom>
          <a:noFill/>
        </p:spPr>
        <p:txBody>
          <a:bodyPr wrap="none" rtlCol="0">
            <a:spAutoFit/>
          </a:bodyPr>
          <a:lstStyle/>
          <a:p>
            <a:pPr>
              <a:lnSpc>
                <a:spcPts val="2300"/>
              </a:lnSpc>
            </a:pPr>
            <a:r>
              <a:rPr lang="en-US" sz="2200" b="1" dirty="0"/>
              <a:t>Step 3:</a:t>
            </a:r>
            <a:r>
              <a:rPr lang="en-US" sz="2200" dirty="0"/>
              <a:t>[Check whether any nodes exist or not in a list]</a:t>
            </a:r>
          </a:p>
          <a:p>
            <a:pPr marL="1258888" indent="-457200">
              <a:lnSpc>
                <a:spcPts val="2300"/>
              </a:lnSpc>
              <a:buClr>
                <a:srgbClr val="C00000"/>
              </a:buClr>
              <a:buFont typeface="+mj-lt"/>
              <a:buAutoNum type="alphaUcPeriod"/>
            </a:pPr>
            <a:r>
              <a:rPr lang="en-US" sz="2200" dirty="0"/>
              <a:t>[</a:t>
            </a:r>
            <a:r>
              <a:rPr lang="en-US" sz="2200" b="1" dirty="0"/>
              <a:t>If no node exists in list</a:t>
            </a:r>
            <a:r>
              <a:rPr lang="en-US" sz="2200" dirty="0"/>
              <a:t>]</a:t>
            </a:r>
          </a:p>
          <a:p>
            <a:pPr marL="1252538">
              <a:lnSpc>
                <a:spcPts val="2300"/>
              </a:lnSpc>
            </a:pPr>
            <a:r>
              <a:rPr lang="en-US" sz="2200" dirty="0">
                <a:solidFill>
                  <a:srgbClr val="1D6FA9"/>
                </a:solidFill>
              </a:rPr>
              <a:t>if</a:t>
            </a:r>
            <a:r>
              <a:rPr lang="en-US" sz="2200" dirty="0"/>
              <a:t>(</a:t>
            </a:r>
            <a:r>
              <a:rPr lang="en-US" sz="2200" dirty="0">
                <a:solidFill>
                  <a:srgbClr val="C00000"/>
                </a:solidFill>
              </a:rPr>
              <a:t>First = NULL</a:t>
            </a:r>
            <a:r>
              <a:rPr lang="en-US" sz="2200" dirty="0"/>
              <a:t>)   then</a:t>
            </a:r>
          </a:p>
          <a:p>
            <a:pPr marL="1716088">
              <a:lnSpc>
                <a:spcPts val="2300"/>
              </a:lnSpc>
            </a:pPr>
            <a:r>
              <a:rPr lang="en-US" sz="2200" dirty="0">
                <a:solidFill>
                  <a:srgbClr val="C00000"/>
                </a:solidFill>
              </a:rPr>
              <a:t>First </a:t>
            </a:r>
            <a:r>
              <a:rPr lang="en-US" sz="2200" dirty="0">
                <a:solidFill>
                  <a:srgbClr val="C00000"/>
                </a:solidFill>
                <a:sym typeface="Wingdings 3" panose="05040102010807070707" pitchFamily="18" charset="2"/>
              </a:rPr>
              <a:t></a:t>
            </a:r>
            <a:r>
              <a:rPr lang="en-US" sz="2200" dirty="0">
                <a:solidFill>
                  <a:srgbClr val="C00000"/>
                </a:solidFill>
              </a:rPr>
              <a:t> </a:t>
            </a:r>
            <a:r>
              <a:rPr lang="en-US" sz="2200" dirty="0" err="1">
                <a:solidFill>
                  <a:srgbClr val="C00000"/>
                </a:solidFill>
              </a:rPr>
              <a:t>New_Node</a:t>
            </a:r>
            <a:r>
              <a:rPr lang="en-US" sz="2200" dirty="0">
                <a:solidFill>
                  <a:srgbClr val="C00000"/>
                </a:solidFill>
              </a:rPr>
              <a:t> </a:t>
            </a:r>
          </a:p>
          <a:p>
            <a:pPr marL="1258888" indent="-457200">
              <a:lnSpc>
                <a:spcPts val="2300"/>
              </a:lnSpc>
              <a:buClr>
                <a:srgbClr val="C00000"/>
              </a:buClr>
              <a:buFont typeface="+mj-lt"/>
              <a:buAutoNum type="alphaUcPeriod" startAt="2"/>
            </a:pPr>
            <a:r>
              <a:rPr lang="en-US" sz="2200" dirty="0"/>
              <a:t>[</a:t>
            </a:r>
            <a:r>
              <a:rPr lang="en-US" sz="2200" b="1" dirty="0"/>
              <a:t>If nodes already exist in list</a:t>
            </a:r>
            <a:r>
              <a:rPr lang="en-US" sz="2200" dirty="0"/>
              <a:t>]</a:t>
            </a:r>
          </a:p>
          <a:p>
            <a:pPr marL="1720850" indent="-468313">
              <a:lnSpc>
                <a:spcPts val="2300"/>
              </a:lnSpc>
              <a:buClr>
                <a:srgbClr val="C00000"/>
              </a:buClr>
              <a:buFont typeface="+mj-lt"/>
              <a:buAutoNum type="arabicParenR"/>
            </a:pPr>
            <a:r>
              <a:rPr lang="en-US" sz="2200" dirty="0"/>
              <a:t>[Assign address of </a:t>
            </a:r>
            <a:r>
              <a:rPr lang="en-US" sz="2200" b="1" dirty="0"/>
              <a:t>First</a:t>
            </a:r>
            <a:r>
              <a:rPr lang="en-US" sz="2200" dirty="0"/>
              <a:t> node to </a:t>
            </a:r>
            <a:r>
              <a:rPr lang="en-US" sz="2200" b="1" dirty="0"/>
              <a:t>PTR</a:t>
            </a:r>
            <a:r>
              <a:rPr lang="en-US" sz="2200" dirty="0"/>
              <a:t> ]</a:t>
            </a:r>
          </a:p>
          <a:p>
            <a:pPr marL="1720850">
              <a:lnSpc>
                <a:spcPts val="2300"/>
              </a:lnSpc>
            </a:pPr>
            <a:r>
              <a:rPr lang="en-US" sz="2200" dirty="0">
                <a:solidFill>
                  <a:schemeClr val="accent5"/>
                </a:solidFill>
              </a:rPr>
              <a:t>PTR </a:t>
            </a:r>
            <a:r>
              <a:rPr lang="en-US" sz="2200" dirty="0">
                <a:solidFill>
                  <a:schemeClr val="accent5"/>
                </a:solidFill>
                <a:sym typeface="Wingdings 3" panose="05040102010807070707" pitchFamily="18" charset="2"/>
              </a:rPr>
              <a:t></a:t>
            </a:r>
            <a:r>
              <a:rPr lang="en-US" sz="2200" dirty="0">
                <a:solidFill>
                  <a:schemeClr val="accent5"/>
                </a:solidFill>
              </a:rPr>
              <a:t> First </a:t>
            </a:r>
          </a:p>
          <a:p>
            <a:pPr marL="1720850" indent="-469900">
              <a:lnSpc>
                <a:spcPts val="2300"/>
              </a:lnSpc>
              <a:buClr>
                <a:srgbClr val="C00000"/>
              </a:buClr>
              <a:buFont typeface="+mj-lt"/>
              <a:buAutoNum type="arabicParenR" startAt="2"/>
            </a:pPr>
            <a:r>
              <a:rPr lang="en-US" sz="2200" dirty="0"/>
              <a:t>[Traverse the list until last node is reached] </a:t>
            </a:r>
          </a:p>
          <a:p>
            <a:pPr marL="1720850">
              <a:lnSpc>
                <a:spcPts val="2300"/>
              </a:lnSpc>
            </a:pPr>
            <a:r>
              <a:rPr lang="en-US" sz="2200" dirty="0"/>
              <a:t>Repeat </a:t>
            </a:r>
            <a:r>
              <a:rPr lang="en-US" sz="2200" dirty="0">
                <a:solidFill>
                  <a:srgbClr val="0070C0"/>
                </a:solidFill>
              </a:rPr>
              <a:t>while(</a:t>
            </a:r>
            <a:r>
              <a:rPr lang="en-US" sz="2200" dirty="0">
                <a:solidFill>
                  <a:srgbClr val="C00000"/>
                </a:solidFill>
              </a:rPr>
              <a:t>LINK(</a:t>
            </a:r>
            <a:r>
              <a:rPr lang="en-US" sz="2200" b="1" dirty="0">
                <a:solidFill>
                  <a:schemeClr val="accent5"/>
                </a:solidFill>
              </a:rPr>
              <a:t>PTR</a:t>
            </a:r>
            <a:r>
              <a:rPr lang="en-US" sz="2200" dirty="0">
                <a:solidFill>
                  <a:srgbClr val="C00000"/>
                </a:solidFill>
              </a:rPr>
              <a:t>) &lt;&gt; NULL</a:t>
            </a:r>
            <a:r>
              <a:rPr lang="en-US" sz="2200" dirty="0"/>
              <a:t>) </a:t>
            </a:r>
          </a:p>
          <a:p>
            <a:pPr marL="2178050">
              <a:lnSpc>
                <a:spcPts val="2300"/>
              </a:lnSpc>
            </a:pPr>
            <a:r>
              <a:rPr lang="en-US" sz="2200" dirty="0">
                <a:solidFill>
                  <a:srgbClr val="1D6FA9"/>
                </a:solidFill>
              </a:rPr>
              <a:t>PTR </a:t>
            </a:r>
            <a:r>
              <a:rPr lang="en-US" sz="2200" dirty="0">
                <a:solidFill>
                  <a:srgbClr val="1D6FA9"/>
                </a:solidFill>
                <a:sym typeface="Wingdings 3" panose="05040102010807070707" pitchFamily="18" charset="2"/>
              </a:rPr>
              <a:t></a:t>
            </a:r>
            <a:r>
              <a:rPr lang="en-US" sz="2200" dirty="0">
                <a:solidFill>
                  <a:srgbClr val="1D6FA9"/>
                </a:solidFill>
              </a:rPr>
              <a:t> LINK(</a:t>
            </a:r>
            <a:r>
              <a:rPr lang="en-US" sz="2200" dirty="0">
                <a:solidFill>
                  <a:srgbClr val="C00000"/>
                </a:solidFill>
              </a:rPr>
              <a:t>PTR</a:t>
            </a:r>
            <a:r>
              <a:rPr lang="en-US" sz="2200" dirty="0">
                <a:solidFill>
                  <a:srgbClr val="1D6FA9"/>
                </a:solidFill>
              </a:rPr>
              <a:t>) </a:t>
            </a:r>
          </a:p>
          <a:p>
            <a:pPr marL="1720850" indent="-457200">
              <a:lnSpc>
                <a:spcPts val="2300"/>
              </a:lnSpc>
              <a:buClr>
                <a:srgbClr val="C00000"/>
              </a:buClr>
              <a:buFont typeface="+mj-lt"/>
              <a:buAutoNum type="arabicParenR" startAt="3"/>
            </a:pPr>
            <a:r>
              <a:rPr lang="en-US" sz="2200" dirty="0"/>
              <a:t>[Set link of last node to </a:t>
            </a:r>
            <a:r>
              <a:rPr lang="en-US" sz="2200" dirty="0" err="1"/>
              <a:t>New_Node</a:t>
            </a:r>
            <a:r>
              <a:rPr lang="en-US" sz="2200" dirty="0"/>
              <a:t>] </a:t>
            </a:r>
            <a:endParaRPr lang="en-US" sz="2200" dirty="0">
              <a:solidFill>
                <a:schemeClr val="accent6"/>
              </a:solidFill>
            </a:endParaRPr>
          </a:p>
          <a:p>
            <a:pPr marL="1720850">
              <a:lnSpc>
                <a:spcPts val="2300"/>
              </a:lnSpc>
            </a:pPr>
            <a:r>
              <a:rPr lang="en-US" sz="2200" dirty="0">
                <a:solidFill>
                  <a:srgbClr val="1D6FA9"/>
                </a:solidFill>
              </a:rPr>
              <a:t>LINK(</a:t>
            </a:r>
            <a:r>
              <a:rPr lang="en-US" sz="2200" dirty="0">
                <a:solidFill>
                  <a:srgbClr val="C00000"/>
                </a:solidFill>
              </a:rPr>
              <a:t>PTR</a:t>
            </a:r>
            <a:r>
              <a:rPr lang="en-US" sz="2200" dirty="0">
                <a:solidFill>
                  <a:srgbClr val="1D6FA9"/>
                </a:solidFill>
              </a:rPr>
              <a:t>) </a:t>
            </a:r>
            <a:r>
              <a:rPr lang="en-US" sz="2200" dirty="0">
                <a:solidFill>
                  <a:srgbClr val="1D6FA9"/>
                </a:solidFill>
                <a:sym typeface="Wingdings 3" panose="05040102010807070707" pitchFamily="18" charset="2"/>
              </a:rPr>
              <a:t> </a:t>
            </a:r>
            <a:r>
              <a:rPr lang="en-US" sz="2200" dirty="0">
                <a:solidFill>
                  <a:srgbClr val="1D6FA9"/>
                </a:solidFill>
              </a:rPr>
              <a:t> </a:t>
            </a:r>
            <a:r>
              <a:rPr lang="en-US" sz="2200" dirty="0" err="1">
                <a:solidFill>
                  <a:srgbClr val="C00000"/>
                </a:solidFill>
              </a:rPr>
              <a:t>New_Node</a:t>
            </a:r>
            <a:r>
              <a:rPr lang="en-US" sz="2200" dirty="0">
                <a:solidFill>
                  <a:srgbClr val="C00000"/>
                </a:solidFill>
              </a:rPr>
              <a:t> </a:t>
            </a:r>
          </a:p>
          <a:p>
            <a:pPr>
              <a:lnSpc>
                <a:spcPts val="2300"/>
              </a:lnSpc>
            </a:pPr>
            <a:r>
              <a:rPr lang="en-US" sz="2200" b="1" dirty="0"/>
              <a:t>Step 4:</a:t>
            </a:r>
            <a:r>
              <a:rPr lang="en-US" sz="2200" dirty="0"/>
              <a:t>[Finished] </a:t>
            </a:r>
          </a:p>
          <a:p>
            <a:pPr marL="801688">
              <a:lnSpc>
                <a:spcPts val="2300"/>
              </a:lnSpc>
            </a:pPr>
            <a:r>
              <a:rPr lang="en-US" sz="2200" dirty="0"/>
              <a:t>Exit </a:t>
            </a:r>
          </a:p>
        </p:txBody>
      </p:sp>
      <p:sp>
        <p:nvSpPr>
          <p:cNvPr id="40" name="TextBox 39"/>
          <p:cNvSpPr txBox="1"/>
          <p:nvPr/>
        </p:nvSpPr>
        <p:spPr>
          <a:xfrm>
            <a:off x="4994301" y="1071735"/>
            <a:ext cx="844996" cy="461665"/>
          </a:xfrm>
          <a:prstGeom prst="rect">
            <a:avLst/>
          </a:prstGeom>
          <a:noFill/>
        </p:spPr>
        <p:txBody>
          <a:bodyPr wrap="square" rtlCol="0">
            <a:spAutoFit/>
          </a:bodyPr>
          <a:lstStyle/>
          <a:p>
            <a:r>
              <a:rPr lang="en-US" sz="2400" b="1" dirty="0">
                <a:solidFill>
                  <a:schemeClr val="accent3">
                    <a:lumMod val="75000"/>
                  </a:schemeClr>
                </a:solidFill>
              </a:rPr>
              <a:t>First</a:t>
            </a:r>
          </a:p>
        </p:txBody>
      </p:sp>
      <p:sp>
        <p:nvSpPr>
          <p:cNvPr id="41" name="TextBox 40"/>
          <p:cNvSpPr txBox="1"/>
          <p:nvPr/>
        </p:nvSpPr>
        <p:spPr>
          <a:xfrm>
            <a:off x="4613886" y="711201"/>
            <a:ext cx="1517668" cy="461665"/>
          </a:xfrm>
          <a:prstGeom prst="rect">
            <a:avLst/>
          </a:prstGeom>
          <a:noFill/>
        </p:spPr>
        <p:txBody>
          <a:bodyPr wrap="square" rtlCol="0">
            <a:spAutoFit/>
          </a:bodyPr>
          <a:lstStyle/>
          <a:p>
            <a:r>
              <a:rPr lang="en-US" sz="2400" b="1" dirty="0" err="1">
                <a:solidFill>
                  <a:schemeClr val="accent3">
                    <a:lumMod val="75000"/>
                  </a:schemeClr>
                </a:solidFill>
              </a:rPr>
              <a:t>New_Node</a:t>
            </a:r>
            <a:endParaRPr lang="en-US" sz="2400" b="1" dirty="0">
              <a:solidFill>
                <a:schemeClr val="accent3">
                  <a:lumMod val="75000"/>
                </a:schemeClr>
              </a:solidFill>
            </a:endParaRPr>
          </a:p>
        </p:txBody>
      </p:sp>
      <p:sp>
        <p:nvSpPr>
          <p:cNvPr id="45" name="TextBox 44"/>
          <p:cNvSpPr txBox="1"/>
          <p:nvPr/>
        </p:nvSpPr>
        <p:spPr>
          <a:xfrm>
            <a:off x="2391043" y="1554706"/>
            <a:ext cx="1839078" cy="461665"/>
          </a:xfrm>
          <a:prstGeom prst="rect">
            <a:avLst/>
          </a:prstGeom>
          <a:noFill/>
        </p:spPr>
        <p:txBody>
          <a:bodyPr wrap="square" rtlCol="0">
            <a:spAutoFit/>
          </a:bodyPr>
          <a:lstStyle/>
          <a:p>
            <a:r>
              <a:rPr lang="en-US" sz="2400" b="1" dirty="0">
                <a:solidFill>
                  <a:schemeClr val="accent3">
                    <a:lumMod val="75000"/>
                  </a:schemeClr>
                </a:solidFill>
              </a:rPr>
              <a:t>First = NULL</a:t>
            </a:r>
          </a:p>
        </p:txBody>
      </p:sp>
      <p:graphicFrame>
        <p:nvGraphicFramePr>
          <p:cNvPr id="46" name="Table 45"/>
          <p:cNvGraphicFramePr>
            <a:graphicFrameLocks noGrp="1"/>
          </p:cNvGraphicFramePr>
          <p:nvPr/>
        </p:nvGraphicFramePr>
        <p:xfrm>
          <a:off x="4676092" y="1529783"/>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sz="2400"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49" name="TextBox 48"/>
          <p:cNvSpPr txBox="1"/>
          <p:nvPr/>
        </p:nvSpPr>
        <p:spPr>
          <a:xfrm>
            <a:off x="4908047" y="2106693"/>
            <a:ext cx="908677" cy="461665"/>
          </a:xfrm>
          <a:prstGeom prst="rect">
            <a:avLst/>
          </a:prstGeom>
          <a:noFill/>
        </p:spPr>
        <p:txBody>
          <a:bodyPr wrap="square" rtlCol="0">
            <a:spAutoFit/>
          </a:bodyPr>
          <a:lstStyle/>
          <a:p>
            <a:r>
              <a:rPr lang="en-US" sz="2400" b="1" dirty="0">
                <a:solidFill>
                  <a:schemeClr val="accent5"/>
                </a:solidFill>
              </a:rPr>
              <a:t>5000</a:t>
            </a:r>
          </a:p>
        </p:txBody>
      </p:sp>
      <p:sp>
        <p:nvSpPr>
          <p:cNvPr id="51" name="TextBox 50"/>
          <p:cNvSpPr txBox="1"/>
          <p:nvPr/>
        </p:nvSpPr>
        <p:spPr>
          <a:xfrm>
            <a:off x="4830146" y="1540068"/>
            <a:ext cx="336952" cy="461665"/>
          </a:xfrm>
          <a:prstGeom prst="rect">
            <a:avLst/>
          </a:prstGeom>
          <a:noFill/>
        </p:spPr>
        <p:txBody>
          <a:bodyPr wrap="none" rtlCol="0">
            <a:spAutoFit/>
          </a:bodyPr>
          <a:lstStyle/>
          <a:p>
            <a:r>
              <a:rPr lang="en-US" sz="2400" dirty="0"/>
              <a:t>9</a:t>
            </a:r>
          </a:p>
        </p:txBody>
      </p:sp>
      <p:cxnSp>
        <p:nvCxnSpPr>
          <p:cNvPr id="54" name="Straight Connector 53"/>
          <p:cNvCxnSpPr/>
          <p:nvPr/>
        </p:nvCxnSpPr>
        <p:spPr>
          <a:xfrm flipH="1">
            <a:off x="5347925" y="1539153"/>
            <a:ext cx="656538" cy="49715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55" name="Table 54"/>
          <p:cNvGraphicFramePr>
            <a:graphicFrameLocks noGrp="1"/>
          </p:cNvGraphicFramePr>
          <p:nvPr/>
        </p:nvGraphicFramePr>
        <p:xfrm>
          <a:off x="9036662" y="1492226"/>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sz="2400"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56" name="Table 55"/>
          <p:cNvGraphicFramePr>
            <a:graphicFrameLocks noGrp="1"/>
          </p:cNvGraphicFramePr>
          <p:nvPr/>
        </p:nvGraphicFramePr>
        <p:xfrm>
          <a:off x="1746706" y="1509783"/>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57" name="Table 56"/>
          <p:cNvGraphicFramePr>
            <a:graphicFrameLocks noGrp="1"/>
          </p:cNvGraphicFramePr>
          <p:nvPr/>
        </p:nvGraphicFramePr>
        <p:xfrm>
          <a:off x="3568999" y="1496485"/>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58" name="Table 57"/>
          <p:cNvGraphicFramePr>
            <a:graphicFrameLocks noGrp="1"/>
          </p:cNvGraphicFramePr>
          <p:nvPr/>
        </p:nvGraphicFramePr>
        <p:xfrm>
          <a:off x="5397799" y="1496485"/>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59" name="Table 58"/>
          <p:cNvGraphicFramePr>
            <a:graphicFrameLocks noGrp="1"/>
          </p:cNvGraphicFramePr>
          <p:nvPr/>
        </p:nvGraphicFramePr>
        <p:xfrm>
          <a:off x="7226599" y="1496485"/>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cxnSp>
        <p:nvCxnSpPr>
          <p:cNvPr id="60" name="Straight Arrow Connector 59"/>
          <p:cNvCxnSpPr/>
          <p:nvPr/>
        </p:nvCxnSpPr>
        <p:spPr>
          <a:xfrm>
            <a:off x="8554743" y="1750407"/>
            <a:ext cx="484094"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3084905" y="1758587"/>
            <a:ext cx="484094"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4913705" y="1756611"/>
            <a:ext cx="484094"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6742505" y="1756611"/>
            <a:ext cx="484094"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7898205" y="1504338"/>
            <a:ext cx="656538" cy="49715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9172082" y="1517611"/>
            <a:ext cx="336952" cy="461665"/>
          </a:xfrm>
          <a:prstGeom prst="rect">
            <a:avLst/>
          </a:prstGeom>
          <a:noFill/>
        </p:spPr>
        <p:txBody>
          <a:bodyPr wrap="none" rtlCol="0">
            <a:spAutoFit/>
          </a:bodyPr>
          <a:lstStyle/>
          <a:p>
            <a:r>
              <a:rPr lang="en-US" sz="2400" dirty="0"/>
              <a:t>9</a:t>
            </a:r>
          </a:p>
        </p:txBody>
      </p:sp>
      <p:sp>
        <p:nvSpPr>
          <p:cNvPr id="66" name="TextBox 65"/>
          <p:cNvSpPr txBox="1"/>
          <p:nvPr/>
        </p:nvSpPr>
        <p:spPr>
          <a:xfrm>
            <a:off x="1868652" y="1539635"/>
            <a:ext cx="336952" cy="461665"/>
          </a:xfrm>
          <a:prstGeom prst="rect">
            <a:avLst/>
          </a:prstGeom>
          <a:noFill/>
        </p:spPr>
        <p:txBody>
          <a:bodyPr wrap="none" rtlCol="0">
            <a:spAutoFit/>
          </a:bodyPr>
          <a:lstStyle/>
          <a:p>
            <a:r>
              <a:rPr lang="en-US" sz="2400" dirty="0"/>
              <a:t>1</a:t>
            </a:r>
          </a:p>
        </p:txBody>
      </p:sp>
      <p:sp>
        <p:nvSpPr>
          <p:cNvPr id="67" name="TextBox 66"/>
          <p:cNvSpPr txBox="1"/>
          <p:nvPr/>
        </p:nvSpPr>
        <p:spPr>
          <a:xfrm>
            <a:off x="3717987" y="1521826"/>
            <a:ext cx="336952" cy="461665"/>
          </a:xfrm>
          <a:prstGeom prst="rect">
            <a:avLst/>
          </a:prstGeom>
          <a:noFill/>
        </p:spPr>
        <p:txBody>
          <a:bodyPr wrap="none" rtlCol="0">
            <a:spAutoFit/>
          </a:bodyPr>
          <a:lstStyle/>
          <a:p>
            <a:r>
              <a:rPr lang="en-US" sz="2400" dirty="0"/>
              <a:t>7</a:t>
            </a:r>
          </a:p>
        </p:txBody>
      </p:sp>
      <p:sp>
        <p:nvSpPr>
          <p:cNvPr id="68" name="TextBox 67"/>
          <p:cNvSpPr txBox="1"/>
          <p:nvPr/>
        </p:nvSpPr>
        <p:spPr>
          <a:xfrm>
            <a:off x="5557065" y="1519578"/>
            <a:ext cx="336952" cy="461665"/>
          </a:xfrm>
          <a:prstGeom prst="rect">
            <a:avLst/>
          </a:prstGeom>
          <a:noFill/>
        </p:spPr>
        <p:txBody>
          <a:bodyPr wrap="none" rtlCol="0">
            <a:spAutoFit/>
          </a:bodyPr>
          <a:lstStyle/>
          <a:p>
            <a:r>
              <a:rPr lang="en-US" sz="2400" dirty="0"/>
              <a:t>5</a:t>
            </a:r>
          </a:p>
        </p:txBody>
      </p:sp>
      <p:sp>
        <p:nvSpPr>
          <p:cNvPr id="69" name="TextBox 68"/>
          <p:cNvSpPr txBox="1"/>
          <p:nvPr/>
        </p:nvSpPr>
        <p:spPr>
          <a:xfrm>
            <a:off x="7381193" y="1519577"/>
            <a:ext cx="336952" cy="461665"/>
          </a:xfrm>
          <a:prstGeom prst="rect">
            <a:avLst/>
          </a:prstGeom>
          <a:noFill/>
        </p:spPr>
        <p:txBody>
          <a:bodyPr wrap="none" rtlCol="0">
            <a:spAutoFit/>
          </a:bodyPr>
          <a:lstStyle/>
          <a:p>
            <a:r>
              <a:rPr lang="en-US" sz="2400" dirty="0"/>
              <a:t>3</a:t>
            </a:r>
          </a:p>
        </p:txBody>
      </p:sp>
      <p:sp>
        <p:nvSpPr>
          <p:cNvPr id="70" name="TextBox 69"/>
          <p:cNvSpPr txBox="1"/>
          <p:nvPr/>
        </p:nvSpPr>
        <p:spPr>
          <a:xfrm>
            <a:off x="2367486" y="1535074"/>
            <a:ext cx="793807" cy="461665"/>
          </a:xfrm>
          <a:prstGeom prst="rect">
            <a:avLst/>
          </a:prstGeom>
          <a:noFill/>
        </p:spPr>
        <p:txBody>
          <a:bodyPr wrap="none" rtlCol="0">
            <a:spAutoFit/>
          </a:bodyPr>
          <a:lstStyle/>
          <a:p>
            <a:r>
              <a:rPr lang="en-US" sz="2400" dirty="0">
                <a:solidFill>
                  <a:srgbClr val="0070C0"/>
                </a:solidFill>
              </a:rPr>
              <a:t>2020</a:t>
            </a:r>
          </a:p>
        </p:txBody>
      </p:sp>
      <p:sp>
        <p:nvSpPr>
          <p:cNvPr id="71" name="TextBox 70"/>
          <p:cNvSpPr txBox="1"/>
          <p:nvPr/>
        </p:nvSpPr>
        <p:spPr>
          <a:xfrm>
            <a:off x="4184339" y="1519576"/>
            <a:ext cx="803743" cy="461665"/>
          </a:xfrm>
          <a:prstGeom prst="rect">
            <a:avLst/>
          </a:prstGeom>
          <a:noFill/>
        </p:spPr>
        <p:txBody>
          <a:bodyPr wrap="square" rtlCol="0">
            <a:spAutoFit/>
          </a:bodyPr>
          <a:lstStyle/>
          <a:p>
            <a:r>
              <a:rPr lang="en-US" sz="2400" dirty="0">
                <a:solidFill>
                  <a:srgbClr val="0070C0"/>
                </a:solidFill>
              </a:rPr>
              <a:t>2500</a:t>
            </a:r>
          </a:p>
        </p:txBody>
      </p:sp>
      <p:sp>
        <p:nvSpPr>
          <p:cNvPr id="72" name="TextBox 71"/>
          <p:cNvSpPr txBox="1"/>
          <p:nvPr/>
        </p:nvSpPr>
        <p:spPr>
          <a:xfrm>
            <a:off x="6003499" y="1519575"/>
            <a:ext cx="803743" cy="461665"/>
          </a:xfrm>
          <a:prstGeom prst="rect">
            <a:avLst/>
          </a:prstGeom>
          <a:noFill/>
        </p:spPr>
        <p:txBody>
          <a:bodyPr wrap="square" rtlCol="0">
            <a:spAutoFit/>
          </a:bodyPr>
          <a:lstStyle/>
          <a:p>
            <a:r>
              <a:rPr lang="en-US" sz="2400" dirty="0">
                <a:solidFill>
                  <a:srgbClr val="0070C0"/>
                </a:solidFill>
              </a:rPr>
              <a:t>3000</a:t>
            </a:r>
          </a:p>
        </p:txBody>
      </p:sp>
      <p:sp>
        <p:nvSpPr>
          <p:cNvPr id="73" name="TextBox 72"/>
          <p:cNvSpPr txBox="1"/>
          <p:nvPr/>
        </p:nvSpPr>
        <p:spPr>
          <a:xfrm>
            <a:off x="9330901" y="2128141"/>
            <a:ext cx="908677" cy="461665"/>
          </a:xfrm>
          <a:prstGeom prst="rect">
            <a:avLst/>
          </a:prstGeom>
          <a:noFill/>
        </p:spPr>
        <p:txBody>
          <a:bodyPr wrap="square" rtlCol="0">
            <a:spAutoFit/>
          </a:bodyPr>
          <a:lstStyle/>
          <a:p>
            <a:r>
              <a:rPr lang="en-US" sz="2400" b="1" dirty="0">
                <a:solidFill>
                  <a:schemeClr val="accent5"/>
                </a:solidFill>
              </a:rPr>
              <a:t>5000</a:t>
            </a:r>
          </a:p>
        </p:txBody>
      </p:sp>
      <p:sp>
        <p:nvSpPr>
          <p:cNvPr id="74" name="TextBox 73"/>
          <p:cNvSpPr txBox="1"/>
          <p:nvPr/>
        </p:nvSpPr>
        <p:spPr>
          <a:xfrm>
            <a:off x="1988131" y="2154662"/>
            <a:ext cx="894232" cy="461665"/>
          </a:xfrm>
          <a:prstGeom prst="rect">
            <a:avLst/>
          </a:prstGeom>
          <a:noFill/>
        </p:spPr>
        <p:txBody>
          <a:bodyPr wrap="square" rtlCol="0">
            <a:spAutoFit/>
          </a:bodyPr>
          <a:lstStyle/>
          <a:p>
            <a:r>
              <a:rPr lang="en-US" sz="2400" b="1" dirty="0">
                <a:solidFill>
                  <a:schemeClr val="accent5"/>
                </a:solidFill>
              </a:rPr>
              <a:t>1000</a:t>
            </a:r>
          </a:p>
        </p:txBody>
      </p:sp>
      <p:sp>
        <p:nvSpPr>
          <p:cNvPr id="75" name="TextBox 74"/>
          <p:cNvSpPr txBox="1"/>
          <p:nvPr/>
        </p:nvSpPr>
        <p:spPr>
          <a:xfrm>
            <a:off x="3860856" y="2154662"/>
            <a:ext cx="894232" cy="461665"/>
          </a:xfrm>
          <a:prstGeom prst="rect">
            <a:avLst/>
          </a:prstGeom>
          <a:noFill/>
        </p:spPr>
        <p:txBody>
          <a:bodyPr wrap="square" rtlCol="0">
            <a:spAutoFit/>
          </a:bodyPr>
          <a:lstStyle/>
          <a:p>
            <a:r>
              <a:rPr lang="en-US" sz="2400" b="1" dirty="0">
                <a:solidFill>
                  <a:schemeClr val="accent5"/>
                </a:solidFill>
              </a:rPr>
              <a:t>2020</a:t>
            </a:r>
          </a:p>
        </p:txBody>
      </p:sp>
      <p:sp>
        <p:nvSpPr>
          <p:cNvPr id="76" name="TextBox 75"/>
          <p:cNvSpPr txBox="1"/>
          <p:nvPr/>
        </p:nvSpPr>
        <p:spPr>
          <a:xfrm>
            <a:off x="5712862" y="2154662"/>
            <a:ext cx="894232" cy="461665"/>
          </a:xfrm>
          <a:prstGeom prst="rect">
            <a:avLst/>
          </a:prstGeom>
          <a:noFill/>
        </p:spPr>
        <p:txBody>
          <a:bodyPr wrap="square" rtlCol="0">
            <a:spAutoFit/>
          </a:bodyPr>
          <a:lstStyle/>
          <a:p>
            <a:r>
              <a:rPr lang="en-US" sz="2400" b="1" dirty="0">
                <a:solidFill>
                  <a:schemeClr val="accent5"/>
                </a:solidFill>
              </a:rPr>
              <a:t>2500</a:t>
            </a:r>
          </a:p>
        </p:txBody>
      </p:sp>
      <p:sp>
        <p:nvSpPr>
          <p:cNvPr id="77" name="TextBox 76"/>
          <p:cNvSpPr txBox="1"/>
          <p:nvPr/>
        </p:nvSpPr>
        <p:spPr>
          <a:xfrm>
            <a:off x="7501301" y="2154662"/>
            <a:ext cx="894232" cy="461665"/>
          </a:xfrm>
          <a:prstGeom prst="rect">
            <a:avLst/>
          </a:prstGeom>
          <a:noFill/>
        </p:spPr>
        <p:txBody>
          <a:bodyPr wrap="square" rtlCol="0">
            <a:spAutoFit/>
          </a:bodyPr>
          <a:lstStyle/>
          <a:p>
            <a:r>
              <a:rPr lang="en-US" sz="2400" b="1" dirty="0">
                <a:solidFill>
                  <a:schemeClr val="accent5"/>
                </a:solidFill>
              </a:rPr>
              <a:t>3000</a:t>
            </a:r>
          </a:p>
        </p:txBody>
      </p:sp>
      <p:sp>
        <p:nvSpPr>
          <p:cNvPr id="78" name="TextBox 77"/>
          <p:cNvSpPr txBox="1"/>
          <p:nvPr/>
        </p:nvSpPr>
        <p:spPr>
          <a:xfrm>
            <a:off x="2054917" y="653814"/>
            <a:ext cx="723356" cy="461665"/>
          </a:xfrm>
          <a:prstGeom prst="rect">
            <a:avLst/>
          </a:prstGeom>
          <a:noFill/>
        </p:spPr>
        <p:txBody>
          <a:bodyPr wrap="square" rtlCol="0">
            <a:spAutoFit/>
          </a:bodyPr>
          <a:lstStyle/>
          <a:p>
            <a:r>
              <a:rPr lang="en-US" sz="2400" b="1" dirty="0">
                <a:solidFill>
                  <a:schemeClr val="accent5"/>
                </a:solidFill>
              </a:rPr>
              <a:t>PTR</a:t>
            </a:r>
          </a:p>
        </p:txBody>
      </p:sp>
      <p:sp>
        <p:nvSpPr>
          <p:cNvPr id="79" name="TextBox 78"/>
          <p:cNvSpPr txBox="1"/>
          <p:nvPr/>
        </p:nvSpPr>
        <p:spPr>
          <a:xfrm>
            <a:off x="2017165" y="1034196"/>
            <a:ext cx="798861" cy="461665"/>
          </a:xfrm>
          <a:prstGeom prst="rect">
            <a:avLst/>
          </a:prstGeom>
          <a:noFill/>
        </p:spPr>
        <p:txBody>
          <a:bodyPr wrap="square" rtlCol="0">
            <a:spAutoFit/>
          </a:bodyPr>
          <a:lstStyle/>
          <a:p>
            <a:r>
              <a:rPr lang="en-US" sz="2400" b="1" dirty="0">
                <a:solidFill>
                  <a:schemeClr val="accent3">
                    <a:lumMod val="75000"/>
                  </a:schemeClr>
                </a:solidFill>
              </a:rPr>
              <a:t>First</a:t>
            </a:r>
          </a:p>
        </p:txBody>
      </p:sp>
      <p:sp>
        <p:nvSpPr>
          <p:cNvPr id="80" name="Rectangle 79"/>
          <p:cNvSpPr/>
          <p:nvPr/>
        </p:nvSpPr>
        <p:spPr>
          <a:xfrm>
            <a:off x="9317299" y="2164713"/>
            <a:ext cx="828751" cy="370055"/>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80"/>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9000"/>
                    </a14:imgEffect>
                  </a14:imgLayer>
                </a14:imgProps>
              </a:ext>
              <a:ext uri="{28A0092B-C50C-407E-A947-70E740481C1C}">
                <a14:useLocalDpi xmlns:a14="http://schemas.microsoft.com/office/drawing/2010/main" val="0"/>
              </a:ext>
            </a:extLst>
          </a:blip>
          <a:stretch>
            <a:fillRect/>
          </a:stretch>
        </p:blipFill>
        <p:spPr>
          <a:xfrm>
            <a:off x="8071364" y="1559025"/>
            <a:ext cx="296378" cy="395171"/>
          </a:xfrm>
          <a:prstGeom prst="rect">
            <a:avLst/>
          </a:prstGeom>
        </p:spPr>
      </p:pic>
      <p:cxnSp>
        <p:nvCxnSpPr>
          <p:cNvPr id="82" name="Straight Connector 81"/>
          <p:cNvCxnSpPr/>
          <p:nvPr/>
        </p:nvCxnSpPr>
        <p:spPr>
          <a:xfrm flipH="1">
            <a:off x="9680591" y="1499864"/>
            <a:ext cx="656538" cy="49715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8928437" y="938139"/>
            <a:ext cx="1517668" cy="461665"/>
          </a:xfrm>
          <a:prstGeom prst="rect">
            <a:avLst/>
          </a:prstGeom>
          <a:noFill/>
        </p:spPr>
        <p:txBody>
          <a:bodyPr wrap="square" rtlCol="0">
            <a:spAutoFit/>
          </a:bodyPr>
          <a:lstStyle/>
          <a:p>
            <a:r>
              <a:rPr lang="en-US" sz="2400" b="1" dirty="0" err="1">
                <a:solidFill>
                  <a:schemeClr val="accent3">
                    <a:lumMod val="75000"/>
                  </a:schemeClr>
                </a:solidFill>
              </a:rPr>
              <a:t>New_Node</a:t>
            </a:r>
            <a:endParaRPr lang="en-US" sz="2400" b="1" dirty="0">
              <a:solidFill>
                <a:schemeClr val="accent3">
                  <a:lumMod val="75000"/>
                </a:schemeClr>
              </a:solidFill>
            </a:endParaRPr>
          </a:p>
        </p:txBody>
      </p:sp>
      <p:sp>
        <p:nvSpPr>
          <p:cNvPr id="84" name="Freeform 83"/>
          <p:cNvSpPr/>
          <p:nvPr/>
        </p:nvSpPr>
        <p:spPr>
          <a:xfrm>
            <a:off x="2762971" y="859350"/>
            <a:ext cx="184168" cy="755400"/>
          </a:xfrm>
          <a:custGeom>
            <a:avLst/>
            <a:gdLst>
              <a:gd name="connsiteX0" fmla="*/ 0 w 184168"/>
              <a:gd name="connsiteY0" fmla="*/ 8640 h 755400"/>
              <a:gd name="connsiteX1" fmla="*/ 167640 w 184168"/>
              <a:gd name="connsiteY1" fmla="*/ 54360 h 755400"/>
              <a:gd name="connsiteX2" fmla="*/ 167640 w 184168"/>
              <a:gd name="connsiteY2" fmla="*/ 420120 h 755400"/>
              <a:gd name="connsiteX3" fmla="*/ 76200 w 184168"/>
              <a:gd name="connsiteY3" fmla="*/ 755400 h 755400"/>
              <a:gd name="connsiteX4" fmla="*/ 76200 w 184168"/>
              <a:gd name="connsiteY4" fmla="*/ 755400 h 755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68" h="755400">
                <a:moveTo>
                  <a:pt x="0" y="8640"/>
                </a:moveTo>
                <a:cubicBezTo>
                  <a:pt x="69850" y="-2790"/>
                  <a:pt x="139700" y="-14220"/>
                  <a:pt x="167640" y="54360"/>
                </a:cubicBezTo>
                <a:cubicBezTo>
                  <a:pt x="195580" y="122940"/>
                  <a:pt x="182880" y="303280"/>
                  <a:pt x="167640" y="420120"/>
                </a:cubicBezTo>
                <a:cubicBezTo>
                  <a:pt x="152400" y="536960"/>
                  <a:pt x="76200" y="755400"/>
                  <a:pt x="76200" y="755400"/>
                </a:cubicBezTo>
                <a:lnTo>
                  <a:pt x="76200" y="755400"/>
                </a:lnTo>
              </a:path>
            </a:pathLst>
          </a:custGeom>
          <a:noFill/>
          <a:ln w="38100">
            <a:solidFill>
              <a:srgbClr val="C0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a:off x="4636046" y="859350"/>
            <a:ext cx="184168" cy="755400"/>
          </a:xfrm>
          <a:custGeom>
            <a:avLst/>
            <a:gdLst>
              <a:gd name="connsiteX0" fmla="*/ 0 w 184168"/>
              <a:gd name="connsiteY0" fmla="*/ 8640 h 755400"/>
              <a:gd name="connsiteX1" fmla="*/ 167640 w 184168"/>
              <a:gd name="connsiteY1" fmla="*/ 54360 h 755400"/>
              <a:gd name="connsiteX2" fmla="*/ 167640 w 184168"/>
              <a:gd name="connsiteY2" fmla="*/ 420120 h 755400"/>
              <a:gd name="connsiteX3" fmla="*/ 76200 w 184168"/>
              <a:gd name="connsiteY3" fmla="*/ 755400 h 755400"/>
              <a:gd name="connsiteX4" fmla="*/ 76200 w 184168"/>
              <a:gd name="connsiteY4" fmla="*/ 755400 h 755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68" h="755400">
                <a:moveTo>
                  <a:pt x="0" y="8640"/>
                </a:moveTo>
                <a:cubicBezTo>
                  <a:pt x="69850" y="-2790"/>
                  <a:pt x="139700" y="-14220"/>
                  <a:pt x="167640" y="54360"/>
                </a:cubicBezTo>
                <a:cubicBezTo>
                  <a:pt x="195580" y="122940"/>
                  <a:pt x="182880" y="303280"/>
                  <a:pt x="167640" y="420120"/>
                </a:cubicBezTo>
                <a:cubicBezTo>
                  <a:pt x="152400" y="536960"/>
                  <a:pt x="76200" y="755400"/>
                  <a:pt x="76200" y="755400"/>
                </a:cubicBezTo>
                <a:lnTo>
                  <a:pt x="76200" y="755400"/>
                </a:lnTo>
              </a:path>
            </a:pathLst>
          </a:custGeom>
          <a:noFill/>
          <a:ln w="38100">
            <a:solidFill>
              <a:srgbClr val="C0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a:off x="6453437" y="859350"/>
            <a:ext cx="184168" cy="755400"/>
          </a:xfrm>
          <a:custGeom>
            <a:avLst/>
            <a:gdLst>
              <a:gd name="connsiteX0" fmla="*/ 0 w 184168"/>
              <a:gd name="connsiteY0" fmla="*/ 8640 h 755400"/>
              <a:gd name="connsiteX1" fmla="*/ 167640 w 184168"/>
              <a:gd name="connsiteY1" fmla="*/ 54360 h 755400"/>
              <a:gd name="connsiteX2" fmla="*/ 167640 w 184168"/>
              <a:gd name="connsiteY2" fmla="*/ 420120 h 755400"/>
              <a:gd name="connsiteX3" fmla="*/ 76200 w 184168"/>
              <a:gd name="connsiteY3" fmla="*/ 755400 h 755400"/>
              <a:gd name="connsiteX4" fmla="*/ 76200 w 184168"/>
              <a:gd name="connsiteY4" fmla="*/ 755400 h 755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68" h="755400">
                <a:moveTo>
                  <a:pt x="0" y="8640"/>
                </a:moveTo>
                <a:cubicBezTo>
                  <a:pt x="69850" y="-2790"/>
                  <a:pt x="139700" y="-14220"/>
                  <a:pt x="167640" y="54360"/>
                </a:cubicBezTo>
                <a:cubicBezTo>
                  <a:pt x="195580" y="122940"/>
                  <a:pt x="182880" y="303280"/>
                  <a:pt x="167640" y="420120"/>
                </a:cubicBezTo>
                <a:cubicBezTo>
                  <a:pt x="152400" y="536960"/>
                  <a:pt x="76200" y="755400"/>
                  <a:pt x="76200" y="755400"/>
                </a:cubicBezTo>
                <a:lnTo>
                  <a:pt x="76200" y="755400"/>
                </a:lnTo>
              </a:path>
            </a:pathLst>
          </a:custGeom>
          <a:noFill/>
          <a:ln w="38100">
            <a:solidFill>
              <a:srgbClr val="C0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8292950" y="859350"/>
            <a:ext cx="184168" cy="755400"/>
          </a:xfrm>
          <a:custGeom>
            <a:avLst/>
            <a:gdLst>
              <a:gd name="connsiteX0" fmla="*/ 0 w 184168"/>
              <a:gd name="connsiteY0" fmla="*/ 8640 h 755400"/>
              <a:gd name="connsiteX1" fmla="*/ 167640 w 184168"/>
              <a:gd name="connsiteY1" fmla="*/ 54360 h 755400"/>
              <a:gd name="connsiteX2" fmla="*/ 167640 w 184168"/>
              <a:gd name="connsiteY2" fmla="*/ 420120 h 755400"/>
              <a:gd name="connsiteX3" fmla="*/ 76200 w 184168"/>
              <a:gd name="connsiteY3" fmla="*/ 755400 h 755400"/>
              <a:gd name="connsiteX4" fmla="*/ 76200 w 184168"/>
              <a:gd name="connsiteY4" fmla="*/ 755400 h 755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68" h="755400">
                <a:moveTo>
                  <a:pt x="0" y="8640"/>
                </a:moveTo>
                <a:cubicBezTo>
                  <a:pt x="69850" y="-2790"/>
                  <a:pt x="139700" y="-14220"/>
                  <a:pt x="167640" y="54360"/>
                </a:cubicBezTo>
                <a:cubicBezTo>
                  <a:pt x="195580" y="122940"/>
                  <a:pt x="182880" y="303280"/>
                  <a:pt x="167640" y="420120"/>
                </a:cubicBezTo>
                <a:cubicBezTo>
                  <a:pt x="152400" y="536960"/>
                  <a:pt x="76200" y="755400"/>
                  <a:pt x="76200" y="755400"/>
                </a:cubicBezTo>
                <a:lnTo>
                  <a:pt x="76200" y="755400"/>
                </a:lnTo>
              </a:path>
            </a:pathLst>
          </a:custGeom>
          <a:noFill/>
          <a:ln w="38100">
            <a:solidFill>
              <a:srgbClr val="C0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7825838" y="1525777"/>
            <a:ext cx="908677" cy="461665"/>
          </a:xfrm>
          <a:prstGeom prst="rect">
            <a:avLst/>
          </a:prstGeom>
          <a:noFill/>
        </p:spPr>
        <p:txBody>
          <a:bodyPr wrap="square" rtlCol="0">
            <a:spAutoFit/>
          </a:bodyPr>
          <a:lstStyle/>
          <a:p>
            <a:r>
              <a:rPr lang="en-US" sz="2400" b="1" dirty="0">
                <a:solidFill>
                  <a:srgbClr val="FF0000"/>
                </a:solidFill>
              </a:rPr>
              <a:t>5000</a:t>
            </a:r>
          </a:p>
        </p:txBody>
      </p:sp>
    </p:spTree>
    <p:extLst>
      <p:ext uri="{BB962C8B-B14F-4D97-AF65-F5344CB8AC3E}">
        <p14:creationId xmlns:p14="http://schemas.microsoft.com/office/powerpoint/2010/main" val="10561540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0" presetClass="exit" presetSubtype="0" fill="hold" grpId="2" nodeType="withEffect">
                                  <p:stCondLst>
                                    <p:cond delay="0"/>
                                  </p:stCondLst>
                                  <p:childTnLst>
                                    <p:animEffect transition="out" filter="fade">
                                      <p:cBhvr>
                                        <p:cTn id="30" dur="500"/>
                                        <p:tgtEl>
                                          <p:spTgt spid="41"/>
                                        </p:tgtEl>
                                      </p:cBhvr>
                                    </p:animEffect>
                                    <p:set>
                                      <p:cBhvr>
                                        <p:cTn id="31" dur="1" fill="hold">
                                          <p:stCondLst>
                                            <p:cond delay="499"/>
                                          </p:stCondLst>
                                        </p:cTn>
                                        <p:tgtEl>
                                          <p:spTgt spid="41"/>
                                        </p:tgtEl>
                                        <p:attrNameLst>
                                          <p:attrName>style.visibility</p:attrName>
                                        </p:attrNameLst>
                                      </p:cBhvr>
                                      <p:to>
                                        <p:strVal val="hidden"/>
                                      </p:to>
                                    </p:set>
                                  </p:childTnLst>
                                </p:cTn>
                              </p:par>
                              <p:par>
                                <p:cTn id="32" presetID="10" presetClass="exit" presetSubtype="0" fill="hold" grpId="2" nodeType="withEffect">
                                  <p:stCondLst>
                                    <p:cond delay="0"/>
                                  </p:stCondLst>
                                  <p:childTnLst>
                                    <p:animEffect transition="out" filter="fade">
                                      <p:cBhvr>
                                        <p:cTn id="33" dur="500"/>
                                        <p:tgtEl>
                                          <p:spTgt spid="45"/>
                                        </p:tgtEl>
                                      </p:cBhvr>
                                    </p:animEffect>
                                    <p:set>
                                      <p:cBhvr>
                                        <p:cTn id="34" dur="1" fill="hold">
                                          <p:stCondLst>
                                            <p:cond delay="499"/>
                                          </p:stCondLst>
                                        </p:cTn>
                                        <p:tgtEl>
                                          <p:spTgt spid="4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9"/>
                                        </p:tgtEl>
                                        <p:attrNameLst>
                                          <p:attrName>style.visibility</p:attrName>
                                        </p:attrNameLst>
                                      </p:cBhvr>
                                      <p:to>
                                        <p:strVal val="visible"/>
                                      </p:to>
                                    </p:set>
                                  </p:childTnLst>
                                </p:cTn>
                              </p:par>
                              <p:par>
                                <p:cTn id="77" presetID="10" presetClass="exit" presetSubtype="0" fill="hold" grpId="1" nodeType="withEffect">
                                  <p:stCondLst>
                                    <p:cond delay="0"/>
                                  </p:stCondLst>
                                  <p:childTnLst>
                                    <p:animEffect transition="out" filter="fade">
                                      <p:cBhvr>
                                        <p:cTn id="78" dur="500"/>
                                        <p:tgtEl>
                                          <p:spTgt spid="45"/>
                                        </p:tgtEl>
                                      </p:cBhvr>
                                    </p:animEffect>
                                    <p:set>
                                      <p:cBhvr>
                                        <p:cTn id="79" dur="1" fill="hold">
                                          <p:stCondLst>
                                            <p:cond delay="499"/>
                                          </p:stCondLst>
                                        </p:cTn>
                                        <p:tgtEl>
                                          <p:spTgt spid="45"/>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46"/>
                                        </p:tgtEl>
                                      </p:cBhvr>
                                    </p:animEffect>
                                    <p:set>
                                      <p:cBhvr>
                                        <p:cTn id="82" dur="1" fill="hold">
                                          <p:stCondLst>
                                            <p:cond delay="499"/>
                                          </p:stCondLst>
                                        </p:cTn>
                                        <p:tgtEl>
                                          <p:spTgt spid="46"/>
                                        </p:tgtEl>
                                        <p:attrNameLst>
                                          <p:attrName>style.visibility</p:attrName>
                                        </p:attrNameLst>
                                      </p:cBhvr>
                                      <p:to>
                                        <p:strVal val="hidden"/>
                                      </p:to>
                                    </p:set>
                                  </p:childTnLst>
                                </p:cTn>
                              </p:par>
                              <p:par>
                                <p:cTn id="83" presetID="10" presetClass="exit" presetSubtype="0" fill="hold" grpId="1" nodeType="withEffect">
                                  <p:stCondLst>
                                    <p:cond delay="0"/>
                                  </p:stCondLst>
                                  <p:childTnLst>
                                    <p:animEffect transition="out" filter="fade">
                                      <p:cBhvr>
                                        <p:cTn id="84" dur="500"/>
                                        <p:tgtEl>
                                          <p:spTgt spid="40"/>
                                        </p:tgtEl>
                                      </p:cBhvr>
                                    </p:animEffect>
                                    <p:set>
                                      <p:cBhvr>
                                        <p:cTn id="85" dur="1" fill="hold">
                                          <p:stCondLst>
                                            <p:cond delay="499"/>
                                          </p:stCondLst>
                                        </p:cTn>
                                        <p:tgtEl>
                                          <p:spTgt spid="40"/>
                                        </p:tgtEl>
                                        <p:attrNameLst>
                                          <p:attrName>style.visibility</p:attrName>
                                        </p:attrNameLst>
                                      </p:cBhvr>
                                      <p:to>
                                        <p:strVal val="hidden"/>
                                      </p:to>
                                    </p:set>
                                  </p:childTnLst>
                                </p:cTn>
                              </p:par>
                              <p:par>
                                <p:cTn id="86" presetID="10" presetClass="exit" presetSubtype="0" fill="hold" grpId="1" nodeType="withEffect">
                                  <p:stCondLst>
                                    <p:cond delay="0"/>
                                  </p:stCondLst>
                                  <p:childTnLst>
                                    <p:animEffect transition="out" filter="fade">
                                      <p:cBhvr>
                                        <p:cTn id="87" dur="500"/>
                                        <p:tgtEl>
                                          <p:spTgt spid="41"/>
                                        </p:tgtEl>
                                      </p:cBhvr>
                                    </p:animEffect>
                                    <p:set>
                                      <p:cBhvr>
                                        <p:cTn id="88" dur="1" fill="hold">
                                          <p:stCondLst>
                                            <p:cond delay="499"/>
                                          </p:stCondLst>
                                        </p:cTn>
                                        <p:tgtEl>
                                          <p:spTgt spid="41"/>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500"/>
                                        <p:tgtEl>
                                          <p:spTgt spid="49"/>
                                        </p:tgtEl>
                                      </p:cBhvr>
                                    </p:animEffect>
                                    <p:set>
                                      <p:cBhvr>
                                        <p:cTn id="91" dur="1" fill="hold">
                                          <p:stCondLst>
                                            <p:cond delay="499"/>
                                          </p:stCondLst>
                                        </p:cTn>
                                        <p:tgtEl>
                                          <p:spTgt spid="49"/>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500"/>
                                        <p:tgtEl>
                                          <p:spTgt spid="51"/>
                                        </p:tgtEl>
                                      </p:cBhvr>
                                    </p:animEffect>
                                    <p:set>
                                      <p:cBhvr>
                                        <p:cTn id="94" dur="1" fill="hold">
                                          <p:stCondLst>
                                            <p:cond delay="499"/>
                                          </p:stCondLst>
                                        </p:cTn>
                                        <p:tgtEl>
                                          <p:spTgt spid="51"/>
                                        </p:tgtEl>
                                        <p:attrNameLst>
                                          <p:attrName>style.visibility</p:attrName>
                                        </p:attrNameLst>
                                      </p:cBhvr>
                                      <p:to>
                                        <p:strVal val="hidden"/>
                                      </p:to>
                                    </p:set>
                                  </p:childTnLst>
                                </p:cTn>
                              </p:par>
                              <p:par>
                                <p:cTn id="95" presetID="10" presetClass="exit" presetSubtype="0" fill="hold" nodeType="withEffect">
                                  <p:stCondLst>
                                    <p:cond delay="0"/>
                                  </p:stCondLst>
                                  <p:childTnLst>
                                    <p:animEffect transition="out" filter="fade">
                                      <p:cBhvr>
                                        <p:cTn id="96" dur="500"/>
                                        <p:tgtEl>
                                          <p:spTgt spid="54"/>
                                        </p:tgtEl>
                                      </p:cBhvr>
                                    </p:animEffect>
                                    <p:set>
                                      <p:cBhvr>
                                        <p:cTn id="97" dur="1" fill="hold">
                                          <p:stCondLst>
                                            <p:cond delay="499"/>
                                          </p:stCondLst>
                                        </p:cTn>
                                        <p:tgtEl>
                                          <p:spTgt spid="54"/>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73"/>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55"/>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83"/>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65"/>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82"/>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78"/>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84"/>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0" presetClass="exit" presetSubtype="0" fill="hold" grpId="1" nodeType="clickEffect">
                                  <p:stCondLst>
                                    <p:cond delay="0"/>
                                  </p:stCondLst>
                                  <p:childTnLst>
                                    <p:animEffect transition="out" filter="fade">
                                      <p:cBhvr>
                                        <p:cTn id="125" dur="500"/>
                                        <p:tgtEl>
                                          <p:spTgt spid="84"/>
                                        </p:tgtEl>
                                      </p:cBhvr>
                                    </p:animEffect>
                                    <p:set>
                                      <p:cBhvr>
                                        <p:cTn id="126" dur="1" fill="hold">
                                          <p:stCondLst>
                                            <p:cond delay="499"/>
                                          </p:stCondLst>
                                        </p:cTn>
                                        <p:tgtEl>
                                          <p:spTgt spid="84"/>
                                        </p:tgtEl>
                                        <p:attrNameLst>
                                          <p:attrName>style.visibility</p:attrName>
                                        </p:attrNameLst>
                                      </p:cBhvr>
                                      <p:to>
                                        <p:strVal val="hidden"/>
                                      </p:to>
                                    </p:set>
                                  </p:childTnLst>
                                </p:cTn>
                              </p:par>
                              <p:par>
                                <p:cTn id="127" presetID="42" presetClass="path" presetSubtype="0" accel="50000" decel="50000" fill="hold" grpId="1" nodeType="withEffect">
                                  <p:stCondLst>
                                    <p:cond delay="0"/>
                                  </p:stCondLst>
                                  <p:childTnLst>
                                    <p:animMotion origin="layout" path="M 2.91667E-6 4.81481E-6 L 0.15026 -0.00116 " pathEditMode="relative" rAng="0" ptsTypes="AA">
                                      <p:cBhvr>
                                        <p:cTn id="128" dur="2000" fill="hold"/>
                                        <p:tgtEl>
                                          <p:spTgt spid="78"/>
                                        </p:tgtEl>
                                        <p:attrNameLst>
                                          <p:attrName>ppt_x</p:attrName>
                                          <p:attrName>ppt_y</p:attrName>
                                        </p:attrNameLst>
                                      </p:cBhvr>
                                      <p:rCtr x="7513" y="-69"/>
                                    </p:animMotion>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85"/>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42" presetClass="path" presetSubtype="0" accel="50000" decel="50000" fill="hold" grpId="2" nodeType="clickEffect">
                                  <p:stCondLst>
                                    <p:cond delay="0"/>
                                  </p:stCondLst>
                                  <p:childTnLst>
                                    <p:animMotion origin="layout" path="M 0.14935 4.81481E-6 L 0.29778 4.81481E-6 " pathEditMode="relative" rAng="0" ptsTypes="AA">
                                      <p:cBhvr>
                                        <p:cTn id="136" dur="2000" fill="hold"/>
                                        <p:tgtEl>
                                          <p:spTgt spid="78"/>
                                        </p:tgtEl>
                                        <p:attrNameLst>
                                          <p:attrName>ppt_x</p:attrName>
                                          <p:attrName>ppt_y</p:attrName>
                                        </p:attrNameLst>
                                      </p:cBhvr>
                                      <p:rCtr x="7422" y="0"/>
                                    </p:animMotion>
                                  </p:childTnLst>
                                </p:cTn>
                              </p:par>
                              <p:par>
                                <p:cTn id="137" presetID="10" presetClass="exit" presetSubtype="0" fill="hold" grpId="1" nodeType="withEffect">
                                  <p:stCondLst>
                                    <p:cond delay="0"/>
                                  </p:stCondLst>
                                  <p:childTnLst>
                                    <p:animEffect transition="out" filter="fade">
                                      <p:cBhvr>
                                        <p:cTn id="138" dur="500"/>
                                        <p:tgtEl>
                                          <p:spTgt spid="85"/>
                                        </p:tgtEl>
                                      </p:cBhvr>
                                    </p:animEffect>
                                    <p:set>
                                      <p:cBhvr>
                                        <p:cTn id="139" dur="1" fill="hold">
                                          <p:stCondLst>
                                            <p:cond delay="499"/>
                                          </p:stCondLst>
                                        </p:cTn>
                                        <p:tgtEl>
                                          <p:spTgt spid="85"/>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86"/>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0" presetClass="exit" presetSubtype="0" fill="hold" grpId="1" nodeType="clickEffect">
                                  <p:stCondLst>
                                    <p:cond delay="0"/>
                                  </p:stCondLst>
                                  <p:childTnLst>
                                    <p:animEffect transition="out" filter="fade">
                                      <p:cBhvr>
                                        <p:cTn id="147" dur="500"/>
                                        <p:tgtEl>
                                          <p:spTgt spid="86"/>
                                        </p:tgtEl>
                                      </p:cBhvr>
                                    </p:animEffect>
                                    <p:set>
                                      <p:cBhvr>
                                        <p:cTn id="148" dur="1" fill="hold">
                                          <p:stCondLst>
                                            <p:cond delay="499"/>
                                          </p:stCondLst>
                                        </p:cTn>
                                        <p:tgtEl>
                                          <p:spTgt spid="86"/>
                                        </p:tgtEl>
                                        <p:attrNameLst>
                                          <p:attrName>style.visibility</p:attrName>
                                        </p:attrNameLst>
                                      </p:cBhvr>
                                      <p:to>
                                        <p:strVal val="hidden"/>
                                      </p:to>
                                    </p:set>
                                  </p:childTnLst>
                                </p:cTn>
                              </p:par>
                              <p:par>
                                <p:cTn id="149" presetID="42" presetClass="path" presetSubtype="0" accel="50000" decel="50000" fill="hold" grpId="3" nodeType="withEffect">
                                  <p:stCondLst>
                                    <p:cond delay="0"/>
                                  </p:stCondLst>
                                  <p:childTnLst>
                                    <p:animMotion origin="layout" path="M 0.29817 4.81481E-6 L 0.44752 4.81481E-6 " pathEditMode="relative" rAng="0" ptsTypes="AA">
                                      <p:cBhvr>
                                        <p:cTn id="150" dur="2000" fill="hold"/>
                                        <p:tgtEl>
                                          <p:spTgt spid="78"/>
                                        </p:tgtEl>
                                        <p:attrNameLst>
                                          <p:attrName>ppt_x</p:attrName>
                                          <p:attrName>ppt_y</p:attrName>
                                        </p:attrNameLst>
                                      </p:cBhvr>
                                      <p:rCtr x="7461" y="0"/>
                                    </p:animMotion>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87"/>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0" presetClass="exit" presetSubtype="0" fill="hold" grpId="1" nodeType="clickEffect">
                                  <p:stCondLst>
                                    <p:cond delay="0"/>
                                  </p:stCondLst>
                                  <p:childTnLst>
                                    <p:animEffect transition="out" filter="fade">
                                      <p:cBhvr>
                                        <p:cTn id="158" dur="500"/>
                                        <p:tgtEl>
                                          <p:spTgt spid="87"/>
                                        </p:tgtEl>
                                      </p:cBhvr>
                                    </p:animEffect>
                                    <p:set>
                                      <p:cBhvr>
                                        <p:cTn id="159" dur="1" fill="hold">
                                          <p:stCondLst>
                                            <p:cond delay="499"/>
                                          </p:stCondLst>
                                        </p:cTn>
                                        <p:tgtEl>
                                          <p:spTgt spid="87"/>
                                        </p:tgtEl>
                                        <p:attrNameLst>
                                          <p:attrName>style.visibility</p:attrName>
                                        </p:attrNameLst>
                                      </p:cBhvr>
                                      <p:to>
                                        <p:strVal val="hidden"/>
                                      </p:to>
                                    </p:set>
                                  </p:childTnLst>
                                </p:cTn>
                              </p:par>
                              <p:par>
                                <p:cTn id="160" presetID="1" presetClass="entr" presetSubtype="0" fill="hold" nodeType="withEffect">
                                  <p:stCondLst>
                                    <p:cond delay="0"/>
                                  </p:stCondLst>
                                  <p:childTnLst>
                                    <p:set>
                                      <p:cBhvr>
                                        <p:cTn id="161" dur="1" fill="hold">
                                          <p:stCondLst>
                                            <p:cond delay="0"/>
                                          </p:stCondLst>
                                        </p:cTn>
                                        <p:tgtEl>
                                          <p:spTgt spid="81"/>
                                        </p:tgtEl>
                                        <p:attrNameLst>
                                          <p:attrName>style.visibility</p:attrName>
                                        </p:attrNameLst>
                                      </p:cBhvr>
                                      <p:to>
                                        <p:strVal val="visible"/>
                                      </p:to>
                                    </p:set>
                                  </p:childTnLst>
                                </p:cTn>
                              </p:par>
                              <p:par>
                                <p:cTn id="162" presetID="10" presetClass="exit" presetSubtype="0" fill="hold" nodeType="withEffect">
                                  <p:stCondLst>
                                    <p:cond delay="0"/>
                                  </p:stCondLst>
                                  <p:childTnLst>
                                    <p:animEffect transition="out" filter="fade">
                                      <p:cBhvr>
                                        <p:cTn id="163" dur="500"/>
                                        <p:tgtEl>
                                          <p:spTgt spid="64"/>
                                        </p:tgtEl>
                                      </p:cBhvr>
                                    </p:animEffect>
                                    <p:set>
                                      <p:cBhvr>
                                        <p:cTn id="164" dur="1" fill="hold">
                                          <p:stCondLst>
                                            <p:cond delay="499"/>
                                          </p:stCondLst>
                                        </p:cTn>
                                        <p:tgtEl>
                                          <p:spTgt spid="64"/>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80"/>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88"/>
                                        </p:tgtEl>
                                        <p:attrNameLst>
                                          <p:attrName>style.visibility</p:attrName>
                                        </p:attrNameLst>
                                      </p:cBhvr>
                                      <p:to>
                                        <p:strVal val="visible"/>
                                      </p:to>
                                    </p:set>
                                  </p:childTnLst>
                                </p:cTn>
                              </p:par>
                              <p:par>
                                <p:cTn id="173" presetID="10" presetClass="exit" presetSubtype="0" fill="hold" nodeType="withEffect">
                                  <p:stCondLst>
                                    <p:cond delay="0"/>
                                  </p:stCondLst>
                                  <p:childTnLst>
                                    <p:animEffect transition="out" filter="fade">
                                      <p:cBhvr>
                                        <p:cTn id="174" dur="500"/>
                                        <p:tgtEl>
                                          <p:spTgt spid="81"/>
                                        </p:tgtEl>
                                      </p:cBhvr>
                                    </p:animEffect>
                                    <p:set>
                                      <p:cBhvr>
                                        <p:cTn id="175" dur="1" fill="hold">
                                          <p:stCondLst>
                                            <p:cond delay="499"/>
                                          </p:stCondLst>
                                        </p:cTn>
                                        <p:tgtEl>
                                          <p:spTgt spid="81"/>
                                        </p:tgtEl>
                                        <p:attrNameLst>
                                          <p:attrName>style.visibility</p:attrName>
                                        </p:attrNameLst>
                                      </p:cBhvr>
                                      <p:to>
                                        <p:strVal val="hidden"/>
                                      </p:to>
                                    </p:set>
                                  </p:childTnLst>
                                </p:cTn>
                              </p:par>
                              <p:par>
                                <p:cTn id="176" presetID="1" presetClass="entr" presetSubtype="0" fill="hold" nodeType="withEffect">
                                  <p:stCondLst>
                                    <p:cond delay="0"/>
                                  </p:stCondLst>
                                  <p:childTnLst>
                                    <p:set>
                                      <p:cBhvr>
                                        <p:cTn id="177" dur="1" fill="hold">
                                          <p:stCondLst>
                                            <p:cond delay="0"/>
                                          </p:stCondLst>
                                        </p:cTn>
                                        <p:tgtEl>
                                          <p:spTgt spid="60"/>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nodeType="clickEffect">
                                  <p:stCondLst>
                                    <p:cond delay="0"/>
                                  </p:stCondLst>
                                  <p:childTnLst>
                                    <p:set>
                                      <p:cBhvr>
                                        <p:cTn id="18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82" fill="hold">
                      <p:stCondLst>
                        <p:cond delay="indefinite"/>
                      </p:stCondLst>
                      <p:childTnLst>
                        <p:par>
                          <p:cTn id="183" fill="hold">
                            <p:stCondLst>
                              <p:cond delay="0"/>
                            </p:stCondLst>
                            <p:childTnLst>
                              <p:par>
                                <p:cTn id="184" presetID="1" presetClass="entr" presetSubtype="0" fill="hold" nodeType="clickEffect">
                                  <p:stCondLst>
                                    <p:cond delay="0"/>
                                  </p:stCondLst>
                                  <p:childTnLst>
                                    <p:set>
                                      <p:cBhvr>
                                        <p:cTn id="18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presetID="1" presetClass="entr" presetSubtype="0" fill="hold" nodeType="clickEffect">
                                  <p:stCondLst>
                                    <p:cond delay="0"/>
                                  </p:stCondLst>
                                  <p:childTnLst>
                                    <p:set>
                                      <p:cBhvr>
                                        <p:cTn id="189"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0" fill="hold">
                      <p:stCondLst>
                        <p:cond delay="indefinite"/>
                      </p:stCondLst>
                      <p:childTnLst>
                        <p:par>
                          <p:cTn id="191" fill="hold">
                            <p:stCondLst>
                              <p:cond delay="0"/>
                            </p:stCondLst>
                            <p:childTnLst>
                              <p:par>
                                <p:cTn id="192" presetID="1" presetClass="entr" presetSubtype="0" fill="hold" nodeType="clickEffect">
                                  <p:stCondLst>
                                    <p:cond delay="0"/>
                                  </p:stCondLst>
                                  <p:childTnLst>
                                    <p:set>
                                      <p:cBhvr>
                                        <p:cTn id="193"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 presetClass="entr" presetSubtype="0" fill="hold" nodeType="clickEffect">
                                  <p:stCondLst>
                                    <p:cond delay="0"/>
                                  </p:stCondLst>
                                  <p:childTnLst>
                                    <p:set>
                                      <p:cBhvr>
                                        <p:cTn id="197"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8" fill="hold">
                      <p:stCondLst>
                        <p:cond delay="indefinite"/>
                      </p:stCondLst>
                      <p:childTnLst>
                        <p:par>
                          <p:cTn id="199" fill="hold">
                            <p:stCondLst>
                              <p:cond delay="0"/>
                            </p:stCondLst>
                            <p:childTnLst>
                              <p:par>
                                <p:cTn id="200" presetID="1" presetClass="entr" presetSubtype="0" fill="hold" nodeType="clickEffect">
                                  <p:stCondLst>
                                    <p:cond delay="0"/>
                                  </p:stCondLst>
                                  <p:childTnLst>
                                    <p:set>
                                      <p:cBhvr>
                                        <p:cTn id="201" dur="1" fill="hold">
                                          <p:stCondLst>
                                            <p:cond delay="0"/>
                                          </p:stCondLst>
                                        </p:cTn>
                                        <p:tgtEl>
                                          <p:spTgt spid="3">
                                            <p:txEl>
                                              <p:pRg st="9" end="9"/>
                                            </p:txEl>
                                          </p:spTgt>
                                        </p:tgtEl>
                                        <p:attrNameLst>
                                          <p:attrName>style.visibility</p:attrName>
                                        </p:attrNameLst>
                                      </p:cBhvr>
                                      <p:to>
                                        <p:strVal val="visible"/>
                                      </p:to>
                                    </p:set>
                                  </p:childTnLst>
                                </p:cTn>
                              </p:par>
                              <p:par>
                                <p:cTn id="202" presetID="1" presetClass="entr" presetSubtype="0" fill="hold" nodeType="withEffect">
                                  <p:stCondLst>
                                    <p:cond delay="0"/>
                                  </p:stCondLst>
                                  <p:childTnLst>
                                    <p:set>
                                      <p:cBhvr>
                                        <p:cTn id="203"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04" fill="hold">
                      <p:stCondLst>
                        <p:cond delay="indefinite"/>
                      </p:stCondLst>
                      <p:childTnLst>
                        <p:par>
                          <p:cTn id="205" fill="hold">
                            <p:stCondLst>
                              <p:cond delay="0"/>
                            </p:stCondLst>
                            <p:childTnLst>
                              <p:par>
                                <p:cTn id="206" presetID="1" presetClass="entr" presetSubtype="0" fill="hold" nodeType="clickEffect">
                                  <p:stCondLst>
                                    <p:cond delay="0"/>
                                  </p:stCondLst>
                                  <p:childTnLst>
                                    <p:set>
                                      <p:cBhvr>
                                        <p:cTn id="207"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08" fill="hold">
                      <p:stCondLst>
                        <p:cond delay="indefinite"/>
                      </p:stCondLst>
                      <p:childTnLst>
                        <p:par>
                          <p:cTn id="209" fill="hold">
                            <p:stCondLst>
                              <p:cond delay="0"/>
                            </p:stCondLst>
                            <p:childTnLst>
                              <p:par>
                                <p:cTn id="210" presetID="1" presetClass="entr" presetSubtype="0" fill="hold" nodeType="clickEffect">
                                  <p:stCondLst>
                                    <p:cond delay="0"/>
                                  </p:stCondLst>
                                  <p:childTnLst>
                                    <p:set>
                                      <p:cBhvr>
                                        <p:cTn id="211"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12" fill="hold">
                      <p:stCondLst>
                        <p:cond delay="indefinite"/>
                      </p:stCondLst>
                      <p:childTnLst>
                        <p:par>
                          <p:cTn id="213" fill="hold">
                            <p:stCondLst>
                              <p:cond delay="0"/>
                            </p:stCondLst>
                            <p:childTnLst>
                              <p:par>
                                <p:cTn id="214" presetID="1" presetClass="entr" presetSubtype="0" fill="hold" nodeType="clickEffect">
                                  <p:stCondLst>
                                    <p:cond delay="0"/>
                                  </p:stCondLst>
                                  <p:childTnLst>
                                    <p:set>
                                      <p:cBhvr>
                                        <p:cTn id="215"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16" fill="hold">
                      <p:stCondLst>
                        <p:cond delay="indefinite"/>
                      </p:stCondLst>
                      <p:childTnLst>
                        <p:par>
                          <p:cTn id="217" fill="hold">
                            <p:stCondLst>
                              <p:cond delay="0"/>
                            </p:stCondLst>
                            <p:childTnLst>
                              <p:par>
                                <p:cTn id="218" presetID="1" presetClass="entr" presetSubtype="0" fill="hold" nodeType="clickEffect">
                                  <p:stCondLst>
                                    <p:cond delay="0"/>
                                  </p:stCondLst>
                                  <p:childTnLst>
                                    <p:set>
                                      <p:cBhvr>
                                        <p:cTn id="219"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220" fill="hold">
                      <p:stCondLst>
                        <p:cond delay="indefinite"/>
                      </p:stCondLst>
                      <p:childTnLst>
                        <p:par>
                          <p:cTn id="221" fill="hold">
                            <p:stCondLst>
                              <p:cond delay="0"/>
                            </p:stCondLst>
                            <p:childTnLst>
                              <p:par>
                                <p:cTn id="222" presetID="1" presetClass="entr" presetSubtype="0" fill="hold" nodeType="clickEffect">
                                  <p:stCondLst>
                                    <p:cond delay="0"/>
                                  </p:stCondLst>
                                  <p:childTnLst>
                                    <p:set>
                                      <p:cBhvr>
                                        <p:cTn id="223"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24" fill="hold">
                      <p:stCondLst>
                        <p:cond delay="indefinite"/>
                      </p:stCondLst>
                      <p:childTnLst>
                        <p:par>
                          <p:cTn id="225" fill="hold">
                            <p:stCondLst>
                              <p:cond delay="0"/>
                            </p:stCondLst>
                            <p:childTnLst>
                              <p:par>
                                <p:cTn id="226" presetID="1" presetClass="entr" presetSubtype="0" fill="hold" nodeType="clickEffect">
                                  <p:stCondLst>
                                    <p:cond delay="0"/>
                                  </p:stCondLst>
                                  <p:childTnLst>
                                    <p:set>
                                      <p:cBhvr>
                                        <p:cTn id="227"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28" fill="hold">
                      <p:stCondLst>
                        <p:cond delay="indefinite"/>
                      </p:stCondLst>
                      <p:childTnLst>
                        <p:par>
                          <p:cTn id="229" fill="hold">
                            <p:stCondLst>
                              <p:cond delay="0"/>
                            </p:stCondLst>
                            <p:childTnLst>
                              <p:par>
                                <p:cTn id="230" presetID="1" presetClass="entr" presetSubtype="0" fill="hold" nodeType="clickEffect">
                                  <p:stCondLst>
                                    <p:cond delay="0"/>
                                  </p:stCondLst>
                                  <p:childTnLst>
                                    <p:set>
                                      <p:cBhvr>
                                        <p:cTn id="231"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2" fill="hold">
                      <p:stCondLst>
                        <p:cond delay="indefinite"/>
                      </p:stCondLst>
                      <p:childTnLst>
                        <p:par>
                          <p:cTn id="233" fill="hold">
                            <p:stCondLst>
                              <p:cond delay="0"/>
                            </p:stCondLst>
                            <p:childTnLst>
                              <p:par>
                                <p:cTn id="234" presetID="1" presetClass="entr" presetSubtype="0" fill="hold" nodeType="clickEffect">
                                  <p:stCondLst>
                                    <p:cond delay="0"/>
                                  </p:stCondLst>
                                  <p:childTnLst>
                                    <p:set>
                                      <p:cBhvr>
                                        <p:cTn id="235"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6" fill="hold">
                      <p:stCondLst>
                        <p:cond delay="indefinite"/>
                      </p:stCondLst>
                      <p:childTnLst>
                        <p:par>
                          <p:cTn id="237" fill="hold">
                            <p:stCondLst>
                              <p:cond delay="0"/>
                            </p:stCondLst>
                            <p:childTnLst>
                              <p:par>
                                <p:cTn id="238" presetID="1" presetClass="entr" presetSubtype="0" fill="hold" nodeType="clickEffect">
                                  <p:stCondLst>
                                    <p:cond delay="0"/>
                                  </p:stCondLst>
                                  <p:childTnLst>
                                    <p:set>
                                      <p:cBhvr>
                                        <p:cTn id="239"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1" presetClass="entr" presetSubtype="0" fill="hold" nodeType="clickEffect">
                                  <p:stCondLst>
                                    <p:cond delay="0"/>
                                  </p:stCondLst>
                                  <p:childTnLst>
                                    <p:set>
                                      <p:cBhvr>
                                        <p:cTn id="243"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44" fill="hold">
                      <p:stCondLst>
                        <p:cond delay="indefinite"/>
                      </p:stCondLst>
                      <p:childTnLst>
                        <p:par>
                          <p:cTn id="245" fill="hold">
                            <p:stCondLst>
                              <p:cond delay="0"/>
                            </p:stCondLst>
                            <p:childTnLst>
                              <p:par>
                                <p:cTn id="246" presetID="1" presetClass="entr" presetSubtype="0" fill="hold" nodeType="clickEffect">
                                  <p:stCondLst>
                                    <p:cond delay="0"/>
                                  </p:stCondLst>
                                  <p:childTnLst>
                                    <p:set>
                                      <p:cBhvr>
                                        <p:cTn id="247"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48" fill="hold">
                      <p:stCondLst>
                        <p:cond delay="indefinite"/>
                      </p:stCondLst>
                      <p:childTnLst>
                        <p:par>
                          <p:cTn id="249" fill="hold">
                            <p:stCondLst>
                              <p:cond delay="0"/>
                            </p:stCondLst>
                            <p:childTnLst>
                              <p:par>
                                <p:cTn id="250" presetID="1" presetClass="entr" presetSubtype="0" fill="hold" nodeType="clickEffect">
                                  <p:stCondLst>
                                    <p:cond delay="0"/>
                                  </p:stCondLst>
                                  <p:childTnLst>
                                    <p:set>
                                      <p:cBhvr>
                                        <p:cTn id="251"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52" fill="hold">
                      <p:stCondLst>
                        <p:cond delay="indefinite"/>
                      </p:stCondLst>
                      <p:childTnLst>
                        <p:par>
                          <p:cTn id="253" fill="hold">
                            <p:stCondLst>
                              <p:cond delay="0"/>
                            </p:stCondLst>
                            <p:childTnLst>
                              <p:par>
                                <p:cTn id="254" presetID="1" presetClass="entr" presetSubtype="0" fill="hold" nodeType="clickEffect">
                                  <p:stCondLst>
                                    <p:cond delay="0"/>
                                  </p:stCondLst>
                                  <p:childTnLst>
                                    <p:set>
                                      <p:cBhvr>
                                        <p:cTn id="255"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56" fill="hold">
                      <p:stCondLst>
                        <p:cond delay="indefinite"/>
                      </p:stCondLst>
                      <p:childTnLst>
                        <p:par>
                          <p:cTn id="257" fill="hold">
                            <p:stCondLst>
                              <p:cond delay="0"/>
                            </p:stCondLst>
                            <p:childTnLst>
                              <p:par>
                                <p:cTn id="258" presetID="1" presetClass="entr" presetSubtype="0" fill="hold" nodeType="clickEffect">
                                  <p:stCondLst>
                                    <p:cond delay="0"/>
                                  </p:stCondLst>
                                  <p:childTnLst>
                                    <p:set>
                                      <p:cBhvr>
                                        <p:cTn id="259"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60" fill="hold">
                      <p:stCondLst>
                        <p:cond delay="indefinite"/>
                      </p:stCondLst>
                      <p:childTnLst>
                        <p:par>
                          <p:cTn id="261" fill="hold">
                            <p:stCondLst>
                              <p:cond delay="0"/>
                            </p:stCondLst>
                            <p:childTnLst>
                              <p:par>
                                <p:cTn id="262" presetID="1" presetClass="entr" presetSubtype="0" fill="hold" nodeType="clickEffect">
                                  <p:stCondLst>
                                    <p:cond delay="0"/>
                                  </p:stCondLst>
                                  <p:childTnLst>
                                    <p:set>
                                      <p:cBhvr>
                                        <p:cTn id="263"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presetID="1" presetClass="entr" presetSubtype="0" fill="hold" nodeType="clickEffect">
                                  <p:stCondLst>
                                    <p:cond delay="0"/>
                                  </p:stCondLst>
                                  <p:childTnLst>
                                    <p:set>
                                      <p:cBhvr>
                                        <p:cTn id="267"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1" presetClass="entr" presetSubtype="0" fill="hold" nodeType="clickEffect">
                                  <p:stCondLst>
                                    <p:cond delay="0"/>
                                  </p:stCondLst>
                                  <p:childTnLst>
                                    <p:set>
                                      <p:cBhvr>
                                        <p:cTn id="271"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272" fill="hold">
                      <p:stCondLst>
                        <p:cond delay="indefinite"/>
                      </p:stCondLst>
                      <p:childTnLst>
                        <p:par>
                          <p:cTn id="273" fill="hold">
                            <p:stCondLst>
                              <p:cond delay="0"/>
                            </p:stCondLst>
                            <p:childTnLst>
                              <p:par>
                                <p:cTn id="274" presetID="1" presetClass="entr" presetSubtype="0" fill="hold" nodeType="clickEffect">
                                  <p:stCondLst>
                                    <p:cond delay="0"/>
                                  </p:stCondLst>
                                  <p:childTnLst>
                                    <p:set>
                                      <p:cBhvr>
                                        <p:cTn id="275"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0" grpId="1"/>
      <p:bldP spid="41" grpId="0"/>
      <p:bldP spid="41" grpId="1"/>
      <p:bldP spid="41" grpId="2"/>
      <p:bldP spid="45" grpId="0"/>
      <p:bldP spid="45" grpId="1"/>
      <p:bldP spid="45" grpId="2"/>
      <p:bldP spid="49" grpId="0"/>
      <p:bldP spid="49" grpId="1"/>
      <p:bldP spid="51" grpId="0"/>
      <p:bldP spid="51" grpId="1"/>
      <p:bldP spid="65" grpId="0"/>
      <p:bldP spid="66" grpId="0"/>
      <p:bldP spid="67" grpId="0"/>
      <p:bldP spid="68" grpId="0"/>
      <p:bldP spid="69" grpId="0"/>
      <p:bldP spid="70" grpId="0"/>
      <p:bldP spid="71" grpId="0"/>
      <p:bldP spid="72" grpId="0"/>
      <p:bldP spid="73" grpId="0"/>
      <p:bldP spid="74" grpId="0"/>
      <p:bldP spid="75" grpId="0"/>
      <p:bldP spid="76" grpId="0"/>
      <p:bldP spid="77" grpId="0"/>
      <p:bldP spid="78" grpId="0"/>
      <p:bldP spid="78" grpId="1"/>
      <p:bldP spid="78" grpId="2"/>
      <p:bldP spid="78" grpId="3"/>
      <p:bldP spid="79" grpId="0"/>
      <p:bldP spid="80" grpId="0" animBg="1"/>
      <p:bldP spid="83" grpId="0"/>
      <p:bldP spid="84" grpId="0" animBg="1"/>
      <p:bldP spid="84" grpId="1" animBg="1"/>
      <p:bldP spid="85" grpId="0" animBg="1"/>
      <p:bldP spid="85" grpId="1" animBg="1"/>
      <p:bldP spid="86" grpId="0" animBg="1"/>
      <p:bldP spid="86" grpId="1" animBg="1"/>
      <p:bldP spid="87" grpId="0" animBg="1"/>
      <p:bldP spid="87" grpId="1" animBg="1"/>
      <p:bldP spid="8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Singly Linked List Insertion Operations-After Given Node</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0" indent="0">
              <a:buNone/>
            </a:pPr>
            <a:endParaRPr lang="en-US" dirty="0"/>
          </a:p>
          <a:p>
            <a:endParaRPr lang="en-US" dirty="0"/>
          </a:p>
          <a:p>
            <a:endParaRPr lang="en-US" dirty="0"/>
          </a:p>
          <a:p>
            <a:endParaRPr lang="en-US" dirty="0"/>
          </a:p>
          <a:p>
            <a:pPr marL="0" indent="0">
              <a:buNone/>
            </a:pPr>
            <a:r>
              <a:rPr lang="en-US" b="1" dirty="0"/>
              <a:t>Algorithm:</a:t>
            </a:r>
            <a:r>
              <a:rPr lang="en-US" dirty="0"/>
              <a:t> </a:t>
            </a:r>
            <a:r>
              <a:rPr lang="en-US" b="1" dirty="0">
                <a:solidFill>
                  <a:srgbClr val="C00000"/>
                </a:solidFill>
              </a:rPr>
              <a:t>S_INSERT_AFTER (X, First, N) </a:t>
            </a:r>
            <a:endParaRPr lang="en-US" dirty="0">
              <a:solidFill>
                <a:srgbClr val="C00000"/>
              </a:solidFill>
            </a:endParaRPr>
          </a:p>
          <a:p>
            <a:pPr marL="0" indent="0">
              <a:lnSpc>
                <a:spcPts val="2400"/>
              </a:lnSpc>
              <a:spcBef>
                <a:spcPts val="300"/>
              </a:spcBef>
              <a:buNone/>
            </a:pPr>
            <a:r>
              <a:rPr lang="en-US" sz="2200" b="1" dirty="0"/>
              <a:t>Step 1:</a:t>
            </a:r>
            <a:r>
              <a:rPr lang="en-US" sz="2200" dirty="0"/>
              <a:t>[Check for availability list underflow] </a:t>
            </a:r>
          </a:p>
          <a:p>
            <a:pPr marL="801688" indent="0">
              <a:lnSpc>
                <a:spcPts val="2400"/>
              </a:lnSpc>
              <a:spcBef>
                <a:spcPts val="300"/>
              </a:spcBef>
              <a:buNone/>
            </a:pPr>
            <a:r>
              <a:rPr lang="en-US" sz="2200" dirty="0">
                <a:solidFill>
                  <a:srgbClr val="1D6FA9"/>
                </a:solidFill>
              </a:rPr>
              <a:t>if</a:t>
            </a:r>
            <a:r>
              <a:rPr lang="en-US" sz="2200" dirty="0"/>
              <a:t>(</a:t>
            </a:r>
            <a:r>
              <a:rPr lang="en-US" sz="2200" dirty="0">
                <a:solidFill>
                  <a:srgbClr val="C00000"/>
                </a:solidFill>
              </a:rPr>
              <a:t>Avail = NULL</a:t>
            </a:r>
            <a:r>
              <a:rPr lang="en-US" sz="2200" dirty="0"/>
              <a:t>)   then </a:t>
            </a:r>
          </a:p>
          <a:p>
            <a:pPr marL="1252538" indent="0">
              <a:lnSpc>
                <a:spcPts val="2400"/>
              </a:lnSpc>
              <a:spcBef>
                <a:spcPts val="300"/>
              </a:spcBef>
              <a:buNone/>
            </a:pPr>
            <a:r>
              <a:rPr lang="en-US" sz="2200" dirty="0"/>
              <a:t>Write(“Availability stack underflow”) </a:t>
            </a:r>
          </a:p>
          <a:p>
            <a:pPr marL="1252538" indent="0">
              <a:lnSpc>
                <a:spcPts val="2400"/>
              </a:lnSpc>
              <a:spcBef>
                <a:spcPts val="300"/>
              </a:spcBef>
              <a:buNone/>
            </a:pPr>
            <a:r>
              <a:rPr lang="en-US" sz="2200" dirty="0"/>
              <a:t>Exit </a:t>
            </a:r>
          </a:p>
          <a:p>
            <a:pPr marL="0" indent="0">
              <a:spcBef>
                <a:spcPts val="300"/>
              </a:spcBef>
              <a:buNone/>
            </a:pPr>
            <a:r>
              <a:rPr lang="en-US" sz="2200" b="1" dirty="0"/>
              <a:t>Step 2:</a:t>
            </a:r>
            <a:r>
              <a:rPr lang="en-US" sz="2200" dirty="0"/>
              <a:t>[To create </a:t>
            </a:r>
            <a:r>
              <a:rPr lang="en-US" sz="2200" dirty="0" err="1"/>
              <a:t>New_Node</a:t>
            </a:r>
            <a:r>
              <a:rPr lang="en-US" sz="2200" dirty="0"/>
              <a:t> remove free </a:t>
            </a:r>
          </a:p>
          <a:p>
            <a:pPr marL="0" indent="0">
              <a:spcBef>
                <a:spcPts val="300"/>
              </a:spcBef>
              <a:buNone/>
            </a:pPr>
            <a:r>
              <a:rPr lang="en-US" sz="2200" dirty="0"/>
              <a:t>             node from availability list]</a:t>
            </a:r>
          </a:p>
          <a:p>
            <a:pPr marL="801688" indent="0">
              <a:spcBef>
                <a:spcPts val="300"/>
              </a:spcBef>
              <a:buNone/>
            </a:pPr>
            <a:r>
              <a:rPr lang="en-US" sz="2200" dirty="0" err="1">
                <a:solidFill>
                  <a:srgbClr val="1D6FA9"/>
                </a:solidFill>
              </a:rPr>
              <a:t>New_Node</a:t>
            </a:r>
            <a:r>
              <a:rPr lang="en-US" sz="2200" dirty="0">
                <a:solidFill>
                  <a:srgbClr val="1D6FA9"/>
                </a:solidFill>
              </a:rPr>
              <a:t> </a:t>
            </a:r>
            <a:r>
              <a:rPr lang="en-US" sz="2200" dirty="0">
                <a:solidFill>
                  <a:srgbClr val="1D6FA9"/>
                </a:solidFill>
                <a:sym typeface="Wingdings 3" panose="05040102010807070707" pitchFamily="18" charset="2"/>
              </a:rPr>
              <a:t></a:t>
            </a:r>
            <a:r>
              <a:rPr lang="en-US" sz="2200" dirty="0">
                <a:solidFill>
                  <a:srgbClr val="1D6FA9"/>
                </a:solidFill>
              </a:rPr>
              <a:t> Avail </a:t>
            </a:r>
          </a:p>
          <a:p>
            <a:pPr marL="801688" indent="0">
              <a:spcBef>
                <a:spcPts val="300"/>
              </a:spcBef>
              <a:buNone/>
            </a:pPr>
            <a:r>
              <a:rPr lang="en-US" sz="2200" dirty="0">
                <a:solidFill>
                  <a:srgbClr val="1D6FA9"/>
                </a:solidFill>
              </a:rPr>
              <a:t>Avail </a:t>
            </a:r>
            <a:r>
              <a:rPr lang="en-US" sz="2200" dirty="0">
                <a:solidFill>
                  <a:srgbClr val="1D6FA9"/>
                </a:solidFill>
                <a:sym typeface="Wingdings 3" panose="05040102010807070707" pitchFamily="18" charset="2"/>
              </a:rPr>
              <a:t></a:t>
            </a:r>
            <a:r>
              <a:rPr lang="en-US" sz="2200" dirty="0">
                <a:solidFill>
                  <a:srgbClr val="1D6FA9"/>
                </a:solidFill>
              </a:rPr>
              <a:t> LINK(</a:t>
            </a:r>
            <a:r>
              <a:rPr lang="en-US" sz="2200" dirty="0">
                <a:solidFill>
                  <a:srgbClr val="C00000"/>
                </a:solidFill>
              </a:rPr>
              <a:t>Avail</a:t>
            </a:r>
            <a:r>
              <a:rPr lang="en-US" sz="2200" dirty="0">
                <a:solidFill>
                  <a:srgbClr val="1D6FA9"/>
                </a:solidFill>
              </a:rPr>
              <a:t>) </a:t>
            </a:r>
          </a:p>
          <a:p>
            <a:pPr marL="801688" indent="0">
              <a:spcBef>
                <a:spcPts val="300"/>
              </a:spcBef>
              <a:buNone/>
            </a:pPr>
            <a:r>
              <a:rPr lang="en-US" sz="2200" dirty="0">
                <a:solidFill>
                  <a:srgbClr val="1D6FA9"/>
                </a:solidFill>
              </a:rPr>
              <a:t>INFO(</a:t>
            </a:r>
            <a:r>
              <a:rPr lang="en-US" sz="2200" dirty="0" err="1">
                <a:solidFill>
                  <a:srgbClr val="C00000"/>
                </a:solidFill>
              </a:rPr>
              <a:t>New_Node</a:t>
            </a:r>
            <a:r>
              <a:rPr lang="en-US" sz="2200" dirty="0">
                <a:solidFill>
                  <a:srgbClr val="1D6FA9"/>
                </a:solidFill>
              </a:rPr>
              <a:t>) </a:t>
            </a:r>
            <a:r>
              <a:rPr lang="en-US" sz="2200" dirty="0">
                <a:solidFill>
                  <a:srgbClr val="1D6FA9"/>
                </a:solidFill>
                <a:sym typeface="Wingdings 3" panose="05040102010807070707" pitchFamily="18" charset="2"/>
              </a:rPr>
              <a:t></a:t>
            </a:r>
            <a:r>
              <a:rPr lang="en-US" sz="2200" dirty="0">
                <a:solidFill>
                  <a:srgbClr val="1D6FA9"/>
                </a:solidFill>
              </a:rPr>
              <a:t> </a:t>
            </a:r>
            <a:r>
              <a:rPr lang="en-US" sz="2200" b="1" dirty="0">
                <a:solidFill>
                  <a:srgbClr val="C00000"/>
                </a:solidFill>
              </a:rPr>
              <a:t>X</a:t>
            </a:r>
            <a:r>
              <a:rPr lang="en-US" sz="2200" b="1" dirty="0">
                <a:solidFill>
                  <a:srgbClr val="1D6FA9"/>
                </a:solidFill>
              </a:rPr>
              <a:t> </a:t>
            </a:r>
            <a:endParaRPr lang="en-US" dirty="0">
              <a:solidFill>
                <a:srgbClr val="1D6FA9"/>
              </a:solidFill>
            </a:endParaRPr>
          </a:p>
          <a:p>
            <a:pPr marL="0" indent="0">
              <a:buNone/>
            </a:pPr>
            <a:endParaRPr lang="en-US" dirty="0"/>
          </a:p>
        </p:txBody>
      </p:sp>
      <p:sp>
        <p:nvSpPr>
          <p:cNvPr id="6" name="TextBox 5"/>
          <p:cNvSpPr txBox="1"/>
          <p:nvPr/>
        </p:nvSpPr>
        <p:spPr>
          <a:xfrm>
            <a:off x="5712862" y="2511268"/>
            <a:ext cx="5708614" cy="4375557"/>
          </a:xfrm>
          <a:prstGeom prst="rect">
            <a:avLst/>
          </a:prstGeom>
          <a:noFill/>
        </p:spPr>
        <p:txBody>
          <a:bodyPr wrap="none" rtlCol="0">
            <a:spAutoFit/>
          </a:bodyPr>
          <a:lstStyle/>
          <a:p>
            <a:pPr>
              <a:lnSpc>
                <a:spcPts val="2640"/>
              </a:lnSpc>
              <a:spcBef>
                <a:spcPts val="100"/>
              </a:spcBef>
            </a:pPr>
            <a:r>
              <a:rPr lang="en-US" sz="2200" b="1" dirty="0"/>
              <a:t>Step 3:</a:t>
            </a:r>
            <a:r>
              <a:rPr lang="en-US" sz="2200" dirty="0"/>
              <a:t>[Set two pointer </a:t>
            </a:r>
            <a:r>
              <a:rPr lang="en-US" sz="2200" b="1" dirty="0"/>
              <a:t>PTR</a:t>
            </a:r>
            <a:r>
              <a:rPr lang="en-US" sz="2200" dirty="0"/>
              <a:t> and </a:t>
            </a:r>
            <a:r>
              <a:rPr lang="en-US" sz="2200" b="1" dirty="0"/>
              <a:t>PREPTR</a:t>
            </a:r>
            <a:r>
              <a:rPr lang="en-US" sz="2200" dirty="0"/>
              <a:t> to </a:t>
            </a:r>
            <a:r>
              <a:rPr lang="en-US" sz="2200" b="1" dirty="0"/>
              <a:t>First</a:t>
            </a:r>
            <a:r>
              <a:rPr lang="en-US" sz="2200" dirty="0"/>
              <a:t>]</a:t>
            </a:r>
          </a:p>
          <a:p>
            <a:pPr marL="808038">
              <a:lnSpc>
                <a:spcPts val="2640"/>
              </a:lnSpc>
              <a:spcBef>
                <a:spcPts val="100"/>
              </a:spcBef>
            </a:pPr>
            <a:r>
              <a:rPr lang="en-US" sz="2200" dirty="0">
                <a:solidFill>
                  <a:schemeClr val="accent5"/>
                </a:solidFill>
              </a:rPr>
              <a:t>PTR </a:t>
            </a:r>
            <a:r>
              <a:rPr lang="en-US" sz="2200" dirty="0">
                <a:solidFill>
                  <a:schemeClr val="accent5"/>
                </a:solidFill>
                <a:sym typeface="Wingdings 3" panose="05040102010807070707" pitchFamily="18" charset="2"/>
              </a:rPr>
              <a:t></a:t>
            </a:r>
            <a:r>
              <a:rPr lang="en-US" sz="2200" dirty="0">
                <a:solidFill>
                  <a:schemeClr val="accent5"/>
                </a:solidFill>
              </a:rPr>
              <a:t> First</a:t>
            </a:r>
          </a:p>
          <a:p>
            <a:pPr marL="808038">
              <a:lnSpc>
                <a:spcPts val="2640"/>
              </a:lnSpc>
              <a:spcBef>
                <a:spcPts val="100"/>
              </a:spcBef>
            </a:pPr>
            <a:r>
              <a:rPr lang="en-US" sz="2200" dirty="0">
                <a:solidFill>
                  <a:schemeClr val="accent5"/>
                </a:solidFill>
              </a:rPr>
              <a:t>PREPTR </a:t>
            </a:r>
            <a:r>
              <a:rPr lang="en-US" sz="2200" dirty="0">
                <a:solidFill>
                  <a:schemeClr val="accent5"/>
                </a:solidFill>
                <a:sym typeface="Wingdings 3" panose="05040102010807070707" pitchFamily="18" charset="2"/>
              </a:rPr>
              <a:t></a:t>
            </a:r>
            <a:r>
              <a:rPr lang="en-US" sz="2200" dirty="0">
                <a:solidFill>
                  <a:schemeClr val="accent5"/>
                </a:solidFill>
              </a:rPr>
              <a:t> First  </a:t>
            </a:r>
          </a:p>
          <a:p>
            <a:pPr>
              <a:lnSpc>
                <a:spcPts val="2640"/>
              </a:lnSpc>
              <a:spcBef>
                <a:spcPts val="100"/>
              </a:spcBef>
            </a:pPr>
            <a:r>
              <a:rPr lang="en-US" sz="2200" b="1" dirty="0"/>
              <a:t>Step 4:</a:t>
            </a:r>
            <a:r>
              <a:rPr lang="en-US" sz="2200" dirty="0"/>
              <a:t>[To reach at specific location]</a:t>
            </a:r>
          </a:p>
          <a:p>
            <a:pPr marL="808038">
              <a:lnSpc>
                <a:spcPts val="2640"/>
              </a:lnSpc>
              <a:spcBef>
                <a:spcPts val="100"/>
              </a:spcBef>
            </a:pPr>
            <a:r>
              <a:rPr lang="en-US" sz="2200" dirty="0"/>
              <a:t>Repeat</a:t>
            </a:r>
            <a:r>
              <a:rPr lang="en-US" sz="2200" dirty="0">
                <a:solidFill>
                  <a:srgbClr val="0070C0"/>
                </a:solidFill>
              </a:rPr>
              <a:t> while</a:t>
            </a:r>
            <a:r>
              <a:rPr lang="en-US" sz="2200" dirty="0"/>
              <a:t>(</a:t>
            </a:r>
            <a:r>
              <a:rPr lang="en-US" sz="2200" dirty="0">
                <a:solidFill>
                  <a:srgbClr val="C00000"/>
                </a:solidFill>
              </a:rPr>
              <a:t>INFO(</a:t>
            </a:r>
            <a:r>
              <a:rPr lang="en-US" sz="2200" b="1" dirty="0">
                <a:solidFill>
                  <a:schemeClr val="accent5"/>
                </a:solidFill>
              </a:rPr>
              <a:t>PREPTR</a:t>
            </a:r>
            <a:r>
              <a:rPr lang="en-US" sz="2200" dirty="0">
                <a:solidFill>
                  <a:srgbClr val="C00000"/>
                </a:solidFill>
              </a:rPr>
              <a:t>) &lt;&gt; </a:t>
            </a:r>
            <a:r>
              <a:rPr lang="en-US" sz="2200" b="1" dirty="0">
                <a:solidFill>
                  <a:srgbClr val="C00000"/>
                </a:solidFill>
              </a:rPr>
              <a:t>N</a:t>
            </a:r>
            <a:r>
              <a:rPr lang="en-US" sz="2200" dirty="0"/>
              <a:t>)</a:t>
            </a:r>
            <a:r>
              <a:rPr lang="en-US" sz="2200" dirty="0">
                <a:solidFill>
                  <a:srgbClr val="0070C0"/>
                </a:solidFill>
              </a:rPr>
              <a:t> </a:t>
            </a:r>
          </a:p>
          <a:p>
            <a:pPr marL="1265238">
              <a:lnSpc>
                <a:spcPts val="2640"/>
              </a:lnSpc>
              <a:spcBef>
                <a:spcPts val="100"/>
              </a:spcBef>
            </a:pPr>
            <a:r>
              <a:rPr lang="en-US" sz="2200" dirty="0">
                <a:solidFill>
                  <a:srgbClr val="1D6FA9"/>
                </a:solidFill>
              </a:rPr>
              <a:t>PREPTR </a:t>
            </a:r>
            <a:r>
              <a:rPr lang="en-US" sz="2200" b="1" dirty="0">
                <a:solidFill>
                  <a:srgbClr val="1D6FA9"/>
                </a:solidFill>
                <a:sym typeface="Wingdings 3" panose="05040102010807070707" pitchFamily="18" charset="2"/>
              </a:rPr>
              <a:t></a:t>
            </a:r>
            <a:r>
              <a:rPr lang="en-US" sz="2200" dirty="0">
                <a:solidFill>
                  <a:srgbClr val="1D6FA9"/>
                </a:solidFill>
              </a:rPr>
              <a:t> PTR </a:t>
            </a:r>
          </a:p>
          <a:p>
            <a:pPr marL="1265238">
              <a:lnSpc>
                <a:spcPts val="2640"/>
              </a:lnSpc>
              <a:spcBef>
                <a:spcPts val="100"/>
              </a:spcBef>
            </a:pPr>
            <a:r>
              <a:rPr lang="en-US" sz="2200" dirty="0">
                <a:solidFill>
                  <a:srgbClr val="1D6FA9"/>
                </a:solidFill>
              </a:rPr>
              <a:t>PTR </a:t>
            </a:r>
            <a:r>
              <a:rPr lang="en-US" sz="2200" b="1" dirty="0">
                <a:solidFill>
                  <a:srgbClr val="1D6FA9"/>
                </a:solidFill>
                <a:sym typeface="Wingdings 3" panose="05040102010807070707" pitchFamily="18" charset="2"/>
              </a:rPr>
              <a:t></a:t>
            </a:r>
            <a:r>
              <a:rPr lang="en-US" sz="2200" dirty="0">
                <a:solidFill>
                  <a:srgbClr val="1D6FA9"/>
                </a:solidFill>
              </a:rPr>
              <a:t> LINK(</a:t>
            </a:r>
            <a:r>
              <a:rPr lang="en-US" sz="2200" dirty="0">
                <a:solidFill>
                  <a:srgbClr val="C00000"/>
                </a:solidFill>
              </a:rPr>
              <a:t>PTR</a:t>
            </a:r>
            <a:r>
              <a:rPr lang="en-US" sz="2200" dirty="0">
                <a:solidFill>
                  <a:srgbClr val="1D6FA9"/>
                </a:solidFill>
              </a:rPr>
              <a:t>) </a:t>
            </a:r>
          </a:p>
          <a:p>
            <a:pPr>
              <a:lnSpc>
                <a:spcPts val="2640"/>
              </a:lnSpc>
              <a:spcBef>
                <a:spcPts val="100"/>
              </a:spcBef>
            </a:pPr>
            <a:r>
              <a:rPr lang="en-US" sz="2200" b="1" dirty="0"/>
              <a:t>Step 5:</a:t>
            </a:r>
            <a:r>
              <a:rPr lang="en-US" sz="2200" dirty="0"/>
              <a:t>[Insert </a:t>
            </a:r>
            <a:r>
              <a:rPr lang="en-US" sz="2200" dirty="0" err="1"/>
              <a:t>New_Node</a:t>
            </a:r>
            <a:r>
              <a:rPr lang="en-US" sz="2200" dirty="0"/>
              <a:t> after given location]</a:t>
            </a:r>
          </a:p>
          <a:p>
            <a:pPr marL="808038">
              <a:lnSpc>
                <a:spcPts val="2640"/>
              </a:lnSpc>
              <a:spcBef>
                <a:spcPts val="100"/>
              </a:spcBef>
            </a:pPr>
            <a:r>
              <a:rPr lang="en-US" sz="2200" dirty="0">
                <a:solidFill>
                  <a:srgbClr val="1D6FA9"/>
                </a:solidFill>
              </a:rPr>
              <a:t>LINK(</a:t>
            </a:r>
            <a:r>
              <a:rPr lang="en-US" sz="2200" dirty="0">
                <a:solidFill>
                  <a:srgbClr val="C00000"/>
                </a:solidFill>
              </a:rPr>
              <a:t>PREPTR</a:t>
            </a:r>
            <a:r>
              <a:rPr lang="en-US" sz="2200" dirty="0">
                <a:solidFill>
                  <a:srgbClr val="1D6FA9"/>
                </a:solidFill>
              </a:rPr>
              <a:t>) </a:t>
            </a:r>
            <a:r>
              <a:rPr lang="en-US" sz="2200" b="1" dirty="0">
                <a:solidFill>
                  <a:srgbClr val="1D6FA9"/>
                </a:solidFill>
                <a:sym typeface="Wingdings 3" panose="05040102010807070707" pitchFamily="18" charset="2"/>
              </a:rPr>
              <a:t></a:t>
            </a:r>
            <a:r>
              <a:rPr lang="en-US" sz="2200" dirty="0">
                <a:solidFill>
                  <a:srgbClr val="1D6FA9"/>
                </a:solidFill>
              </a:rPr>
              <a:t> </a:t>
            </a:r>
            <a:r>
              <a:rPr lang="en-US" sz="2200" dirty="0" err="1">
                <a:solidFill>
                  <a:srgbClr val="1D6FA9"/>
                </a:solidFill>
              </a:rPr>
              <a:t>New_Node</a:t>
            </a:r>
            <a:r>
              <a:rPr lang="en-US" sz="2200" dirty="0">
                <a:solidFill>
                  <a:srgbClr val="1D6FA9"/>
                </a:solidFill>
              </a:rPr>
              <a:t> </a:t>
            </a:r>
          </a:p>
          <a:p>
            <a:pPr marL="808038">
              <a:lnSpc>
                <a:spcPts val="2640"/>
              </a:lnSpc>
              <a:spcBef>
                <a:spcPts val="100"/>
              </a:spcBef>
            </a:pPr>
            <a:r>
              <a:rPr lang="en-US" sz="2200" dirty="0">
                <a:solidFill>
                  <a:srgbClr val="1D6FA9"/>
                </a:solidFill>
              </a:rPr>
              <a:t>LINK(</a:t>
            </a:r>
            <a:r>
              <a:rPr lang="en-US" sz="2200" dirty="0" err="1">
                <a:solidFill>
                  <a:srgbClr val="C00000"/>
                </a:solidFill>
              </a:rPr>
              <a:t>New_Node</a:t>
            </a:r>
            <a:r>
              <a:rPr lang="en-US" sz="2200" dirty="0">
                <a:solidFill>
                  <a:srgbClr val="1D6FA9"/>
                </a:solidFill>
              </a:rPr>
              <a:t>) </a:t>
            </a:r>
            <a:r>
              <a:rPr lang="en-US" sz="2200" b="1" dirty="0">
                <a:solidFill>
                  <a:srgbClr val="1D6FA9"/>
                </a:solidFill>
                <a:sym typeface="Wingdings 3" panose="05040102010807070707" pitchFamily="18" charset="2"/>
              </a:rPr>
              <a:t> </a:t>
            </a:r>
            <a:r>
              <a:rPr lang="en-US" sz="2200" dirty="0">
                <a:solidFill>
                  <a:srgbClr val="1D6FA9"/>
                </a:solidFill>
              </a:rPr>
              <a:t> PTR</a:t>
            </a:r>
            <a:endParaRPr lang="en-US" sz="2200" b="1" dirty="0">
              <a:solidFill>
                <a:srgbClr val="1D6FA9"/>
              </a:solidFill>
            </a:endParaRPr>
          </a:p>
          <a:p>
            <a:pPr>
              <a:lnSpc>
                <a:spcPts val="2640"/>
              </a:lnSpc>
              <a:spcBef>
                <a:spcPts val="100"/>
              </a:spcBef>
            </a:pPr>
            <a:r>
              <a:rPr lang="en-US" sz="2200" b="1" dirty="0"/>
              <a:t>Step 6:</a:t>
            </a:r>
            <a:r>
              <a:rPr lang="en-US" sz="2200" dirty="0"/>
              <a:t>[Finished] </a:t>
            </a:r>
          </a:p>
          <a:p>
            <a:pPr marL="801688">
              <a:lnSpc>
                <a:spcPts val="2640"/>
              </a:lnSpc>
              <a:spcBef>
                <a:spcPts val="100"/>
              </a:spcBef>
            </a:pPr>
            <a:r>
              <a:rPr lang="en-US" sz="2200" dirty="0"/>
              <a:t>Exit </a:t>
            </a:r>
          </a:p>
        </p:txBody>
      </p:sp>
      <p:graphicFrame>
        <p:nvGraphicFramePr>
          <p:cNvPr id="47" name="Table 46"/>
          <p:cNvGraphicFramePr>
            <a:graphicFrameLocks noGrp="1"/>
          </p:cNvGraphicFramePr>
          <p:nvPr/>
        </p:nvGraphicFramePr>
        <p:xfrm>
          <a:off x="5097879" y="3410425"/>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sz="2400"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48" name="Table 47"/>
          <p:cNvGraphicFramePr>
            <a:graphicFrameLocks noGrp="1"/>
          </p:cNvGraphicFramePr>
          <p:nvPr/>
        </p:nvGraphicFramePr>
        <p:xfrm>
          <a:off x="2283644" y="1817962"/>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50" name="Table 49"/>
          <p:cNvGraphicFramePr>
            <a:graphicFrameLocks noGrp="1"/>
          </p:cNvGraphicFramePr>
          <p:nvPr/>
        </p:nvGraphicFramePr>
        <p:xfrm>
          <a:off x="4105937" y="1804664"/>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52" name="Table 51"/>
          <p:cNvGraphicFramePr>
            <a:graphicFrameLocks noGrp="1"/>
          </p:cNvGraphicFramePr>
          <p:nvPr/>
        </p:nvGraphicFramePr>
        <p:xfrm>
          <a:off x="5934737" y="1804664"/>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53" name="Table 52"/>
          <p:cNvGraphicFramePr>
            <a:graphicFrameLocks noGrp="1"/>
          </p:cNvGraphicFramePr>
          <p:nvPr/>
        </p:nvGraphicFramePr>
        <p:xfrm>
          <a:off x="7763537" y="1804664"/>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cxnSp>
        <p:nvCxnSpPr>
          <p:cNvPr id="89" name="Straight Arrow Connector 88"/>
          <p:cNvCxnSpPr/>
          <p:nvPr/>
        </p:nvCxnSpPr>
        <p:spPr>
          <a:xfrm>
            <a:off x="3621843" y="2066766"/>
            <a:ext cx="484094"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5456928" y="2095455"/>
            <a:ext cx="484094"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7279443" y="2064790"/>
            <a:ext cx="484094"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a:off x="8435143" y="1812517"/>
            <a:ext cx="656538" cy="49715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5233299" y="3435810"/>
            <a:ext cx="336952" cy="461665"/>
          </a:xfrm>
          <a:prstGeom prst="rect">
            <a:avLst/>
          </a:prstGeom>
          <a:noFill/>
        </p:spPr>
        <p:txBody>
          <a:bodyPr wrap="none" rtlCol="0">
            <a:spAutoFit/>
          </a:bodyPr>
          <a:lstStyle/>
          <a:p>
            <a:r>
              <a:rPr lang="en-US" sz="2400" dirty="0"/>
              <a:t>9</a:t>
            </a:r>
          </a:p>
        </p:txBody>
      </p:sp>
      <p:sp>
        <p:nvSpPr>
          <p:cNvPr id="94" name="TextBox 93"/>
          <p:cNvSpPr txBox="1"/>
          <p:nvPr/>
        </p:nvSpPr>
        <p:spPr>
          <a:xfrm>
            <a:off x="2466550" y="1847814"/>
            <a:ext cx="336952" cy="461665"/>
          </a:xfrm>
          <a:prstGeom prst="rect">
            <a:avLst/>
          </a:prstGeom>
          <a:noFill/>
        </p:spPr>
        <p:txBody>
          <a:bodyPr wrap="none" rtlCol="0">
            <a:spAutoFit/>
          </a:bodyPr>
          <a:lstStyle/>
          <a:p>
            <a:r>
              <a:rPr lang="en-US" sz="2400" dirty="0"/>
              <a:t>1</a:t>
            </a:r>
          </a:p>
        </p:txBody>
      </p:sp>
      <p:sp>
        <p:nvSpPr>
          <p:cNvPr id="95" name="TextBox 94"/>
          <p:cNvSpPr txBox="1"/>
          <p:nvPr/>
        </p:nvSpPr>
        <p:spPr>
          <a:xfrm>
            <a:off x="4254925" y="1830005"/>
            <a:ext cx="336952" cy="461665"/>
          </a:xfrm>
          <a:prstGeom prst="rect">
            <a:avLst/>
          </a:prstGeom>
          <a:noFill/>
        </p:spPr>
        <p:txBody>
          <a:bodyPr wrap="none" rtlCol="0">
            <a:spAutoFit/>
          </a:bodyPr>
          <a:lstStyle/>
          <a:p>
            <a:r>
              <a:rPr lang="en-US" sz="2400" dirty="0"/>
              <a:t>7</a:t>
            </a:r>
          </a:p>
        </p:txBody>
      </p:sp>
      <p:sp>
        <p:nvSpPr>
          <p:cNvPr id="96" name="TextBox 95"/>
          <p:cNvSpPr txBox="1"/>
          <p:nvPr/>
        </p:nvSpPr>
        <p:spPr>
          <a:xfrm>
            <a:off x="6094003" y="1827757"/>
            <a:ext cx="336952" cy="461665"/>
          </a:xfrm>
          <a:prstGeom prst="rect">
            <a:avLst/>
          </a:prstGeom>
          <a:noFill/>
        </p:spPr>
        <p:txBody>
          <a:bodyPr wrap="none" rtlCol="0">
            <a:spAutoFit/>
          </a:bodyPr>
          <a:lstStyle/>
          <a:p>
            <a:r>
              <a:rPr lang="en-US" sz="2400" dirty="0"/>
              <a:t>5</a:t>
            </a:r>
          </a:p>
        </p:txBody>
      </p:sp>
      <p:sp>
        <p:nvSpPr>
          <p:cNvPr id="97" name="TextBox 96"/>
          <p:cNvSpPr txBox="1"/>
          <p:nvPr/>
        </p:nvSpPr>
        <p:spPr>
          <a:xfrm>
            <a:off x="7918131" y="1827756"/>
            <a:ext cx="336952" cy="461665"/>
          </a:xfrm>
          <a:prstGeom prst="rect">
            <a:avLst/>
          </a:prstGeom>
          <a:noFill/>
        </p:spPr>
        <p:txBody>
          <a:bodyPr wrap="none" rtlCol="0">
            <a:spAutoFit/>
          </a:bodyPr>
          <a:lstStyle/>
          <a:p>
            <a:r>
              <a:rPr lang="en-US" sz="2400" dirty="0"/>
              <a:t>3</a:t>
            </a:r>
          </a:p>
        </p:txBody>
      </p:sp>
      <p:sp>
        <p:nvSpPr>
          <p:cNvPr id="98" name="TextBox 97"/>
          <p:cNvSpPr txBox="1"/>
          <p:nvPr/>
        </p:nvSpPr>
        <p:spPr>
          <a:xfrm>
            <a:off x="2904424" y="1843253"/>
            <a:ext cx="793807" cy="461665"/>
          </a:xfrm>
          <a:prstGeom prst="rect">
            <a:avLst/>
          </a:prstGeom>
          <a:noFill/>
        </p:spPr>
        <p:txBody>
          <a:bodyPr wrap="none" rtlCol="0">
            <a:spAutoFit/>
          </a:bodyPr>
          <a:lstStyle/>
          <a:p>
            <a:r>
              <a:rPr lang="en-US" sz="2400" dirty="0">
                <a:solidFill>
                  <a:srgbClr val="0070C0"/>
                </a:solidFill>
              </a:rPr>
              <a:t>2020</a:t>
            </a:r>
          </a:p>
        </p:txBody>
      </p:sp>
      <p:sp>
        <p:nvSpPr>
          <p:cNvPr id="99" name="TextBox 98"/>
          <p:cNvSpPr txBox="1"/>
          <p:nvPr/>
        </p:nvSpPr>
        <p:spPr>
          <a:xfrm>
            <a:off x="4721277" y="1827755"/>
            <a:ext cx="803743" cy="461665"/>
          </a:xfrm>
          <a:prstGeom prst="rect">
            <a:avLst/>
          </a:prstGeom>
          <a:noFill/>
        </p:spPr>
        <p:txBody>
          <a:bodyPr wrap="square" rtlCol="0">
            <a:spAutoFit/>
          </a:bodyPr>
          <a:lstStyle/>
          <a:p>
            <a:r>
              <a:rPr lang="en-US" sz="2400" dirty="0">
                <a:solidFill>
                  <a:srgbClr val="0070C0"/>
                </a:solidFill>
              </a:rPr>
              <a:t>2500</a:t>
            </a:r>
          </a:p>
        </p:txBody>
      </p:sp>
      <p:sp>
        <p:nvSpPr>
          <p:cNvPr id="100" name="TextBox 99"/>
          <p:cNvSpPr txBox="1"/>
          <p:nvPr/>
        </p:nvSpPr>
        <p:spPr>
          <a:xfrm>
            <a:off x="6540437" y="1827754"/>
            <a:ext cx="803743" cy="461665"/>
          </a:xfrm>
          <a:prstGeom prst="rect">
            <a:avLst/>
          </a:prstGeom>
          <a:noFill/>
        </p:spPr>
        <p:txBody>
          <a:bodyPr wrap="square" rtlCol="0">
            <a:spAutoFit/>
          </a:bodyPr>
          <a:lstStyle/>
          <a:p>
            <a:r>
              <a:rPr lang="en-US" sz="2400" b="1" dirty="0">
                <a:solidFill>
                  <a:srgbClr val="0070C0"/>
                </a:solidFill>
              </a:rPr>
              <a:t>3000</a:t>
            </a:r>
          </a:p>
        </p:txBody>
      </p:sp>
      <p:sp>
        <p:nvSpPr>
          <p:cNvPr id="101" name="TextBox 100"/>
          <p:cNvSpPr txBox="1"/>
          <p:nvPr/>
        </p:nvSpPr>
        <p:spPr>
          <a:xfrm>
            <a:off x="5392118" y="4046340"/>
            <a:ext cx="908677" cy="461665"/>
          </a:xfrm>
          <a:prstGeom prst="rect">
            <a:avLst/>
          </a:prstGeom>
          <a:noFill/>
        </p:spPr>
        <p:txBody>
          <a:bodyPr wrap="square" rtlCol="0">
            <a:spAutoFit/>
          </a:bodyPr>
          <a:lstStyle/>
          <a:p>
            <a:r>
              <a:rPr lang="en-US" sz="2400" b="1" dirty="0">
                <a:solidFill>
                  <a:schemeClr val="accent5"/>
                </a:solidFill>
              </a:rPr>
              <a:t>5000</a:t>
            </a:r>
          </a:p>
        </p:txBody>
      </p:sp>
      <p:sp>
        <p:nvSpPr>
          <p:cNvPr id="102" name="TextBox 101"/>
          <p:cNvSpPr txBox="1"/>
          <p:nvPr/>
        </p:nvSpPr>
        <p:spPr>
          <a:xfrm>
            <a:off x="2474394" y="2354355"/>
            <a:ext cx="894232" cy="461665"/>
          </a:xfrm>
          <a:prstGeom prst="rect">
            <a:avLst/>
          </a:prstGeom>
          <a:noFill/>
        </p:spPr>
        <p:txBody>
          <a:bodyPr wrap="square" rtlCol="0">
            <a:spAutoFit/>
          </a:bodyPr>
          <a:lstStyle/>
          <a:p>
            <a:r>
              <a:rPr lang="en-US" sz="2400" b="1" dirty="0">
                <a:solidFill>
                  <a:schemeClr val="accent5"/>
                </a:solidFill>
              </a:rPr>
              <a:t>1000</a:t>
            </a:r>
          </a:p>
        </p:txBody>
      </p:sp>
      <p:sp>
        <p:nvSpPr>
          <p:cNvPr id="103" name="TextBox 102"/>
          <p:cNvSpPr txBox="1"/>
          <p:nvPr/>
        </p:nvSpPr>
        <p:spPr>
          <a:xfrm>
            <a:off x="4397794" y="2354355"/>
            <a:ext cx="894232" cy="461665"/>
          </a:xfrm>
          <a:prstGeom prst="rect">
            <a:avLst/>
          </a:prstGeom>
          <a:noFill/>
        </p:spPr>
        <p:txBody>
          <a:bodyPr wrap="square" rtlCol="0">
            <a:spAutoFit/>
          </a:bodyPr>
          <a:lstStyle/>
          <a:p>
            <a:r>
              <a:rPr lang="en-US" sz="2400" b="1" dirty="0">
                <a:solidFill>
                  <a:schemeClr val="accent5"/>
                </a:solidFill>
              </a:rPr>
              <a:t>2020</a:t>
            </a:r>
          </a:p>
        </p:txBody>
      </p:sp>
      <p:sp>
        <p:nvSpPr>
          <p:cNvPr id="104" name="TextBox 103"/>
          <p:cNvSpPr txBox="1"/>
          <p:nvPr/>
        </p:nvSpPr>
        <p:spPr>
          <a:xfrm>
            <a:off x="6225316" y="2351425"/>
            <a:ext cx="894232" cy="461665"/>
          </a:xfrm>
          <a:prstGeom prst="rect">
            <a:avLst/>
          </a:prstGeom>
          <a:noFill/>
        </p:spPr>
        <p:txBody>
          <a:bodyPr wrap="square" rtlCol="0">
            <a:spAutoFit/>
          </a:bodyPr>
          <a:lstStyle/>
          <a:p>
            <a:r>
              <a:rPr lang="en-US" sz="2400" b="1" dirty="0">
                <a:solidFill>
                  <a:schemeClr val="accent5"/>
                </a:solidFill>
              </a:rPr>
              <a:t>2500</a:t>
            </a:r>
          </a:p>
        </p:txBody>
      </p:sp>
      <p:sp>
        <p:nvSpPr>
          <p:cNvPr id="105" name="TextBox 104"/>
          <p:cNvSpPr txBox="1"/>
          <p:nvPr/>
        </p:nvSpPr>
        <p:spPr>
          <a:xfrm>
            <a:off x="8038239" y="2354355"/>
            <a:ext cx="894232" cy="461665"/>
          </a:xfrm>
          <a:prstGeom prst="rect">
            <a:avLst/>
          </a:prstGeom>
          <a:noFill/>
          <a:ln>
            <a:noFill/>
          </a:ln>
        </p:spPr>
        <p:txBody>
          <a:bodyPr wrap="square" rtlCol="0">
            <a:spAutoFit/>
          </a:bodyPr>
          <a:lstStyle/>
          <a:p>
            <a:r>
              <a:rPr lang="en-US" sz="2400" b="1" dirty="0">
                <a:solidFill>
                  <a:schemeClr val="accent5"/>
                </a:solidFill>
              </a:rPr>
              <a:t>3000</a:t>
            </a:r>
          </a:p>
        </p:txBody>
      </p:sp>
      <p:sp>
        <p:nvSpPr>
          <p:cNvPr id="106" name="TextBox 105"/>
          <p:cNvSpPr txBox="1"/>
          <p:nvPr/>
        </p:nvSpPr>
        <p:spPr>
          <a:xfrm>
            <a:off x="2525069" y="657755"/>
            <a:ext cx="723356" cy="461665"/>
          </a:xfrm>
          <a:prstGeom prst="rect">
            <a:avLst/>
          </a:prstGeom>
          <a:noFill/>
        </p:spPr>
        <p:txBody>
          <a:bodyPr wrap="square" rtlCol="0">
            <a:spAutoFit/>
          </a:bodyPr>
          <a:lstStyle/>
          <a:p>
            <a:r>
              <a:rPr lang="en-US" sz="2400" b="1" dirty="0">
                <a:solidFill>
                  <a:schemeClr val="accent5"/>
                </a:solidFill>
              </a:rPr>
              <a:t>PTR</a:t>
            </a:r>
          </a:p>
        </p:txBody>
      </p:sp>
      <p:sp>
        <p:nvSpPr>
          <p:cNvPr id="107" name="TextBox 106"/>
          <p:cNvSpPr txBox="1"/>
          <p:nvPr/>
        </p:nvSpPr>
        <p:spPr>
          <a:xfrm>
            <a:off x="2554103" y="1342375"/>
            <a:ext cx="798861" cy="461665"/>
          </a:xfrm>
          <a:prstGeom prst="rect">
            <a:avLst/>
          </a:prstGeom>
          <a:noFill/>
        </p:spPr>
        <p:txBody>
          <a:bodyPr wrap="square" rtlCol="0">
            <a:spAutoFit/>
          </a:bodyPr>
          <a:lstStyle/>
          <a:p>
            <a:r>
              <a:rPr lang="en-US" sz="2400" b="1" dirty="0">
                <a:solidFill>
                  <a:schemeClr val="accent3">
                    <a:lumMod val="75000"/>
                  </a:schemeClr>
                </a:solidFill>
              </a:rPr>
              <a:t>First</a:t>
            </a:r>
          </a:p>
        </p:txBody>
      </p:sp>
      <p:sp>
        <p:nvSpPr>
          <p:cNvPr id="108" name="Rectangle 107"/>
          <p:cNvSpPr/>
          <p:nvPr/>
        </p:nvSpPr>
        <p:spPr>
          <a:xfrm>
            <a:off x="5378516" y="4037192"/>
            <a:ext cx="828751" cy="488173"/>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9" name="Picture 10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61470" y="1865406"/>
            <a:ext cx="296378" cy="395171"/>
          </a:xfrm>
          <a:prstGeom prst="rect">
            <a:avLst/>
          </a:prstGeom>
        </p:spPr>
      </p:pic>
      <p:sp>
        <p:nvSpPr>
          <p:cNvPr id="110" name="TextBox 109"/>
          <p:cNvSpPr txBox="1"/>
          <p:nvPr/>
        </p:nvSpPr>
        <p:spPr>
          <a:xfrm>
            <a:off x="5087891" y="2911357"/>
            <a:ext cx="1517668" cy="461665"/>
          </a:xfrm>
          <a:prstGeom prst="rect">
            <a:avLst/>
          </a:prstGeom>
          <a:noFill/>
        </p:spPr>
        <p:txBody>
          <a:bodyPr wrap="square" rtlCol="0">
            <a:spAutoFit/>
          </a:bodyPr>
          <a:lstStyle/>
          <a:p>
            <a:r>
              <a:rPr lang="en-US" sz="2400" b="1" dirty="0" err="1">
                <a:solidFill>
                  <a:schemeClr val="accent3">
                    <a:lumMod val="75000"/>
                  </a:schemeClr>
                </a:solidFill>
              </a:rPr>
              <a:t>New_Node</a:t>
            </a:r>
            <a:endParaRPr lang="en-US" sz="2400" b="1" dirty="0">
              <a:solidFill>
                <a:schemeClr val="accent3">
                  <a:lumMod val="75000"/>
                </a:schemeClr>
              </a:solidFill>
            </a:endParaRPr>
          </a:p>
        </p:txBody>
      </p:sp>
      <p:sp>
        <p:nvSpPr>
          <p:cNvPr id="111" name="TextBox 110"/>
          <p:cNvSpPr txBox="1"/>
          <p:nvPr/>
        </p:nvSpPr>
        <p:spPr>
          <a:xfrm>
            <a:off x="4709508" y="1835933"/>
            <a:ext cx="908677" cy="461665"/>
          </a:xfrm>
          <a:prstGeom prst="rect">
            <a:avLst/>
          </a:prstGeom>
          <a:noFill/>
        </p:spPr>
        <p:txBody>
          <a:bodyPr wrap="square" rtlCol="0">
            <a:spAutoFit/>
          </a:bodyPr>
          <a:lstStyle/>
          <a:p>
            <a:r>
              <a:rPr lang="en-US" sz="2400" b="1" dirty="0">
                <a:solidFill>
                  <a:srgbClr val="FF0000"/>
                </a:solidFill>
              </a:rPr>
              <a:t>5000</a:t>
            </a:r>
          </a:p>
        </p:txBody>
      </p:sp>
      <p:sp>
        <p:nvSpPr>
          <p:cNvPr id="112" name="TextBox 111"/>
          <p:cNvSpPr txBox="1"/>
          <p:nvPr/>
        </p:nvSpPr>
        <p:spPr>
          <a:xfrm>
            <a:off x="2297071" y="978294"/>
            <a:ext cx="1282776" cy="461665"/>
          </a:xfrm>
          <a:prstGeom prst="rect">
            <a:avLst/>
          </a:prstGeom>
          <a:noFill/>
        </p:spPr>
        <p:txBody>
          <a:bodyPr wrap="square" rtlCol="0">
            <a:spAutoFit/>
          </a:bodyPr>
          <a:lstStyle/>
          <a:p>
            <a:r>
              <a:rPr lang="en-US" sz="2400" b="1" dirty="0">
                <a:solidFill>
                  <a:schemeClr val="accent5"/>
                </a:solidFill>
              </a:rPr>
              <a:t>PREPTR</a:t>
            </a:r>
          </a:p>
        </p:txBody>
      </p:sp>
      <p:sp>
        <p:nvSpPr>
          <p:cNvPr id="113" name="Freeform 112"/>
          <p:cNvSpPr/>
          <p:nvPr/>
        </p:nvSpPr>
        <p:spPr>
          <a:xfrm>
            <a:off x="2113531" y="1215799"/>
            <a:ext cx="401966" cy="762711"/>
          </a:xfrm>
          <a:custGeom>
            <a:avLst/>
            <a:gdLst>
              <a:gd name="connsiteX0" fmla="*/ 203846 w 401966"/>
              <a:gd name="connsiteY0" fmla="*/ 711 h 762711"/>
              <a:gd name="connsiteX1" fmla="*/ 5726 w 401966"/>
              <a:gd name="connsiteY1" fmla="*/ 122631 h 762711"/>
              <a:gd name="connsiteX2" fmla="*/ 401966 w 401966"/>
              <a:gd name="connsiteY2" fmla="*/ 762711 h 762711"/>
            </a:gdLst>
            <a:ahLst/>
            <a:cxnLst>
              <a:cxn ang="0">
                <a:pos x="connsiteX0" y="connsiteY0"/>
              </a:cxn>
              <a:cxn ang="0">
                <a:pos x="connsiteX1" y="connsiteY1"/>
              </a:cxn>
              <a:cxn ang="0">
                <a:pos x="connsiteX2" y="connsiteY2"/>
              </a:cxn>
            </a:cxnLst>
            <a:rect l="l" t="t" r="r" b="b"/>
            <a:pathLst>
              <a:path w="401966" h="762711">
                <a:moveTo>
                  <a:pt x="203846" y="711"/>
                </a:moveTo>
                <a:cubicBezTo>
                  <a:pt x="88276" y="-1829"/>
                  <a:pt x="-27294" y="-4369"/>
                  <a:pt x="5726" y="122631"/>
                </a:cubicBezTo>
                <a:cubicBezTo>
                  <a:pt x="38746" y="249631"/>
                  <a:pt x="220356" y="506171"/>
                  <a:pt x="401966" y="762711"/>
                </a:cubicBezTo>
              </a:path>
            </a:pathLst>
          </a:custGeom>
          <a:noFill/>
          <a:ln w="38100">
            <a:solidFill>
              <a:srgbClr val="C0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113"/>
          <p:cNvSpPr/>
          <p:nvPr/>
        </p:nvSpPr>
        <p:spPr>
          <a:xfrm>
            <a:off x="2119023" y="1224088"/>
            <a:ext cx="401966" cy="762711"/>
          </a:xfrm>
          <a:custGeom>
            <a:avLst/>
            <a:gdLst>
              <a:gd name="connsiteX0" fmla="*/ 203846 w 401966"/>
              <a:gd name="connsiteY0" fmla="*/ 711 h 762711"/>
              <a:gd name="connsiteX1" fmla="*/ 5726 w 401966"/>
              <a:gd name="connsiteY1" fmla="*/ 122631 h 762711"/>
              <a:gd name="connsiteX2" fmla="*/ 401966 w 401966"/>
              <a:gd name="connsiteY2" fmla="*/ 762711 h 762711"/>
            </a:gdLst>
            <a:ahLst/>
            <a:cxnLst>
              <a:cxn ang="0">
                <a:pos x="connsiteX0" y="connsiteY0"/>
              </a:cxn>
              <a:cxn ang="0">
                <a:pos x="connsiteX1" y="connsiteY1"/>
              </a:cxn>
              <a:cxn ang="0">
                <a:pos x="connsiteX2" y="connsiteY2"/>
              </a:cxn>
            </a:cxnLst>
            <a:rect l="l" t="t" r="r" b="b"/>
            <a:pathLst>
              <a:path w="401966" h="762711">
                <a:moveTo>
                  <a:pt x="203846" y="711"/>
                </a:moveTo>
                <a:cubicBezTo>
                  <a:pt x="88276" y="-1829"/>
                  <a:pt x="-27294" y="-4369"/>
                  <a:pt x="5726" y="122631"/>
                </a:cubicBezTo>
                <a:cubicBezTo>
                  <a:pt x="38746" y="249631"/>
                  <a:pt x="220356" y="506171"/>
                  <a:pt x="401966" y="762711"/>
                </a:cubicBezTo>
              </a:path>
            </a:pathLst>
          </a:custGeom>
          <a:noFill/>
          <a:ln w="38100">
            <a:solidFill>
              <a:srgbClr val="C0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114"/>
          <p:cNvSpPr/>
          <p:nvPr/>
        </p:nvSpPr>
        <p:spPr>
          <a:xfrm>
            <a:off x="3944460" y="1192261"/>
            <a:ext cx="401966" cy="762711"/>
          </a:xfrm>
          <a:custGeom>
            <a:avLst/>
            <a:gdLst>
              <a:gd name="connsiteX0" fmla="*/ 203846 w 401966"/>
              <a:gd name="connsiteY0" fmla="*/ 711 h 762711"/>
              <a:gd name="connsiteX1" fmla="*/ 5726 w 401966"/>
              <a:gd name="connsiteY1" fmla="*/ 122631 h 762711"/>
              <a:gd name="connsiteX2" fmla="*/ 401966 w 401966"/>
              <a:gd name="connsiteY2" fmla="*/ 762711 h 762711"/>
            </a:gdLst>
            <a:ahLst/>
            <a:cxnLst>
              <a:cxn ang="0">
                <a:pos x="connsiteX0" y="connsiteY0"/>
              </a:cxn>
              <a:cxn ang="0">
                <a:pos x="connsiteX1" y="connsiteY1"/>
              </a:cxn>
              <a:cxn ang="0">
                <a:pos x="connsiteX2" y="connsiteY2"/>
              </a:cxn>
            </a:cxnLst>
            <a:rect l="l" t="t" r="r" b="b"/>
            <a:pathLst>
              <a:path w="401966" h="762711">
                <a:moveTo>
                  <a:pt x="203846" y="711"/>
                </a:moveTo>
                <a:cubicBezTo>
                  <a:pt x="88276" y="-1829"/>
                  <a:pt x="-27294" y="-4369"/>
                  <a:pt x="5726" y="122631"/>
                </a:cubicBezTo>
                <a:cubicBezTo>
                  <a:pt x="38746" y="249631"/>
                  <a:pt x="220356" y="506171"/>
                  <a:pt x="401966" y="762711"/>
                </a:cubicBezTo>
              </a:path>
            </a:pathLst>
          </a:custGeom>
          <a:noFill/>
          <a:ln w="38100">
            <a:solidFill>
              <a:srgbClr val="C0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Connector 115"/>
          <p:cNvCxnSpPr/>
          <p:nvPr/>
        </p:nvCxnSpPr>
        <p:spPr>
          <a:xfrm>
            <a:off x="5426770" y="2144108"/>
            <a:ext cx="242047"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6464634" y="3680029"/>
            <a:ext cx="219456" cy="6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5668817" y="2144108"/>
            <a:ext cx="0" cy="767249"/>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4915844" y="2908137"/>
            <a:ext cx="752972"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4915844" y="2897910"/>
            <a:ext cx="0" cy="75528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a:off x="4915844" y="3653195"/>
            <a:ext cx="207304" cy="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5809965" y="2894472"/>
            <a:ext cx="881217" cy="1057"/>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6677735" y="2895219"/>
            <a:ext cx="0" cy="79560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flipV="1">
            <a:off x="5792310" y="2134675"/>
            <a:ext cx="175074" cy="14729"/>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5807770" y="2143579"/>
            <a:ext cx="0" cy="767249"/>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pic>
        <p:nvPicPr>
          <p:cNvPr id="126" name="Picture 1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8938" y="3461754"/>
            <a:ext cx="296378" cy="395171"/>
          </a:xfrm>
          <a:prstGeom prst="rect">
            <a:avLst/>
          </a:prstGeom>
        </p:spPr>
      </p:pic>
      <p:sp>
        <p:nvSpPr>
          <p:cNvPr id="127" name="Rectangle 126"/>
          <p:cNvSpPr/>
          <p:nvPr/>
        </p:nvSpPr>
        <p:spPr>
          <a:xfrm>
            <a:off x="6204024" y="2411094"/>
            <a:ext cx="828751" cy="348185"/>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p:cNvSpPr txBox="1"/>
          <p:nvPr/>
        </p:nvSpPr>
        <p:spPr>
          <a:xfrm>
            <a:off x="5698975" y="3432597"/>
            <a:ext cx="894232" cy="461665"/>
          </a:xfrm>
          <a:prstGeom prst="rect">
            <a:avLst/>
          </a:prstGeom>
          <a:noFill/>
        </p:spPr>
        <p:txBody>
          <a:bodyPr wrap="square" rtlCol="0">
            <a:spAutoFit/>
          </a:bodyPr>
          <a:lstStyle/>
          <a:p>
            <a:r>
              <a:rPr lang="en-US" sz="2400" b="1" dirty="0">
                <a:solidFill>
                  <a:schemeClr val="accent3">
                    <a:lumMod val="75000"/>
                  </a:schemeClr>
                </a:solidFill>
              </a:rPr>
              <a:t>2500</a:t>
            </a:r>
          </a:p>
        </p:txBody>
      </p:sp>
      <p:graphicFrame>
        <p:nvGraphicFramePr>
          <p:cNvPr id="51" name="Table 50"/>
          <p:cNvGraphicFramePr>
            <a:graphicFrameLocks noGrp="1"/>
          </p:cNvGraphicFramePr>
          <p:nvPr/>
        </p:nvGraphicFramePr>
        <p:xfrm>
          <a:off x="5046804" y="1389758"/>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sz="2400"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54" name="Table 53"/>
          <p:cNvGraphicFramePr>
            <a:graphicFrameLocks noGrp="1"/>
          </p:cNvGraphicFramePr>
          <p:nvPr/>
        </p:nvGraphicFramePr>
        <p:xfrm>
          <a:off x="1389426" y="1381501"/>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55" name="Table 54"/>
          <p:cNvGraphicFramePr>
            <a:graphicFrameLocks noGrp="1"/>
          </p:cNvGraphicFramePr>
          <p:nvPr/>
        </p:nvGraphicFramePr>
        <p:xfrm>
          <a:off x="3211719" y="1368203"/>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56" name="Table 55"/>
          <p:cNvGraphicFramePr>
            <a:graphicFrameLocks noGrp="1"/>
          </p:cNvGraphicFramePr>
          <p:nvPr/>
        </p:nvGraphicFramePr>
        <p:xfrm>
          <a:off x="6875066" y="1371285"/>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57" name="Table 56"/>
          <p:cNvGraphicFramePr>
            <a:graphicFrameLocks noGrp="1"/>
          </p:cNvGraphicFramePr>
          <p:nvPr/>
        </p:nvGraphicFramePr>
        <p:xfrm>
          <a:off x="8703866" y="1371285"/>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cxnSp>
        <p:nvCxnSpPr>
          <p:cNvPr id="58" name="Straight Arrow Connector 57"/>
          <p:cNvCxnSpPr/>
          <p:nvPr/>
        </p:nvCxnSpPr>
        <p:spPr>
          <a:xfrm>
            <a:off x="6407043" y="1633523"/>
            <a:ext cx="484094"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2727625" y="1630305"/>
            <a:ext cx="484094"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562710" y="1658994"/>
            <a:ext cx="484094"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8219772" y="1631411"/>
            <a:ext cx="484094"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9375472" y="1379138"/>
            <a:ext cx="656538" cy="49715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5182224" y="1415143"/>
            <a:ext cx="336952" cy="461665"/>
          </a:xfrm>
          <a:prstGeom prst="rect">
            <a:avLst/>
          </a:prstGeom>
          <a:noFill/>
        </p:spPr>
        <p:txBody>
          <a:bodyPr wrap="none" rtlCol="0">
            <a:spAutoFit/>
          </a:bodyPr>
          <a:lstStyle/>
          <a:p>
            <a:r>
              <a:rPr lang="en-US" sz="2400" dirty="0"/>
              <a:t>9</a:t>
            </a:r>
          </a:p>
        </p:txBody>
      </p:sp>
      <p:sp>
        <p:nvSpPr>
          <p:cNvPr id="64" name="TextBox 63"/>
          <p:cNvSpPr txBox="1"/>
          <p:nvPr/>
        </p:nvSpPr>
        <p:spPr>
          <a:xfrm>
            <a:off x="1572332" y="1411353"/>
            <a:ext cx="336952" cy="461665"/>
          </a:xfrm>
          <a:prstGeom prst="rect">
            <a:avLst/>
          </a:prstGeom>
          <a:noFill/>
        </p:spPr>
        <p:txBody>
          <a:bodyPr wrap="none" rtlCol="0">
            <a:spAutoFit/>
          </a:bodyPr>
          <a:lstStyle/>
          <a:p>
            <a:r>
              <a:rPr lang="en-US" sz="2400" dirty="0"/>
              <a:t>1</a:t>
            </a:r>
          </a:p>
        </p:txBody>
      </p:sp>
      <p:sp>
        <p:nvSpPr>
          <p:cNvPr id="65" name="TextBox 64"/>
          <p:cNvSpPr txBox="1"/>
          <p:nvPr/>
        </p:nvSpPr>
        <p:spPr>
          <a:xfrm>
            <a:off x="3360707" y="1393544"/>
            <a:ext cx="336952" cy="461665"/>
          </a:xfrm>
          <a:prstGeom prst="rect">
            <a:avLst/>
          </a:prstGeom>
          <a:noFill/>
        </p:spPr>
        <p:txBody>
          <a:bodyPr wrap="none" rtlCol="0">
            <a:spAutoFit/>
          </a:bodyPr>
          <a:lstStyle/>
          <a:p>
            <a:r>
              <a:rPr lang="en-US" sz="2400" dirty="0"/>
              <a:t>7</a:t>
            </a:r>
          </a:p>
        </p:txBody>
      </p:sp>
      <p:sp>
        <p:nvSpPr>
          <p:cNvPr id="66" name="TextBox 65"/>
          <p:cNvSpPr txBox="1"/>
          <p:nvPr/>
        </p:nvSpPr>
        <p:spPr>
          <a:xfrm>
            <a:off x="7034332" y="1394378"/>
            <a:ext cx="336952" cy="461665"/>
          </a:xfrm>
          <a:prstGeom prst="rect">
            <a:avLst/>
          </a:prstGeom>
          <a:noFill/>
        </p:spPr>
        <p:txBody>
          <a:bodyPr wrap="none" rtlCol="0">
            <a:spAutoFit/>
          </a:bodyPr>
          <a:lstStyle/>
          <a:p>
            <a:r>
              <a:rPr lang="en-US" sz="2400" dirty="0"/>
              <a:t>5</a:t>
            </a:r>
          </a:p>
        </p:txBody>
      </p:sp>
      <p:sp>
        <p:nvSpPr>
          <p:cNvPr id="67" name="TextBox 66"/>
          <p:cNvSpPr txBox="1"/>
          <p:nvPr/>
        </p:nvSpPr>
        <p:spPr>
          <a:xfrm>
            <a:off x="8858460" y="1394377"/>
            <a:ext cx="336952" cy="461665"/>
          </a:xfrm>
          <a:prstGeom prst="rect">
            <a:avLst/>
          </a:prstGeom>
          <a:noFill/>
        </p:spPr>
        <p:txBody>
          <a:bodyPr wrap="none" rtlCol="0">
            <a:spAutoFit/>
          </a:bodyPr>
          <a:lstStyle/>
          <a:p>
            <a:r>
              <a:rPr lang="en-US" sz="2400" dirty="0"/>
              <a:t>3</a:t>
            </a:r>
          </a:p>
        </p:txBody>
      </p:sp>
      <p:sp>
        <p:nvSpPr>
          <p:cNvPr id="68" name="TextBox 67"/>
          <p:cNvSpPr txBox="1"/>
          <p:nvPr/>
        </p:nvSpPr>
        <p:spPr>
          <a:xfrm>
            <a:off x="2010206" y="1406792"/>
            <a:ext cx="793807" cy="461665"/>
          </a:xfrm>
          <a:prstGeom prst="rect">
            <a:avLst/>
          </a:prstGeom>
          <a:noFill/>
        </p:spPr>
        <p:txBody>
          <a:bodyPr wrap="none" rtlCol="0">
            <a:spAutoFit/>
          </a:bodyPr>
          <a:lstStyle/>
          <a:p>
            <a:r>
              <a:rPr lang="en-US" sz="2400" dirty="0">
                <a:solidFill>
                  <a:srgbClr val="0070C0"/>
                </a:solidFill>
              </a:rPr>
              <a:t>2020</a:t>
            </a:r>
          </a:p>
        </p:txBody>
      </p:sp>
      <p:sp>
        <p:nvSpPr>
          <p:cNvPr id="69" name="TextBox 68"/>
          <p:cNvSpPr txBox="1"/>
          <p:nvPr/>
        </p:nvSpPr>
        <p:spPr>
          <a:xfrm>
            <a:off x="7480766" y="1394375"/>
            <a:ext cx="803743" cy="461665"/>
          </a:xfrm>
          <a:prstGeom prst="rect">
            <a:avLst/>
          </a:prstGeom>
          <a:noFill/>
        </p:spPr>
        <p:txBody>
          <a:bodyPr wrap="square" rtlCol="0">
            <a:spAutoFit/>
          </a:bodyPr>
          <a:lstStyle/>
          <a:p>
            <a:r>
              <a:rPr lang="en-US" sz="2400" b="1" dirty="0">
                <a:solidFill>
                  <a:srgbClr val="0070C0"/>
                </a:solidFill>
              </a:rPr>
              <a:t>3000</a:t>
            </a:r>
          </a:p>
        </p:txBody>
      </p:sp>
      <p:sp>
        <p:nvSpPr>
          <p:cNvPr id="70" name="TextBox 69"/>
          <p:cNvSpPr txBox="1"/>
          <p:nvPr/>
        </p:nvSpPr>
        <p:spPr>
          <a:xfrm>
            <a:off x="5264152" y="1904274"/>
            <a:ext cx="908677" cy="461665"/>
          </a:xfrm>
          <a:prstGeom prst="rect">
            <a:avLst/>
          </a:prstGeom>
          <a:noFill/>
        </p:spPr>
        <p:txBody>
          <a:bodyPr wrap="square" rtlCol="0">
            <a:spAutoFit/>
          </a:bodyPr>
          <a:lstStyle/>
          <a:p>
            <a:r>
              <a:rPr lang="en-US" sz="2400" b="1" dirty="0">
                <a:solidFill>
                  <a:schemeClr val="accent5"/>
                </a:solidFill>
              </a:rPr>
              <a:t>5000</a:t>
            </a:r>
          </a:p>
        </p:txBody>
      </p:sp>
      <p:sp>
        <p:nvSpPr>
          <p:cNvPr id="71" name="TextBox 70"/>
          <p:cNvSpPr txBox="1"/>
          <p:nvPr/>
        </p:nvSpPr>
        <p:spPr>
          <a:xfrm>
            <a:off x="1599248" y="1919468"/>
            <a:ext cx="894232" cy="461665"/>
          </a:xfrm>
          <a:prstGeom prst="rect">
            <a:avLst/>
          </a:prstGeom>
          <a:noFill/>
        </p:spPr>
        <p:txBody>
          <a:bodyPr wrap="square" rtlCol="0">
            <a:spAutoFit/>
          </a:bodyPr>
          <a:lstStyle/>
          <a:p>
            <a:r>
              <a:rPr lang="en-US" sz="2400" b="1" dirty="0">
                <a:solidFill>
                  <a:schemeClr val="accent5"/>
                </a:solidFill>
              </a:rPr>
              <a:t>1000</a:t>
            </a:r>
          </a:p>
        </p:txBody>
      </p:sp>
      <p:sp>
        <p:nvSpPr>
          <p:cNvPr id="72" name="TextBox 71"/>
          <p:cNvSpPr txBox="1"/>
          <p:nvPr/>
        </p:nvSpPr>
        <p:spPr>
          <a:xfrm>
            <a:off x="3426006" y="1904962"/>
            <a:ext cx="894232" cy="461665"/>
          </a:xfrm>
          <a:prstGeom prst="rect">
            <a:avLst/>
          </a:prstGeom>
          <a:noFill/>
        </p:spPr>
        <p:txBody>
          <a:bodyPr wrap="square" rtlCol="0">
            <a:spAutoFit/>
          </a:bodyPr>
          <a:lstStyle/>
          <a:p>
            <a:r>
              <a:rPr lang="en-US" sz="2400" b="1" dirty="0">
                <a:solidFill>
                  <a:schemeClr val="accent5"/>
                </a:solidFill>
              </a:rPr>
              <a:t>2020</a:t>
            </a:r>
          </a:p>
        </p:txBody>
      </p:sp>
      <p:sp>
        <p:nvSpPr>
          <p:cNvPr id="73" name="TextBox 72"/>
          <p:cNvSpPr txBox="1"/>
          <p:nvPr/>
        </p:nvSpPr>
        <p:spPr>
          <a:xfrm>
            <a:off x="7108381" y="1904274"/>
            <a:ext cx="894232" cy="461665"/>
          </a:xfrm>
          <a:prstGeom prst="rect">
            <a:avLst/>
          </a:prstGeom>
          <a:noFill/>
        </p:spPr>
        <p:txBody>
          <a:bodyPr wrap="square" rtlCol="0">
            <a:spAutoFit/>
          </a:bodyPr>
          <a:lstStyle/>
          <a:p>
            <a:r>
              <a:rPr lang="en-US" sz="2400" b="1" dirty="0">
                <a:solidFill>
                  <a:schemeClr val="accent5"/>
                </a:solidFill>
              </a:rPr>
              <a:t>2500</a:t>
            </a:r>
          </a:p>
        </p:txBody>
      </p:sp>
      <p:sp>
        <p:nvSpPr>
          <p:cNvPr id="74" name="TextBox 73"/>
          <p:cNvSpPr txBox="1"/>
          <p:nvPr/>
        </p:nvSpPr>
        <p:spPr>
          <a:xfrm>
            <a:off x="8939087" y="1902808"/>
            <a:ext cx="894232" cy="461665"/>
          </a:xfrm>
          <a:prstGeom prst="rect">
            <a:avLst/>
          </a:prstGeom>
          <a:noFill/>
        </p:spPr>
        <p:txBody>
          <a:bodyPr wrap="square" rtlCol="0">
            <a:spAutoFit/>
          </a:bodyPr>
          <a:lstStyle/>
          <a:p>
            <a:r>
              <a:rPr lang="en-US" sz="2400" b="1" dirty="0">
                <a:solidFill>
                  <a:schemeClr val="accent5"/>
                </a:solidFill>
              </a:rPr>
              <a:t>3000</a:t>
            </a:r>
          </a:p>
        </p:txBody>
      </p:sp>
      <p:sp>
        <p:nvSpPr>
          <p:cNvPr id="75" name="TextBox 74"/>
          <p:cNvSpPr txBox="1"/>
          <p:nvPr/>
        </p:nvSpPr>
        <p:spPr>
          <a:xfrm>
            <a:off x="7255138" y="899716"/>
            <a:ext cx="723356" cy="461665"/>
          </a:xfrm>
          <a:prstGeom prst="rect">
            <a:avLst/>
          </a:prstGeom>
          <a:noFill/>
        </p:spPr>
        <p:txBody>
          <a:bodyPr wrap="square" rtlCol="0">
            <a:spAutoFit/>
          </a:bodyPr>
          <a:lstStyle/>
          <a:p>
            <a:r>
              <a:rPr lang="en-US" sz="2400" b="1" dirty="0">
                <a:solidFill>
                  <a:schemeClr val="accent5"/>
                </a:solidFill>
              </a:rPr>
              <a:t>PTR</a:t>
            </a:r>
          </a:p>
        </p:txBody>
      </p:sp>
      <p:sp>
        <p:nvSpPr>
          <p:cNvPr id="76" name="TextBox 75"/>
          <p:cNvSpPr txBox="1"/>
          <p:nvPr/>
        </p:nvSpPr>
        <p:spPr>
          <a:xfrm>
            <a:off x="1659885" y="905914"/>
            <a:ext cx="798861" cy="461665"/>
          </a:xfrm>
          <a:prstGeom prst="rect">
            <a:avLst/>
          </a:prstGeom>
          <a:noFill/>
        </p:spPr>
        <p:txBody>
          <a:bodyPr wrap="square" rtlCol="0">
            <a:spAutoFit/>
          </a:bodyPr>
          <a:lstStyle/>
          <a:p>
            <a:r>
              <a:rPr lang="en-US" sz="2400" b="1" dirty="0">
                <a:solidFill>
                  <a:schemeClr val="accent3">
                    <a:lumMod val="75000"/>
                  </a:schemeClr>
                </a:solidFill>
              </a:rPr>
              <a:t>First</a:t>
            </a:r>
          </a:p>
        </p:txBody>
      </p:sp>
      <p:sp>
        <p:nvSpPr>
          <p:cNvPr id="77" name="TextBox 76"/>
          <p:cNvSpPr txBox="1"/>
          <p:nvPr/>
        </p:nvSpPr>
        <p:spPr>
          <a:xfrm>
            <a:off x="5023906" y="925806"/>
            <a:ext cx="1517668" cy="461665"/>
          </a:xfrm>
          <a:prstGeom prst="rect">
            <a:avLst/>
          </a:prstGeom>
          <a:noFill/>
        </p:spPr>
        <p:txBody>
          <a:bodyPr wrap="square" rtlCol="0">
            <a:spAutoFit/>
          </a:bodyPr>
          <a:lstStyle/>
          <a:p>
            <a:r>
              <a:rPr lang="en-US" sz="2400" b="1" dirty="0" err="1">
                <a:solidFill>
                  <a:schemeClr val="accent3">
                    <a:lumMod val="75000"/>
                  </a:schemeClr>
                </a:solidFill>
              </a:rPr>
              <a:t>New_Node</a:t>
            </a:r>
            <a:endParaRPr lang="en-US" sz="2400" b="1" dirty="0">
              <a:solidFill>
                <a:schemeClr val="accent3">
                  <a:lumMod val="75000"/>
                </a:schemeClr>
              </a:solidFill>
            </a:endParaRPr>
          </a:p>
        </p:txBody>
      </p:sp>
      <p:sp>
        <p:nvSpPr>
          <p:cNvPr id="78" name="TextBox 77"/>
          <p:cNvSpPr txBox="1"/>
          <p:nvPr/>
        </p:nvSpPr>
        <p:spPr>
          <a:xfrm>
            <a:off x="3813108" y="1399472"/>
            <a:ext cx="908677" cy="461665"/>
          </a:xfrm>
          <a:prstGeom prst="rect">
            <a:avLst/>
          </a:prstGeom>
          <a:noFill/>
        </p:spPr>
        <p:txBody>
          <a:bodyPr wrap="square" rtlCol="0">
            <a:spAutoFit/>
          </a:bodyPr>
          <a:lstStyle/>
          <a:p>
            <a:r>
              <a:rPr lang="en-US" sz="2400" b="1" dirty="0">
                <a:solidFill>
                  <a:srgbClr val="FF0000"/>
                </a:solidFill>
              </a:rPr>
              <a:t>5000</a:t>
            </a:r>
          </a:p>
        </p:txBody>
      </p:sp>
      <p:sp>
        <p:nvSpPr>
          <p:cNvPr id="79" name="TextBox 78"/>
          <p:cNvSpPr txBox="1"/>
          <p:nvPr/>
        </p:nvSpPr>
        <p:spPr>
          <a:xfrm>
            <a:off x="3279934" y="905914"/>
            <a:ext cx="1282776" cy="461665"/>
          </a:xfrm>
          <a:prstGeom prst="rect">
            <a:avLst/>
          </a:prstGeom>
          <a:noFill/>
        </p:spPr>
        <p:txBody>
          <a:bodyPr wrap="square" rtlCol="0">
            <a:spAutoFit/>
          </a:bodyPr>
          <a:lstStyle/>
          <a:p>
            <a:r>
              <a:rPr lang="en-US" sz="2400" b="1" dirty="0">
                <a:solidFill>
                  <a:schemeClr val="accent5"/>
                </a:solidFill>
              </a:rPr>
              <a:t>PREPTR</a:t>
            </a:r>
          </a:p>
        </p:txBody>
      </p:sp>
      <p:sp>
        <p:nvSpPr>
          <p:cNvPr id="80" name="TextBox 79"/>
          <p:cNvSpPr txBox="1"/>
          <p:nvPr/>
        </p:nvSpPr>
        <p:spPr>
          <a:xfrm>
            <a:off x="5650621" y="1432761"/>
            <a:ext cx="894232" cy="461665"/>
          </a:xfrm>
          <a:prstGeom prst="rect">
            <a:avLst/>
          </a:prstGeom>
          <a:noFill/>
        </p:spPr>
        <p:txBody>
          <a:bodyPr wrap="square" rtlCol="0">
            <a:spAutoFit/>
          </a:bodyPr>
          <a:lstStyle/>
          <a:p>
            <a:r>
              <a:rPr lang="en-US" sz="2400" b="1" dirty="0">
                <a:solidFill>
                  <a:schemeClr val="accent3">
                    <a:lumMod val="75000"/>
                  </a:schemeClr>
                </a:solidFill>
              </a:rPr>
              <a:t>2500</a:t>
            </a:r>
          </a:p>
        </p:txBody>
      </p:sp>
    </p:spTree>
    <p:extLst>
      <p:ext uri="{BB962C8B-B14F-4D97-AF65-F5344CB8AC3E}">
        <p14:creationId xmlns:p14="http://schemas.microsoft.com/office/powerpoint/2010/main" val="16633326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93"/>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101"/>
                                        </p:tgtEl>
                                        <p:attrNameLst>
                                          <p:attrName>style.visibility</p:attrName>
                                        </p:attrNameLst>
                                      </p:cBhvr>
                                      <p:to>
                                        <p:strVal val="visible"/>
                                      </p:to>
                                    </p:set>
                                  </p:childTnLst>
                                </p:cTn>
                              </p:par>
                              <p:par>
                                <p:cTn id="53" presetID="1" presetClass="entr" presetSubtype="0" fill="hold" grpId="1"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1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7" presetClass="emph" presetSubtype="0" repeatCount="indefinite" fill="remove" grpId="3" nodeType="clickEffect">
                                  <p:stCondLst>
                                    <p:cond delay="0"/>
                                  </p:stCondLst>
                                  <p:endCondLst>
                                    <p:cond evt="onNext" delay="0">
                                      <p:tgtEl>
                                        <p:sldTgt/>
                                      </p:tgtEl>
                                    </p:cond>
                                  </p:endCondLst>
                                  <p:childTnLst>
                                    <p:animClr clrSpc="rgb" dir="cw">
                                      <p:cBhvr override="childStyle">
                                        <p:cTn id="68" dur="500" autoRev="1" fill="remove"/>
                                        <p:tgtEl>
                                          <p:spTgt spid="112"/>
                                        </p:tgtEl>
                                        <p:attrNameLst>
                                          <p:attrName>style.color</p:attrName>
                                        </p:attrNameLst>
                                      </p:cBhvr>
                                      <p:to>
                                        <a:schemeClr val="bg1"/>
                                      </p:to>
                                    </p:animClr>
                                    <p:animClr clrSpc="rgb" dir="cw">
                                      <p:cBhvr>
                                        <p:cTn id="69" dur="500" autoRev="1" fill="remove"/>
                                        <p:tgtEl>
                                          <p:spTgt spid="112"/>
                                        </p:tgtEl>
                                        <p:attrNameLst>
                                          <p:attrName>fillcolor</p:attrName>
                                        </p:attrNameLst>
                                      </p:cBhvr>
                                      <p:to>
                                        <a:schemeClr val="bg1"/>
                                      </p:to>
                                    </p:animClr>
                                    <p:set>
                                      <p:cBhvr>
                                        <p:cTn id="70" dur="500" autoRev="1" fill="remove"/>
                                        <p:tgtEl>
                                          <p:spTgt spid="112"/>
                                        </p:tgtEl>
                                        <p:attrNameLst>
                                          <p:attrName>fill.type</p:attrName>
                                        </p:attrNameLst>
                                      </p:cBhvr>
                                      <p:to>
                                        <p:strVal val="solid"/>
                                      </p:to>
                                    </p:set>
                                    <p:set>
                                      <p:cBhvr>
                                        <p:cTn id="71" dur="500" autoRev="1" fill="remove"/>
                                        <p:tgtEl>
                                          <p:spTgt spid="112"/>
                                        </p:tgtEl>
                                        <p:attrNameLst>
                                          <p:attrName>fill.on</p:attrName>
                                        </p:attrNameLst>
                                      </p:cBhvr>
                                      <p:to>
                                        <p:strVal val="true"/>
                                      </p:to>
                                    </p:set>
                                  </p:childTnLst>
                                </p:cTn>
                              </p:par>
                            </p:childTnLst>
                          </p:cTn>
                        </p:par>
                      </p:childTnLst>
                    </p:cTn>
                  </p:par>
                  <p:par>
                    <p:cTn id="72" fill="hold">
                      <p:stCondLst>
                        <p:cond delay="indefinite"/>
                      </p:stCondLst>
                      <p:childTnLst>
                        <p:par>
                          <p:cTn id="73" fill="hold">
                            <p:stCondLst>
                              <p:cond delay="0"/>
                            </p:stCondLst>
                            <p:childTnLst>
                              <p:par>
                                <p:cTn id="74" presetID="42" presetClass="path" presetSubtype="0" accel="50000" decel="50000" fill="hold" grpId="1" nodeType="clickEffect">
                                  <p:stCondLst>
                                    <p:cond delay="0"/>
                                  </p:stCondLst>
                                  <p:childTnLst>
                                    <p:animMotion origin="layout" path="M 1.25E-6 0.00833 L 0.15052 0.00463 " pathEditMode="relative" rAng="0" ptsTypes="AA">
                                      <p:cBhvr>
                                        <p:cTn id="75" dur="2000" fill="hold"/>
                                        <p:tgtEl>
                                          <p:spTgt spid="106"/>
                                        </p:tgtEl>
                                        <p:attrNameLst>
                                          <p:attrName>ppt_x</p:attrName>
                                          <p:attrName>ppt_y</p:attrName>
                                        </p:attrNameLst>
                                      </p:cBhvr>
                                      <p:rCtr x="7526" y="-185"/>
                                    </p:animMotion>
                                  </p:childTnLst>
                                </p:cTn>
                              </p:par>
                              <p:par>
                                <p:cTn id="76" presetID="10" presetClass="exit" presetSubtype="0" fill="hold" grpId="1" nodeType="withEffect">
                                  <p:stCondLst>
                                    <p:cond delay="0"/>
                                  </p:stCondLst>
                                  <p:childTnLst>
                                    <p:animEffect transition="out" filter="fade">
                                      <p:cBhvr>
                                        <p:cTn id="77" dur="500"/>
                                        <p:tgtEl>
                                          <p:spTgt spid="113"/>
                                        </p:tgtEl>
                                      </p:cBhvr>
                                    </p:animEffect>
                                    <p:set>
                                      <p:cBhvr>
                                        <p:cTn id="78" dur="1" fill="hold">
                                          <p:stCondLst>
                                            <p:cond delay="499"/>
                                          </p:stCondLst>
                                        </p:cTn>
                                        <p:tgtEl>
                                          <p:spTgt spid="113"/>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1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42" presetClass="path" presetSubtype="0" accel="50000" decel="50000" fill="hold" grpId="1" nodeType="clickEffect">
                                  <p:stCondLst>
                                    <p:cond delay="0"/>
                                  </p:stCondLst>
                                  <p:childTnLst>
                                    <p:animMotion origin="layout" path="M 4.375E-6 2.59259E-6 L 0.14622 -0.00047 " pathEditMode="relative" rAng="0" ptsTypes="AA">
                                      <p:cBhvr>
                                        <p:cTn id="86" dur="2000" fill="hold"/>
                                        <p:tgtEl>
                                          <p:spTgt spid="112"/>
                                        </p:tgtEl>
                                        <p:attrNameLst>
                                          <p:attrName>ppt_x</p:attrName>
                                          <p:attrName>ppt_y</p:attrName>
                                        </p:attrNameLst>
                                      </p:cBhvr>
                                      <p:rCtr x="7305" y="-23"/>
                                    </p:animMotion>
                                  </p:childTnLst>
                                </p:cTn>
                              </p:par>
                              <p:par>
                                <p:cTn id="87" presetID="10" presetClass="exit" presetSubtype="0" fill="hold" grpId="1" nodeType="withEffect">
                                  <p:stCondLst>
                                    <p:cond delay="0"/>
                                  </p:stCondLst>
                                  <p:childTnLst>
                                    <p:animEffect transition="out" filter="fade">
                                      <p:cBhvr>
                                        <p:cTn id="88" dur="500"/>
                                        <p:tgtEl>
                                          <p:spTgt spid="114"/>
                                        </p:tgtEl>
                                      </p:cBhvr>
                                    </p:animEffect>
                                    <p:set>
                                      <p:cBhvr>
                                        <p:cTn id="89" dur="1" fill="hold">
                                          <p:stCondLst>
                                            <p:cond delay="499"/>
                                          </p:stCondLst>
                                        </p:cTn>
                                        <p:tgtEl>
                                          <p:spTgt spid="114"/>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42" presetClass="path" presetSubtype="0" accel="50000" decel="50000" fill="hold" grpId="2" nodeType="clickEffect">
                                  <p:stCondLst>
                                    <p:cond delay="0"/>
                                  </p:stCondLst>
                                  <p:childTnLst>
                                    <p:animMotion origin="layout" path="M 0.15104 0.00833 L 0.30156 0.00463 " pathEditMode="relative" rAng="0" ptsTypes="AA">
                                      <p:cBhvr>
                                        <p:cTn id="93" dur="2000" fill="hold"/>
                                        <p:tgtEl>
                                          <p:spTgt spid="106"/>
                                        </p:tgtEl>
                                        <p:attrNameLst>
                                          <p:attrName>ppt_x</p:attrName>
                                          <p:attrName>ppt_y</p:attrName>
                                        </p:attrNameLst>
                                      </p:cBhvr>
                                      <p:rCtr x="7526" y="-185"/>
                                    </p:animMotion>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115"/>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99"/>
                                        </p:tgtEl>
                                      </p:cBhvr>
                                    </p:animEffect>
                                    <p:set>
                                      <p:cBhvr>
                                        <p:cTn id="102" dur="1" fill="hold">
                                          <p:stCondLst>
                                            <p:cond delay="499"/>
                                          </p:stCondLst>
                                        </p:cTn>
                                        <p:tgtEl>
                                          <p:spTgt spid="99"/>
                                        </p:tgtEl>
                                        <p:attrNameLst>
                                          <p:attrName>style.visibility</p:attrName>
                                        </p:attrNameLst>
                                      </p:cBhvr>
                                      <p:to>
                                        <p:strVal val="hidden"/>
                                      </p:to>
                                    </p:set>
                                  </p:childTnLst>
                                </p:cTn>
                              </p:par>
                              <p:par>
                                <p:cTn id="103" presetID="10" presetClass="exit" presetSubtype="0" fill="hold" nodeType="withEffect">
                                  <p:stCondLst>
                                    <p:cond delay="0"/>
                                  </p:stCondLst>
                                  <p:childTnLst>
                                    <p:animEffect transition="out" filter="fade">
                                      <p:cBhvr>
                                        <p:cTn id="104" dur="500"/>
                                        <p:tgtEl>
                                          <p:spTgt spid="90"/>
                                        </p:tgtEl>
                                      </p:cBhvr>
                                    </p:animEffect>
                                    <p:set>
                                      <p:cBhvr>
                                        <p:cTn id="105" dur="1" fill="hold">
                                          <p:stCondLst>
                                            <p:cond delay="499"/>
                                          </p:stCondLst>
                                        </p:cTn>
                                        <p:tgtEl>
                                          <p:spTgt spid="90"/>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126"/>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127"/>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128"/>
                                        </p:tgtEl>
                                        <p:attrNameLst>
                                          <p:attrName>style.visibility</p:attrName>
                                        </p:attrNameLst>
                                      </p:cBhvr>
                                      <p:to>
                                        <p:strVal val="visible"/>
                                      </p:to>
                                    </p:set>
                                  </p:childTnLst>
                                </p:cTn>
                              </p:par>
                              <p:par>
                                <p:cTn id="118" presetID="10" presetClass="exit" presetSubtype="0" fill="hold" nodeType="withEffect">
                                  <p:stCondLst>
                                    <p:cond delay="0"/>
                                  </p:stCondLst>
                                  <p:childTnLst>
                                    <p:animEffect transition="out" filter="fade">
                                      <p:cBhvr>
                                        <p:cTn id="119" dur="500"/>
                                        <p:tgtEl>
                                          <p:spTgt spid="126"/>
                                        </p:tgtEl>
                                      </p:cBhvr>
                                    </p:animEffect>
                                    <p:set>
                                      <p:cBhvr>
                                        <p:cTn id="120" dur="1" fill="hold">
                                          <p:stCondLst>
                                            <p:cond delay="499"/>
                                          </p:stCondLst>
                                        </p:cTn>
                                        <p:tgtEl>
                                          <p:spTgt spid="126"/>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nodeType="clickEffect">
                                  <p:stCondLst>
                                    <p:cond delay="0"/>
                                  </p:stCondLst>
                                  <p:childTnLst>
                                    <p:set>
                                      <p:cBhvr>
                                        <p:cTn id="124" dur="1" fill="hold">
                                          <p:stCondLst>
                                            <p:cond delay="0"/>
                                          </p:stCondLst>
                                        </p:cTn>
                                        <p:tgtEl>
                                          <p:spTgt spid="117"/>
                                        </p:tgtEl>
                                        <p:attrNameLst>
                                          <p:attrName>style.visibility</p:attrName>
                                        </p:attrNameLst>
                                      </p:cBhvr>
                                      <p:to>
                                        <p:strVal val="visible"/>
                                      </p:to>
                                    </p:set>
                                    <p:animEffect transition="in" filter="wipe(left)">
                                      <p:cBhvr>
                                        <p:cTn id="125" dur="500"/>
                                        <p:tgtEl>
                                          <p:spTgt spid="117"/>
                                        </p:tgtEl>
                                      </p:cBhvr>
                                    </p:animEffect>
                                  </p:childTnLst>
                                </p:cTn>
                              </p:par>
                            </p:childTnLst>
                          </p:cTn>
                        </p:par>
                        <p:par>
                          <p:cTn id="126" fill="hold">
                            <p:stCondLst>
                              <p:cond delay="500"/>
                            </p:stCondLst>
                            <p:childTnLst>
                              <p:par>
                                <p:cTn id="127" presetID="22" presetClass="entr" presetSubtype="4" fill="hold" nodeType="afterEffect">
                                  <p:stCondLst>
                                    <p:cond delay="0"/>
                                  </p:stCondLst>
                                  <p:childTnLst>
                                    <p:set>
                                      <p:cBhvr>
                                        <p:cTn id="128" dur="1" fill="hold">
                                          <p:stCondLst>
                                            <p:cond delay="0"/>
                                          </p:stCondLst>
                                        </p:cTn>
                                        <p:tgtEl>
                                          <p:spTgt spid="123"/>
                                        </p:tgtEl>
                                        <p:attrNameLst>
                                          <p:attrName>style.visibility</p:attrName>
                                        </p:attrNameLst>
                                      </p:cBhvr>
                                      <p:to>
                                        <p:strVal val="visible"/>
                                      </p:to>
                                    </p:set>
                                    <p:animEffect transition="in" filter="wipe(down)">
                                      <p:cBhvr>
                                        <p:cTn id="129" dur="500"/>
                                        <p:tgtEl>
                                          <p:spTgt spid="123"/>
                                        </p:tgtEl>
                                      </p:cBhvr>
                                    </p:animEffect>
                                  </p:childTnLst>
                                </p:cTn>
                              </p:par>
                            </p:childTnLst>
                          </p:cTn>
                        </p:par>
                        <p:par>
                          <p:cTn id="130" fill="hold">
                            <p:stCondLst>
                              <p:cond delay="1000"/>
                            </p:stCondLst>
                            <p:childTnLst>
                              <p:par>
                                <p:cTn id="131" presetID="22" presetClass="entr" presetSubtype="2" fill="hold" nodeType="afterEffect">
                                  <p:stCondLst>
                                    <p:cond delay="0"/>
                                  </p:stCondLst>
                                  <p:childTnLst>
                                    <p:set>
                                      <p:cBhvr>
                                        <p:cTn id="132" dur="1" fill="hold">
                                          <p:stCondLst>
                                            <p:cond delay="0"/>
                                          </p:stCondLst>
                                        </p:cTn>
                                        <p:tgtEl>
                                          <p:spTgt spid="122"/>
                                        </p:tgtEl>
                                        <p:attrNameLst>
                                          <p:attrName>style.visibility</p:attrName>
                                        </p:attrNameLst>
                                      </p:cBhvr>
                                      <p:to>
                                        <p:strVal val="visible"/>
                                      </p:to>
                                    </p:set>
                                    <p:animEffect transition="in" filter="wipe(right)">
                                      <p:cBhvr>
                                        <p:cTn id="133" dur="500"/>
                                        <p:tgtEl>
                                          <p:spTgt spid="122"/>
                                        </p:tgtEl>
                                      </p:cBhvr>
                                    </p:animEffect>
                                  </p:childTnLst>
                                </p:cTn>
                              </p:par>
                            </p:childTnLst>
                          </p:cTn>
                        </p:par>
                        <p:par>
                          <p:cTn id="134" fill="hold">
                            <p:stCondLst>
                              <p:cond delay="1500"/>
                            </p:stCondLst>
                            <p:childTnLst>
                              <p:par>
                                <p:cTn id="135" presetID="22" presetClass="entr" presetSubtype="4" fill="hold" nodeType="afterEffect">
                                  <p:stCondLst>
                                    <p:cond delay="0"/>
                                  </p:stCondLst>
                                  <p:childTnLst>
                                    <p:set>
                                      <p:cBhvr>
                                        <p:cTn id="136" dur="1" fill="hold">
                                          <p:stCondLst>
                                            <p:cond delay="0"/>
                                          </p:stCondLst>
                                        </p:cTn>
                                        <p:tgtEl>
                                          <p:spTgt spid="125"/>
                                        </p:tgtEl>
                                        <p:attrNameLst>
                                          <p:attrName>style.visibility</p:attrName>
                                        </p:attrNameLst>
                                      </p:cBhvr>
                                      <p:to>
                                        <p:strVal val="visible"/>
                                      </p:to>
                                    </p:set>
                                    <p:animEffect transition="in" filter="wipe(down)">
                                      <p:cBhvr>
                                        <p:cTn id="137" dur="500"/>
                                        <p:tgtEl>
                                          <p:spTgt spid="125"/>
                                        </p:tgtEl>
                                      </p:cBhvr>
                                    </p:animEffect>
                                  </p:childTnLst>
                                </p:cTn>
                              </p:par>
                            </p:childTnLst>
                          </p:cTn>
                        </p:par>
                        <p:par>
                          <p:cTn id="138" fill="hold">
                            <p:stCondLst>
                              <p:cond delay="2000"/>
                            </p:stCondLst>
                            <p:childTnLst>
                              <p:par>
                                <p:cTn id="139" presetID="22" presetClass="entr" presetSubtype="8" fill="hold" nodeType="afterEffect">
                                  <p:stCondLst>
                                    <p:cond delay="0"/>
                                  </p:stCondLst>
                                  <p:childTnLst>
                                    <p:set>
                                      <p:cBhvr>
                                        <p:cTn id="140" dur="1" fill="hold">
                                          <p:stCondLst>
                                            <p:cond delay="0"/>
                                          </p:stCondLst>
                                        </p:cTn>
                                        <p:tgtEl>
                                          <p:spTgt spid="124"/>
                                        </p:tgtEl>
                                        <p:attrNameLst>
                                          <p:attrName>style.visibility</p:attrName>
                                        </p:attrNameLst>
                                      </p:cBhvr>
                                      <p:to>
                                        <p:strVal val="visible"/>
                                      </p:to>
                                    </p:set>
                                    <p:animEffect transition="in" filter="wipe(left)">
                                      <p:cBhvr>
                                        <p:cTn id="141" dur="500"/>
                                        <p:tgtEl>
                                          <p:spTgt spid="124"/>
                                        </p:tgtEl>
                                      </p:cBhvr>
                                    </p:animEffect>
                                  </p:childTnLst>
                                </p:cTn>
                              </p:par>
                            </p:childTnLst>
                          </p:cTn>
                        </p:par>
                        <p:par>
                          <p:cTn id="142" fill="hold">
                            <p:stCondLst>
                              <p:cond delay="2500"/>
                            </p:stCondLst>
                            <p:childTnLst>
                              <p:par>
                                <p:cTn id="143" presetID="10" presetClass="exit" presetSubtype="0" fill="hold" grpId="1" nodeType="afterEffect">
                                  <p:stCondLst>
                                    <p:cond delay="0"/>
                                  </p:stCondLst>
                                  <p:childTnLst>
                                    <p:animEffect transition="out" filter="fade">
                                      <p:cBhvr>
                                        <p:cTn id="144" dur="500"/>
                                        <p:tgtEl>
                                          <p:spTgt spid="127"/>
                                        </p:tgtEl>
                                      </p:cBhvr>
                                    </p:animEffect>
                                    <p:set>
                                      <p:cBhvr>
                                        <p:cTn id="145" dur="1" fill="hold">
                                          <p:stCondLst>
                                            <p:cond delay="499"/>
                                          </p:stCondLst>
                                        </p:cTn>
                                        <p:tgtEl>
                                          <p:spTgt spid="127"/>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nodeType="clickEffect">
                                  <p:stCondLst>
                                    <p:cond delay="0"/>
                                  </p:stCondLst>
                                  <p:childTnLst>
                                    <p:set>
                                      <p:cBhvr>
                                        <p:cTn id="149" dur="1" fill="hold">
                                          <p:stCondLst>
                                            <p:cond delay="0"/>
                                          </p:stCondLst>
                                        </p:cTn>
                                        <p:tgtEl>
                                          <p:spTgt spid="109"/>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1" presetClass="entr" presetSubtype="0" fill="hold" grpId="0" nodeType="clickEffect">
                                  <p:stCondLst>
                                    <p:cond delay="0"/>
                                  </p:stCondLst>
                                  <p:childTnLst>
                                    <p:set>
                                      <p:cBhvr>
                                        <p:cTn id="153" dur="1" fill="hold">
                                          <p:stCondLst>
                                            <p:cond delay="0"/>
                                          </p:stCondLst>
                                        </p:cTn>
                                        <p:tgtEl>
                                          <p:spTgt spid="108"/>
                                        </p:tgtEl>
                                        <p:attrNameLst>
                                          <p:attrName>style.visibility</p:attrName>
                                        </p:attrNameLst>
                                      </p:cBhvr>
                                      <p:to>
                                        <p:strVal val="visible"/>
                                      </p:to>
                                    </p:set>
                                  </p:childTnLst>
                                </p:cTn>
                              </p:par>
                              <p:par>
                                <p:cTn id="154" presetID="10" presetClass="exit" presetSubtype="0" fill="hold" nodeType="withEffect">
                                  <p:stCondLst>
                                    <p:cond delay="0"/>
                                  </p:stCondLst>
                                  <p:childTnLst>
                                    <p:animEffect transition="out" filter="fade">
                                      <p:cBhvr>
                                        <p:cTn id="155" dur="500"/>
                                        <p:tgtEl>
                                          <p:spTgt spid="109"/>
                                        </p:tgtEl>
                                      </p:cBhvr>
                                    </p:animEffect>
                                    <p:set>
                                      <p:cBhvr>
                                        <p:cTn id="156" dur="1" fill="hold">
                                          <p:stCondLst>
                                            <p:cond delay="499"/>
                                          </p:stCondLst>
                                        </p:cTn>
                                        <p:tgtEl>
                                          <p:spTgt spid="109"/>
                                        </p:tgtEl>
                                        <p:attrNameLst>
                                          <p:attrName>style.visibility</p:attrName>
                                        </p:attrNameLst>
                                      </p:cBhvr>
                                      <p:to>
                                        <p:strVal val="hidden"/>
                                      </p:to>
                                    </p:set>
                                  </p:childTnLst>
                                </p:cTn>
                              </p:par>
                              <p:par>
                                <p:cTn id="157" presetID="1" presetClass="entr" presetSubtype="0" fill="hold" grpId="0" nodeType="withEffect">
                                  <p:stCondLst>
                                    <p:cond delay="0"/>
                                  </p:stCondLst>
                                  <p:childTnLst>
                                    <p:set>
                                      <p:cBhvr>
                                        <p:cTn id="158" dur="1" fill="hold">
                                          <p:stCondLst>
                                            <p:cond delay="0"/>
                                          </p:stCondLst>
                                        </p:cTn>
                                        <p:tgtEl>
                                          <p:spTgt spid="111"/>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22" presetClass="entr" presetSubtype="8" fill="hold" nodeType="clickEffect">
                                  <p:stCondLst>
                                    <p:cond delay="0"/>
                                  </p:stCondLst>
                                  <p:childTnLst>
                                    <p:set>
                                      <p:cBhvr>
                                        <p:cTn id="162" dur="1" fill="hold">
                                          <p:stCondLst>
                                            <p:cond delay="0"/>
                                          </p:stCondLst>
                                        </p:cTn>
                                        <p:tgtEl>
                                          <p:spTgt spid="116"/>
                                        </p:tgtEl>
                                        <p:attrNameLst>
                                          <p:attrName>style.visibility</p:attrName>
                                        </p:attrNameLst>
                                      </p:cBhvr>
                                      <p:to>
                                        <p:strVal val="visible"/>
                                      </p:to>
                                    </p:set>
                                    <p:animEffect transition="in" filter="wipe(left)">
                                      <p:cBhvr>
                                        <p:cTn id="163" dur="500"/>
                                        <p:tgtEl>
                                          <p:spTgt spid="116"/>
                                        </p:tgtEl>
                                      </p:cBhvr>
                                    </p:animEffect>
                                  </p:childTnLst>
                                </p:cTn>
                              </p:par>
                            </p:childTnLst>
                          </p:cTn>
                        </p:par>
                        <p:par>
                          <p:cTn id="164" fill="hold">
                            <p:stCondLst>
                              <p:cond delay="500"/>
                            </p:stCondLst>
                            <p:childTnLst>
                              <p:par>
                                <p:cTn id="165" presetID="22" presetClass="entr" presetSubtype="1" fill="hold" nodeType="afterEffect">
                                  <p:stCondLst>
                                    <p:cond delay="0"/>
                                  </p:stCondLst>
                                  <p:childTnLst>
                                    <p:set>
                                      <p:cBhvr>
                                        <p:cTn id="166" dur="1" fill="hold">
                                          <p:stCondLst>
                                            <p:cond delay="0"/>
                                          </p:stCondLst>
                                        </p:cTn>
                                        <p:tgtEl>
                                          <p:spTgt spid="118"/>
                                        </p:tgtEl>
                                        <p:attrNameLst>
                                          <p:attrName>style.visibility</p:attrName>
                                        </p:attrNameLst>
                                      </p:cBhvr>
                                      <p:to>
                                        <p:strVal val="visible"/>
                                      </p:to>
                                    </p:set>
                                    <p:animEffect transition="in" filter="wipe(up)">
                                      <p:cBhvr>
                                        <p:cTn id="167" dur="500"/>
                                        <p:tgtEl>
                                          <p:spTgt spid="118"/>
                                        </p:tgtEl>
                                      </p:cBhvr>
                                    </p:animEffect>
                                  </p:childTnLst>
                                </p:cTn>
                              </p:par>
                            </p:childTnLst>
                          </p:cTn>
                        </p:par>
                        <p:par>
                          <p:cTn id="168" fill="hold">
                            <p:stCondLst>
                              <p:cond delay="1000"/>
                            </p:stCondLst>
                            <p:childTnLst>
                              <p:par>
                                <p:cTn id="169" presetID="22" presetClass="entr" presetSubtype="2" fill="hold" nodeType="afterEffect">
                                  <p:stCondLst>
                                    <p:cond delay="0"/>
                                  </p:stCondLst>
                                  <p:childTnLst>
                                    <p:set>
                                      <p:cBhvr>
                                        <p:cTn id="170" dur="1" fill="hold">
                                          <p:stCondLst>
                                            <p:cond delay="0"/>
                                          </p:stCondLst>
                                        </p:cTn>
                                        <p:tgtEl>
                                          <p:spTgt spid="119"/>
                                        </p:tgtEl>
                                        <p:attrNameLst>
                                          <p:attrName>style.visibility</p:attrName>
                                        </p:attrNameLst>
                                      </p:cBhvr>
                                      <p:to>
                                        <p:strVal val="visible"/>
                                      </p:to>
                                    </p:set>
                                    <p:animEffect transition="in" filter="wipe(right)">
                                      <p:cBhvr>
                                        <p:cTn id="171" dur="500"/>
                                        <p:tgtEl>
                                          <p:spTgt spid="119"/>
                                        </p:tgtEl>
                                      </p:cBhvr>
                                    </p:animEffect>
                                  </p:childTnLst>
                                </p:cTn>
                              </p:par>
                            </p:childTnLst>
                          </p:cTn>
                        </p:par>
                        <p:par>
                          <p:cTn id="172" fill="hold">
                            <p:stCondLst>
                              <p:cond delay="1500"/>
                            </p:stCondLst>
                            <p:childTnLst>
                              <p:par>
                                <p:cTn id="173" presetID="22" presetClass="entr" presetSubtype="1" fill="hold" nodeType="afterEffect">
                                  <p:stCondLst>
                                    <p:cond delay="0"/>
                                  </p:stCondLst>
                                  <p:childTnLst>
                                    <p:set>
                                      <p:cBhvr>
                                        <p:cTn id="174" dur="1" fill="hold">
                                          <p:stCondLst>
                                            <p:cond delay="0"/>
                                          </p:stCondLst>
                                        </p:cTn>
                                        <p:tgtEl>
                                          <p:spTgt spid="120"/>
                                        </p:tgtEl>
                                        <p:attrNameLst>
                                          <p:attrName>style.visibility</p:attrName>
                                        </p:attrNameLst>
                                      </p:cBhvr>
                                      <p:to>
                                        <p:strVal val="visible"/>
                                      </p:to>
                                    </p:set>
                                    <p:animEffect transition="in" filter="wipe(up)">
                                      <p:cBhvr>
                                        <p:cTn id="175" dur="500"/>
                                        <p:tgtEl>
                                          <p:spTgt spid="120"/>
                                        </p:tgtEl>
                                      </p:cBhvr>
                                    </p:animEffect>
                                  </p:childTnLst>
                                </p:cTn>
                              </p:par>
                            </p:childTnLst>
                          </p:cTn>
                        </p:par>
                        <p:par>
                          <p:cTn id="176" fill="hold">
                            <p:stCondLst>
                              <p:cond delay="2000"/>
                            </p:stCondLst>
                            <p:childTnLst>
                              <p:par>
                                <p:cTn id="177" presetID="22" presetClass="entr" presetSubtype="8" fill="hold" nodeType="afterEffect">
                                  <p:stCondLst>
                                    <p:cond delay="0"/>
                                  </p:stCondLst>
                                  <p:childTnLst>
                                    <p:set>
                                      <p:cBhvr>
                                        <p:cTn id="178" dur="1" fill="hold">
                                          <p:stCondLst>
                                            <p:cond delay="0"/>
                                          </p:stCondLst>
                                        </p:cTn>
                                        <p:tgtEl>
                                          <p:spTgt spid="121"/>
                                        </p:tgtEl>
                                        <p:attrNameLst>
                                          <p:attrName>style.visibility</p:attrName>
                                        </p:attrNameLst>
                                      </p:cBhvr>
                                      <p:to>
                                        <p:strVal val="visible"/>
                                      </p:to>
                                    </p:set>
                                    <p:animEffect transition="in" filter="wipe(left)">
                                      <p:cBhvr>
                                        <p:cTn id="179" dur="500"/>
                                        <p:tgtEl>
                                          <p:spTgt spid="121"/>
                                        </p:tgtEl>
                                      </p:cBhvr>
                                    </p:animEffect>
                                  </p:childTnLst>
                                </p:cTn>
                              </p:par>
                            </p:childTnLst>
                          </p:cTn>
                        </p:par>
                      </p:childTnLst>
                    </p:cTn>
                  </p:par>
                  <p:par>
                    <p:cTn id="180" fill="hold">
                      <p:stCondLst>
                        <p:cond delay="indefinite"/>
                      </p:stCondLst>
                      <p:childTnLst>
                        <p:par>
                          <p:cTn id="181" fill="hold">
                            <p:stCondLst>
                              <p:cond delay="0"/>
                            </p:stCondLst>
                            <p:childTnLst>
                              <p:par>
                                <p:cTn id="182" presetID="10" presetClass="exit" presetSubtype="0" fill="hold" nodeType="clickEffect">
                                  <p:stCondLst>
                                    <p:cond delay="0"/>
                                  </p:stCondLst>
                                  <p:childTnLst>
                                    <p:animEffect transition="out" filter="fade">
                                      <p:cBhvr>
                                        <p:cTn id="183" dur="500"/>
                                        <p:tgtEl>
                                          <p:spTgt spid="48"/>
                                        </p:tgtEl>
                                      </p:cBhvr>
                                    </p:animEffect>
                                    <p:set>
                                      <p:cBhvr>
                                        <p:cTn id="184" dur="1" fill="hold">
                                          <p:stCondLst>
                                            <p:cond delay="499"/>
                                          </p:stCondLst>
                                        </p:cTn>
                                        <p:tgtEl>
                                          <p:spTgt spid="48"/>
                                        </p:tgtEl>
                                        <p:attrNameLst>
                                          <p:attrName>style.visibility</p:attrName>
                                        </p:attrNameLst>
                                      </p:cBhvr>
                                      <p:to>
                                        <p:strVal val="hidden"/>
                                      </p:to>
                                    </p:set>
                                  </p:childTnLst>
                                </p:cTn>
                              </p:par>
                              <p:par>
                                <p:cTn id="185" presetID="10" presetClass="exit" presetSubtype="0" fill="hold" nodeType="withEffect">
                                  <p:stCondLst>
                                    <p:cond delay="0"/>
                                  </p:stCondLst>
                                  <p:childTnLst>
                                    <p:animEffect transition="out" filter="fade">
                                      <p:cBhvr>
                                        <p:cTn id="186" dur="500"/>
                                        <p:tgtEl>
                                          <p:spTgt spid="50"/>
                                        </p:tgtEl>
                                      </p:cBhvr>
                                    </p:animEffect>
                                    <p:set>
                                      <p:cBhvr>
                                        <p:cTn id="187" dur="1" fill="hold">
                                          <p:stCondLst>
                                            <p:cond delay="499"/>
                                          </p:stCondLst>
                                        </p:cTn>
                                        <p:tgtEl>
                                          <p:spTgt spid="50"/>
                                        </p:tgtEl>
                                        <p:attrNameLst>
                                          <p:attrName>style.visibility</p:attrName>
                                        </p:attrNameLst>
                                      </p:cBhvr>
                                      <p:to>
                                        <p:strVal val="hidden"/>
                                      </p:to>
                                    </p:set>
                                  </p:childTnLst>
                                </p:cTn>
                              </p:par>
                              <p:par>
                                <p:cTn id="188" presetID="10" presetClass="exit" presetSubtype="0" fill="hold" nodeType="withEffect">
                                  <p:stCondLst>
                                    <p:cond delay="0"/>
                                  </p:stCondLst>
                                  <p:childTnLst>
                                    <p:animEffect transition="out" filter="fade">
                                      <p:cBhvr>
                                        <p:cTn id="189" dur="500"/>
                                        <p:tgtEl>
                                          <p:spTgt spid="52"/>
                                        </p:tgtEl>
                                      </p:cBhvr>
                                    </p:animEffect>
                                    <p:set>
                                      <p:cBhvr>
                                        <p:cTn id="190" dur="1" fill="hold">
                                          <p:stCondLst>
                                            <p:cond delay="499"/>
                                          </p:stCondLst>
                                        </p:cTn>
                                        <p:tgtEl>
                                          <p:spTgt spid="52"/>
                                        </p:tgtEl>
                                        <p:attrNameLst>
                                          <p:attrName>style.visibility</p:attrName>
                                        </p:attrNameLst>
                                      </p:cBhvr>
                                      <p:to>
                                        <p:strVal val="hidden"/>
                                      </p:to>
                                    </p:set>
                                  </p:childTnLst>
                                </p:cTn>
                              </p:par>
                              <p:par>
                                <p:cTn id="191" presetID="10" presetClass="exit" presetSubtype="0" fill="hold" nodeType="withEffect">
                                  <p:stCondLst>
                                    <p:cond delay="0"/>
                                  </p:stCondLst>
                                  <p:childTnLst>
                                    <p:animEffect transition="out" filter="fade">
                                      <p:cBhvr>
                                        <p:cTn id="192" dur="500"/>
                                        <p:tgtEl>
                                          <p:spTgt spid="53"/>
                                        </p:tgtEl>
                                      </p:cBhvr>
                                    </p:animEffect>
                                    <p:set>
                                      <p:cBhvr>
                                        <p:cTn id="193" dur="1" fill="hold">
                                          <p:stCondLst>
                                            <p:cond delay="499"/>
                                          </p:stCondLst>
                                        </p:cTn>
                                        <p:tgtEl>
                                          <p:spTgt spid="53"/>
                                        </p:tgtEl>
                                        <p:attrNameLst>
                                          <p:attrName>style.visibility</p:attrName>
                                        </p:attrNameLst>
                                      </p:cBhvr>
                                      <p:to>
                                        <p:strVal val="hidden"/>
                                      </p:to>
                                    </p:set>
                                  </p:childTnLst>
                                </p:cTn>
                              </p:par>
                              <p:par>
                                <p:cTn id="194" presetID="10" presetClass="exit" presetSubtype="0" fill="hold" nodeType="withEffect">
                                  <p:stCondLst>
                                    <p:cond delay="0"/>
                                  </p:stCondLst>
                                  <p:childTnLst>
                                    <p:animEffect transition="out" filter="fade">
                                      <p:cBhvr>
                                        <p:cTn id="195" dur="500"/>
                                        <p:tgtEl>
                                          <p:spTgt spid="89"/>
                                        </p:tgtEl>
                                      </p:cBhvr>
                                    </p:animEffect>
                                    <p:set>
                                      <p:cBhvr>
                                        <p:cTn id="196" dur="1" fill="hold">
                                          <p:stCondLst>
                                            <p:cond delay="499"/>
                                          </p:stCondLst>
                                        </p:cTn>
                                        <p:tgtEl>
                                          <p:spTgt spid="89"/>
                                        </p:tgtEl>
                                        <p:attrNameLst>
                                          <p:attrName>style.visibility</p:attrName>
                                        </p:attrNameLst>
                                      </p:cBhvr>
                                      <p:to>
                                        <p:strVal val="hidden"/>
                                      </p:to>
                                    </p:set>
                                  </p:childTnLst>
                                </p:cTn>
                              </p:par>
                              <p:par>
                                <p:cTn id="197" presetID="10" presetClass="exit" presetSubtype="0" fill="hold" nodeType="withEffect">
                                  <p:stCondLst>
                                    <p:cond delay="0"/>
                                  </p:stCondLst>
                                  <p:childTnLst>
                                    <p:animEffect transition="out" filter="fade">
                                      <p:cBhvr>
                                        <p:cTn id="198" dur="500"/>
                                        <p:tgtEl>
                                          <p:spTgt spid="90"/>
                                        </p:tgtEl>
                                      </p:cBhvr>
                                    </p:animEffect>
                                    <p:set>
                                      <p:cBhvr>
                                        <p:cTn id="199" dur="1" fill="hold">
                                          <p:stCondLst>
                                            <p:cond delay="499"/>
                                          </p:stCondLst>
                                        </p:cTn>
                                        <p:tgtEl>
                                          <p:spTgt spid="90"/>
                                        </p:tgtEl>
                                        <p:attrNameLst>
                                          <p:attrName>style.visibility</p:attrName>
                                        </p:attrNameLst>
                                      </p:cBhvr>
                                      <p:to>
                                        <p:strVal val="hidden"/>
                                      </p:to>
                                    </p:set>
                                  </p:childTnLst>
                                </p:cTn>
                              </p:par>
                              <p:par>
                                <p:cTn id="200" presetID="10" presetClass="exit" presetSubtype="0" fill="hold" nodeType="withEffect">
                                  <p:stCondLst>
                                    <p:cond delay="0"/>
                                  </p:stCondLst>
                                  <p:childTnLst>
                                    <p:animEffect transition="out" filter="fade">
                                      <p:cBhvr>
                                        <p:cTn id="201" dur="500"/>
                                        <p:tgtEl>
                                          <p:spTgt spid="91"/>
                                        </p:tgtEl>
                                      </p:cBhvr>
                                    </p:animEffect>
                                    <p:set>
                                      <p:cBhvr>
                                        <p:cTn id="202" dur="1" fill="hold">
                                          <p:stCondLst>
                                            <p:cond delay="499"/>
                                          </p:stCondLst>
                                        </p:cTn>
                                        <p:tgtEl>
                                          <p:spTgt spid="91"/>
                                        </p:tgtEl>
                                        <p:attrNameLst>
                                          <p:attrName>style.visibility</p:attrName>
                                        </p:attrNameLst>
                                      </p:cBhvr>
                                      <p:to>
                                        <p:strVal val="hidden"/>
                                      </p:to>
                                    </p:set>
                                  </p:childTnLst>
                                </p:cTn>
                              </p:par>
                              <p:par>
                                <p:cTn id="203" presetID="10" presetClass="exit" presetSubtype="0" fill="hold" nodeType="withEffect">
                                  <p:stCondLst>
                                    <p:cond delay="0"/>
                                  </p:stCondLst>
                                  <p:childTnLst>
                                    <p:animEffect transition="out" filter="fade">
                                      <p:cBhvr>
                                        <p:cTn id="204" dur="500"/>
                                        <p:tgtEl>
                                          <p:spTgt spid="92"/>
                                        </p:tgtEl>
                                      </p:cBhvr>
                                    </p:animEffect>
                                    <p:set>
                                      <p:cBhvr>
                                        <p:cTn id="205" dur="1" fill="hold">
                                          <p:stCondLst>
                                            <p:cond delay="499"/>
                                          </p:stCondLst>
                                        </p:cTn>
                                        <p:tgtEl>
                                          <p:spTgt spid="92"/>
                                        </p:tgtEl>
                                        <p:attrNameLst>
                                          <p:attrName>style.visibility</p:attrName>
                                        </p:attrNameLst>
                                      </p:cBhvr>
                                      <p:to>
                                        <p:strVal val="hidden"/>
                                      </p:to>
                                    </p:set>
                                  </p:childTnLst>
                                </p:cTn>
                              </p:par>
                              <p:par>
                                <p:cTn id="206" presetID="10" presetClass="exit" presetSubtype="0" fill="hold" grpId="1" nodeType="withEffect">
                                  <p:stCondLst>
                                    <p:cond delay="0"/>
                                  </p:stCondLst>
                                  <p:childTnLst>
                                    <p:animEffect transition="out" filter="fade">
                                      <p:cBhvr>
                                        <p:cTn id="207" dur="500"/>
                                        <p:tgtEl>
                                          <p:spTgt spid="94"/>
                                        </p:tgtEl>
                                      </p:cBhvr>
                                    </p:animEffect>
                                    <p:set>
                                      <p:cBhvr>
                                        <p:cTn id="208" dur="1" fill="hold">
                                          <p:stCondLst>
                                            <p:cond delay="499"/>
                                          </p:stCondLst>
                                        </p:cTn>
                                        <p:tgtEl>
                                          <p:spTgt spid="94"/>
                                        </p:tgtEl>
                                        <p:attrNameLst>
                                          <p:attrName>style.visibility</p:attrName>
                                        </p:attrNameLst>
                                      </p:cBhvr>
                                      <p:to>
                                        <p:strVal val="hidden"/>
                                      </p:to>
                                    </p:set>
                                  </p:childTnLst>
                                </p:cTn>
                              </p:par>
                              <p:par>
                                <p:cTn id="209" presetID="10" presetClass="exit" presetSubtype="0" fill="hold" grpId="1" nodeType="withEffect">
                                  <p:stCondLst>
                                    <p:cond delay="0"/>
                                  </p:stCondLst>
                                  <p:childTnLst>
                                    <p:animEffect transition="out" filter="fade">
                                      <p:cBhvr>
                                        <p:cTn id="210" dur="500"/>
                                        <p:tgtEl>
                                          <p:spTgt spid="95"/>
                                        </p:tgtEl>
                                      </p:cBhvr>
                                    </p:animEffect>
                                    <p:set>
                                      <p:cBhvr>
                                        <p:cTn id="211" dur="1" fill="hold">
                                          <p:stCondLst>
                                            <p:cond delay="499"/>
                                          </p:stCondLst>
                                        </p:cTn>
                                        <p:tgtEl>
                                          <p:spTgt spid="95"/>
                                        </p:tgtEl>
                                        <p:attrNameLst>
                                          <p:attrName>style.visibility</p:attrName>
                                        </p:attrNameLst>
                                      </p:cBhvr>
                                      <p:to>
                                        <p:strVal val="hidden"/>
                                      </p:to>
                                    </p:set>
                                  </p:childTnLst>
                                </p:cTn>
                              </p:par>
                              <p:par>
                                <p:cTn id="212" presetID="10" presetClass="exit" presetSubtype="0" fill="hold" grpId="1" nodeType="withEffect">
                                  <p:stCondLst>
                                    <p:cond delay="0"/>
                                  </p:stCondLst>
                                  <p:childTnLst>
                                    <p:animEffect transition="out" filter="fade">
                                      <p:cBhvr>
                                        <p:cTn id="213" dur="500"/>
                                        <p:tgtEl>
                                          <p:spTgt spid="96"/>
                                        </p:tgtEl>
                                      </p:cBhvr>
                                    </p:animEffect>
                                    <p:set>
                                      <p:cBhvr>
                                        <p:cTn id="214" dur="1" fill="hold">
                                          <p:stCondLst>
                                            <p:cond delay="499"/>
                                          </p:stCondLst>
                                        </p:cTn>
                                        <p:tgtEl>
                                          <p:spTgt spid="96"/>
                                        </p:tgtEl>
                                        <p:attrNameLst>
                                          <p:attrName>style.visibility</p:attrName>
                                        </p:attrNameLst>
                                      </p:cBhvr>
                                      <p:to>
                                        <p:strVal val="hidden"/>
                                      </p:to>
                                    </p:set>
                                  </p:childTnLst>
                                </p:cTn>
                              </p:par>
                              <p:par>
                                <p:cTn id="215" presetID="10" presetClass="exit" presetSubtype="0" fill="hold" grpId="1" nodeType="withEffect">
                                  <p:stCondLst>
                                    <p:cond delay="0"/>
                                  </p:stCondLst>
                                  <p:childTnLst>
                                    <p:animEffect transition="out" filter="fade">
                                      <p:cBhvr>
                                        <p:cTn id="216" dur="500"/>
                                        <p:tgtEl>
                                          <p:spTgt spid="97"/>
                                        </p:tgtEl>
                                      </p:cBhvr>
                                    </p:animEffect>
                                    <p:set>
                                      <p:cBhvr>
                                        <p:cTn id="217" dur="1" fill="hold">
                                          <p:stCondLst>
                                            <p:cond delay="499"/>
                                          </p:stCondLst>
                                        </p:cTn>
                                        <p:tgtEl>
                                          <p:spTgt spid="97"/>
                                        </p:tgtEl>
                                        <p:attrNameLst>
                                          <p:attrName>style.visibility</p:attrName>
                                        </p:attrNameLst>
                                      </p:cBhvr>
                                      <p:to>
                                        <p:strVal val="hidden"/>
                                      </p:to>
                                    </p:set>
                                  </p:childTnLst>
                                </p:cTn>
                              </p:par>
                              <p:par>
                                <p:cTn id="218" presetID="10" presetClass="exit" presetSubtype="0" fill="hold" grpId="1" nodeType="withEffect">
                                  <p:stCondLst>
                                    <p:cond delay="0"/>
                                  </p:stCondLst>
                                  <p:childTnLst>
                                    <p:animEffect transition="out" filter="fade">
                                      <p:cBhvr>
                                        <p:cTn id="219" dur="500"/>
                                        <p:tgtEl>
                                          <p:spTgt spid="98"/>
                                        </p:tgtEl>
                                      </p:cBhvr>
                                    </p:animEffect>
                                    <p:set>
                                      <p:cBhvr>
                                        <p:cTn id="220" dur="1" fill="hold">
                                          <p:stCondLst>
                                            <p:cond delay="499"/>
                                          </p:stCondLst>
                                        </p:cTn>
                                        <p:tgtEl>
                                          <p:spTgt spid="98"/>
                                        </p:tgtEl>
                                        <p:attrNameLst>
                                          <p:attrName>style.visibility</p:attrName>
                                        </p:attrNameLst>
                                      </p:cBhvr>
                                      <p:to>
                                        <p:strVal val="hidden"/>
                                      </p:to>
                                    </p:set>
                                  </p:childTnLst>
                                </p:cTn>
                              </p:par>
                              <p:par>
                                <p:cTn id="221" presetID="10" presetClass="exit" presetSubtype="0" fill="hold" grpId="2" nodeType="withEffect">
                                  <p:stCondLst>
                                    <p:cond delay="0"/>
                                  </p:stCondLst>
                                  <p:childTnLst>
                                    <p:animEffect transition="out" filter="fade">
                                      <p:cBhvr>
                                        <p:cTn id="222" dur="500"/>
                                        <p:tgtEl>
                                          <p:spTgt spid="99"/>
                                        </p:tgtEl>
                                      </p:cBhvr>
                                    </p:animEffect>
                                    <p:set>
                                      <p:cBhvr>
                                        <p:cTn id="223" dur="1" fill="hold">
                                          <p:stCondLst>
                                            <p:cond delay="499"/>
                                          </p:stCondLst>
                                        </p:cTn>
                                        <p:tgtEl>
                                          <p:spTgt spid="99"/>
                                        </p:tgtEl>
                                        <p:attrNameLst>
                                          <p:attrName>style.visibility</p:attrName>
                                        </p:attrNameLst>
                                      </p:cBhvr>
                                      <p:to>
                                        <p:strVal val="hidden"/>
                                      </p:to>
                                    </p:set>
                                  </p:childTnLst>
                                </p:cTn>
                              </p:par>
                              <p:par>
                                <p:cTn id="224" presetID="10" presetClass="exit" presetSubtype="0" fill="hold" grpId="1" nodeType="withEffect">
                                  <p:stCondLst>
                                    <p:cond delay="0"/>
                                  </p:stCondLst>
                                  <p:childTnLst>
                                    <p:animEffect transition="out" filter="fade">
                                      <p:cBhvr>
                                        <p:cTn id="225" dur="500"/>
                                        <p:tgtEl>
                                          <p:spTgt spid="100"/>
                                        </p:tgtEl>
                                      </p:cBhvr>
                                    </p:animEffect>
                                    <p:set>
                                      <p:cBhvr>
                                        <p:cTn id="226" dur="1" fill="hold">
                                          <p:stCondLst>
                                            <p:cond delay="499"/>
                                          </p:stCondLst>
                                        </p:cTn>
                                        <p:tgtEl>
                                          <p:spTgt spid="100"/>
                                        </p:tgtEl>
                                        <p:attrNameLst>
                                          <p:attrName>style.visibility</p:attrName>
                                        </p:attrNameLst>
                                      </p:cBhvr>
                                      <p:to>
                                        <p:strVal val="hidden"/>
                                      </p:to>
                                    </p:set>
                                  </p:childTnLst>
                                </p:cTn>
                              </p:par>
                              <p:par>
                                <p:cTn id="227" presetID="10" presetClass="exit" presetSubtype="0" fill="hold" grpId="1" nodeType="withEffect">
                                  <p:stCondLst>
                                    <p:cond delay="0"/>
                                  </p:stCondLst>
                                  <p:childTnLst>
                                    <p:animEffect transition="out" filter="fade">
                                      <p:cBhvr>
                                        <p:cTn id="228" dur="500"/>
                                        <p:tgtEl>
                                          <p:spTgt spid="102"/>
                                        </p:tgtEl>
                                      </p:cBhvr>
                                    </p:animEffect>
                                    <p:set>
                                      <p:cBhvr>
                                        <p:cTn id="229" dur="1" fill="hold">
                                          <p:stCondLst>
                                            <p:cond delay="499"/>
                                          </p:stCondLst>
                                        </p:cTn>
                                        <p:tgtEl>
                                          <p:spTgt spid="102"/>
                                        </p:tgtEl>
                                        <p:attrNameLst>
                                          <p:attrName>style.visibility</p:attrName>
                                        </p:attrNameLst>
                                      </p:cBhvr>
                                      <p:to>
                                        <p:strVal val="hidden"/>
                                      </p:to>
                                    </p:set>
                                  </p:childTnLst>
                                </p:cTn>
                              </p:par>
                              <p:par>
                                <p:cTn id="230" presetID="10" presetClass="exit" presetSubtype="0" fill="hold" grpId="1" nodeType="withEffect">
                                  <p:stCondLst>
                                    <p:cond delay="0"/>
                                  </p:stCondLst>
                                  <p:childTnLst>
                                    <p:animEffect transition="out" filter="fade">
                                      <p:cBhvr>
                                        <p:cTn id="231" dur="500"/>
                                        <p:tgtEl>
                                          <p:spTgt spid="103"/>
                                        </p:tgtEl>
                                      </p:cBhvr>
                                    </p:animEffect>
                                    <p:set>
                                      <p:cBhvr>
                                        <p:cTn id="232" dur="1" fill="hold">
                                          <p:stCondLst>
                                            <p:cond delay="499"/>
                                          </p:stCondLst>
                                        </p:cTn>
                                        <p:tgtEl>
                                          <p:spTgt spid="103"/>
                                        </p:tgtEl>
                                        <p:attrNameLst>
                                          <p:attrName>style.visibility</p:attrName>
                                        </p:attrNameLst>
                                      </p:cBhvr>
                                      <p:to>
                                        <p:strVal val="hidden"/>
                                      </p:to>
                                    </p:set>
                                  </p:childTnLst>
                                </p:cTn>
                              </p:par>
                              <p:par>
                                <p:cTn id="233" presetID="10" presetClass="exit" presetSubtype="0" fill="hold" grpId="1" nodeType="withEffect">
                                  <p:stCondLst>
                                    <p:cond delay="0"/>
                                  </p:stCondLst>
                                  <p:childTnLst>
                                    <p:animEffect transition="out" filter="fade">
                                      <p:cBhvr>
                                        <p:cTn id="234" dur="500"/>
                                        <p:tgtEl>
                                          <p:spTgt spid="104"/>
                                        </p:tgtEl>
                                      </p:cBhvr>
                                    </p:animEffect>
                                    <p:set>
                                      <p:cBhvr>
                                        <p:cTn id="235" dur="1" fill="hold">
                                          <p:stCondLst>
                                            <p:cond delay="499"/>
                                          </p:stCondLst>
                                        </p:cTn>
                                        <p:tgtEl>
                                          <p:spTgt spid="104"/>
                                        </p:tgtEl>
                                        <p:attrNameLst>
                                          <p:attrName>style.visibility</p:attrName>
                                        </p:attrNameLst>
                                      </p:cBhvr>
                                      <p:to>
                                        <p:strVal val="hidden"/>
                                      </p:to>
                                    </p:set>
                                  </p:childTnLst>
                                </p:cTn>
                              </p:par>
                              <p:par>
                                <p:cTn id="236" presetID="10" presetClass="exit" presetSubtype="0" fill="hold" grpId="1" nodeType="withEffect">
                                  <p:stCondLst>
                                    <p:cond delay="0"/>
                                  </p:stCondLst>
                                  <p:childTnLst>
                                    <p:animEffect transition="out" filter="fade">
                                      <p:cBhvr>
                                        <p:cTn id="237" dur="500"/>
                                        <p:tgtEl>
                                          <p:spTgt spid="105"/>
                                        </p:tgtEl>
                                      </p:cBhvr>
                                    </p:animEffect>
                                    <p:set>
                                      <p:cBhvr>
                                        <p:cTn id="238" dur="1" fill="hold">
                                          <p:stCondLst>
                                            <p:cond delay="499"/>
                                          </p:stCondLst>
                                        </p:cTn>
                                        <p:tgtEl>
                                          <p:spTgt spid="105"/>
                                        </p:tgtEl>
                                        <p:attrNameLst>
                                          <p:attrName>style.visibility</p:attrName>
                                        </p:attrNameLst>
                                      </p:cBhvr>
                                      <p:to>
                                        <p:strVal val="hidden"/>
                                      </p:to>
                                    </p:set>
                                  </p:childTnLst>
                                </p:cTn>
                              </p:par>
                              <p:par>
                                <p:cTn id="239" presetID="10" presetClass="exit" presetSubtype="0" fill="hold" grpId="1" nodeType="withEffect">
                                  <p:stCondLst>
                                    <p:cond delay="0"/>
                                  </p:stCondLst>
                                  <p:childTnLst>
                                    <p:animEffect transition="out" filter="fade">
                                      <p:cBhvr>
                                        <p:cTn id="240" dur="500"/>
                                        <p:tgtEl>
                                          <p:spTgt spid="107"/>
                                        </p:tgtEl>
                                      </p:cBhvr>
                                    </p:animEffect>
                                    <p:set>
                                      <p:cBhvr>
                                        <p:cTn id="241" dur="1" fill="hold">
                                          <p:stCondLst>
                                            <p:cond delay="499"/>
                                          </p:stCondLst>
                                        </p:cTn>
                                        <p:tgtEl>
                                          <p:spTgt spid="107"/>
                                        </p:tgtEl>
                                        <p:attrNameLst>
                                          <p:attrName>style.visibility</p:attrName>
                                        </p:attrNameLst>
                                      </p:cBhvr>
                                      <p:to>
                                        <p:strVal val="hidden"/>
                                      </p:to>
                                    </p:set>
                                  </p:childTnLst>
                                </p:cTn>
                              </p:par>
                              <p:par>
                                <p:cTn id="242" presetID="10" presetClass="exit" presetSubtype="0" fill="hold" grpId="3" nodeType="withEffect">
                                  <p:stCondLst>
                                    <p:cond delay="0"/>
                                  </p:stCondLst>
                                  <p:childTnLst>
                                    <p:animEffect transition="out" filter="fade">
                                      <p:cBhvr>
                                        <p:cTn id="243" dur="500"/>
                                        <p:tgtEl>
                                          <p:spTgt spid="106"/>
                                        </p:tgtEl>
                                      </p:cBhvr>
                                    </p:animEffect>
                                    <p:set>
                                      <p:cBhvr>
                                        <p:cTn id="244" dur="1" fill="hold">
                                          <p:stCondLst>
                                            <p:cond delay="499"/>
                                          </p:stCondLst>
                                        </p:cTn>
                                        <p:tgtEl>
                                          <p:spTgt spid="106"/>
                                        </p:tgtEl>
                                        <p:attrNameLst>
                                          <p:attrName>style.visibility</p:attrName>
                                        </p:attrNameLst>
                                      </p:cBhvr>
                                      <p:to>
                                        <p:strVal val="hidden"/>
                                      </p:to>
                                    </p:set>
                                  </p:childTnLst>
                                </p:cTn>
                              </p:par>
                              <p:par>
                                <p:cTn id="245" presetID="10" presetClass="exit" presetSubtype="0" fill="hold" grpId="2" nodeType="withEffect">
                                  <p:stCondLst>
                                    <p:cond delay="0"/>
                                  </p:stCondLst>
                                  <p:childTnLst>
                                    <p:animEffect transition="out" filter="fade">
                                      <p:cBhvr>
                                        <p:cTn id="246" dur="500"/>
                                        <p:tgtEl>
                                          <p:spTgt spid="112"/>
                                        </p:tgtEl>
                                      </p:cBhvr>
                                    </p:animEffect>
                                    <p:set>
                                      <p:cBhvr>
                                        <p:cTn id="247" dur="1" fill="hold">
                                          <p:stCondLst>
                                            <p:cond delay="499"/>
                                          </p:stCondLst>
                                        </p:cTn>
                                        <p:tgtEl>
                                          <p:spTgt spid="112"/>
                                        </p:tgtEl>
                                        <p:attrNameLst>
                                          <p:attrName>style.visibility</p:attrName>
                                        </p:attrNameLst>
                                      </p:cBhvr>
                                      <p:to>
                                        <p:strVal val="hidden"/>
                                      </p:to>
                                    </p:set>
                                  </p:childTnLst>
                                </p:cTn>
                              </p:par>
                              <p:par>
                                <p:cTn id="248" presetID="10" presetClass="exit" presetSubtype="0" fill="hold" grpId="2" nodeType="withEffect">
                                  <p:stCondLst>
                                    <p:cond delay="0"/>
                                  </p:stCondLst>
                                  <p:childTnLst>
                                    <p:animEffect transition="out" filter="fade">
                                      <p:cBhvr>
                                        <p:cTn id="249" dur="500"/>
                                        <p:tgtEl>
                                          <p:spTgt spid="113"/>
                                        </p:tgtEl>
                                      </p:cBhvr>
                                    </p:animEffect>
                                    <p:set>
                                      <p:cBhvr>
                                        <p:cTn id="250" dur="1" fill="hold">
                                          <p:stCondLst>
                                            <p:cond delay="499"/>
                                          </p:stCondLst>
                                        </p:cTn>
                                        <p:tgtEl>
                                          <p:spTgt spid="113"/>
                                        </p:tgtEl>
                                        <p:attrNameLst>
                                          <p:attrName>style.visibility</p:attrName>
                                        </p:attrNameLst>
                                      </p:cBhvr>
                                      <p:to>
                                        <p:strVal val="hidden"/>
                                      </p:to>
                                    </p:set>
                                  </p:childTnLst>
                                </p:cTn>
                              </p:par>
                              <p:par>
                                <p:cTn id="251" presetID="10" presetClass="exit" presetSubtype="0" fill="hold" grpId="2" nodeType="withEffect">
                                  <p:stCondLst>
                                    <p:cond delay="0"/>
                                  </p:stCondLst>
                                  <p:childTnLst>
                                    <p:animEffect transition="out" filter="fade">
                                      <p:cBhvr>
                                        <p:cTn id="252" dur="500"/>
                                        <p:tgtEl>
                                          <p:spTgt spid="114"/>
                                        </p:tgtEl>
                                      </p:cBhvr>
                                    </p:animEffect>
                                    <p:set>
                                      <p:cBhvr>
                                        <p:cTn id="253" dur="1" fill="hold">
                                          <p:stCondLst>
                                            <p:cond delay="499"/>
                                          </p:stCondLst>
                                        </p:cTn>
                                        <p:tgtEl>
                                          <p:spTgt spid="114"/>
                                        </p:tgtEl>
                                        <p:attrNameLst>
                                          <p:attrName>style.visibility</p:attrName>
                                        </p:attrNameLst>
                                      </p:cBhvr>
                                      <p:to>
                                        <p:strVal val="hidden"/>
                                      </p:to>
                                    </p:set>
                                  </p:childTnLst>
                                </p:cTn>
                              </p:par>
                              <p:par>
                                <p:cTn id="254" presetID="10" presetClass="exit" presetSubtype="0" fill="hold" grpId="1" nodeType="withEffect">
                                  <p:stCondLst>
                                    <p:cond delay="0"/>
                                  </p:stCondLst>
                                  <p:childTnLst>
                                    <p:animEffect transition="out" filter="fade">
                                      <p:cBhvr>
                                        <p:cTn id="255" dur="500"/>
                                        <p:tgtEl>
                                          <p:spTgt spid="115"/>
                                        </p:tgtEl>
                                      </p:cBhvr>
                                    </p:animEffect>
                                    <p:set>
                                      <p:cBhvr>
                                        <p:cTn id="256" dur="1" fill="hold">
                                          <p:stCondLst>
                                            <p:cond delay="499"/>
                                          </p:stCondLst>
                                        </p:cTn>
                                        <p:tgtEl>
                                          <p:spTgt spid="115"/>
                                        </p:tgtEl>
                                        <p:attrNameLst>
                                          <p:attrName>style.visibility</p:attrName>
                                        </p:attrNameLst>
                                      </p:cBhvr>
                                      <p:to>
                                        <p:strVal val="hidden"/>
                                      </p:to>
                                    </p:set>
                                  </p:childTnLst>
                                </p:cTn>
                              </p:par>
                              <p:par>
                                <p:cTn id="257" presetID="10" presetClass="exit" presetSubtype="0" fill="hold" nodeType="withEffect">
                                  <p:stCondLst>
                                    <p:cond delay="0"/>
                                  </p:stCondLst>
                                  <p:childTnLst>
                                    <p:animEffect transition="out" filter="fade">
                                      <p:cBhvr>
                                        <p:cTn id="258" dur="500"/>
                                        <p:tgtEl>
                                          <p:spTgt spid="109"/>
                                        </p:tgtEl>
                                      </p:cBhvr>
                                    </p:animEffect>
                                    <p:set>
                                      <p:cBhvr>
                                        <p:cTn id="259" dur="1" fill="hold">
                                          <p:stCondLst>
                                            <p:cond delay="499"/>
                                          </p:stCondLst>
                                        </p:cTn>
                                        <p:tgtEl>
                                          <p:spTgt spid="109"/>
                                        </p:tgtEl>
                                        <p:attrNameLst>
                                          <p:attrName>style.visibility</p:attrName>
                                        </p:attrNameLst>
                                      </p:cBhvr>
                                      <p:to>
                                        <p:strVal val="hidden"/>
                                      </p:to>
                                    </p:set>
                                  </p:childTnLst>
                                </p:cTn>
                              </p:par>
                              <p:par>
                                <p:cTn id="260" presetID="10" presetClass="exit" presetSubtype="0" fill="hold" nodeType="withEffect">
                                  <p:stCondLst>
                                    <p:cond delay="0"/>
                                  </p:stCondLst>
                                  <p:childTnLst>
                                    <p:animEffect transition="out" filter="fade">
                                      <p:cBhvr>
                                        <p:cTn id="261" dur="500"/>
                                        <p:tgtEl>
                                          <p:spTgt spid="126"/>
                                        </p:tgtEl>
                                      </p:cBhvr>
                                    </p:animEffect>
                                    <p:set>
                                      <p:cBhvr>
                                        <p:cTn id="262" dur="1" fill="hold">
                                          <p:stCondLst>
                                            <p:cond delay="499"/>
                                          </p:stCondLst>
                                        </p:cTn>
                                        <p:tgtEl>
                                          <p:spTgt spid="126"/>
                                        </p:tgtEl>
                                        <p:attrNameLst>
                                          <p:attrName>style.visibility</p:attrName>
                                        </p:attrNameLst>
                                      </p:cBhvr>
                                      <p:to>
                                        <p:strVal val="hidden"/>
                                      </p:to>
                                    </p:set>
                                  </p:childTnLst>
                                </p:cTn>
                              </p:par>
                              <p:par>
                                <p:cTn id="263" presetID="10" presetClass="exit" presetSubtype="0" fill="hold" grpId="2" nodeType="withEffect">
                                  <p:stCondLst>
                                    <p:cond delay="0"/>
                                  </p:stCondLst>
                                  <p:childTnLst>
                                    <p:animEffect transition="out" filter="fade">
                                      <p:cBhvr>
                                        <p:cTn id="264" dur="500"/>
                                        <p:tgtEl>
                                          <p:spTgt spid="127"/>
                                        </p:tgtEl>
                                      </p:cBhvr>
                                    </p:animEffect>
                                    <p:set>
                                      <p:cBhvr>
                                        <p:cTn id="265" dur="1" fill="hold">
                                          <p:stCondLst>
                                            <p:cond delay="499"/>
                                          </p:stCondLst>
                                        </p:cTn>
                                        <p:tgtEl>
                                          <p:spTgt spid="127"/>
                                        </p:tgtEl>
                                        <p:attrNameLst>
                                          <p:attrName>style.visibility</p:attrName>
                                        </p:attrNameLst>
                                      </p:cBhvr>
                                      <p:to>
                                        <p:strVal val="hidden"/>
                                      </p:to>
                                    </p:set>
                                  </p:childTnLst>
                                </p:cTn>
                              </p:par>
                              <p:par>
                                <p:cTn id="266" presetID="10" presetClass="exit" presetSubtype="0" fill="hold" grpId="1" nodeType="withEffect">
                                  <p:stCondLst>
                                    <p:cond delay="0"/>
                                  </p:stCondLst>
                                  <p:childTnLst>
                                    <p:animEffect transition="out" filter="fade">
                                      <p:cBhvr>
                                        <p:cTn id="267" dur="500"/>
                                        <p:tgtEl>
                                          <p:spTgt spid="128"/>
                                        </p:tgtEl>
                                      </p:cBhvr>
                                    </p:animEffect>
                                    <p:set>
                                      <p:cBhvr>
                                        <p:cTn id="268" dur="1" fill="hold">
                                          <p:stCondLst>
                                            <p:cond delay="499"/>
                                          </p:stCondLst>
                                        </p:cTn>
                                        <p:tgtEl>
                                          <p:spTgt spid="128"/>
                                        </p:tgtEl>
                                        <p:attrNameLst>
                                          <p:attrName>style.visibility</p:attrName>
                                        </p:attrNameLst>
                                      </p:cBhvr>
                                      <p:to>
                                        <p:strVal val="hidden"/>
                                      </p:to>
                                    </p:set>
                                  </p:childTnLst>
                                </p:cTn>
                              </p:par>
                              <p:par>
                                <p:cTn id="269" presetID="10" presetClass="exit" presetSubtype="0" fill="hold" nodeType="withEffect">
                                  <p:stCondLst>
                                    <p:cond delay="0"/>
                                  </p:stCondLst>
                                  <p:childTnLst>
                                    <p:animEffect transition="out" filter="fade">
                                      <p:cBhvr>
                                        <p:cTn id="270" dur="500"/>
                                        <p:tgtEl>
                                          <p:spTgt spid="117"/>
                                        </p:tgtEl>
                                      </p:cBhvr>
                                    </p:animEffect>
                                    <p:set>
                                      <p:cBhvr>
                                        <p:cTn id="271" dur="1" fill="hold">
                                          <p:stCondLst>
                                            <p:cond delay="499"/>
                                          </p:stCondLst>
                                        </p:cTn>
                                        <p:tgtEl>
                                          <p:spTgt spid="117"/>
                                        </p:tgtEl>
                                        <p:attrNameLst>
                                          <p:attrName>style.visibility</p:attrName>
                                        </p:attrNameLst>
                                      </p:cBhvr>
                                      <p:to>
                                        <p:strVal val="hidden"/>
                                      </p:to>
                                    </p:set>
                                  </p:childTnLst>
                                </p:cTn>
                              </p:par>
                              <p:par>
                                <p:cTn id="272" presetID="10" presetClass="exit" presetSubtype="0" fill="hold" nodeType="withEffect">
                                  <p:stCondLst>
                                    <p:cond delay="0"/>
                                  </p:stCondLst>
                                  <p:childTnLst>
                                    <p:animEffect transition="out" filter="fade">
                                      <p:cBhvr>
                                        <p:cTn id="273" dur="500"/>
                                        <p:tgtEl>
                                          <p:spTgt spid="125"/>
                                        </p:tgtEl>
                                      </p:cBhvr>
                                    </p:animEffect>
                                    <p:set>
                                      <p:cBhvr>
                                        <p:cTn id="274" dur="1" fill="hold">
                                          <p:stCondLst>
                                            <p:cond delay="499"/>
                                          </p:stCondLst>
                                        </p:cTn>
                                        <p:tgtEl>
                                          <p:spTgt spid="125"/>
                                        </p:tgtEl>
                                        <p:attrNameLst>
                                          <p:attrName>style.visibility</p:attrName>
                                        </p:attrNameLst>
                                      </p:cBhvr>
                                      <p:to>
                                        <p:strVal val="hidden"/>
                                      </p:to>
                                    </p:set>
                                  </p:childTnLst>
                                </p:cTn>
                              </p:par>
                              <p:par>
                                <p:cTn id="275" presetID="10" presetClass="exit" presetSubtype="0" fill="hold" nodeType="withEffect">
                                  <p:stCondLst>
                                    <p:cond delay="0"/>
                                  </p:stCondLst>
                                  <p:childTnLst>
                                    <p:animEffect transition="out" filter="fade">
                                      <p:cBhvr>
                                        <p:cTn id="276" dur="500"/>
                                        <p:tgtEl>
                                          <p:spTgt spid="122"/>
                                        </p:tgtEl>
                                      </p:cBhvr>
                                    </p:animEffect>
                                    <p:set>
                                      <p:cBhvr>
                                        <p:cTn id="277" dur="1" fill="hold">
                                          <p:stCondLst>
                                            <p:cond delay="499"/>
                                          </p:stCondLst>
                                        </p:cTn>
                                        <p:tgtEl>
                                          <p:spTgt spid="122"/>
                                        </p:tgtEl>
                                        <p:attrNameLst>
                                          <p:attrName>style.visibility</p:attrName>
                                        </p:attrNameLst>
                                      </p:cBhvr>
                                      <p:to>
                                        <p:strVal val="hidden"/>
                                      </p:to>
                                    </p:set>
                                  </p:childTnLst>
                                </p:cTn>
                              </p:par>
                              <p:par>
                                <p:cTn id="278" presetID="10" presetClass="exit" presetSubtype="0" fill="hold" nodeType="withEffect">
                                  <p:stCondLst>
                                    <p:cond delay="0"/>
                                  </p:stCondLst>
                                  <p:childTnLst>
                                    <p:animEffect transition="out" filter="fade">
                                      <p:cBhvr>
                                        <p:cTn id="279" dur="500"/>
                                        <p:tgtEl>
                                          <p:spTgt spid="123"/>
                                        </p:tgtEl>
                                      </p:cBhvr>
                                    </p:animEffect>
                                    <p:set>
                                      <p:cBhvr>
                                        <p:cTn id="280" dur="1" fill="hold">
                                          <p:stCondLst>
                                            <p:cond delay="499"/>
                                          </p:stCondLst>
                                        </p:cTn>
                                        <p:tgtEl>
                                          <p:spTgt spid="123"/>
                                        </p:tgtEl>
                                        <p:attrNameLst>
                                          <p:attrName>style.visibility</p:attrName>
                                        </p:attrNameLst>
                                      </p:cBhvr>
                                      <p:to>
                                        <p:strVal val="hidden"/>
                                      </p:to>
                                    </p:set>
                                  </p:childTnLst>
                                </p:cTn>
                              </p:par>
                              <p:par>
                                <p:cTn id="281" presetID="10" presetClass="exit" presetSubtype="0" fill="hold" nodeType="withEffect">
                                  <p:stCondLst>
                                    <p:cond delay="0"/>
                                  </p:stCondLst>
                                  <p:childTnLst>
                                    <p:animEffect transition="out" filter="fade">
                                      <p:cBhvr>
                                        <p:cTn id="282" dur="500"/>
                                        <p:tgtEl>
                                          <p:spTgt spid="124"/>
                                        </p:tgtEl>
                                      </p:cBhvr>
                                    </p:animEffect>
                                    <p:set>
                                      <p:cBhvr>
                                        <p:cTn id="283" dur="1" fill="hold">
                                          <p:stCondLst>
                                            <p:cond delay="499"/>
                                          </p:stCondLst>
                                        </p:cTn>
                                        <p:tgtEl>
                                          <p:spTgt spid="124"/>
                                        </p:tgtEl>
                                        <p:attrNameLst>
                                          <p:attrName>style.visibility</p:attrName>
                                        </p:attrNameLst>
                                      </p:cBhvr>
                                      <p:to>
                                        <p:strVal val="hidden"/>
                                      </p:to>
                                    </p:set>
                                  </p:childTnLst>
                                </p:cTn>
                              </p:par>
                              <p:par>
                                <p:cTn id="284" presetID="10" presetClass="exit" presetSubtype="0" fill="hold" grpId="1" nodeType="withEffect">
                                  <p:stCondLst>
                                    <p:cond delay="0"/>
                                  </p:stCondLst>
                                  <p:childTnLst>
                                    <p:animEffect transition="out" filter="fade">
                                      <p:cBhvr>
                                        <p:cTn id="285" dur="500"/>
                                        <p:tgtEl>
                                          <p:spTgt spid="108"/>
                                        </p:tgtEl>
                                      </p:cBhvr>
                                    </p:animEffect>
                                    <p:set>
                                      <p:cBhvr>
                                        <p:cTn id="286" dur="1" fill="hold">
                                          <p:stCondLst>
                                            <p:cond delay="499"/>
                                          </p:stCondLst>
                                        </p:cTn>
                                        <p:tgtEl>
                                          <p:spTgt spid="108"/>
                                        </p:tgtEl>
                                        <p:attrNameLst>
                                          <p:attrName>style.visibility</p:attrName>
                                        </p:attrNameLst>
                                      </p:cBhvr>
                                      <p:to>
                                        <p:strVal val="hidden"/>
                                      </p:to>
                                    </p:set>
                                  </p:childTnLst>
                                </p:cTn>
                              </p:par>
                              <p:par>
                                <p:cTn id="287" presetID="10" presetClass="exit" presetSubtype="0" fill="hold" grpId="1" nodeType="withEffect">
                                  <p:stCondLst>
                                    <p:cond delay="0"/>
                                  </p:stCondLst>
                                  <p:childTnLst>
                                    <p:animEffect transition="out" filter="fade">
                                      <p:cBhvr>
                                        <p:cTn id="288" dur="500"/>
                                        <p:tgtEl>
                                          <p:spTgt spid="111"/>
                                        </p:tgtEl>
                                      </p:cBhvr>
                                    </p:animEffect>
                                    <p:set>
                                      <p:cBhvr>
                                        <p:cTn id="289" dur="1" fill="hold">
                                          <p:stCondLst>
                                            <p:cond delay="499"/>
                                          </p:stCondLst>
                                        </p:cTn>
                                        <p:tgtEl>
                                          <p:spTgt spid="111"/>
                                        </p:tgtEl>
                                        <p:attrNameLst>
                                          <p:attrName>style.visibility</p:attrName>
                                        </p:attrNameLst>
                                      </p:cBhvr>
                                      <p:to>
                                        <p:strVal val="hidden"/>
                                      </p:to>
                                    </p:set>
                                  </p:childTnLst>
                                </p:cTn>
                              </p:par>
                              <p:par>
                                <p:cTn id="290" presetID="10" presetClass="exit" presetSubtype="0" fill="hold" nodeType="withEffect">
                                  <p:stCondLst>
                                    <p:cond delay="0"/>
                                  </p:stCondLst>
                                  <p:childTnLst>
                                    <p:animEffect transition="out" filter="fade">
                                      <p:cBhvr>
                                        <p:cTn id="291" dur="500"/>
                                        <p:tgtEl>
                                          <p:spTgt spid="116"/>
                                        </p:tgtEl>
                                      </p:cBhvr>
                                    </p:animEffect>
                                    <p:set>
                                      <p:cBhvr>
                                        <p:cTn id="292" dur="1" fill="hold">
                                          <p:stCondLst>
                                            <p:cond delay="499"/>
                                          </p:stCondLst>
                                        </p:cTn>
                                        <p:tgtEl>
                                          <p:spTgt spid="116"/>
                                        </p:tgtEl>
                                        <p:attrNameLst>
                                          <p:attrName>style.visibility</p:attrName>
                                        </p:attrNameLst>
                                      </p:cBhvr>
                                      <p:to>
                                        <p:strVal val="hidden"/>
                                      </p:to>
                                    </p:set>
                                  </p:childTnLst>
                                </p:cTn>
                              </p:par>
                              <p:par>
                                <p:cTn id="293" presetID="10" presetClass="exit" presetSubtype="0" fill="hold" nodeType="withEffect">
                                  <p:stCondLst>
                                    <p:cond delay="0"/>
                                  </p:stCondLst>
                                  <p:childTnLst>
                                    <p:animEffect transition="out" filter="fade">
                                      <p:cBhvr>
                                        <p:cTn id="294" dur="500"/>
                                        <p:tgtEl>
                                          <p:spTgt spid="118"/>
                                        </p:tgtEl>
                                      </p:cBhvr>
                                    </p:animEffect>
                                    <p:set>
                                      <p:cBhvr>
                                        <p:cTn id="295" dur="1" fill="hold">
                                          <p:stCondLst>
                                            <p:cond delay="499"/>
                                          </p:stCondLst>
                                        </p:cTn>
                                        <p:tgtEl>
                                          <p:spTgt spid="118"/>
                                        </p:tgtEl>
                                        <p:attrNameLst>
                                          <p:attrName>style.visibility</p:attrName>
                                        </p:attrNameLst>
                                      </p:cBhvr>
                                      <p:to>
                                        <p:strVal val="hidden"/>
                                      </p:to>
                                    </p:set>
                                  </p:childTnLst>
                                </p:cTn>
                              </p:par>
                              <p:par>
                                <p:cTn id="296" presetID="10" presetClass="exit" presetSubtype="0" fill="hold" nodeType="withEffect">
                                  <p:stCondLst>
                                    <p:cond delay="0"/>
                                  </p:stCondLst>
                                  <p:childTnLst>
                                    <p:animEffect transition="out" filter="fade">
                                      <p:cBhvr>
                                        <p:cTn id="297" dur="500"/>
                                        <p:tgtEl>
                                          <p:spTgt spid="119"/>
                                        </p:tgtEl>
                                      </p:cBhvr>
                                    </p:animEffect>
                                    <p:set>
                                      <p:cBhvr>
                                        <p:cTn id="298" dur="1" fill="hold">
                                          <p:stCondLst>
                                            <p:cond delay="499"/>
                                          </p:stCondLst>
                                        </p:cTn>
                                        <p:tgtEl>
                                          <p:spTgt spid="119"/>
                                        </p:tgtEl>
                                        <p:attrNameLst>
                                          <p:attrName>style.visibility</p:attrName>
                                        </p:attrNameLst>
                                      </p:cBhvr>
                                      <p:to>
                                        <p:strVal val="hidden"/>
                                      </p:to>
                                    </p:set>
                                  </p:childTnLst>
                                </p:cTn>
                              </p:par>
                              <p:par>
                                <p:cTn id="299" presetID="10" presetClass="exit" presetSubtype="0" fill="hold" nodeType="withEffect">
                                  <p:stCondLst>
                                    <p:cond delay="0"/>
                                  </p:stCondLst>
                                  <p:childTnLst>
                                    <p:animEffect transition="out" filter="fade">
                                      <p:cBhvr>
                                        <p:cTn id="300" dur="500"/>
                                        <p:tgtEl>
                                          <p:spTgt spid="121"/>
                                        </p:tgtEl>
                                      </p:cBhvr>
                                    </p:animEffect>
                                    <p:set>
                                      <p:cBhvr>
                                        <p:cTn id="301" dur="1" fill="hold">
                                          <p:stCondLst>
                                            <p:cond delay="499"/>
                                          </p:stCondLst>
                                        </p:cTn>
                                        <p:tgtEl>
                                          <p:spTgt spid="121"/>
                                        </p:tgtEl>
                                        <p:attrNameLst>
                                          <p:attrName>style.visibility</p:attrName>
                                        </p:attrNameLst>
                                      </p:cBhvr>
                                      <p:to>
                                        <p:strVal val="hidden"/>
                                      </p:to>
                                    </p:set>
                                  </p:childTnLst>
                                </p:cTn>
                              </p:par>
                              <p:par>
                                <p:cTn id="302" presetID="10" presetClass="exit" presetSubtype="0" fill="hold" nodeType="withEffect">
                                  <p:stCondLst>
                                    <p:cond delay="0"/>
                                  </p:stCondLst>
                                  <p:childTnLst>
                                    <p:animEffect transition="out" filter="fade">
                                      <p:cBhvr>
                                        <p:cTn id="303" dur="500"/>
                                        <p:tgtEl>
                                          <p:spTgt spid="120"/>
                                        </p:tgtEl>
                                      </p:cBhvr>
                                    </p:animEffect>
                                    <p:set>
                                      <p:cBhvr>
                                        <p:cTn id="304" dur="1" fill="hold">
                                          <p:stCondLst>
                                            <p:cond delay="499"/>
                                          </p:stCondLst>
                                        </p:cTn>
                                        <p:tgtEl>
                                          <p:spTgt spid="120"/>
                                        </p:tgtEl>
                                        <p:attrNameLst>
                                          <p:attrName>style.visibility</p:attrName>
                                        </p:attrNameLst>
                                      </p:cBhvr>
                                      <p:to>
                                        <p:strVal val="hidden"/>
                                      </p:to>
                                    </p:set>
                                  </p:childTnLst>
                                </p:cTn>
                              </p:par>
                              <p:par>
                                <p:cTn id="305" presetID="10" presetClass="exit" presetSubtype="0" fill="hold" nodeType="withEffect">
                                  <p:stCondLst>
                                    <p:cond delay="0"/>
                                  </p:stCondLst>
                                  <p:childTnLst>
                                    <p:animEffect transition="out" filter="fade">
                                      <p:cBhvr>
                                        <p:cTn id="306" dur="500"/>
                                        <p:tgtEl>
                                          <p:spTgt spid="47"/>
                                        </p:tgtEl>
                                      </p:cBhvr>
                                    </p:animEffect>
                                    <p:set>
                                      <p:cBhvr>
                                        <p:cTn id="307" dur="1" fill="hold">
                                          <p:stCondLst>
                                            <p:cond delay="499"/>
                                          </p:stCondLst>
                                        </p:cTn>
                                        <p:tgtEl>
                                          <p:spTgt spid="47"/>
                                        </p:tgtEl>
                                        <p:attrNameLst>
                                          <p:attrName>style.visibility</p:attrName>
                                        </p:attrNameLst>
                                      </p:cBhvr>
                                      <p:to>
                                        <p:strVal val="hidden"/>
                                      </p:to>
                                    </p:set>
                                  </p:childTnLst>
                                </p:cTn>
                              </p:par>
                              <p:par>
                                <p:cTn id="308" presetID="10" presetClass="exit" presetSubtype="0" fill="hold" grpId="0" nodeType="withEffect">
                                  <p:stCondLst>
                                    <p:cond delay="0"/>
                                  </p:stCondLst>
                                  <p:childTnLst>
                                    <p:animEffect transition="out" filter="fade">
                                      <p:cBhvr>
                                        <p:cTn id="309" dur="500"/>
                                        <p:tgtEl>
                                          <p:spTgt spid="93"/>
                                        </p:tgtEl>
                                      </p:cBhvr>
                                    </p:animEffect>
                                    <p:set>
                                      <p:cBhvr>
                                        <p:cTn id="310" dur="1" fill="hold">
                                          <p:stCondLst>
                                            <p:cond delay="499"/>
                                          </p:stCondLst>
                                        </p:cTn>
                                        <p:tgtEl>
                                          <p:spTgt spid="93"/>
                                        </p:tgtEl>
                                        <p:attrNameLst>
                                          <p:attrName>style.visibility</p:attrName>
                                        </p:attrNameLst>
                                      </p:cBhvr>
                                      <p:to>
                                        <p:strVal val="hidden"/>
                                      </p:to>
                                    </p:set>
                                  </p:childTnLst>
                                </p:cTn>
                              </p:par>
                              <p:par>
                                <p:cTn id="311" presetID="10" presetClass="exit" presetSubtype="0" fill="hold" grpId="0" nodeType="withEffect">
                                  <p:stCondLst>
                                    <p:cond delay="0"/>
                                  </p:stCondLst>
                                  <p:childTnLst>
                                    <p:animEffect transition="out" filter="fade">
                                      <p:cBhvr>
                                        <p:cTn id="312" dur="500"/>
                                        <p:tgtEl>
                                          <p:spTgt spid="101"/>
                                        </p:tgtEl>
                                      </p:cBhvr>
                                    </p:animEffect>
                                    <p:set>
                                      <p:cBhvr>
                                        <p:cTn id="313" dur="1" fill="hold">
                                          <p:stCondLst>
                                            <p:cond delay="499"/>
                                          </p:stCondLst>
                                        </p:cTn>
                                        <p:tgtEl>
                                          <p:spTgt spid="101"/>
                                        </p:tgtEl>
                                        <p:attrNameLst>
                                          <p:attrName>style.visibility</p:attrName>
                                        </p:attrNameLst>
                                      </p:cBhvr>
                                      <p:to>
                                        <p:strVal val="hidden"/>
                                      </p:to>
                                    </p:set>
                                  </p:childTnLst>
                                </p:cTn>
                              </p:par>
                              <p:par>
                                <p:cTn id="314" presetID="10" presetClass="exit" presetSubtype="0" fill="hold" grpId="0" nodeType="withEffect">
                                  <p:stCondLst>
                                    <p:cond delay="0"/>
                                  </p:stCondLst>
                                  <p:childTnLst>
                                    <p:animEffect transition="out" filter="fade">
                                      <p:cBhvr>
                                        <p:cTn id="315" dur="500"/>
                                        <p:tgtEl>
                                          <p:spTgt spid="110"/>
                                        </p:tgtEl>
                                      </p:cBhvr>
                                    </p:animEffect>
                                    <p:set>
                                      <p:cBhvr>
                                        <p:cTn id="316" dur="1" fill="hold">
                                          <p:stCondLst>
                                            <p:cond delay="499"/>
                                          </p:stCondLst>
                                        </p:cTn>
                                        <p:tgtEl>
                                          <p:spTgt spid="110"/>
                                        </p:tgtEl>
                                        <p:attrNameLst>
                                          <p:attrName>style.visibility</p:attrName>
                                        </p:attrNameLst>
                                      </p:cBhvr>
                                      <p:to>
                                        <p:strVal val="hidden"/>
                                      </p:to>
                                    </p:set>
                                  </p:childTnLst>
                                </p:cTn>
                              </p:par>
                            </p:childTnLst>
                          </p:cTn>
                        </p:par>
                      </p:childTnLst>
                    </p:cTn>
                  </p:par>
                  <p:par>
                    <p:cTn id="317" fill="hold">
                      <p:stCondLst>
                        <p:cond delay="indefinite"/>
                      </p:stCondLst>
                      <p:childTnLst>
                        <p:par>
                          <p:cTn id="318" fill="hold">
                            <p:stCondLst>
                              <p:cond delay="0"/>
                            </p:stCondLst>
                            <p:childTnLst>
                              <p:par>
                                <p:cTn id="319" presetID="1" presetClass="entr" presetSubtype="0" fill="hold" nodeType="clickEffect">
                                  <p:stCondLst>
                                    <p:cond delay="0"/>
                                  </p:stCondLst>
                                  <p:childTnLst>
                                    <p:set>
                                      <p:cBhvr>
                                        <p:cTn id="320" dur="1" fill="hold">
                                          <p:stCondLst>
                                            <p:cond delay="0"/>
                                          </p:stCondLst>
                                        </p:cTn>
                                        <p:tgtEl>
                                          <p:spTgt spid="51"/>
                                        </p:tgtEl>
                                        <p:attrNameLst>
                                          <p:attrName>style.visibility</p:attrName>
                                        </p:attrNameLst>
                                      </p:cBhvr>
                                      <p:to>
                                        <p:strVal val="visible"/>
                                      </p:to>
                                    </p:set>
                                  </p:childTnLst>
                                </p:cTn>
                              </p:par>
                              <p:par>
                                <p:cTn id="321" presetID="1" presetClass="entr" presetSubtype="0" fill="hold" nodeType="withEffect">
                                  <p:stCondLst>
                                    <p:cond delay="0"/>
                                  </p:stCondLst>
                                  <p:childTnLst>
                                    <p:set>
                                      <p:cBhvr>
                                        <p:cTn id="322" dur="1" fill="hold">
                                          <p:stCondLst>
                                            <p:cond delay="0"/>
                                          </p:stCondLst>
                                        </p:cTn>
                                        <p:tgtEl>
                                          <p:spTgt spid="3">
                                            <p:txEl>
                                              <p:pRg st="4" end="4"/>
                                            </p:txEl>
                                          </p:spTgt>
                                        </p:tgtEl>
                                        <p:attrNameLst>
                                          <p:attrName>style.visibility</p:attrName>
                                        </p:attrNameLst>
                                      </p:cBhvr>
                                      <p:to>
                                        <p:strVal val="visible"/>
                                      </p:to>
                                    </p:set>
                                  </p:childTnLst>
                                </p:cTn>
                              </p:par>
                              <p:par>
                                <p:cTn id="323" presetID="1" presetClass="entr" presetSubtype="0" fill="hold" nodeType="withEffect">
                                  <p:stCondLst>
                                    <p:cond delay="0"/>
                                  </p:stCondLst>
                                  <p:childTnLst>
                                    <p:set>
                                      <p:cBhvr>
                                        <p:cTn id="324" dur="1" fill="hold">
                                          <p:stCondLst>
                                            <p:cond delay="0"/>
                                          </p:stCondLst>
                                        </p:cTn>
                                        <p:tgtEl>
                                          <p:spTgt spid="54"/>
                                        </p:tgtEl>
                                        <p:attrNameLst>
                                          <p:attrName>style.visibility</p:attrName>
                                        </p:attrNameLst>
                                      </p:cBhvr>
                                      <p:to>
                                        <p:strVal val="visible"/>
                                      </p:to>
                                    </p:set>
                                  </p:childTnLst>
                                </p:cTn>
                              </p:par>
                              <p:par>
                                <p:cTn id="325" presetID="1" presetClass="entr" presetSubtype="0" fill="hold" nodeType="withEffect">
                                  <p:stCondLst>
                                    <p:cond delay="0"/>
                                  </p:stCondLst>
                                  <p:childTnLst>
                                    <p:set>
                                      <p:cBhvr>
                                        <p:cTn id="326" dur="1" fill="hold">
                                          <p:stCondLst>
                                            <p:cond delay="0"/>
                                          </p:stCondLst>
                                        </p:cTn>
                                        <p:tgtEl>
                                          <p:spTgt spid="55"/>
                                        </p:tgtEl>
                                        <p:attrNameLst>
                                          <p:attrName>style.visibility</p:attrName>
                                        </p:attrNameLst>
                                      </p:cBhvr>
                                      <p:to>
                                        <p:strVal val="visible"/>
                                      </p:to>
                                    </p:set>
                                  </p:childTnLst>
                                </p:cTn>
                              </p:par>
                              <p:par>
                                <p:cTn id="327" presetID="1" presetClass="entr" presetSubtype="0" fill="hold" nodeType="withEffect">
                                  <p:stCondLst>
                                    <p:cond delay="0"/>
                                  </p:stCondLst>
                                  <p:childTnLst>
                                    <p:set>
                                      <p:cBhvr>
                                        <p:cTn id="328" dur="1" fill="hold">
                                          <p:stCondLst>
                                            <p:cond delay="0"/>
                                          </p:stCondLst>
                                        </p:cTn>
                                        <p:tgtEl>
                                          <p:spTgt spid="56"/>
                                        </p:tgtEl>
                                        <p:attrNameLst>
                                          <p:attrName>style.visibility</p:attrName>
                                        </p:attrNameLst>
                                      </p:cBhvr>
                                      <p:to>
                                        <p:strVal val="visible"/>
                                      </p:to>
                                    </p:set>
                                  </p:childTnLst>
                                </p:cTn>
                              </p:par>
                              <p:par>
                                <p:cTn id="329" presetID="1" presetClass="entr" presetSubtype="0" fill="hold" nodeType="withEffect">
                                  <p:stCondLst>
                                    <p:cond delay="0"/>
                                  </p:stCondLst>
                                  <p:childTnLst>
                                    <p:set>
                                      <p:cBhvr>
                                        <p:cTn id="330" dur="1" fill="hold">
                                          <p:stCondLst>
                                            <p:cond delay="0"/>
                                          </p:stCondLst>
                                        </p:cTn>
                                        <p:tgtEl>
                                          <p:spTgt spid="57"/>
                                        </p:tgtEl>
                                        <p:attrNameLst>
                                          <p:attrName>style.visibility</p:attrName>
                                        </p:attrNameLst>
                                      </p:cBhvr>
                                      <p:to>
                                        <p:strVal val="visible"/>
                                      </p:to>
                                    </p:set>
                                  </p:childTnLst>
                                </p:cTn>
                              </p:par>
                              <p:par>
                                <p:cTn id="331" presetID="1" presetClass="entr" presetSubtype="0" fill="hold" nodeType="withEffect">
                                  <p:stCondLst>
                                    <p:cond delay="0"/>
                                  </p:stCondLst>
                                  <p:childTnLst>
                                    <p:set>
                                      <p:cBhvr>
                                        <p:cTn id="332" dur="1" fill="hold">
                                          <p:stCondLst>
                                            <p:cond delay="0"/>
                                          </p:stCondLst>
                                        </p:cTn>
                                        <p:tgtEl>
                                          <p:spTgt spid="58"/>
                                        </p:tgtEl>
                                        <p:attrNameLst>
                                          <p:attrName>style.visibility</p:attrName>
                                        </p:attrNameLst>
                                      </p:cBhvr>
                                      <p:to>
                                        <p:strVal val="visible"/>
                                      </p:to>
                                    </p:set>
                                  </p:childTnLst>
                                </p:cTn>
                              </p:par>
                              <p:par>
                                <p:cTn id="333" presetID="1" presetClass="entr" presetSubtype="0" fill="hold" nodeType="withEffect">
                                  <p:stCondLst>
                                    <p:cond delay="0"/>
                                  </p:stCondLst>
                                  <p:childTnLst>
                                    <p:set>
                                      <p:cBhvr>
                                        <p:cTn id="334" dur="1" fill="hold">
                                          <p:stCondLst>
                                            <p:cond delay="0"/>
                                          </p:stCondLst>
                                        </p:cTn>
                                        <p:tgtEl>
                                          <p:spTgt spid="59"/>
                                        </p:tgtEl>
                                        <p:attrNameLst>
                                          <p:attrName>style.visibility</p:attrName>
                                        </p:attrNameLst>
                                      </p:cBhvr>
                                      <p:to>
                                        <p:strVal val="visible"/>
                                      </p:to>
                                    </p:set>
                                  </p:childTnLst>
                                </p:cTn>
                              </p:par>
                              <p:par>
                                <p:cTn id="335" presetID="1" presetClass="entr" presetSubtype="0" fill="hold" nodeType="withEffect">
                                  <p:stCondLst>
                                    <p:cond delay="0"/>
                                  </p:stCondLst>
                                  <p:childTnLst>
                                    <p:set>
                                      <p:cBhvr>
                                        <p:cTn id="336" dur="1" fill="hold">
                                          <p:stCondLst>
                                            <p:cond delay="0"/>
                                          </p:stCondLst>
                                        </p:cTn>
                                        <p:tgtEl>
                                          <p:spTgt spid="60"/>
                                        </p:tgtEl>
                                        <p:attrNameLst>
                                          <p:attrName>style.visibility</p:attrName>
                                        </p:attrNameLst>
                                      </p:cBhvr>
                                      <p:to>
                                        <p:strVal val="visible"/>
                                      </p:to>
                                    </p:set>
                                  </p:childTnLst>
                                </p:cTn>
                              </p:par>
                              <p:par>
                                <p:cTn id="337" presetID="1" presetClass="entr" presetSubtype="0" fill="hold" nodeType="withEffect">
                                  <p:stCondLst>
                                    <p:cond delay="0"/>
                                  </p:stCondLst>
                                  <p:childTnLst>
                                    <p:set>
                                      <p:cBhvr>
                                        <p:cTn id="338" dur="1" fill="hold">
                                          <p:stCondLst>
                                            <p:cond delay="0"/>
                                          </p:stCondLst>
                                        </p:cTn>
                                        <p:tgtEl>
                                          <p:spTgt spid="61"/>
                                        </p:tgtEl>
                                        <p:attrNameLst>
                                          <p:attrName>style.visibility</p:attrName>
                                        </p:attrNameLst>
                                      </p:cBhvr>
                                      <p:to>
                                        <p:strVal val="visible"/>
                                      </p:to>
                                    </p:set>
                                  </p:childTnLst>
                                </p:cTn>
                              </p:par>
                              <p:par>
                                <p:cTn id="339" presetID="1" presetClass="entr" presetSubtype="0" fill="hold" nodeType="withEffect">
                                  <p:stCondLst>
                                    <p:cond delay="0"/>
                                  </p:stCondLst>
                                  <p:childTnLst>
                                    <p:set>
                                      <p:cBhvr>
                                        <p:cTn id="340" dur="1" fill="hold">
                                          <p:stCondLst>
                                            <p:cond delay="0"/>
                                          </p:stCondLst>
                                        </p:cTn>
                                        <p:tgtEl>
                                          <p:spTgt spid="62"/>
                                        </p:tgtEl>
                                        <p:attrNameLst>
                                          <p:attrName>style.visibility</p:attrName>
                                        </p:attrNameLst>
                                      </p:cBhvr>
                                      <p:to>
                                        <p:strVal val="visible"/>
                                      </p:to>
                                    </p:set>
                                  </p:childTnLst>
                                </p:cTn>
                              </p:par>
                              <p:par>
                                <p:cTn id="341" presetID="1" presetClass="entr" presetSubtype="0" fill="hold" grpId="0" nodeType="withEffect">
                                  <p:stCondLst>
                                    <p:cond delay="0"/>
                                  </p:stCondLst>
                                  <p:childTnLst>
                                    <p:set>
                                      <p:cBhvr>
                                        <p:cTn id="342" dur="1" fill="hold">
                                          <p:stCondLst>
                                            <p:cond delay="0"/>
                                          </p:stCondLst>
                                        </p:cTn>
                                        <p:tgtEl>
                                          <p:spTgt spid="63"/>
                                        </p:tgtEl>
                                        <p:attrNameLst>
                                          <p:attrName>style.visibility</p:attrName>
                                        </p:attrNameLst>
                                      </p:cBhvr>
                                      <p:to>
                                        <p:strVal val="visible"/>
                                      </p:to>
                                    </p:set>
                                  </p:childTnLst>
                                </p:cTn>
                              </p:par>
                              <p:par>
                                <p:cTn id="343" presetID="1" presetClass="entr" presetSubtype="0" fill="hold" grpId="0" nodeType="withEffect">
                                  <p:stCondLst>
                                    <p:cond delay="0"/>
                                  </p:stCondLst>
                                  <p:childTnLst>
                                    <p:set>
                                      <p:cBhvr>
                                        <p:cTn id="344" dur="1" fill="hold">
                                          <p:stCondLst>
                                            <p:cond delay="0"/>
                                          </p:stCondLst>
                                        </p:cTn>
                                        <p:tgtEl>
                                          <p:spTgt spid="64"/>
                                        </p:tgtEl>
                                        <p:attrNameLst>
                                          <p:attrName>style.visibility</p:attrName>
                                        </p:attrNameLst>
                                      </p:cBhvr>
                                      <p:to>
                                        <p:strVal val="visible"/>
                                      </p:to>
                                    </p:set>
                                  </p:childTnLst>
                                </p:cTn>
                              </p:par>
                              <p:par>
                                <p:cTn id="345" presetID="1" presetClass="entr" presetSubtype="0" fill="hold" grpId="0" nodeType="withEffect">
                                  <p:stCondLst>
                                    <p:cond delay="0"/>
                                  </p:stCondLst>
                                  <p:childTnLst>
                                    <p:set>
                                      <p:cBhvr>
                                        <p:cTn id="346" dur="1" fill="hold">
                                          <p:stCondLst>
                                            <p:cond delay="0"/>
                                          </p:stCondLst>
                                        </p:cTn>
                                        <p:tgtEl>
                                          <p:spTgt spid="65"/>
                                        </p:tgtEl>
                                        <p:attrNameLst>
                                          <p:attrName>style.visibility</p:attrName>
                                        </p:attrNameLst>
                                      </p:cBhvr>
                                      <p:to>
                                        <p:strVal val="visible"/>
                                      </p:to>
                                    </p:set>
                                  </p:childTnLst>
                                </p:cTn>
                              </p:par>
                              <p:par>
                                <p:cTn id="347" presetID="1" presetClass="entr" presetSubtype="0" fill="hold" grpId="0" nodeType="withEffect">
                                  <p:stCondLst>
                                    <p:cond delay="0"/>
                                  </p:stCondLst>
                                  <p:childTnLst>
                                    <p:set>
                                      <p:cBhvr>
                                        <p:cTn id="348" dur="1" fill="hold">
                                          <p:stCondLst>
                                            <p:cond delay="0"/>
                                          </p:stCondLst>
                                        </p:cTn>
                                        <p:tgtEl>
                                          <p:spTgt spid="66"/>
                                        </p:tgtEl>
                                        <p:attrNameLst>
                                          <p:attrName>style.visibility</p:attrName>
                                        </p:attrNameLst>
                                      </p:cBhvr>
                                      <p:to>
                                        <p:strVal val="visible"/>
                                      </p:to>
                                    </p:set>
                                  </p:childTnLst>
                                </p:cTn>
                              </p:par>
                              <p:par>
                                <p:cTn id="349" presetID="1" presetClass="entr" presetSubtype="0" fill="hold" grpId="0" nodeType="withEffect">
                                  <p:stCondLst>
                                    <p:cond delay="0"/>
                                  </p:stCondLst>
                                  <p:childTnLst>
                                    <p:set>
                                      <p:cBhvr>
                                        <p:cTn id="350" dur="1" fill="hold">
                                          <p:stCondLst>
                                            <p:cond delay="0"/>
                                          </p:stCondLst>
                                        </p:cTn>
                                        <p:tgtEl>
                                          <p:spTgt spid="67"/>
                                        </p:tgtEl>
                                        <p:attrNameLst>
                                          <p:attrName>style.visibility</p:attrName>
                                        </p:attrNameLst>
                                      </p:cBhvr>
                                      <p:to>
                                        <p:strVal val="visible"/>
                                      </p:to>
                                    </p:set>
                                  </p:childTnLst>
                                </p:cTn>
                              </p:par>
                              <p:par>
                                <p:cTn id="351" presetID="1" presetClass="entr" presetSubtype="0" fill="hold" grpId="0" nodeType="withEffect">
                                  <p:stCondLst>
                                    <p:cond delay="0"/>
                                  </p:stCondLst>
                                  <p:childTnLst>
                                    <p:set>
                                      <p:cBhvr>
                                        <p:cTn id="352" dur="1" fill="hold">
                                          <p:stCondLst>
                                            <p:cond delay="0"/>
                                          </p:stCondLst>
                                        </p:cTn>
                                        <p:tgtEl>
                                          <p:spTgt spid="68"/>
                                        </p:tgtEl>
                                        <p:attrNameLst>
                                          <p:attrName>style.visibility</p:attrName>
                                        </p:attrNameLst>
                                      </p:cBhvr>
                                      <p:to>
                                        <p:strVal val="visible"/>
                                      </p:to>
                                    </p:set>
                                  </p:childTnLst>
                                </p:cTn>
                              </p:par>
                              <p:par>
                                <p:cTn id="353" presetID="1" presetClass="entr" presetSubtype="0" fill="hold" grpId="0" nodeType="withEffect">
                                  <p:stCondLst>
                                    <p:cond delay="0"/>
                                  </p:stCondLst>
                                  <p:childTnLst>
                                    <p:set>
                                      <p:cBhvr>
                                        <p:cTn id="354" dur="1" fill="hold">
                                          <p:stCondLst>
                                            <p:cond delay="0"/>
                                          </p:stCondLst>
                                        </p:cTn>
                                        <p:tgtEl>
                                          <p:spTgt spid="69"/>
                                        </p:tgtEl>
                                        <p:attrNameLst>
                                          <p:attrName>style.visibility</p:attrName>
                                        </p:attrNameLst>
                                      </p:cBhvr>
                                      <p:to>
                                        <p:strVal val="visible"/>
                                      </p:to>
                                    </p:set>
                                  </p:childTnLst>
                                </p:cTn>
                              </p:par>
                              <p:par>
                                <p:cTn id="355" presetID="1" presetClass="entr" presetSubtype="0" fill="hold" grpId="0" nodeType="withEffect">
                                  <p:stCondLst>
                                    <p:cond delay="0"/>
                                  </p:stCondLst>
                                  <p:childTnLst>
                                    <p:set>
                                      <p:cBhvr>
                                        <p:cTn id="356" dur="1" fill="hold">
                                          <p:stCondLst>
                                            <p:cond delay="0"/>
                                          </p:stCondLst>
                                        </p:cTn>
                                        <p:tgtEl>
                                          <p:spTgt spid="70"/>
                                        </p:tgtEl>
                                        <p:attrNameLst>
                                          <p:attrName>style.visibility</p:attrName>
                                        </p:attrNameLst>
                                      </p:cBhvr>
                                      <p:to>
                                        <p:strVal val="visible"/>
                                      </p:to>
                                    </p:set>
                                  </p:childTnLst>
                                </p:cTn>
                              </p:par>
                              <p:par>
                                <p:cTn id="357" presetID="1" presetClass="entr" presetSubtype="0" fill="hold" grpId="0" nodeType="withEffect">
                                  <p:stCondLst>
                                    <p:cond delay="0"/>
                                  </p:stCondLst>
                                  <p:childTnLst>
                                    <p:set>
                                      <p:cBhvr>
                                        <p:cTn id="358" dur="1" fill="hold">
                                          <p:stCondLst>
                                            <p:cond delay="0"/>
                                          </p:stCondLst>
                                        </p:cTn>
                                        <p:tgtEl>
                                          <p:spTgt spid="71"/>
                                        </p:tgtEl>
                                        <p:attrNameLst>
                                          <p:attrName>style.visibility</p:attrName>
                                        </p:attrNameLst>
                                      </p:cBhvr>
                                      <p:to>
                                        <p:strVal val="visible"/>
                                      </p:to>
                                    </p:set>
                                  </p:childTnLst>
                                </p:cTn>
                              </p:par>
                              <p:par>
                                <p:cTn id="359" presetID="1" presetClass="entr" presetSubtype="0" fill="hold" grpId="0" nodeType="withEffect">
                                  <p:stCondLst>
                                    <p:cond delay="0"/>
                                  </p:stCondLst>
                                  <p:childTnLst>
                                    <p:set>
                                      <p:cBhvr>
                                        <p:cTn id="360" dur="1" fill="hold">
                                          <p:stCondLst>
                                            <p:cond delay="0"/>
                                          </p:stCondLst>
                                        </p:cTn>
                                        <p:tgtEl>
                                          <p:spTgt spid="72"/>
                                        </p:tgtEl>
                                        <p:attrNameLst>
                                          <p:attrName>style.visibility</p:attrName>
                                        </p:attrNameLst>
                                      </p:cBhvr>
                                      <p:to>
                                        <p:strVal val="visible"/>
                                      </p:to>
                                    </p:set>
                                  </p:childTnLst>
                                </p:cTn>
                              </p:par>
                              <p:par>
                                <p:cTn id="361" presetID="1" presetClass="entr" presetSubtype="0" fill="hold" grpId="0" nodeType="withEffect">
                                  <p:stCondLst>
                                    <p:cond delay="0"/>
                                  </p:stCondLst>
                                  <p:childTnLst>
                                    <p:set>
                                      <p:cBhvr>
                                        <p:cTn id="362" dur="1" fill="hold">
                                          <p:stCondLst>
                                            <p:cond delay="0"/>
                                          </p:stCondLst>
                                        </p:cTn>
                                        <p:tgtEl>
                                          <p:spTgt spid="73"/>
                                        </p:tgtEl>
                                        <p:attrNameLst>
                                          <p:attrName>style.visibility</p:attrName>
                                        </p:attrNameLst>
                                      </p:cBhvr>
                                      <p:to>
                                        <p:strVal val="visible"/>
                                      </p:to>
                                    </p:set>
                                  </p:childTnLst>
                                </p:cTn>
                              </p:par>
                              <p:par>
                                <p:cTn id="363" presetID="1" presetClass="entr" presetSubtype="0" fill="hold" grpId="0" nodeType="withEffect">
                                  <p:stCondLst>
                                    <p:cond delay="0"/>
                                  </p:stCondLst>
                                  <p:childTnLst>
                                    <p:set>
                                      <p:cBhvr>
                                        <p:cTn id="364" dur="1" fill="hold">
                                          <p:stCondLst>
                                            <p:cond delay="0"/>
                                          </p:stCondLst>
                                        </p:cTn>
                                        <p:tgtEl>
                                          <p:spTgt spid="74"/>
                                        </p:tgtEl>
                                        <p:attrNameLst>
                                          <p:attrName>style.visibility</p:attrName>
                                        </p:attrNameLst>
                                      </p:cBhvr>
                                      <p:to>
                                        <p:strVal val="visible"/>
                                      </p:to>
                                    </p:set>
                                  </p:childTnLst>
                                </p:cTn>
                              </p:par>
                              <p:par>
                                <p:cTn id="365" presetID="1" presetClass="entr" presetSubtype="0" fill="hold" grpId="0" nodeType="withEffect">
                                  <p:stCondLst>
                                    <p:cond delay="0"/>
                                  </p:stCondLst>
                                  <p:childTnLst>
                                    <p:set>
                                      <p:cBhvr>
                                        <p:cTn id="366" dur="1" fill="hold">
                                          <p:stCondLst>
                                            <p:cond delay="0"/>
                                          </p:stCondLst>
                                        </p:cTn>
                                        <p:tgtEl>
                                          <p:spTgt spid="75"/>
                                        </p:tgtEl>
                                        <p:attrNameLst>
                                          <p:attrName>style.visibility</p:attrName>
                                        </p:attrNameLst>
                                      </p:cBhvr>
                                      <p:to>
                                        <p:strVal val="visible"/>
                                      </p:to>
                                    </p:set>
                                  </p:childTnLst>
                                </p:cTn>
                              </p:par>
                              <p:par>
                                <p:cTn id="367" presetID="1" presetClass="entr" presetSubtype="0" fill="hold" grpId="0" nodeType="withEffect">
                                  <p:stCondLst>
                                    <p:cond delay="0"/>
                                  </p:stCondLst>
                                  <p:childTnLst>
                                    <p:set>
                                      <p:cBhvr>
                                        <p:cTn id="368" dur="1" fill="hold">
                                          <p:stCondLst>
                                            <p:cond delay="0"/>
                                          </p:stCondLst>
                                        </p:cTn>
                                        <p:tgtEl>
                                          <p:spTgt spid="76"/>
                                        </p:tgtEl>
                                        <p:attrNameLst>
                                          <p:attrName>style.visibility</p:attrName>
                                        </p:attrNameLst>
                                      </p:cBhvr>
                                      <p:to>
                                        <p:strVal val="visible"/>
                                      </p:to>
                                    </p:set>
                                  </p:childTnLst>
                                </p:cTn>
                              </p:par>
                              <p:par>
                                <p:cTn id="369" presetID="1" presetClass="entr" presetSubtype="0" fill="hold" grpId="0" nodeType="withEffect">
                                  <p:stCondLst>
                                    <p:cond delay="0"/>
                                  </p:stCondLst>
                                  <p:childTnLst>
                                    <p:set>
                                      <p:cBhvr>
                                        <p:cTn id="370" dur="1" fill="hold">
                                          <p:stCondLst>
                                            <p:cond delay="0"/>
                                          </p:stCondLst>
                                        </p:cTn>
                                        <p:tgtEl>
                                          <p:spTgt spid="77"/>
                                        </p:tgtEl>
                                        <p:attrNameLst>
                                          <p:attrName>style.visibility</p:attrName>
                                        </p:attrNameLst>
                                      </p:cBhvr>
                                      <p:to>
                                        <p:strVal val="visible"/>
                                      </p:to>
                                    </p:set>
                                  </p:childTnLst>
                                </p:cTn>
                              </p:par>
                              <p:par>
                                <p:cTn id="371" presetID="1" presetClass="entr" presetSubtype="0" fill="hold" grpId="0" nodeType="withEffect">
                                  <p:stCondLst>
                                    <p:cond delay="0"/>
                                  </p:stCondLst>
                                  <p:childTnLst>
                                    <p:set>
                                      <p:cBhvr>
                                        <p:cTn id="372" dur="1" fill="hold">
                                          <p:stCondLst>
                                            <p:cond delay="0"/>
                                          </p:stCondLst>
                                        </p:cTn>
                                        <p:tgtEl>
                                          <p:spTgt spid="78"/>
                                        </p:tgtEl>
                                        <p:attrNameLst>
                                          <p:attrName>style.visibility</p:attrName>
                                        </p:attrNameLst>
                                      </p:cBhvr>
                                      <p:to>
                                        <p:strVal val="visible"/>
                                      </p:to>
                                    </p:set>
                                  </p:childTnLst>
                                </p:cTn>
                              </p:par>
                              <p:par>
                                <p:cTn id="373" presetID="1" presetClass="entr" presetSubtype="0" fill="hold" grpId="0" nodeType="withEffect">
                                  <p:stCondLst>
                                    <p:cond delay="0"/>
                                  </p:stCondLst>
                                  <p:childTnLst>
                                    <p:set>
                                      <p:cBhvr>
                                        <p:cTn id="374" dur="1" fill="hold">
                                          <p:stCondLst>
                                            <p:cond delay="0"/>
                                          </p:stCondLst>
                                        </p:cTn>
                                        <p:tgtEl>
                                          <p:spTgt spid="79"/>
                                        </p:tgtEl>
                                        <p:attrNameLst>
                                          <p:attrName>style.visibility</p:attrName>
                                        </p:attrNameLst>
                                      </p:cBhvr>
                                      <p:to>
                                        <p:strVal val="visible"/>
                                      </p:to>
                                    </p:set>
                                  </p:childTnLst>
                                </p:cTn>
                              </p:par>
                              <p:par>
                                <p:cTn id="375" presetID="1" presetClass="entr" presetSubtype="0" fill="hold" grpId="0" nodeType="withEffect">
                                  <p:stCondLst>
                                    <p:cond delay="0"/>
                                  </p:stCondLst>
                                  <p:childTnLst>
                                    <p:set>
                                      <p:cBhvr>
                                        <p:cTn id="376" dur="1" fill="hold">
                                          <p:stCondLst>
                                            <p:cond delay="0"/>
                                          </p:stCondLst>
                                        </p:cTn>
                                        <p:tgtEl>
                                          <p:spTgt spid="80"/>
                                        </p:tgtEl>
                                        <p:attrNameLst>
                                          <p:attrName>style.visibility</p:attrName>
                                        </p:attrNameLst>
                                      </p:cBhvr>
                                      <p:to>
                                        <p:strVal val="visible"/>
                                      </p:to>
                                    </p:set>
                                  </p:childTnLst>
                                </p:cTn>
                              </p:par>
                            </p:childTnLst>
                          </p:cTn>
                        </p:par>
                      </p:childTnLst>
                    </p:cTn>
                  </p:par>
                  <p:par>
                    <p:cTn id="377" fill="hold">
                      <p:stCondLst>
                        <p:cond delay="indefinite"/>
                      </p:stCondLst>
                      <p:childTnLst>
                        <p:par>
                          <p:cTn id="378" fill="hold">
                            <p:stCondLst>
                              <p:cond delay="0"/>
                            </p:stCondLst>
                            <p:childTnLst>
                              <p:par>
                                <p:cTn id="379" presetID="1" presetClass="entr" presetSubtype="0" fill="hold" nodeType="clickEffect">
                                  <p:stCondLst>
                                    <p:cond delay="0"/>
                                  </p:stCondLst>
                                  <p:childTnLst>
                                    <p:set>
                                      <p:cBhvr>
                                        <p:cTn id="38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81" fill="hold">
                      <p:stCondLst>
                        <p:cond delay="indefinite"/>
                      </p:stCondLst>
                      <p:childTnLst>
                        <p:par>
                          <p:cTn id="382" fill="hold">
                            <p:stCondLst>
                              <p:cond delay="0"/>
                            </p:stCondLst>
                            <p:childTnLst>
                              <p:par>
                                <p:cTn id="383" presetID="1" presetClass="entr" presetSubtype="0" fill="hold" nodeType="clickEffect">
                                  <p:stCondLst>
                                    <p:cond delay="0"/>
                                  </p:stCondLst>
                                  <p:childTnLst>
                                    <p:set>
                                      <p:cBhvr>
                                        <p:cTn id="38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85" fill="hold">
                      <p:stCondLst>
                        <p:cond delay="indefinite"/>
                      </p:stCondLst>
                      <p:childTnLst>
                        <p:par>
                          <p:cTn id="386" fill="hold">
                            <p:stCondLst>
                              <p:cond delay="0"/>
                            </p:stCondLst>
                            <p:childTnLst>
                              <p:par>
                                <p:cTn id="387" presetID="1" presetClass="entr" presetSubtype="0" fill="hold" nodeType="clickEffect">
                                  <p:stCondLst>
                                    <p:cond delay="0"/>
                                  </p:stCondLst>
                                  <p:childTnLst>
                                    <p:set>
                                      <p:cBhvr>
                                        <p:cTn id="38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89" fill="hold">
                      <p:stCondLst>
                        <p:cond delay="indefinite"/>
                      </p:stCondLst>
                      <p:childTnLst>
                        <p:par>
                          <p:cTn id="390" fill="hold">
                            <p:stCondLst>
                              <p:cond delay="0"/>
                            </p:stCondLst>
                            <p:childTnLst>
                              <p:par>
                                <p:cTn id="391" presetID="1" presetClass="entr" presetSubtype="0" fill="hold" nodeType="clickEffect">
                                  <p:stCondLst>
                                    <p:cond delay="0"/>
                                  </p:stCondLst>
                                  <p:childTnLst>
                                    <p:set>
                                      <p:cBhvr>
                                        <p:cTn id="39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3" fill="hold">
                      <p:stCondLst>
                        <p:cond delay="indefinite"/>
                      </p:stCondLst>
                      <p:childTnLst>
                        <p:par>
                          <p:cTn id="394" fill="hold">
                            <p:stCondLst>
                              <p:cond delay="0"/>
                            </p:stCondLst>
                            <p:childTnLst>
                              <p:par>
                                <p:cTn id="395" presetID="1" presetClass="entr" presetSubtype="0" fill="hold" nodeType="clickEffect">
                                  <p:stCondLst>
                                    <p:cond delay="0"/>
                                  </p:stCondLst>
                                  <p:childTnLst>
                                    <p:set>
                                      <p:cBhvr>
                                        <p:cTn id="396" dur="1" fill="hold">
                                          <p:stCondLst>
                                            <p:cond delay="0"/>
                                          </p:stCondLst>
                                        </p:cTn>
                                        <p:tgtEl>
                                          <p:spTgt spid="3">
                                            <p:txEl>
                                              <p:pRg st="9" end="9"/>
                                            </p:txEl>
                                          </p:spTgt>
                                        </p:tgtEl>
                                        <p:attrNameLst>
                                          <p:attrName>style.visibility</p:attrName>
                                        </p:attrNameLst>
                                      </p:cBhvr>
                                      <p:to>
                                        <p:strVal val="visible"/>
                                      </p:to>
                                    </p:set>
                                  </p:childTnLst>
                                </p:cTn>
                              </p:par>
                              <p:par>
                                <p:cTn id="397" presetID="1" presetClass="entr" presetSubtype="0" fill="hold" nodeType="withEffect">
                                  <p:stCondLst>
                                    <p:cond delay="0"/>
                                  </p:stCondLst>
                                  <p:childTnLst>
                                    <p:set>
                                      <p:cBhvr>
                                        <p:cTn id="39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9" fill="hold">
                      <p:stCondLst>
                        <p:cond delay="indefinite"/>
                      </p:stCondLst>
                      <p:childTnLst>
                        <p:par>
                          <p:cTn id="400" fill="hold">
                            <p:stCondLst>
                              <p:cond delay="0"/>
                            </p:stCondLst>
                            <p:childTnLst>
                              <p:par>
                                <p:cTn id="401" presetID="1" presetClass="entr" presetSubtype="0" fill="hold" nodeType="clickEffect">
                                  <p:stCondLst>
                                    <p:cond delay="0"/>
                                  </p:stCondLst>
                                  <p:childTnLst>
                                    <p:set>
                                      <p:cBhvr>
                                        <p:cTn id="40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03" fill="hold">
                      <p:stCondLst>
                        <p:cond delay="indefinite"/>
                      </p:stCondLst>
                      <p:childTnLst>
                        <p:par>
                          <p:cTn id="404" fill="hold">
                            <p:stCondLst>
                              <p:cond delay="0"/>
                            </p:stCondLst>
                            <p:childTnLst>
                              <p:par>
                                <p:cTn id="405" presetID="1" presetClass="entr" presetSubtype="0" fill="hold" nodeType="clickEffect">
                                  <p:stCondLst>
                                    <p:cond delay="0"/>
                                  </p:stCondLst>
                                  <p:childTnLst>
                                    <p:set>
                                      <p:cBhvr>
                                        <p:cTn id="40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07" fill="hold">
                      <p:stCondLst>
                        <p:cond delay="indefinite"/>
                      </p:stCondLst>
                      <p:childTnLst>
                        <p:par>
                          <p:cTn id="408" fill="hold">
                            <p:stCondLst>
                              <p:cond delay="0"/>
                            </p:stCondLst>
                            <p:childTnLst>
                              <p:par>
                                <p:cTn id="409" presetID="1" presetClass="entr" presetSubtype="0" fill="hold" nodeType="clickEffect">
                                  <p:stCondLst>
                                    <p:cond delay="0"/>
                                  </p:stCondLst>
                                  <p:childTnLst>
                                    <p:set>
                                      <p:cBhvr>
                                        <p:cTn id="41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11" fill="hold">
                      <p:stCondLst>
                        <p:cond delay="indefinite"/>
                      </p:stCondLst>
                      <p:childTnLst>
                        <p:par>
                          <p:cTn id="412" fill="hold">
                            <p:stCondLst>
                              <p:cond delay="0"/>
                            </p:stCondLst>
                            <p:childTnLst>
                              <p:par>
                                <p:cTn id="413" presetID="1" presetClass="entr" presetSubtype="0" fill="hold" nodeType="clickEffect">
                                  <p:stCondLst>
                                    <p:cond delay="0"/>
                                  </p:stCondLst>
                                  <p:childTnLst>
                                    <p:set>
                                      <p:cBhvr>
                                        <p:cTn id="4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415" fill="hold">
                      <p:stCondLst>
                        <p:cond delay="indefinite"/>
                      </p:stCondLst>
                      <p:childTnLst>
                        <p:par>
                          <p:cTn id="416" fill="hold">
                            <p:stCondLst>
                              <p:cond delay="0"/>
                            </p:stCondLst>
                            <p:childTnLst>
                              <p:par>
                                <p:cTn id="417" presetID="1" presetClass="entr" presetSubtype="0" fill="hold" nodeType="clickEffect">
                                  <p:stCondLst>
                                    <p:cond delay="0"/>
                                  </p:stCondLst>
                                  <p:childTnLst>
                                    <p:set>
                                      <p:cBhvr>
                                        <p:cTn id="4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19" fill="hold">
                      <p:stCondLst>
                        <p:cond delay="indefinite"/>
                      </p:stCondLst>
                      <p:childTnLst>
                        <p:par>
                          <p:cTn id="420" fill="hold">
                            <p:stCondLst>
                              <p:cond delay="0"/>
                            </p:stCondLst>
                            <p:childTnLst>
                              <p:par>
                                <p:cTn id="421" presetID="1" presetClass="entr" presetSubtype="0" fill="hold" nodeType="clickEffect">
                                  <p:stCondLst>
                                    <p:cond delay="0"/>
                                  </p:stCondLst>
                                  <p:childTnLst>
                                    <p:set>
                                      <p:cBhvr>
                                        <p:cTn id="4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423" fill="hold">
                      <p:stCondLst>
                        <p:cond delay="indefinite"/>
                      </p:stCondLst>
                      <p:childTnLst>
                        <p:par>
                          <p:cTn id="424" fill="hold">
                            <p:stCondLst>
                              <p:cond delay="0"/>
                            </p:stCondLst>
                            <p:childTnLst>
                              <p:par>
                                <p:cTn id="425" presetID="1" presetClass="entr" presetSubtype="0" fill="hold" nodeType="clickEffect">
                                  <p:stCondLst>
                                    <p:cond delay="0"/>
                                  </p:stCondLst>
                                  <p:childTnLst>
                                    <p:set>
                                      <p:cBhvr>
                                        <p:cTn id="4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427" fill="hold">
                      <p:stCondLst>
                        <p:cond delay="indefinite"/>
                      </p:stCondLst>
                      <p:childTnLst>
                        <p:par>
                          <p:cTn id="428" fill="hold">
                            <p:stCondLst>
                              <p:cond delay="0"/>
                            </p:stCondLst>
                            <p:childTnLst>
                              <p:par>
                                <p:cTn id="429" presetID="1" presetClass="entr" presetSubtype="0" fill="hold" nodeType="clickEffect">
                                  <p:stCondLst>
                                    <p:cond delay="0"/>
                                  </p:stCondLst>
                                  <p:childTnLst>
                                    <p:set>
                                      <p:cBhvr>
                                        <p:cTn id="4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431" fill="hold">
                      <p:stCondLst>
                        <p:cond delay="indefinite"/>
                      </p:stCondLst>
                      <p:childTnLst>
                        <p:par>
                          <p:cTn id="432" fill="hold">
                            <p:stCondLst>
                              <p:cond delay="0"/>
                            </p:stCondLst>
                            <p:childTnLst>
                              <p:par>
                                <p:cTn id="433" presetID="1" presetClass="entr" presetSubtype="0" fill="hold" nodeType="clickEffect">
                                  <p:stCondLst>
                                    <p:cond delay="0"/>
                                  </p:stCondLst>
                                  <p:childTnLst>
                                    <p:set>
                                      <p:cBhvr>
                                        <p:cTn id="43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435" fill="hold">
                      <p:stCondLst>
                        <p:cond delay="indefinite"/>
                      </p:stCondLst>
                      <p:childTnLst>
                        <p:par>
                          <p:cTn id="436" fill="hold">
                            <p:stCondLst>
                              <p:cond delay="0"/>
                            </p:stCondLst>
                            <p:childTnLst>
                              <p:par>
                                <p:cTn id="437" presetID="1" presetClass="entr" presetSubtype="0" fill="hold" nodeType="clickEffect">
                                  <p:stCondLst>
                                    <p:cond delay="0"/>
                                  </p:stCondLst>
                                  <p:childTnLst>
                                    <p:set>
                                      <p:cBhvr>
                                        <p:cTn id="43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439" fill="hold">
                      <p:stCondLst>
                        <p:cond delay="indefinite"/>
                      </p:stCondLst>
                      <p:childTnLst>
                        <p:par>
                          <p:cTn id="440" fill="hold">
                            <p:stCondLst>
                              <p:cond delay="0"/>
                            </p:stCondLst>
                            <p:childTnLst>
                              <p:par>
                                <p:cTn id="441" presetID="1" presetClass="entr" presetSubtype="0" fill="hold" nodeType="clickEffect">
                                  <p:stCondLst>
                                    <p:cond delay="0"/>
                                  </p:stCondLst>
                                  <p:childTnLst>
                                    <p:set>
                                      <p:cBhvr>
                                        <p:cTn id="44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443" fill="hold">
                      <p:stCondLst>
                        <p:cond delay="indefinite"/>
                      </p:stCondLst>
                      <p:childTnLst>
                        <p:par>
                          <p:cTn id="444" fill="hold">
                            <p:stCondLst>
                              <p:cond delay="0"/>
                            </p:stCondLst>
                            <p:childTnLst>
                              <p:par>
                                <p:cTn id="445" presetID="1" presetClass="entr" presetSubtype="0" fill="hold" nodeType="clickEffect">
                                  <p:stCondLst>
                                    <p:cond delay="0"/>
                                  </p:stCondLst>
                                  <p:childTnLst>
                                    <p:set>
                                      <p:cBhvr>
                                        <p:cTn id="44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47" fill="hold">
                      <p:stCondLst>
                        <p:cond delay="indefinite"/>
                      </p:stCondLst>
                      <p:childTnLst>
                        <p:par>
                          <p:cTn id="448" fill="hold">
                            <p:stCondLst>
                              <p:cond delay="0"/>
                            </p:stCondLst>
                            <p:childTnLst>
                              <p:par>
                                <p:cTn id="449" presetID="1" presetClass="entr" presetSubtype="0" fill="hold" nodeType="clickEffect">
                                  <p:stCondLst>
                                    <p:cond delay="0"/>
                                  </p:stCondLst>
                                  <p:childTnLst>
                                    <p:set>
                                      <p:cBhvr>
                                        <p:cTn id="45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51" fill="hold">
                      <p:stCondLst>
                        <p:cond delay="indefinite"/>
                      </p:stCondLst>
                      <p:childTnLst>
                        <p:par>
                          <p:cTn id="452" fill="hold">
                            <p:stCondLst>
                              <p:cond delay="0"/>
                            </p:stCondLst>
                            <p:childTnLst>
                              <p:par>
                                <p:cTn id="453" presetID="1" presetClass="entr" presetSubtype="0" fill="hold" nodeType="clickEffect">
                                  <p:stCondLst>
                                    <p:cond delay="0"/>
                                  </p:stCondLst>
                                  <p:childTnLst>
                                    <p:set>
                                      <p:cBhvr>
                                        <p:cTn id="45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55" fill="hold">
                      <p:stCondLst>
                        <p:cond delay="indefinite"/>
                      </p:stCondLst>
                      <p:childTnLst>
                        <p:par>
                          <p:cTn id="456" fill="hold">
                            <p:stCondLst>
                              <p:cond delay="0"/>
                            </p:stCondLst>
                            <p:childTnLst>
                              <p:par>
                                <p:cTn id="457" presetID="1" presetClass="entr" presetSubtype="0" fill="hold" nodeType="clickEffect">
                                  <p:stCondLst>
                                    <p:cond delay="0"/>
                                  </p:stCondLst>
                                  <p:childTnLst>
                                    <p:set>
                                      <p:cBhvr>
                                        <p:cTn id="45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93" grpId="1"/>
      <p:bldP spid="94" grpId="0"/>
      <p:bldP spid="94" grpId="1"/>
      <p:bldP spid="95" grpId="0"/>
      <p:bldP spid="95" grpId="1"/>
      <p:bldP spid="96" grpId="0"/>
      <p:bldP spid="96" grpId="1"/>
      <p:bldP spid="97" grpId="0"/>
      <p:bldP spid="97" grpId="1"/>
      <p:bldP spid="98" grpId="0"/>
      <p:bldP spid="98" grpId="1"/>
      <p:bldP spid="99" grpId="0"/>
      <p:bldP spid="99" grpId="1"/>
      <p:bldP spid="99" grpId="2"/>
      <p:bldP spid="100" grpId="0"/>
      <p:bldP spid="100" grpId="1"/>
      <p:bldP spid="101" grpId="0"/>
      <p:bldP spid="101" grpId="1"/>
      <p:bldP spid="102" grpId="0"/>
      <p:bldP spid="102" grpId="1"/>
      <p:bldP spid="103" grpId="0"/>
      <p:bldP spid="103" grpId="1"/>
      <p:bldP spid="104" grpId="0"/>
      <p:bldP spid="104" grpId="1"/>
      <p:bldP spid="105" grpId="0"/>
      <p:bldP spid="105" grpId="1"/>
      <p:bldP spid="106" grpId="0"/>
      <p:bldP spid="106" grpId="1"/>
      <p:bldP spid="106" grpId="2"/>
      <p:bldP spid="106" grpId="3"/>
      <p:bldP spid="107" grpId="0"/>
      <p:bldP spid="107" grpId="1"/>
      <p:bldP spid="108" grpId="0" animBg="1"/>
      <p:bldP spid="108" grpId="1" animBg="1"/>
      <p:bldP spid="110" grpId="0"/>
      <p:bldP spid="110" grpId="1"/>
      <p:bldP spid="111" grpId="0"/>
      <p:bldP spid="111" grpId="1"/>
      <p:bldP spid="112" grpId="0"/>
      <p:bldP spid="112" grpId="1"/>
      <p:bldP spid="112" grpId="2"/>
      <p:bldP spid="112" grpId="3"/>
      <p:bldP spid="113" grpId="0" animBg="1"/>
      <p:bldP spid="113" grpId="1" animBg="1"/>
      <p:bldP spid="113" grpId="2" animBg="1"/>
      <p:bldP spid="114" grpId="0" animBg="1"/>
      <p:bldP spid="114" grpId="1" animBg="1"/>
      <p:bldP spid="114" grpId="2" animBg="1"/>
      <p:bldP spid="115" grpId="0" animBg="1"/>
      <p:bldP spid="115" grpId="1" animBg="1"/>
      <p:bldP spid="127" grpId="0" animBg="1"/>
      <p:bldP spid="127" grpId="1" animBg="1"/>
      <p:bldP spid="127" grpId="2" animBg="1"/>
      <p:bldP spid="128" grpId="0"/>
      <p:bldP spid="128" grpId="1"/>
      <p:bldP spid="63" grpId="0"/>
      <p:bldP spid="64" grpId="0"/>
      <p:bldP spid="65" grpId="0"/>
      <p:bldP spid="66" grpId="0"/>
      <p:bldP spid="67" grpId="0"/>
      <p:bldP spid="68" grpId="0"/>
      <p:bldP spid="69" grpId="0"/>
      <p:bldP spid="70" grpId="0"/>
      <p:bldP spid="71" grpId="0"/>
      <p:bldP spid="72" grpId="0"/>
      <p:bldP spid="73" grpId="0"/>
      <p:bldP spid="74" grpId="0"/>
      <p:bldP spid="75" grpId="0"/>
      <p:bldP spid="76" grpId="0"/>
      <p:bldP spid="77" grpId="0"/>
      <p:bldP spid="78" grpId="0"/>
      <p:bldP spid="79" grpId="0"/>
      <p:bldP spid="8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a:xfrm>
            <a:off x="831849" y="1709738"/>
            <a:ext cx="10893985" cy="2852737"/>
          </a:xfrm>
        </p:spPr>
        <p:txBody>
          <a:bodyPr/>
          <a:lstStyle/>
          <a:p>
            <a:r>
              <a:rPr lang="en-US" dirty="0">
                <a:solidFill>
                  <a:srgbClr val="1D3064"/>
                </a:solidFill>
              </a:rPr>
              <a:t>Singly Linked List Deletion Operations</a:t>
            </a:r>
          </a:p>
        </p:txBody>
      </p:sp>
    </p:spTree>
    <p:extLst>
      <p:ext uri="{BB962C8B-B14F-4D97-AF65-F5344CB8AC3E}">
        <p14:creationId xmlns:p14="http://schemas.microsoft.com/office/powerpoint/2010/main" val="227270119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CB6AF-53ED-44EA-87F0-E767057ACAD4}"/>
              </a:ext>
            </a:extLst>
          </p:cNvPr>
          <p:cNvSpPr>
            <a:spLocks noGrp="1"/>
          </p:cNvSpPr>
          <p:nvPr>
            <p:ph type="title"/>
          </p:nvPr>
        </p:nvSpPr>
        <p:spPr/>
        <p:txBody>
          <a:bodyPr/>
          <a:lstStyle/>
          <a:p>
            <a:r>
              <a:rPr lang="en-US" dirty="0"/>
              <a:t>How to declare a pointer variable </a:t>
            </a:r>
          </a:p>
        </p:txBody>
      </p:sp>
      <p:sp>
        <p:nvSpPr>
          <p:cNvPr id="3" name="Content Placeholder 2">
            <a:extLst>
              <a:ext uri="{FF2B5EF4-FFF2-40B4-BE49-F238E27FC236}">
                <a16:creationId xmlns:a16="http://schemas.microsoft.com/office/drawing/2014/main" id="{0A9D5BB2-0E93-4EC3-982D-C8FBE71F56CA}"/>
              </a:ext>
            </a:extLst>
          </p:cNvPr>
          <p:cNvSpPr>
            <a:spLocks noGrp="1"/>
          </p:cNvSpPr>
          <p:nvPr>
            <p:ph idx="1"/>
          </p:nvPr>
        </p:nvSpPr>
        <p:spPr/>
        <p:txBody>
          <a:bodyPr/>
          <a:lstStyle/>
          <a:p>
            <a:r>
              <a:rPr lang="en-US" b="1" dirty="0">
                <a:solidFill>
                  <a:srgbClr val="C00000"/>
                </a:solidFill>
              </a:rPr>
              <a:t>Syntax;</a:t>
            </a:r>
          </a:p>
          <a:p>
            <a:endParaRPr lang="en-US" b="1" dirty="0">
              <a:solidFill>
                <a:schemeClr val="accent6"/>
              </a:solidFill>
            </a:endParaRPr>
          </a:p>
          <a:p>
            <a:r>
              <a:rPr lang="en-US" dirty="0">
                <a:solidFill>
                  <a:srgbClr val="C00000"/>
                </a:solidFill>
              </a:rPr>
              <a:t>datatype</a:t>
            </a:r>
            <a:r>
              <a:rPr lang="en-US" dirty="0"/>
              <a:t> means datatype of the variable for which we want to store address. </a:t>
            </a:r>
            <a:r>
              <a:rPr lang="en-US" b="1" dirty="0"/>
              <a:t>(Note: It is not indicating pointer’s data type)</a:t>
            </a:r>
          </a:p>
          <a:p>
            <a:r>
              <a:rPr lang="en-US" b="1" dirty="0">
                <a:solidFill>
                  <a:srgbClr val="C00000"/>
                </a:solidFill>
                <a:latin typeface="Lohit Gujarati" panose="020B0600000000000000" pitchFamily="34" charset="0"/>
                <a:cs typeface="Lohit Gujarati" panose="020B0600000000000000" pitchFamily="34" charset="0"/>
              </a:rPr>
              <a:t>*</a:t>
            </a:r>
            <a:r>
              <a:rPr lang="en-US" b="1" dirty="0">
                <a:solidFill>
                  <a:schemeClr val="accent6"/>
                </a:solidFill>
                <a:latin typeface="Lohit Gujarati" panose="020B0600000000000000" pitchFamily="34" charset="0"/>
                <a:cs typeface="Lohit Gujarati" panose="020B0600000000000000" pitchFamily="34" charset="0"/>
              </a:rPr>
              <a:t> </a:t>
            </a:r>
            <a:r>
              <a:rPr lang="en-US" b="1" dirty="0">
                <a:latin typeface="Lohit Gujarati" panose="020B0600000000000000" pitchFamily="34" charset="0"/>
                <a:cs typeface="Lohit Gujarati" panose="020B0600000000000000" pitchFamily="34" charset="0"/>
              </a:rPr>
              <a:t>(</a:t>
            </a:r>
            <a:r>
              <a:rPr lang="en-US" dirty="0">
                <a:cs typeface="Lohit Gujarati" panose="020B0600000000000000" pitchFamily="34" charset="0"/>
              </a:rPr>
              <a:t>asterisk) indicates that variable </a:t>
            </a:r>
            <a:r>
              <a:rPr lang="en-US" b="1" dirty="0" err="1">
                <a:cs typeface="Lohit Gujarati" panose="020B0600000000000000" pitchFamily="34" charset="0"/>
              </a:rPr>
              <a:t>p_name</a:t>
            </a:r>
            <a:r>
              <a:rPr lang="en-US" dirty="0">
                <a:cs typeface="Lohit Gujarati" panose="020B0600000000000000" pitchFamily="34" charset="0"/>
              </a:rPr>
              <a:t> is a </a:t>
            </a:r>
            <a:r>
              <a:rPr lang="en-US" b="1" dirty="0">
                <a:cs typeface="Lohit Gujarati" panose="020B0600000000000000" pitchFamily="34" charset="0"/>
              </a:rPr>
              <a:t>pointer variable</a:t>
            </a:r>
            <a:r>
              <a:rPr lang="en-US" dirty="0">
                <a:cs typeface="Lohit Gujarati" panose="020B0600000000000000" pitchFamily="34" charset="0"/>
              </a:rPr>
              <a:t>. </a:t>
            </a:r>
          </a:p>
          <a:p>
            <a:r>
              <a:rPr lang="en-US" sz="2400" b="1" dirty="0" err="1">
                <a:solidFill>
                  <a:srgbClr val="C00000"/>
                </a:solidFill>
              </a:rPr>
              <a:t>p_name</a:t>
            </a:r>
            <a:r>
              <a:rPr lang="en-US" sz="2400" b="1" dirty="0">
                <a:solidFill>
                  <a:srgbClr val="C00000"/>
                </a:solidFill>
              </a:rPr>
              <a:t> </a:t>
            </a:r>
            <a:r>
              <a:rPr lang="en-US" sz="2400" dirty="0"/>
              <a:t>indicates name of the pointer variable. </a:t>
            </a:r>
          </a:p>
          <a:p>
            <a:r>
              <a:rPr lang="en-US" b="1" dirty="0">
                <a:solidFill>
                  <a:srgbClr val="C00000"/>
                </a:solidFill>
              </a:rPr>
              <a:t>Example;</a:t>
            </a:r>
          </a:p>
        </p:txBody>
      </p:sp>
      <p:sp>
        <p:nvSpPr>
          <p:cNvPr id="4" name="TextBox 3">
            <a:extLst>
              <a:ext uri="{FF2B5EF4-FFF2-40B4-BE49-F238E27FC236}">
                <a16:creationId xmlns:a16="http://schemas.microsoft.com/office/drawing/2014/main" id="{E13EB85F-1335-463A-9622-F18A4B676915}"/>
              </a:ext>
            </a:extLst>
          </p:cNvPr>
          <p:cNvSpPr txBox="1"/>
          <p:nvPr/>
        </p:nvSpPr>
        <p:spPr>
          <a:xfrm>
            <a:off x="1403799" y="1275008"/>
            <a:ext cx="1094703" cy="400110"/>
          </a:xfrm>
          <a:prstGeom prst="rect">
            <a:avLst/>
          </a:prstGeom>
          <a:noFill/>
        </p:spPr>
        <p:txBody>
          <a:bodyPr wrap="square" rtlCol="0">
            <a:spAutoFit/>
          </a:bodyPr>
          <a:lstStyle/>
          <a:p>
            <a:r>
              <a:rPr lang="en-US" sz="2000" b="1" dirty="0">
                <a:solidFill>
                  <a:srgbClr val="C00000"/>
                </a:solidFill>
              </a:rPr>
              <a:t>datatype</a:t>
            </a:r>
          </a:p>
        </p:txBody>
      </p:sp>
      <p:sp>
        <p:nvSpPr>
          <p:cNvPr id="5" name="TextBox 4">
            <a:extLst>
              <a:ext uri="{FF2B5EF4-FFF2-40B4-BE49-F238E27FC236}">
                <a16:creationId xmlns:a16="http://schemas.microsoft.com/office/drawing/2014/main" id="{130953D6-7CAC-4612-94AE-9BD8096B78B7}"/>
              </a:ext>
            </a:extLst>
          </p:cNvPr>
          <p:cNvSpPr txBox="1"/>
          <p:nvPr/>
        </p:nvSpPr>
        <p:spPr>
          <a:xfrm>
            <a:off x="2498503" y="1275008"/>
            <a:ext cx="244700" cy="461665"/>
          </a:xfrm>
          <a:prstGeom prst="rect">
            <a:avLst/>
          </a:prstGeom>
          <a:noFill/>
        </p:spPr>
        <p:txBody>
          <a:bodyPr wrap="square" rtlCol="0">
            <a:spAutoFit/>
          </a:bodyPr>
          <a:lstStyle/>
          <a:p>
            <a:pPr algn="ctr"/>
            <a:r>
              <a:rPr lang="en-US" sz="2400" b="1" dirty="0">
                <a:solidFill>
                  <a:srgbClr val="C00000"/>
                </a:solidFill>
              </a:rPr>
              <a:t>*</a:t>
            </a:r>
          </a:p>
        </p:txBody>
      </p:sp>
      <p:sp>
        <p:nvSpPr>
          <p:cNvPr id="6" name="TextBox 5">
            <a:extLst>
              <a:ext uri="{FF2B5EF4-FFF2-40B4-BE49-F238E27FC236}">
                <a16:creationId xmlns:a16="http://schemas.microsoft.com/office/drawing/2014/main" id="{7BE92B25-2CF8-4504-B3C2-EEB55634AC2F}"/>
              </a:ext>
            </a:extLst>
          </p:cNvPr>
          <p:cNvSpPr txBox="1"/>
          <p:nvPr/>
        </p:nvSpPr>
        <p:spPr>
          <a:xfrm>
            <a:off x="2743204" y="1275008"/>
            <a:ext cx="1043188" cy="400110"/>
          </a:xfrm>
          <a:prstGeom prst="rect">
            <a:avLst/>
          </a:prstGeom>
          <a:noFill/>
        </p:spPr>
        <p:txBody>
          <a:bodyPr wrap="square" rtlCol="0">
            <a:spAutoFit/>
          </a:bodyPr>
          <a:lstStyle/>
          <a:p>
            <a:r>
              <a:rPr lang="en-US" sz="2000" b="1" dirty="0" err="1">
                <a:solidFill>
                  <a:srgbClr val="C00000"/>
                </a:solidFill>
              </a:rPr>
              <a:t>p_name</a:t>
            </a:r>
            <a:r>
              <a:rPr lang="en-US" sz="2000" b="1" dirty="0">
                <a:solidFill>
                  <a:srgbClr val="C00000"/>
                </a:solidFill>
              </a:rPr>
              <a:t>;</a:t>
            </a:r>
          </a:p>
        </p:txBody>
      </p:sp>
      <p:sp>
        <p:nvSpPr>
          <p:cNvPr id="7" name="TextBox 6">
            <a:extLst>
              <a:ext uri="{FF2B5EF4-FFF2-40B4-BE49-F238E27FC236}">
                <a16:creationId xmlns:a16="http://schemas.microsoft.com/office/drawing/2014/main" id="{78BB36B6-B21E-49E9-9104-09869D837F66}"/>
              </a:ext>
            </a:extLst>
          </p:cNvPr>
          <p:cNvSpPr txBox="1"/>
          <p:nvPr/>
        </p:nvSpPr>
        <p:spPr>
          <a:xfrm>
            <a:off x="1369460" y="4095571"/>
            <a:ext cx="543057" cy="400110"/>
          </a:xfrm>
          <a:prstGeom prst="rect">
            <a:avLst/>
          </a:prstGeom>
          <a:noFill/>
        </p:spPr>
        <p:txBody>
          <a:bodyPr wrap="square" rtlCol="0">
            <a:spAutoFit/>
          </a:bodyPr>
          <a:lstStyle/>
          <a:p>
            <a:r>
              <a:rPr lang="en-US" sz="2000" b="1" dirty="0">
                <a:solidFill>
                  <a:srgbClr val="C00000"/>
                </a:solidFill>
              </a:rPr>
              <a:t>int</a:t>
            </a:r>
          </a:p>
        </p:txBody>
      </p:sp>
      <p:sp>
        <p:nvSpPr>
          <p:cNvPr id="8" name="TextBox 7">
            <a:extLst>
              <a:ext uri="{FF2B5EF4-FFF2-40B4-BE49-F238E27FC236}">
                <a16:creationId xmlns:a16="http://schemas.microsoft.com/office/drawing/2014/main" id="{3454D4C8-ED48-40F3-B715-411EBC577672}"/>
              </a:ext>
            </a:extLst>
          </p:cNvPr>
          <p:cNvSpPr txBox="1"/>
          <p:nvPr/>
        </p:nvSpPr>
        <p:spPr>
          <a:xfrm>
            <a:off x="1886758" y="4095571"/>
            <a:ext cx="630607" cy="461665"/>
          </a:xfrm>
          <a:prstGeom prst="rect">
            <a:avLst/>
          </a:prstGeom>
          <a:noFill/>
        </p:spPr>
        <p:txBody>
          <a:bodyPr wrap="square" rtlCol="0">
            <a:spAutoFit/>
          </a:bodyPr>
          <a:lstStyle/>
          <a:p>
            <a:pPr algn="ctr"/>
            <a:r>
              <a:rPr lang="en-US" sz="2400" b="1" dirty="0">
                <a:solidFill>
                  <a:srgbClr val="C00000"/>
                </a:solidFill>
              </a:rPr>
              <a:t>*p;</a:t>
            </a:r>
          </a:p>
        </p:txBody>
      </p:sp>
      <p:cxnSp>
        <p:nvCxnSpPr>
          <p:cNvPr id="11" name="Straight Arrow Connector 10">
            <a:extLst>
              <a:ext uri="{FF2B5EF4-FFF2-40B4-BE49-F238E27FC236}">
                <a16:creationId xmlns:a16="http://schemas.microsoft.com/office/drawing/2014/main" id="{549A3645-018B-4B45-8D8D-8891730E21EE}"/>
              </a:ext>
            </a:extLst>
          </p:cNvPr>
          <p:cNvCxnSpPr>
            <a:cxnSpLocks/>
          </p:cNvCxnSpPr>
          <p:nvPr/>
        </p:nvCxnSpPr>
        <p:spPr>
          <a:xfrm flipH="1">
            <a:off x="2459869" y="4347142"/>
            <a:ext cx="862885" cy="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1324B21A-03B9-4644-8199-50E2FD7F978C}"/>
              </a:ext>
            </a:extLst>
          </p:cNvPr>
          <p:cNvSpPr/>
          <p:nvPr/>
        </p:nvSpPr>
        <p:spPr>
          <a:xfrm>
            <a:off x="3453935" y="4204697"/>
            <a:ext cx="3506424" cy="1002215"/>
          </a:xfrm>
          <a:prstGeom prst="roundRect">
            <a:avLst/>
          </a:prstGeom>
          <a:solidFill>
            <a:schemeClr val="accent1">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gn="just">
              <a:buClr>
                <a:srgbClr val="C00000"/>
              </a:buClr>
              <a:buFont typeface="Wingdings 3" panose="05040102010807070707" pitchFamily="18" charset="2"/>
              <a:buChar char="}"/>
            </a:pPr>
            <a:r>
              <a:rPr lang="en-US" b="1" dirty="0">
                <a:solidFill>
                  <a:schemeClr val="accent1"/>
                </a:solidFill>
              </a:rPr>
              <a:t>It is a pointer variable , name of that variable is </a:t>
            </a:r>
            <a:r>
              <a:rPr lang="en-US" b="1" dirty="0">
                <a:solidFill>
                  <a:srgbClr val="C00000"/>
                </a:solidFill>
              </a:rPr>
              <a:t>“p”</a:t>
            </a:r>
            <a:r>
              <a:rPr lang="en-US" b="1" dirty="0">
                <a:solidFill>
                  <a:schemeClr val="accent1"/>
                </a:solidFill>
              </a:rPr>
              <a:t> and it stores </a:t>
            </a:r>
            <a:r>
              <a:rPr lang="en-US" b="1" dirty="0">
                <a:solidFill>
                  <a:srgbClr val="C00000"/>
                </a:solidFill>
              </a:rPr>
              <a:t>address of an integer variable. </a:t>
            </a:r>
          </a:p>
        </p:txBody>
      </p:sp>
      <p:sp>
        <p:nvSpPr>
          <p:cNvPr id="14" name="TextBox 13">
            <a:extLst>
              <a:ext uri="{FF2B5EF4-FFF2-40B4-BE49-F238E27FC236}">
                <a16:creationId xmlns:a16="http://schemas.microsoft.com/office/drawing/2014/main" id="{D5E7CB9B-EDA0-4664-B8A3-E0F6B68F7E14}"/>
              </a:ext>
            </a:extLst>
          </p:cNvPr>
          <p:cNvSpPr txBox="1"/>
          <p:nvPr/>
        </p:nvSpPr>
        <p:spPr>
          <a:xfrm>
            <a:off x="327342" y="4110960"/>
            <a:ext cx="1043188" cy="369332"/>
          </a:xfrm>
          <a:prstGeom prst="rect">
            <a:avLst/>
          </a:prstGeom>
          <a:noFill/>
        </p:spPr>
        <p:txBody>
          <a:bodyPr wrap="square" rtlCol="0">
            <a:spAutoFit/>
          </a:bodyPr>
          <a:lstStyle/>
          <a:p>
            <a:pPr algn="ctr"/>
            <a:r>
              <a:rPr lang="en-US" b="1" dirty="0">
                <a:solidFill>
                  <a:schemeClr val="tx2"/>
                </a:solidFill>
              </a:rPr>
              <a:t>Style – 1 </a:t>
            </a:r>
          </a:p>
        </p:txBody>
      </p:sp>
      <p:sp>
        <p:nvSpPr>
          <p:cNvPr id="15" name="TextBox 14">
            <a:extLst>
              <a:ext uri="{FF2B5EF4-FFF2-40B4-BE49-F238E27FC236}">
                <a16:creationId xmlns:a16="http://schemas.microsoft.com/office/drawing/2014/main" id="{0CD5E9D5-5870-4CDE-A76D-1E9BB58780C4}"/>
              </a:ext>
            </a:extLst>
          </p:cNvPr>
          <p:cNvSpPr txBox="1"/>
          <p:nvPr/>
        </p:nvSpPr>
        <p:spPr>
          <a:xfrm>
            <a:off x="323047" y="4476561"/>
            <a:ext cx="1043188" cy="369332"/>
          </a:xfrm>
          <a:prstGeom prst="rect">
            <a:avLst/>
          </a:prstGeom>
          <a:noFill/>
        </p:spPr>
        <p:txBody>
          <a:bodyPr wrap="square" rtlCol="0">
            <a:spAutoFit/>
          </a:bodyPr>
          <a:lstStyle/>
          <a:p>
            <a:pPr algn="ctr"/>
            <a:r>
              <a:rPr lang="en-US" b="1" dirty="0">
                <a:solidFill>
                  <a:schemeClr val="tx2"/>
                </a:solidFill>
              </a:rPr>
              <a:t>Style – 2 </a:t>
            </a:r>
          </a:p>
        </p:txBody>
      </p:sp>
      <p:sp>
        <p:nvSpPr>
          <p:cNvPr id="16" name="TextBox 15">
            <a:extLst>
              <a:ext uri="{FF2B5EF4-FFF2-40B4-BE49-F238E27FC236}">
                <a16:creationId xmlns:a16="http://schemas.microsoft.com/office/drawing/2014/main" id="{2867F7ED-0E3F-4E2E-B7EF-5F33612C60D2}"/>
              </a:ext>
            </a:extLst>
          </p:cNvPr>
          <p:cNvSpPr txBox="1"/>
          <p:nvPr/>
        </p:nvSpPr>
        <p:spPr>
          <a:xfrm>
            <a:off x="310294" y="4837586"/>
            <a:ext cx="1043188" cy="369332"/>
          </a:xfrm>
          <a:prstGeom prst="rect">
            <a:avLst/>
          </a:prstGeom>
          <a:noFill/>
        </p:spPr>
        <p:txBody>
          <a:bodyPr wrap="square" rtlCol="0">
            <a:spAutoFit/>
          </a:bodyPr>
          <a:lstStyle/>
          <a:p>
            <a:pPr algn="ctr"/>
            <a:r>
              <a:rPr lang="en-US" b="1" dirty="0">
                <a:solidFill>
                  <a:schemeClr val="tx2"/>
                </a:solidFill>
              </a:rPr>
              <a:t>Style – 3 </a:t>
            </a:r>
          </a:p>
        </p:txBody>
      </p:sp>
      <p:sp>
        <p:nvSpPr>
          <p:cNvPr id="17" name="TextBox 16">
            <a:extLst>
              <a:ext uri="{FF2B5EF4-FFF2-40B4-BE49-F238E27FC236}">
                <a16:creationId xmlns:a16="http://schemas.microsoft.com/office/drawing/2014/main" id="{284BAEE5-AEC0-4998-A94E-1E6EDCB02FDB}"/>
              </a:ext>
            </a:extLst>
          </p:cNvPr>
          <p:cNvSpPr txBox="1"/>
          <p:nvPr/>
        </p:nvSpPr>
        <p:spPr>
          <a:xfrm>
            <a:off x="1358319" y="4464347"/>
            <a:ext cx="670105" cy="400110"/>
          </a:xfrm>
          <a:prstGeom prst="rect">
            <a:avLst/>
          </a:prstGeom>
          <a:noFill/>
        </p:spPr>
        <p:txBody>
          <a:bodyPr wrap="square" rtlCol="0">
            <a:spAutoFit/>
          </a:bodyPr>
          <a:lstStyle/>
          <a:p>
            <a:r>
              <a:rPr lang="en-US" sz="2000" b="1" dirty="0">
                <a:solidFill>
                  <a:srgbClr val="C00000"/>
                </a:solidFill>
              </a:rPr>
              <a:t>int*</a:t>
            </a:r>
          </a:p>
        </p:txBody>
      </p:sp>
      <p:sp>
        <p:nvSpPr>
          <p:cNvPr id="18" name="TextBox 17">
            <a:extLst>
              <a:ext uri="{FF2B5EF4-FFF2-40B4-BE49-F238E27FC236}">
                <a16:creationId xmlns:a16="http://schemas.microsoft.com/office/drawing/2014/main" id="{26E44BA1-1EEA-46FB-94D3-BABF9E20148F}"/>
              </a:ext>
            </a:extLst>
          </p:cNvPr>
          <p:cNvSpPr txBox="1"/>
          <p:nvPr/>
        </p:nvSpPr>
        <p:spPr>
          <a:xfrm>
            <a:off x="1875618" y="4464347"/>
            <a:ext cx="543056" cy="461665"/>
          </a:xfrm>
          <a:prstGeom prst="rect">
            <a:avLst/>
          </a:prstGeom>
          <a:noFill/>
        </p:spPr>
        <p:txBody>
          <a:bodyPr wrap="square" rtlCol="0">
            <a:spAutoFit/>
          </a:bodyPr>
          <a:lstStyle/>
          <a:p>
            <a:pPr algn="ctr"/>
            <a:r>
              <a:rPr lang="en-US" sz="2400" b="1" dirty="0">
                <a:solidFill>
                  <a:srgbClr val="C00000"/>
                </a:solidFill>
              </a:rPr>
              <a:t>p;</a:t>
            </a:r>
          </a:p>
        </p:txBody>
      </p:sp>
      <p:sp>
        <p:nvSpPr>
          <p:cNvPr id="19" name="TextBox 18">
            <a:extLst>
              <a:ext uri="{FF2B5EF4-FFF2-40B4-BE49-F238E27FC236}">
                <a16:creationId xmlns:a16="http://schemas.microsoft.com/office/drawing/2014/main" id="{E7FCD1C6-9CDB-4094-BADD-01C666C7C6CE}"/>
              </a:ext>
            </a:extLst>
          </p:cNvPr>
          <p:cNvSpPr txBox="1"/>
          <p:nvPr/>
        </p:nvSpPr>
        <p:spPr>
          <a:xfrm>
            <a:off x="1344246" y="4825915"/>
            <a:ext cx="531372" cy="400110"/>
          </a:xfrm>
          <a:prstGeom prst="rect">
            <a:avLst/>
          </a:prstGeom>
          <a:noFill/>
        </p:spPr>
        <p:txBody>
          <a:bodyPr wrap="square" rtlCol="0">
            <a:spAutoFit/>
          </a:bodyPr>
          <a:lstStyle/>
          <a:p>
            <a:pPr algn="ctr"/>
            <a:r>
              <a:rPr lang="en-US" sz="2000" b="1" dirty="0">
                <a:solidFill>
                  <a:srgbClr val="C00000"/>
                </a:solidFill>
              </a:rPr>
              <a:t>int</a:t>
            </a:r>
          </a:p>
        </p:txBody>
      </p:sp>
      <p:sp>
        <p:nvSpPr>
          <p:cNvPr id="20" name="TextBox 19">
            <a:extLst>
              <a:ext uri="{FF2B5EF4-FFF2-40B4-BE49-F238E27FC236}">
                <a16:creationId xmlns:a16="http://schemas.microsoft.com/office/drawing/2014/main" id="{BFEBDCB2-C026-4E87-BA6F-434018E288EE}"/>
              </a:ext>
            </a:extLst>
          </p:cNvPr>
          <p:cNvSpPr txBox="1"/>
          <p:nvPr/>
        </p:nvSpPr>
        <p:spPr>
          <a:xfrm>
            <a:off x="1858576" y="4864457"/>
            <a:ext cx="244700" cy="461665"/>
          </a:xfrm>
          <a:prstGeom prst="rect">
            <a:avLst/>
          </a:prstGeom>
          <a:noFill/>
        </p:spPr>
        <p:txBody>
          <a:bodyPr wrap="square" rtlCol="0">
            <a:spAutoFit/>
          </a:bodyPr>
          <a:lstStyle/>
          <a:p>
            <a:pPr algn="ctr"/>
            <a:r>
              <a:rPr lang="en-US" sz="2400" b="1" dirty="0">
                <a:solidFill>
                  <a:srgbClr val="C00000"/>
                </a:solidFill>
              </a:rPr>
              <a:t>*</a:t>
            </a:r>
          </a:p>
        </p:txBody>
      </p:sp>
      <p:sp>
        <p:nvSpPr>
          <p:cNvPr id="21" name="TextBox 20">
            <a:extLst>
              <a:ext uri="{FF2B5EF4-FFF2-40B4-BE49-F238E27FC236}">
                <a16:creationId xmlns:a16="http://schemas.microsoft.com/office/drawing/2014/main" id="{A80360E4-C89B-4BCE-8986-73FEE730E721}"/>
              </a:ext>
            </a:extLst>
          </p:cNvPr>
          <p:cNvSpPr txBox="1"/>
          <p:nvPr/>
        </p:nvSpPr>
        <p:spPr>
          <a:xfrm>
            <a:off x="2127664" y="4825915"/>
            <a:ext cx="389702" cy="400110"/>
          </a:xfrm>
          <a:prstGeom prst="rect">
            <a:avLst/>
          </a:prstGeom>
          <a:noFill/>
        </p:spPr>
        <p:txBody>
          <a:bodyPr wrap="square" rtlCol="0">
            <a:spAutoFit/>
          </a:bodyPr>
          <a:lstStyle/>
          <a:p>
            <a:pPr algn="ctr"/>
            <a:r>
              <a:rPr lang="en-US" sz="2000" b="1" dirty="0">
                <a:solidFill>
                  <a:srgbClr val="C00000"/>
                </a:solidFill>
              </a:rPr>
              <a:t>p;</a:t>
            </a:r>
          </a:p>
        </p:txBody>
      </p:sp>
      <p:cxnSp>
        <p:nvCxnSpPr>
          <p:cNvPr id="22" name="Straight Arrow Connector 21">
            <a:extLst>
              <a:ext uri="{FF2B5EF4-FFF2-40B4-BE49-F238E27FC236}">
                <a16:creationId xmlns:a16="http://schemas.microsoft.com/office/drawing/2014/main" id="{3C1C2F62-11AC-428B-B931-EFDDA0F2AF5D}"/>
              </a:ext>
            </a:extLst>
          </p:cNvPr>
          <p:cNvCxnSpPr>
            <a:cxnSpLocks/>
          </p:cNvCxnSpPr>
          <p:nvPr/>
        </p:nvCxnSpPr>
        <p:spPr>
          <a:xfrm flipH="1">
            <a:off x="2459868" y="4695179"/>
            <a:ext cx="862885" cy="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E430C33-8B8D-4E7F-AF7F-B3B684E21448}"/>
              </a:ext>
            </a:extLst>
          </p:cNvPr>
          <p:cNvCxnSpPr>
            <a:cxnSpLocks/>
          </p:cNvCxnSpPr>
          <p:nvPr/>
        </p:nvCxnSpPr>
        <p:spPr>
          <a:xfrm flipH="1">
            <a:off x="2464164" y="5025983"/>
            <a:ext cx="862885" cy="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26420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par>
                                <p:cTn id="44" presetID="10" presetClass="entr" presetSubtype="0" fill="hold" grpId="0" nodeType="withEffect">
                                  <p:stCondLst>
                                    <p:cond delay="100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26" presetClass="emph" presetSubtype="0" repeatCount="indefinite" fill="hold" nodeType="withEffect">
                                  <p:stCondLst>
                                    <p:cond delay="0"/>
                                  </p:stCondLst>
                                  <p:childTnLst>
                                    <p:animEffect transition="out" filter="fade">
                                      <p:cBhvr>
                                        <p:cTn id="53" dur="1000" tmFilter="0, 0; .2, .5; .8, .5; 1, 0"/>
                                        <p:tgtEl>
                                          <p:spTgt spid="11"/>
                                        </p:tgtEl>
                                      </p:cBhvr>
                                    </p:animEffect>
                                    <p:animScale>
                                      <p:cBhvr>
                                        <p:cTn id="54" dur="500" autoRev="1" fill="hold"/>
                                        <p:tgtEl>
                                          <p:spTgt spid="11"/>
                                        </p:tgtEl>
                                      </p:cBhvr>
                                      <p:by x="105000" y="105000"/>
                                    </p:animScale>
                                  </p:childTnLst>
                                </p:cTn>
                              </p:par>
                              <p:par>
                                <p:cTn id="55" presetID="10"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500"/>
                                        <p:tgtEl>
                                          <p:spTgt spid="15"/>
                                        </p:tgtEl>
                                      </p:cBhvr>
                                    </p:animEffect>
                                  </p:childTnLst>
                                </p:cTn>
                              </p:par>
                              <p:par>
                                <p:cTn id="63" presetID="10" presetClass="entr" presetSubtype="0" fill="hold" grpId="0" nodeType="withEffect">
                                  <p:stCondLst>
                                    <p:cond delay="500"/>
                                  </p:stCondLst>
                                  <p:childTnLst>
                                    <p:set>
                                      <p:cBhvr>
                                        <p:cTn id="64" dur="1" fill="hold">
                                          <p:stCondLst>
                                            <p:cond delay="0"/>
                                          </p:stCondLst>
                                        </p:cTn>
                                        <p:tgtEl>
                                          <p:spTgt spid="17"/>
                                        </p:tgtEl>
                                        <p:attrNameLst>
                                          <p:attrName>style.visibility</p:attrName>
                                        </p:attrNameLst>
                                      </p:cBhvr>
                                      <p:to>
                                        <p:strVal val="visible"/>
                                      </p:to>
                                    </p:set>
                                    <p:animEffect transition="in" filter="fade">
                                      <p:cBhvr>
                                        <p:cTn id="65" dur="500"/>
                                        <p:tgtEl>
                                          <p:spTgt spid="17"/>
                                        </p:tgtEl>
                                      </p:cBhvr>
                                    </p:animEffect>
                                  </p:childTnLst>
                                </p:cTn>
                              </p:par>
                              <p:par>
                                <p:cTn id="66" presetID="10" presetClass="entr" presetSubtype="0" fill="hold" grpId="0" nodeType="withEffect">
                                  <p:stCondLst>
                                    <p:cond delay="1000"/>
                                  </p:stCondLst>
                                  <p:childTnLst>
                                    <p:set>
                                      <p:cBhvr>
                                        <p:cTn id="67" dur="1" fill="hold">
                                          <p:stCondLst>
                                            <p:cond delay="0"/>
                                          </p:stCondLst>
                                        </p:cTn>
                                        <p:tgtEl>
                                          <p:spTgt spid="18"/>
                                        </p:tgtEl>
                                        <p:attrNameLst>
                                          <p:attrName>style.visibility</p:attrName>
                                        </p:attrNameLst>
                                      </p:cBhvr>
                                      <p:to>
                                        <p:strVal val="visible"/>
                                      </p:to>
                                    </p:set>
                                    <p:animEffect transition="in" filter="fade">
                                      <p:cBhvr>
                                        <p:cTn id="68" dur="500"/>
                                        <p:tgtEl>
                                          <p:spTgt spid="18"/>
                                        </p:tgtEl>
                                      </p:cBhvr>
                                    </p:animEffect>
                                  </p:childTnLst>
                                </p:cTn>
                              </p:par>
                              <p:par>
                                <p:cTn id="69" presetID="10" presetClass="entr" presetSubtype="0" fill="hold" nodeType="withEffect">
                                  <p:stCondLst>
                                    <p:cond delay="1000"/>
                                  </p:stCondLst>
                                  <p:childTnLst>
                                    <p:set>
                                      <p:cBhvr>
                                        <p:cTn id="70" dur="1" fill="hold">
                                          <p:stCondLst>
                                            <p:cond delay="0"/>
                                          </p:stCondLst>
                                        </p:cTn>
                                        <p:tgtEl>
                                          <p:spTgt spid="22"/>
                                        </p:tgtEl>
                                        <p:attrNameLst>
                                          <p:attrName>style.visibility</p:attrName>
                                        </p:attrNameLst>
                                      </p:cBhvr>
                                      <p:to>
                                        <p:strVal val="visible"/>
                                      </p:to>
                                    </p:set>
                                    <p:animEffect transition="in" filter="fade">
                                      <p:cBhvr>
                                        <p:cTn id="71" dur="500"/>
                                        <p:tgtEl>
                                          <p:spTgt spid="22"/>
                                        </p:tgtEl>
                                      </p:cBhvr>
                                    </p:animEffect>
                                  </p:childTnLst>
                                </p:cTn>
                              </p:par>
                              <p:par>
                                <p:cTn id="72" presetID="26" presetClass="emph" presetSubtype="0" repeatCount="indefinite" fill="hold" nodeType="withEffect">
                                  <p:stCondLst>
                                    <p:cond delay="1000"/>
                                  </p:stCondLst>
                                  <p:childTnLst>
                                    <p:animEffect transition="out" filter="fade">
                                      <p:cBhvr>
                                        <p:cTn id="73" dur="1000" tmFilter="0, 0; .2, .5; .8, .5; 1, 0"/>
                                        <p:tgtEl>
                                          <p:spTgt spid="22"/>
                                        </p:tgtEl>
                                      </p:cBhvr>
                                    </p:animEffect>
                                    <p:animScale>
                                      <p:cBhvr>
                                        <p:cTn id="74" dur="500" autoRev="1" fill="hold"/>
                                        <p:tgtEl>
                                          <p:spTgt spid="22"/>
                                        </p:tgtEl>
                                      </p:cBhvr>
                                      <p:by x="105000" y="105000"/>
                                    </p:animScale>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fade">
                                      <p:cBhvr>
                                        <p:cTn id="79" dur="500"/>
                                        <p:tgtEl>
                                          <p:spTgt spid="16"/>
                                        </p:tgtEl>
                                      </p:cBhvr>
                                    </p:animEffect>
                                  </p:childTnLst>
                                </p:cTn>
                              </p:par>
                              <p:par>
                                <p:cTn id="80" presetID="10" presetClass="entr" presetSubtype="0" fill="hold" grpId="0" nodeType="withEffect">
                                  <p:stCondLst>
                                    <p:cond delay="50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1000"/>
                                  </p:stCondLst>
                                  <p:childTnLst>
                                    <p:set>
                                      <p:cBhvr>
                                        <p:cTn id="84" dur="1" fill="hold">
                                          <p:stCondLst>
                                            <p:cond delay="0"/>
                                          </p:stCondLst>
                                        </p:cTn>
                                        <p:tgtEl>
                                          <p:spTgt spid="20"/>
                                        </p:tgtEl>
                                        <p:attrNameLst>
                                          <p:attrName>style.visibility</p:attrName>
                                        </p:attrNameLst>
                                      </p:cBhvr>
                                      <p:to>
                                        <p:strVal val="visible"/>
                                      </p:to>
                                    </p:set>
                                    <p:animEffect transition="in" filter="fade">
                                      <p:cBhvr>
                                        <p:cTn id="85" dur="500"/>
                                        <p:tgtEl>
                                          <p:spTgt spid="20"/>
                                        </p:tgtEl>
                                      </p:cBhvr>
                                    </p:animEffect>
                                  </p:childTnLst>
                                </p:cTn>
                              </p:par>
                              <p:par>
                                <p:cTn id="86" presetID="10" presetClass="entr" presetSubtype="0" fill="hold" grpId="0" nodeType="withEffect">
                                  <p:stCondLst>
                                    <p:cond delay="1500"/>
                                  </p:stCondLst>
                                  <p:childTnLst>
                                    <p:set>
                                      <p:cBhvr>
                                        <p:cTn id="87" dur="1" fill="hold">
                                          <p:stCondLst>
                                            <p:cond delay="0"/>
                                          </p:stCondLst>
                                        </p:cTn>
                                        <p:tgtEl>
                                          <p:spTgt spid="21"/>
                                        </p:tgtEl>
                                        <p:attrNameLst>
                                          <p:attrName>style.visibility</p:attrName>
                                        </p:attrNameLst>
                                      </p:cBhvr>
                                      <p:to>
                                        <p:strVal val="visible"/>
                                      </p:to>
                                    </p:set>
                                    <p:animEffect transition="in" filter="fade">
                                      <p:cBhvr>
                                        <p:cTn id="88" dur="500"/>
                                        <p:tgtEl>
                                          <p:spTgt spid="21"/>
                                        </p:tgtEl>
                                      </p:cBhvr>
                                    </p:animEffect>
                                  </p:childTnLst>
                                </p:cTn>
                              </p:par>
                              <p:par>
                                <p:cTn id="89" presetID="10" presetClass="entr" presetSubtype="0" fill="hold" nodeType="withEffect">
                                  <p:stCondLst>
                                    <p:cond delay="1500"/>
                                  </p:stCondLst>
                                  <p:childTnLst>
                                    <p:set>
                                      <p:cBhvr>
                                        <p:cTn id="90" dur="1" fill="hold">
                                          <p:stCondLst>
                                            <p:cond delay="0"/>
                                          </p:stCondLst>
                                        </p:cTn>
                                        <p:tgtEl>
                                          <p:spTgt spid="23"/>
                                        </p:tgtEl>
                                        <p:attrNameLst>
                                          <p:attrName>style.visibility</p:attrName>
                                        </p:attrNameLst>
                                      </p:cBhvr>
                                      <p:to>
                                        <p:strVal val="visible"/>
                                      </p:to>
                                    </p:set>
                                    <p:animEffect transition="in" filter="fade">
                                      <p:cBhvr>
                                        <p:cTn id="91" dur="500"/>
                                        <p:tgtEl>
                                          <p:spTgt spid="23"/>
                                        </p:tgtEl>
                                      </p:cBhvr>
                                    </p:animEffect>
                                  </p:childTnLst>
                                </p:cTn>
                              </p:par>
                              <p:par>
                                <p:cTn id="92" presetID="26" presetClass="emph" presetSubtype="0" repeatCount="indefinite" fill="hold" nodeType="withEffect">
                                  <p:stCondLst>
                                    <p:cond delay="1500"/>
                                  </p:stCondLst>
                                  <p:childTnLst>
                                    <p:animEffect transition="out" filter="fade">
                                      <p:cBhvr>
                                        <p:cTn id="93" dur="1000" tmFilter="0, 0; .2, .5; .8, .5; 1, 0"/>
                                        <p:tgtEl>
                                          <p:spTgt spid="23"/>
                                        </p:tgtEl>
                                      </p:cBhvr>
                                    </p:animEffect>
                                    <p:animScale>
                                      <p:cBhvr>
                                        <p:cTn id="94" dur="500" autoRev="1" fill="hold"/>
                                        <p:tgtEl>
                                          <p:spTgt spid="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13" grpId="0" animBg="1"/>
      <p:bldP spid="14" grpId="0"/>
      <p:bldP spid="15" grpId="0"/>
      <p:bldP spid="16" grpId="0"/>
      <p:bldP spid="17" grpId="0"/>
      <p:bldP spid="18" grpId="0"/>
      <p:bldP spid="19" grpId="0"/>
      <p:bldP spid="20" grpId="0"/>
      <p:bldP spid="2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Singly Linked List Deletion Operations-First Node</a:t>
            </a:r>
            <a:endParaRPr lang="en-US" dirty="0"/>
          </a:p>
        </p:txBody>
      </p:sp>
      <p:sp>
        <p:nvSpPr>
          <p:cNvPr id="3" name="Content Placeholder 2"/>
          <p:cNvSpPr>
            <a:spLocks noGrp="1"/>
          </p:cNvSpPr>
          <p:nvPr>
            <p:ph idx="4294967295"/>
          </p:nvPr>
        </p:nvSpPr>
        <p:spPr>
          <a:xfrm>
            <a:off x="131180" y="863444"/>
            <a:ext cx="11929641" cy="5590565"/>
          </a:xfrm>
        </p:spPr>
        <p:txBody>
          <a:bodyPr>
            <a:normAutofit/>
          </a:bodyPr>
          <a:lstStyle/>
          <a:p>
            <a:pPr marL="265113" indent="-265113" algn="just">
              <a:buClr>
                <a:srgbClr val="C00000"/>
              </a:buClr>
              <a:buFont typeface="Wingdings 3" panose="05040102010807070707" pitchFamily="18" charset="2"/>
              <a:buChar char=""/>
            </a:pPr>
            <a:r>
              <a:rPr lang="en-IN" sz="2400" dirty="0"/>
              <a:t>This algorithm </a:t>
            </a:r>
            <a:r>
              <a:rPr lang="en-IN" sz="2400" b="1" dirty="0">
                <a:solidFill>
                  <a:srgbClr val="C00000"/>
                </a:solidFill>
              </a:rPr>
              <a:t>delete</a:t>
            </a:r>
            <a:r>
              <a:rPr lang="en-IN" sz="2400" dirty="0"/>
              <a:t> a node whose address is given by </a:t>
            </a:r>
            <a:r>
              <a:rPr lang="en-IN" sz="2400" b="1" dirty="0">
                <a:solidFill>
                  <a:srgbClr val="C00000"/>
                </a:solidFill>
              </a:rPr>
              <a:t>variable X</a:t>
            </a:r>
            <a:r>
              <a:rPr lang="en-IN" sz="2400" dirty="0"/>
              <a:t>.</a:t>
            </a:r>
          </a:p>
          <a:p>
            <a:pPr marL="265113" indent="-265113" algn="just">
              <a:buClr>
                <a:srgbClr val="C00000"/>
              </a:buClr>
              <a:buFont typeface="Wingdings 3" panose="05040102010807070707" pitchFamily="18" charset="2"/>
              <a:buChar char=""/>
            </a:pPr>
            <a:r>
              <a:rPr lang="en-IN" sz="2400" b="1" dirty="0">
                <a:solidFill>
                  <a:srgbClr val="C00000"/>
                </a:solidFill>
              </a:rPr>
              <a:t>FIRST</a:t>
            </a:r>
            <a:r>
              <a:rPr lang="en-IN" sz="2400" dirty="0"/>
              <a:t> is a </a:t>
            </a:r>
            <a:r>
              <a:rPr lang="en-IN" sz="2400" b="1" dirty="0">
                <a:solidFill>
                  <a:srgbClr val="C00000"/>
                </a:solidFill>
              </a:rPr>
              <a:t>pointer to the first element </a:t>
            </a:r>
            <a:r>
              <a:rPr lang="en-IN" sz="2400" dirty="0"/>
              <a:t>of a Singly linked linear list. </a:t>
            </a:r>
          </a:p>
          <a:p>
            <a:pPr marL="265113" indent="-265113" algn="just">
              <a:buClr>
                <a:srgbClr val="C00000"/>
              </a:buClr>
              <a:buFont typeface="Wingdings 3" panose="05040102010807070707" pitchFamily="18" charset="2"/>
              <a:buChar char=""/>
            </a:pPr>
            <a:r>
              <a:rPr lang="en-IN" sz="2400" dirty="0"/>
              <a:t>Typical node contains </a:t>
            </a:r>
            <a:r>
              <a:rPr lang="en-IN" sz="2400" b="1" dirty="0">
                <a:solidFill>
                  <a:srgbClr val="C00000"/>
                </a:solidFill>
              </a:rPr>
              <a:t>INFO and LINK </a:t>
            </a:r>
            <a:r>
              <a:rPr lang="en-IN" sz="2400" dirty="0"/>
              <a:t>fields. </a:t>
            </a:r>
          </a:p>
          <a:p>
            <a:pPr marL="265113" indent="-265113" algn="just">
              <a:buClr>
                <a:srgbClr val="C00000"/>
              </a:buClr>
              <a:buFont typeface="Wingdings 3" panose="05040102010807070707" pitchFamily="18" charset="2"/>
              <a:buChar char=""/>
            </a:pPr>
            <a:r>
              <a:rPr lang="en-IN" sz="2400" b="1" dirty="0">
                <a:solidFill>
                  <a:srgbClr val="C00000"/>
                </a:solidFill>
              </a:rPr>
              <a:t>PTR</a:t>
            </a:r>
            <a:r>
              <a:rPr lang="en-IN" sz="2400" dirty="0"/>
              <a:t> is </a:t>
            </a:r>
            <a:r>
              <a:rPr lang="en-IN" sz="2400" b="1" dirty="0">
                <a:solidFill>
                  <a:srgbClr val="C00000"/>
                </a:solidFill>
              </a:rPr>
              <a:t>temporary</a:t>
            </a:r>
            <a:r>
              <a:rPr lang="en-IN" sz="2400" dirty="0"/>
              <a:t> pointer variable. </a:t>
            </a:r>
          </a:p>
        </p:txBody>
      </p:sp>
      <p:grpSp>
        <p:nvGrpSpPr>
          <p:cNvPr id="4" name="Group 3"/>
          <p:cNvGrpSpPr/>
          <p:nvPr/>
        </p:nvGrpSpPr>
        <p:grpSpPr>
          <a:xfrm>
            <a:off x="1752600" y="3718575"/>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3048000" y="3718575"/>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4343400" y="3718575"/>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6090388" y="3718575"/>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8071588" y="3718575"/>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9380738" y="3718575"/>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p:nvPr/>
        </p:nvCxnSpPr>
        <p:spPr>
          <a:xfrm>
            <a:off x="2672612" y="3990219"/>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3968012" y="3985275"/>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5263412" y="3985275"/>
            <a:ext cx="82697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7010400" y="3985275"/>
            <a:ext cx="1061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8991600" y="3985275"/>
            <a:ext cx="38913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V="1">
            <a:off x="9939280" y="3718575"/>
            <a:ext cx="500120" cy="500128"/>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28" name="TextBox 27"/>
          <p:cNvSpPr txBox="1"/>
          <p:nvPr/>
        </p:nvSpPr>
        <p:spPr>
          <a:xfrm>
            <a:off x="1752600" y="4480575"/>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29" name="Straight Arrow Connector 28"/>
          <p:cNvCxnSpPr/>
          <p:nvPr/>
        </p:nvCxnSpPr>
        <p:spPr>
          <a:xfrm flipV="1">
            <a:off x="2071150" y="4256919"/>
            <a:ext cx="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7" name="TextBox 36"/>
          <p:cNvSpPr txBox="1"/>
          <p:nvPr/>
        </p:nvSpPr>
        <p:spPr>
          <a:xfrm>
            <a:off x="4438390" y="3285744"/>
            <a:ext cx="696024" cy="369332"/>
          </a:xfrm>
          <a:prstGeom prst="rect">
            <a:avLst/>
          </a:prstGeom>
          <a:noFill/>
        </p:spPr>
        <p:txBody>
          <a:bodyPr wrap="none" rtlCol="0">
            <a:spAutoFit/>
          </a:bodyPr>
          <a:lstStyle/>
          <a:p>
            <a:pPr algn="ctr"/>
            <a:r>
              <a:rPr lang="en-IN" b="1" dirty="0">
                <a:solidFill>
                  <a:srgbClr val="C00000"/>
                </a:solidFill>
              </a:rPr>
              <a:t>PRED</a:t>
            </a:r>
            <a:endParaRPr lang="en-US" b="1" dirty="0">
              <a:solidFill>
                <a:srgbClr val="C00000"/>
              </a:solidFill>
            </a:endParaRPr>
          </a:p>
        </p:txBody>
      </p:sp>
      <p:sp>
        <p:nvSpPr>
          <p:cNvPr id="38" name="TextBox 37"/>
          <p:cNvSpPr txBox="1"/>
          <p:nvPr/>
        </p:nvSpPr>
        <p:spPr>
          <a:xfrm>
            <a:off x="6201508" y="3285744"/>
            <a:ext cx="694422" cy="369332"/>
          </a:xfrm>
          <a:prstGeom prst="rect">
            <a:avLst/>
          </a:prstGeom>
          <a:noFill/>
        </p:spPr>
        <p:txBody>
          <a:bodyPr wrap="none" rtlCol="0">
            <a:spAutoFit/>
          </a:bodyPr>
          <a:lstStyle/>
          <a:p>
            <a:pPr algn="ctr"/>
            <a:r>
              <a:rPr lang="en-IN" b="1" dirty="0">
                <a:solidFill>
                  <a:srgbClr val="C00000"/>
                </a:solidFill>
              </a:rPr>
              <a:t>SAVE</a:t>
            </a:r>
            <a:endParaRPr lang="en-US" b="1" dirty="0">
              <a:solidFill>
                <a:srgbClr val="C00000"/>
              </a:solidFill>
            </a:endParaRPr>
          </a:p>
        </p:txBody>
      </p:sp>
      <p:cxnSp>
        <p:nvCxnSpPr>
          <p:cNvPr id="40" name="Straight Connector 39"/>
          <p:cNvCxnSpPr/>
          <p:nvPr/>
        </p:nvCxnSpPr>
        <p:spPr>
          <a:xfrm>
            <a:off x="5072912" y="4251975"/>
            <a:ext cx="0" cy="59793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42" name="Straight Connector 41"/>
          <p:cNvCxnSpPr/>
          <p:nvPr/>
        </p:nvCxnSpPr>
        <p:spPr>
          <a:xfrm>
            <a:off x="5072912" y="4849907"/>
            <a:ext cx="3265376"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endCxn id="17" idx="2"/>
          </p:cNvCxnSpPr>
          <p:nvPr/>
        </p:nvCxnSpPr>
        <p:spPr>
          <a:xfrm flipV="1">
            <a:off x="8338288" y="4251975"/>
            <a:ext cx="0" cy="59793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2603887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2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13"/>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8" grpId="0"/>
      <p:bldP spid="37" grpId="0"/>
      <p:bldP spid="3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Singly Linked List Deletion Operations-First Node</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0" indent="0">
              <a:buNone/>
            </a:pPr>
            <a:endParaRPr lang="en-US" dirty="0"/>
          </a:p>
          <a:p>
            <a:endParaRPr lang="en-US" dirty="0"/>
          </a:p>
          <a:p>
            <a:endParaRPr lang="en-US" dirty="0"/>
          </a:p>
          <a:p>
            <a:endParaRPr lang="en-US" dirty="0"/>
          </a:p>
          <a:p>
            <a:pPr marL="0" indent="0">
              <a:buNone/>
            </a:pPr>
            <a:r>
              <a:rPr lang="en-US" b="1" dirty="0"/>
              <a:t>Algorithm:</a:t>
            </a:r>
            <a:r>
              <a:rPr lang="en-US" dirty="0"/>
              <a:t> </a:t>
            </a:r>
            <a:r>
              <a:rPr lang="en-US" b="1" dirty="0">
                <a:solidFill>
                  <a:srgbClr val="C00000"/>
                </a:solidFill>
              </a:rPr>
              <a:t>S_DELETE_FIRST(First)</a:t>
            </a:r>
            <a:r>
              <a:rPr lang="en-US" b="1" dirty="0">
                <a:solidFill>
                  <a:schemeClr val="accent6"/>
                </a:solidFill>
              </a:rPr>
              <a:t> </a:t>
            </a:r>
            <a:endParaRPr lang="en-US" dirty="0">
              <a:solidFill>
                <a:schemeClr val="accent6"/>
              </a:solidFill>
            </a:endParaRPr>
          </a:p>
          <a:p>
            <a:pPr marL="0" indent="0">
              <a:lnSpc>
                <a:spcPts val="2400"/>
              </a:lnSpc>
              <a:spcBef>
                <a:spcPts val="300"/>
              </a:spcBef>
              <a:buNone/>
            </a:pPr>
            <a:r>
              <a:rPr lang="en-US" sz="2200" b="1" dirty="0"/>
              <a:t>Step 1:</a:t>
            </a:r>
            <a:r>
              <a:rPr lang="en-US" sz="2200" dirty="0"/>
              <a:t>[Check for empty linked list] </a:t>
            </a:r>
          </a:p>
          <a:p>
            <a:pPr marL="801688" indent="0">
              <a:lnSpc>
                <a:spcPts val="2400"/>
              </a:lnSpc>
              <a:spcBef>
                <a:spcPts val="300"/>
              </a:spcBef>
              <a:buNone/>
            </a:pPr>
            <a:r>
              <a:rPr lang="en-US" sz="2200" dirty="0">
                <a:solidFill>
                  <a:srgbClr val="1D6FA9"/>
                </a:solidFill>
              </a:rPr>
              <a:t>if</a:t>
            </a:r>
            <a:r>
              <a:rPr lang="en-US" sz="2200" dirty="0"/>
              <a:t>(</a:t>
            </a:r>
            <a:r>
              <a:rPr lang="en-US" sz="2200" dirty="0">
                <a:solidFill>
                  <a:srgbClr val="C00000"/>
                </a:solidFill>
              </a:rPr>
              <a:t>First = NULL</a:t>
            </a:r>
            <a:r>
              <a:rPr lang="en-US" sz="2200" dirty="0"/>
              <a:t>)   then </a:t>
            </a:r>
          </a:p>
          <a:p>
            <a:pPr marL="1252538" indent="0">
              <a:lnSpc>
                <a:spcPts val="2400"/>
              </a:lnSpc>
              <a:spcBef>
                <a:spcPts val="300"/>
              </a:spcBef>
              <a:buNone/>
            </a:pPr>
            <a:r>
              <a:rPr lang="en-US" sz="2200" dirty="0"/>
              <a:t>Write(“Linked List is Empty &amp; Underflow”) </a:t>
            </a:r>
          </a:p>
          <a:p>
            <a:pPr marL="1252538" indent="0">
              <a:lnSpc>
                <a:spcPts val="2400"/>
              </a:lnSpc>
              <a:spcBef>
                <a:spcPts val="300"/>
              </a:spcBef>
              <a:buNone/>
            </a:pPr>
            <a:r>
              <a:rPr lang="en-US" sz="2200" dirty="0"/>
              <a:t>Exit </a:t>
            </a:r>
          </a:p>
          <a:p>
            <a:pPr marL="0" indent="0">
              <a:lnSpc>
                <a:spcPts val="2600"/>
              </a:lnSpc>
              <a:spcBef>
                <a:spcPts val="300"/>
              </a:spcBef>
              <a:buNone/>
            </a:pPr>
            <a:r>
              <a:rPr lang="en-US" sz="2200" b="1" dirty="0"/>
              <a:t>Step 2:</a:t>
            </a:r>
            <a:r>
              <a:rPr lang="en-US" sz="2200" dirty="0"/>
              <a:t>[Delete First node of list]</a:t>
            </a:r>
          </a:p>
          <a:p>
            <a:pPr marL="1258888" indent="-457200">
              <a:lnSpc>
                <a:spcPts val="2600"/>
              </a:lnSpc>
              <a:spcBef>
                <a:spcPts val="300"/>
              </a:spcBef>
              <a:buClr>
                <a:srgbClr val="C00000"/>
              </a:buClr>
              <a:buFont typeface="+mj-lt"/>
              <a:buAutoNum type="alphaUcPeriod"/>
            </a:pPr>
            <a:r>
              <a:rPr lang="en-US" sz="2200" dirty="0"/>
              <a:t>[</a:t>
            </a:r>
            <a:r>
              <a:rPr lang="en-US" sz="2200" b="1" dirty="0"/>
              <a:t>If only one node exists in the list</a:t>
            </a:r>
            <a:r>
              <a:rPr lang="en-US" sz="2200" dirty="0"/>
              <a:t>]</a:t>
            </a:r>
          </a:p>
          <a:p>
            <a:pPr marL="1263650" indent="0">
              <a:lnSpc>
                <a:spcPts val="2600"/>
              </a:lnSpc>
              <a:spcBef>
                <a:spcPts val="300"/>
              </a:spcBef>
              <a:buNone/>
            </a:pPr>
            <a:r>
              <a:rPr lang="en-US" sz="2200" dirty="0">
                <a:solidFill>
                  <a:srgbClr val="1D6FA9"/>
                </a:solidFill>
              </a:rPr>
              <a:t>if</a:t>
            </a:r>
            <a:r>
              <a:rPr lang="en-US" sz="2200" dirty="0"/>
              <a:t>(</a:t>
            </a:r>
            <a:r>
              <a:rPr lang="en-US" sz="2200" dirty="0">
                <a:solidFill>
                  <a:srgbClr val="C00000"/>
                </a:solidFill>
              </a:rPr>
              <a:t>LINK(</a:t>
            </a:r>
            <a:r>
              <a:rPr lang="en-US" sz="2200" b="1" dirty="0">
                <a:solidFill>
                  <a:schemeClr val="accent5"/>
                </a:solidFill>
              </a:rPr>
              <a:t>First</a:t>
            </a:r>
            <a:r>
              <a:rPr lang="en-US" sz="2200" dirty="0">
                <a:solidFill>
                  <a:srgbClr val="C00000"/>
                </a:solidFill>
              </a:rPr>
              <a:t>) = NULL</a:t>
            </a:r>
            <a:r>
              <a:rPr lang="en-US" sz="2200" dirty="0"/>
              <a:t>)   then</a:t>
            </a:r>
          </a:p>
          <a:p>
            <a:pPr marL="1828800" indent="0">
              <a:lnSpc>
                <a:spcPts val="2600"/>
              </a:lnSpc>
              <a:spcBef>
                <a:spcPts val="300"/>
              </a:spcBef>
              <a:buNone/>
            </a:pPr>
            <a:r>
              <a:rPr lang="en-US" sz="2200" dirty="0">
                <a:solidFill>
                  <a:srgbClr val="1D6FA9"/>
                </a:solidFill>
              </a:rPr>
              <a:t>Free(</a:t>
            </a:r>
            <a:r>
              <a:rPr lang="en-US" sz="2200" b="1" dirty="0">
                <a:solidFill>
                  <a:srgbClr val="C00000"/>
                </a:solidFill>
              </a:rPr>
              <a:t>First</a:t>
            </a:r>
            <a:r>
              <a:rPr lang="en-US" sz="2200" dirty="0">
                <a:solidFill>
                  <a:srgbClr val="1D6FA9"/>
                </a:solidFill>
              </a:rPr>
              <a:t>)</a:t>
            </a:r>
          </a:p>
          <a:p>
            <a:pPr marL="1828800" indent="0">
              <a:lnSpc>
                <a:spcPts val="2600"/>
              </a:lnSpc>
              <a:spcBef>
                <a:spcPts val="300"/>
              </a:spcBef>
              <a:buNone/>
            </a:pPr>
            <a:r>
              <a:rPr lang="en-US" sz="2200" b="1" dirty="0">
                <a:solidFill>
                  <a:srgbClr val="1D6FA9"/>
                </a:solidFill>
              </a:rPr>
              <a:t>First </a:t>
            </a:r>
            <a:r>
              <a:rPr lang="en-US" sz="2200" dirty="0">
                <a:solidFill>
                  <a:srgbClr val="1D6FA9"/>
                </a:solidFill>
                <a:sym typeface="Wingdings 3" panose="05040102010807070707" pitchFamily="18" charset="2"/>
              </a:rPr>
              <a:t></a:t>
            </a:r>
            <a:r>
              <a:rPr lang="en-US" sz="2200" b="1" dirty="0">
                <a:solidFill>
                  <a:srgbClr val="1D6FA9"/>
                </a:solidFill>
              </a:rPr>
              <a:t> </a:t>
            </a:r>
            <a:r>
              <a:rPr lang="en-US" sz="2200" b="1" dirty="0">
                <a:solidFill>
                  <a:srgbClr val="C00000"/>
                </a:solidFill>
              </a:rPr>
              <a:t>NULL</a:t>
            </a:r>
          </a:p>
          <a:p>
            <a:pPr marL="0" indent="0">
              <a:buNone/>
            </a:pPr>
            <a:endParaRPr lang="en-US" dirty="0"/>
          </a:p>
          <a:p>
            <a:pPr marL="0" indent="0">
              <a:buNone/>
            </a:pPr>
            <a:endParaRPr lang="en-US" dirty="0"/>
          </a:p>
        </p:txBody>
      </p:sp>
      <p:sp>
        <p:nvSpPr>
          <p:cNvPr id="6" name="TextBox 5"/>
          <p:cNvSpPr txBox="1"/>
          <p:nvPr/>
        </p:nvSpPr>
        <p:spPr>
          <a:xfrm>
            <a:off x="6210401" y="3062595"/>
            <a:ext cx="5942974" cy="2285241"/>
          </a:xfrm>
          <a:prstGeom prst="rect">
            <a:avLst/>
          </a:prstGeom>
          <a:noFill/>
        </p:spPr>
        <p:txBody>
          <a:bodyPr wrap="none" rtlCol="0">
            <a:spAutoFit/>
          </a:bodyPr>
          <a:lstStyle/>
          <a:p>
            <a:pPr marL="1258888" indent="-457200">
              <a:lnSpc>
                <a:spcPts val="2600"/>
              </a:lnSpc>
              <a:spcBef>
                <a:spcPts val="300"/>
              </a:spcBef>
              <a:buClr>
                <a:srgbClr val="C00000"/>
              </a:buClr>
              <a:buFont typeface="+mj-lt"/>
              <a:buAutoNum type="alphaUcPeriod" startAt="2"/>
            </a:pPr>
            <a:r>
              <a:rPr lang="en-US" sz="2200" dirty="0"/>
              <a:t>[</a:t>
            </a:r>
            <a:r>
              <a:rPr lang="en-US" sz="2200" b="1" dirty="0"/>
              <a:t>If more than one node exists in the list</a:t>
            </a:r>
            <a:r>
              <a:rPr lang="en-US" sz="2200" dirty="0"/>
              <a:t>]</a:t>
            </a:r>
          </a:p>
          <a:p>
            <a:pPr marL="1252538">
              <a:lnSpc>
                <a:spcPts val="2600"/>
              </a:lnSpc>
              <a:spcBef>
                <a:spcPts val="300"/>
              </a:spcBef>
            </a:pPr>
            <a:r>
              <a:rPr lang="en-US" sz="2200" dirty="0">
                <a:solidFill>
                  <a:schemeClr val="accent5"/>
                </a:solidFill>
              </a:rPr>
              <a:t>PTR</a:t>
            </a:r>
            <a:r>
              <a:rPr lang="en-US" sz="2200" dirty="0">
                <a:solidFill>
                  <a:schemeClr val="accent6"/>
                </a:solidFill>
              </a:rPr>
              <a:t> </a:t>
            </a:r>
            <a:r>
              <a:rPr lang="en-US" sz="2200" dirty="0">
                <a:solidFill>
                  <a:schemeClr val="accent5"/>
                </a:solidFill>
                <a:sym typeface="Wingdings 3" panose="05040102010807070707" pitchFamily="18" charset="2"/>
              </a:rPr>
              <a:t></a:t>
            </a:r>
            <a:r>
              <a:rPr lang="en-US" sz="2200" dirty="0">
                <a:solidFill>
                  <a:schemeClr val="accent5"/>
                </a:solidFill>
              </a:rPr>
              <a:t> First</a:t>
            </a:r>
          </a:p>
          <a:p>
            <a:pPr marL="1252538">
              <a:lnSpc>
                <a:spcPts val="2600"/>
              </a:lnSpc>
              <a:spcBef>
                <a:spcPts val="300"/>
              </a:spcBef>
            </a:pPr>
            <a:r>
              <a:rPr lang="en-US" sz="2200" dirty="0">
                <a:solidFill>
                  <a:srgbClr val="1D6FA9"/>
                </a:solidFill>
              </a:rPr>
              <a:t>First </a:t>
            </a:r>
            <a:r>
              <a:rPr lang="en-US" sz="2200" dirty="0">
                <a:solidFill>
                  <a:srgbClr val="1D6FA9"/>
                </a:solidFill>
                <a:sym typeface="Wingdings 3" panose="05040102010807070707" pitchFamily="18" charset="2"/>
              </a:rPr>
              <a:t> </a:t>
            </a:r>
            <a:r>
              <a:rPr lang="en-US" sz="2200" dirty="0">
                <a:solidFill>
                  <a:srgbClr val="1D6FA9"/>
                </a:solidFill>
              </a:rPr>
              <a:t> LINK(</a:t>
            </a:r>
            <a:r>
              <a:rPr lang="en-US" sz="2200" dirty="0">
                <a:solidFill>
                  <a:srgbClr val="C00000"/>
                </a:solidFill>
              </a:rPr>
              <a:t>PTR</a:t>
            </a:r>
            <a:r>
              <a:rPr lang="en-US" sz="2200" dirty="0">
                <a:solidFill>
                  <a:srgbClr val="1D6FA9"/>
                </a:solidFill>
              </a:rPr>
              <a:t>) </a:t>
            </a:r>
          </a:p>
          <a:p>
            <a:pPr marL="1252538">
              <a:lnSpc>
                <a:spcPts val="2600"/>
              </a:lnSpc>
              <a:spcBef>
                <a:spcPts val="300"/>
              </a:spcBef>
            </a:pPr>
            <a:r>
              <a:rPr lang="en-US" sz="2200" dirty="0">
                <a:solidFill>
                  <a:srgbClr val="1D6FA9"/>
                </a:solidFill>
              </a:rPr>
              <a:t>Free(</a:t>
            </a:r>
            <a:r>
              <a:rPr lang="en-US" sz="2200" b="1" dirty="0">
                <a:solidFill>
                  <a:srgbClr val="C00000"/>
                </a:solidFill>
              </a:rPr>
              <a:t>PTR</a:t>
            </a:r>
            <a:r>
              <a:rPr lang="en-US" sz="2200" dirty="0">
                <a:solidFill>
                  <a:srgbClr val="1D6FA9"/>
                </a:solidFill>
              </a:rPr>
              <a:t>) </a:t>
            </a:r>
          </a:p>
          <a:p>
            <a:pPr>
              <a:lnSpc>
                <a:spcPts val="2600"/>
              </a:lnSpc>
              <a:spcBef>
                <a:spcPts val="300"/>
              </a:spcBef>
            </a:pPr>
            <a:r>
              <a:rPr lang="en-US" sz="2200" b="1" dirty="0"/>
              <a:t>Step 3:</a:t>
            </a:r>
            <a:r>
              <a:rPr lang="en-US" sz="2200" dirty="0"/>
              <a:t>[Finished] </a:t>
            </a:r>
          </a:p>
          <a:p>
            <a:pPr marL="801688">
              <a:lnSpc>
                <a:spcPts val="2600"/>
              </a:lnSpc>
              <a:spcBef>
                <a:spcPts val="300"/>
              </a:spcBef>
            </a:pPr>
            <a:r>
              <a:rPr lang="en-US" sz="2200" dirty="0"/>
              <a:t>Exit </a:t>
            </a:r>
          </a:p>
        </p:txBody>
      </p:sp>
      <p:sp>
        <p:nvSpPr>
          <p:cNvPr id="40" name="TextBox 39"/>
          <p:cNvSpPr txBox="1"/>
          <p:nvPr/>
        </p:nvSpPr>
        <p:spPr>
          <a:xfrm>
            <a:off x="6413113" y="1646348"/>
            <a:ext cx="1839078" cy="461665"/>
          </a:xfrm>
          <a:prstGeom prst="rect">
            <a:avLst/>
          </a:prstGeom>
          <a:noFill/>
        </p:spPr>
        <p:txBody>
          <a:bodyPr wrap="square" rtlCol="0">
            <a:spAutoFit/>
          </a:bodyPr>
          <a:lstStyle/>
          <a:p>
            <a:r>
              <a:rPr lang="en-US" sz="2400" b="1" dirty="0">
                <a:solidFill>
                  <a:schemeClr val="accent3">
                    <a:lumMod val="75000"/>
                  </a:schemeClr>
                </a:solidFill>
              </a:rPr>
              <a:t>First = NULL</a:t>
            </a:r>
          </a:p>
        </p:txBody>
      </p:sp>
      <p:graphicFrame>
        <p:nvGraphicFramePr>
          <p:cNvPr id="41" name="Table 40"/>
          <p:cNvGraphicFramePr>
            <a:graphicFrameLocks noGrp="1"/>
          </p:cNvGraphicFramePr>
          <p:nvPr/>
        </p:nvGraphicFramePr>
        <p:xfrm>
          <a:off x="4518180" y="1501744"/>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45" name="TextBox 44"/>
          <p:cNvSpPr txBox="1"/>
          <p:nvPr/>
        </p:nvSpPr>
        <p:spPr>
          <a:xfrm>
            <a:off x="4701086" y="1531596"/>
            <a:ext cx="336952" cy="461665"/>
          </a:xfrm>
          <a:prstGeom prst="rect">
            <a:avLst/>
          </a:prstGeom>
          <a:noFill/>
        </p:spPr>
        <p:txBody>
          <a:bodyPr wrap="none" rtlCol="0">
            <a:spAutoFit/>
          </a:bodyPr>
          <a:lstStyle/>
          <a:p>
            <a:r>
              <a:rPr lang="en-US" sz="2400" dirty="0"/>
              <a:t>1</a:t>
            </a:r>
          </a:p>
        </p:txBody>
      </p:sp>
      <p:sp>
        <p:nvSpPr>
          <p:cNvPr id="46" name="TextBox 45"/>
          <p:cNvSpPr txBox="1"/>
          <p:nvPr/>
        </p:nvSpPr>
        <p:spPr>
          <a:xfrm>
            <a:off x="4728002" y="2039711"/>
            <a:ext cx="894232" cy="461665"/>
          </a:xfrm>
          <a:prstGeom prst="rect">
            <a:avLst/>
          </a:prstGeom>
          <a:noFill/>
        </p:spPr>
        <p:txBody>
          <a:bodyPr wrap="square" rtlCol="0">
            <a:spAutoFit/>
          </a:bodyPr>
          <a:lstStyle/>
          <a:p>
            <a:r>
              <a:rPr lang="en-US" sz="2400" b="1" dirty="0">
                <a:solidFill>
                  <a:schemeClr val="accent5"/>
                </a:solidFill>
              </a:rPr>
              <a:t>1000</a:t>
            </a:r>
          </a:p>
        </p:txBody>
      </p:sp>
      <p:sp>
        <p:nvSpPr>
          <p:cNvPr id="49" name="TextBox 48"/>
          <p:cNvSpPr txBox="1"/>
          <p:nvPr/>
        </p:nvSpPr>
        <p:spPr>
          <a:xfrm>
            <a:off x="4788639" y="1026157"/>
            <a:ext cx="798861" cy="461665"/>
          </a:xfrm>
          <a:prstGeom prst="rect">
            <a:avLst/>
          </a:prstGeom>
          <a:noFill/>
        </p:spPr>
        <p:txBody>
          <a:bodyPr wrap="square" rtlCol="0">
            <a:spAutoFit/>
          </a:bodyPr>
          <a:lstStyle/>
          <a:p>
            <a:r>
              <a:rPr lang="en-US" sz="2400" b="1" dirty="0">
                <a:solidFill>
                  <a:schemeClr val="accent3">
                    <a:lumMod val="75000"/>
                  </a:schemeClr>
                </a:solidFill>
              </a:rPr>
              <a:t>First</a:t>
            </a:r>
          </a:p>
        </p:txBody>
      </p:sp>
      <p:cxnSp>
        <p:nvCxnSpPr>
          <p:cNvPr id="51" name="Straight Connector 50"/>
          <p:cNvCxnSpPr/>
          <p:nvPr/>
        </p:nvCxnSpPr>
        <p:spPr>
          <a:xfrm flipH="1">
            <a:off x="5191971" y="1511708"/>
            <a:ext cx="656538" cy="49715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54" name="Table 53"/>
          <p:cNvGraphicFramePr>
            <a:graphicFrameLocks noGrp="1"/>
          </p:cNvGraphicFramePr>
          <p:nvPr/>
        </p:nvGraphicFramePr>
        <p:xfrm>
          <a:off x="5684190" y="1645251"/>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sz="2400"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55" name="Table 54"/>
          <p:cNvGraphicFramePr>
            <a:graphicFrameLocks noGrp="1"/>
          </p:cNvGraphicFramePr>
          <p:nvPr/>
        </p:nvGraphicFramePr>
        <p:xfrm>
          <a:off x="2026812" y="1636994"/>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56" name="Table 55"/>
          <p:cNvGraphicFramePr>
            <a:graphicFrameLocks noGrp="1"/>
          </p:cNvGraphicFramePr>
          <p:nvPr/>
        </p:nvGraphicFramePr>
        <p:xfrm>
          <a:off x="3849105" y="1623696"/>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57" name="Table 56"/>
          <p:cNvGraphicFramePr>
            <a:graphicFrameLocks noGrp="1"/>
          </p:cNvGraphicFramePr>
          <p:nvPr/>
        </p:nvGraphicFramePr>
        <p:xfrm>
          <a:off x="7512452" y="1626778"/>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58" name="Table 57"/>
          <p:cNvGraphicFramePr>
            <a:graphicFrameLocks noGrp="1"/>
          </p:cNvGraphicFramePr>
          <p:nvPr/>
        </p:nvGraphicFramePr>
        <p:xfrm>
          <a:off x="9341252" y="1626778"/>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cxnSp>
        <p:nvCxnSpPr>
          <p:cNvPr id="59" name="Straight Arrow Connector 58"/>
          <p:cNvCxnSpPr/>
          <p:nvPr/>
        </p:nvCxnSpPr>
        <p:spPr>
          <a:xfrm>
            <a:off x="7044429" y="1889016"/>
            <a:ext cx="484094"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65011" y="1885798"/>
            <a:ext cx="484094"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5200096" y="1914487"/>
            <a:ext cx="484094"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8857158" y="1886904"/>
            <a:ext cx="484094"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10012858" y="1634631"/>
            <a:ext cx="656538" cy="49715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5819610" y="1670636"/>
            <a:ext cx="336952" cy="461665"/>
          </a:xfrm>
          <a:prstGeom prst="rect">
            <a:avLst/>
          </a:prstGeom>
          <a:noFill/>
        </p:spPr>
        <p:txBody>
          <a:bodyPr wrap="none" rtlCol="0">
            <a:spAutoFit/>
          </a:bodyPr>
          <a:lstStyle/>
          <a:p>
            <a:r>
              <a:rPr lang="en-US" sz="2400" dirty="0"/>
              <a:t>9</a:t>
            </a:r>
          </a:p>
        </p:txBody>
      </p:sp>
      <p:sp>
        <p:nvSpPr>
          <p:cNvPr id="65" name="TextBox 64"/>
          <p:cNvSpPr txBox="1"/>
          <p:nvPr/>
        </p:nvSpPr>
        <p:spPr>
          <a:xfrm>
            <a:off x="2209718" y="1666846"/>
            <a:ext cx="336952" cy="461665"/>
          </a:xfrm>
          <a:prstGeom prst="rect">
            <a:avLst/>
          </a:prstGeom>
          <a:noFill/>
        </p:spPr>
        <p:txBody>
          <a:bodyPr wrap="none" rtlCol="0">
            <a:spAutoFit/>
          </a:bodyPr>
          <a:lstStyle/>
          <a:p>
            <a:r>
              <a:rPr lang="en-US" sz="2400" dirty="0"/>
              <a:t>1</a:t>
            </a:r>
          </a:p>
        </p:txBody>
      </p:sp>
      <p:sp>
        <p:nvSpPr>
          <p:cNvPr id="66" name="TextBox 65"/>
          <p:cNvSpPr txBox="1"/>
          <p:nvPr/>
        </p:nvSpPr>
        <p:spPr>
          <a:xfrm>
            <a:off x="3998093" y="1649037"/>
            <a:ext cx="336952" cy="461665"/>
          </a:xfrm>
          <a:prstGeom prst="rect">
            <a:avLst/>
          </a:prstGeom>
          <a:noFill/>
        </p:spPr>
        <p:txBody>
          <a:bodyPr wrap="none" rtlCol="0">
            <a:spAutoFit/>
          </a:bodyPr>
          <a:lstStyle/>
          <a:p>
            <a:r>
              <a:rPr lang="en-US" sz="2400" dirty="0"/>
              <a:t>7</a:t>
            </a:r>
          </a:p>
        </p:txBody>
      </p:sp>
      <p:sp>
        <p:nvSpPr>
          <p:cNvPr id="67" name="TextBox 66"/>
          <p:cNvSpPr txBox="1"/>
          <p:nvPr/>
        </p:nvSpPr>
        <p:spPr>
          <a:xfrm>
            <a:off x="7671718" y="1649871"/>
            <a:ext cx="336952" cy="461665"/>
          </a:xfrm>
          <a:prstGeom prst="rect">
            <a:avLst/>
          </a:prstGeom>
          <a:noFill/>
        </p:spPr>
        <p:txBody>
          <a:bodyPr wrap="none" rtlCol="0">
            <a:spAutoFit/>
          </a:bodyPr>
          <a:lstStyle/>
          <a:p>
            <a:r>
              <a:rPr lang="en-US" sz="2400" dirty="0"/>
              <a:t>5</a:t>
            </a:r>
          </a:p>
        </p:txBody>
      </p:sp>
      <p:sp>
        <p:nvSpPr>
          <p:cNvPr id="68" name="TextBox 67"/>
          <p:cNvSpPr txBox="1"/>
          <p:nvPr/>
        </p:nvSpPr>
        <p:spPr>
          <a:xfrm>
            <a:off x="9495846" y="1649870"/>
            <a:ext cx="336952" cy="461665"/>
          </a:xfrm>
          <a:prstGeom prst="rect">
            <a:avLst/>
          </a:prstGeom>
          <a:noFill/>
        </p:spPr>
        <p:txBody>
          <a:bodyPr wrap="none" rtlCol="0">
            <a:spAutoFit/>
          </a:bodyPr>
          <a:lstStyle/>
          <a:p>
            <a:r>
              <a:rPr lang="en-US" sz="2400" dirty="0"/>
              <a:t>3</a:t>
            </a:r>
          </a:p>
        </p:txBody>
      </p:sp>
      <p:sp>
        <p:nvSpPr>
          <p:cNvPr id="69" name="TextBox 68"/>
          <p:cNvSpPr txBox="1"/>
          <p:nvPr/>
        </p:nvSpPr>
        <p:spPr>
          <a:xfrm>
            <a:off x="2647592" y="1662285"/>
            <a:ext cx="793807" cy="461665"/>
          </a:xfrm>
          <a:prstGeom prst="rect">
            <a:avLst/>
          </a:prstGeom>
          <a:noFill/>
        </p:spPr>
        <p:txBody>
          <a:bodyPr wrap="none" rtlCol="0">
            <a:spAutoFit/>
          </a:bodyPr>
          <a:lstStyle/>
          <a:p>
            <a:r>
              <a:rPr lang="en-US" sz="2400" dirty="0">
                <a:solidFill>
                  <a:srgbClr val="0070C0"/>
                </a:solidFill>
              </a:rPr>
              <a:t>2020</a:t>
            </a:r>
          </a:p>
        </p:txBody>
      </p:sp>
      <p:sp>
        <p:nvSpPr>
          <p:cNvPr id="70" name="TextBox 69"/>
          <p:cNvSpPr txBox="1"/>
          <p:nvPr/>
        </p:nvSpPr>
        <p:spPr>
          <a:xfrm>
            <a:off x="8118152" y="1649868"/>
            <a:ext cx="803743" cy="461665"/>
          </a:xfrm>
          <a:prstGeom prst="rect">
            <a:avLst/>
          </a:prstGeom>
          <a:noFill/>
        </p:spPr>
        <p:txBody>
          <a:bodyPr wrap="square" rtlCol="0">
            <a:spAutoFit/>
          </a:bodyPr>
          <a:lstStyle/>
          <a:p>
            <a:r>
              <a:rPr lang="en-US" sz="2400" dirty="0">
                <a:solidFill>
                  <a:srgbClr val="0070C0"/>
                </a:solidFill>
              </a:rPr>
              <a:t>3000</a:t>
            </a:r>
          </a:p>
        </p:txBody>
      </p:sp>
      <p:sp>
        <p:nvSpPr>
          <p:cNvPr id="71" name="TextBox 70"/>
          <p:cNvSpPr txBox="1"/>
          <p:nvPr/>
        </p:nvSpPr>
        <p:spPr>
          <a:xfrm>
            <a:off x="5902229" y="2174486"/>
            <a:ext cx="908677" cy="461665"/>
          </a:xfrm>
          <a:prstGeom prst="rect">
            <a:avLst/>
          </a:prstGeom>
          <a:noFill/>
        </p:spPr>
        <p:txBody>
          <a:bodyPr wrap="square" rtlCol="0">
            <a:spAutoFit/>
          </a:bodyPr>
          <a:lstStyle/>
          <a:p>
            <a:r>
              <a:rPr lang="en-US" sz="2400" b="1" dirty="0">
                <a:solidFill>
                  <a:schemeClr val="accent5"/>
                </a:solidFill>
              </a:rPr>
              <a:t>5000</a:t>
            </a:r>
          </a:p>
        </p:txBody>
      </p:sp>
      <p:sp>
        <p:nvSpPr>
          <p:cNvPr id="72" name="TextBox 71"/>
          <p:cNvSpPr txBox="1"/>
          <p:nvPr/>
        </p:nvSpPr>
        <p:spPr>
          <a:xfrm>
            <a:off x="2236634" y="2174961"/>
            <a:ext cx="894232" cy="461665"/>
          </a:xfrm>
          <a:prstGeom prst="rect">
            <a:avLst/>
          </a:prstGeom>
          <a:noFill/>
        </p:spPr>
        <p:txBody>
          <a:bodyPr wrap="square" rtlCol="0">
            <a:spAutoFit/>
          </a:bodyPr>
          <a:lstStyle/>
          <a:p>
            <a:r>
              <a:rPr lang="en-US" sz="2400" b="1" dirty="0">
                <a:solidFill>
                  <a:schemeClr val="accent5"/>
                </a:solidFill>
              </a:rPr>
              <a:t>1000</a:t>
            </a:r>
          </a:p>
        </p:txBody>
      </p:sp>
      <p:sp>
        <p:nvSpPr>
          <p:cNvPr id="73" name="TextBox 72"/>
          <p:cNvSpPr txBox="1"/>
          <p:nvPr/>
        </p:nvSpPr>
        <p:spPr>
          <a:xfrm>
            <a:off x="4063392" y="2160455"/>
            <a:ext cx="894232" cy="461665"/>
          </a:xfrm>
          <a:prstGeom prst="rect">
            <a:avLst/>
          </a:prstGeom>
          <a:noFill/>
        </p:spPr>
        <p:txBody>
          <a:bodyPr wrap="square" rtlCol="0">
            <a:spAutoFit/>
          </a:bodyPr>
          <a:lstStyle/>
          <a:p>
            <a:r>
              <a:rPr lang="en-US" sz="2400" b="1" dirty="0">
                <a:solidFill>
                  <a:schemeClr val="accent5"/>
                </a:solidFill>
              </a:rPr>
              <a:t>2020</a:t>
            </a:r>
          </a:p>
        </p:txBody>
      </p:sp>
      <p:sp>
        <p:nvSpPr>
          <p:cNvPr id="74" name="TextBox 73"/>
          <p:cNvSpPr txBox="1"/>
          <p:nvPr/>
        </p:nvSpPr>
        <p:spPr>
          <a:xfrm>
            <a:off x="7745767" y="2159767"/>
            <a:ext cx="894232" cy="461665"/>
          </a:xfrm>
          <a:prstGeom prst="rect">
            <a:avLst/>
          </a:prstGeom>
          <a:noFill/>
        </p:spPr>
        <p:txBody>
          <a:bodyPr wrap="square" rtlCol="0">
            <a:spAutoFit/>
          </a:bodyPr>
          <a:lstStyle/>
          <a:p>
            <a:r>
              <a:rPr lang="en-US" sz="2400" b="1" dirty="0">
                <a:solidFill>
                  <a:schemeClr val="accent5"/>
                </a:solidFill>
              </a:rPr>
              <a:t>2500</a:t>
            </a:r>
          </a:p>
        </p:txBody>
      </p:sp>
      <p:sp>
        <p:nvSpPr>
          <p:cNvPr id="75" name="TextBox 74"/>
          <p:cNvSpPr txBox="1"/>
          <p:nvPr/>
        </p:nvSpPr>
        <p:spPr>
          <a:xfrm>
            <a:off x="9576473" y="2158301"/>
            <a:ext cx="894232" cy="461665"/>
          </a:xfrm>
          <a:prstGeom prst="rect">
            <a:avLst/>
          </a:prstGeom>
          <a:noFill/>
        </p:spPr>
        <p:txBody>
          <a:bodyPr wrap="square" rtlCol="0">
            <a:spAutoFit/>
          </a:bodyPr>
          <a:lstStyle/>
          <a:p>
            <a:r>
              <a:rPr lang="en-US" sz="2400" b="1" dirty="0">
                <a:solidFill>
                  <a:schemeClr val="accent5"/>
                </a:solidFill>
              </a:rPr>
              <a:t>3000</a:t>
            </a:r>
          </a:p>
        </p:txBody>
      </p:sp>
      <p:sp>
        <p:nvSpPr>
          <p:cNvPr id="76" name="TextBox 75"/>
          <p:cNvSpPr txBox="1"/>
          <p:nvPr/>
        </p:nvSpPr>
        <p:spPr>
          <a:xfrm>
            <a:off x="2394143" y="1167019"/>
            <a:ext cx="798861" cy="461665"/>
          </a:xfrm>
          <a:prstGeom prst="rect">
            <a:avLst/>
          </a:prstGeom>
          <a:noFill/>
        </p:spPr>
        <p:txBody>
          <a:bodyPr wrap="square" rtlCol="0">
            <a:spAutoFit/>
          </a:bodyPr>
          <a:lstStyle/>
          <a:p>
            <a:r>
              <a:rPr lang="en-US" sz="2400" b="1" dirty="0">
                <a:solidFill>
                  <a:schemeClr val="accent3">
                    <a:lumMod val="75000"/>
                  </a:schemeClr>
                </a:solidFill>
              </a:rPr>
              <a:t>First</a:t>
            </a:r>
          </a:p>
        </p:txBody>
      </p:sp>
      <p:sp>
        <p:nvSpPr>
          <p:cNvPr id="77" name="TextBox 76"/>
          <p:cNvSpPr txBox="1"/>
          <p:nvPr/>
        </p:nvSpPr>
        <p:spPr>
          <a:xfrm>
            <a:off x="4450494" y="1654965"/>
            <a:ext cx="908677" cy="461665"/>
          </a:xfrm>
          <a:prstGeom prst="rect">
            <a:avLst/>
          </a:prstGeom>
          <a:noFill/>
        </p:spPr>
        <p:txBody>
          <a:bodyPr wrap="square" rtlCol="0">
            <a:spAutoFit/>
          </a:bodyPr>
          <a:lstStyle/>
          <a:p>
            <a:r>
              <a:rPr lang="en-US" sz="2400" dirty="0">
                <a:solidFill>
                  <a:srgbClr val="0070C0"/>
                </a:solidFill>
              </a:rPr>
              <a:t>5000</a:t>
            </a:r>
          </a:p>
        </p:txBody>
      </p:sp>
      <p:sp>
        <p:nvSpPr>
          <p:cNvPr id="78" name="TextBox 77"/>
          <p:cNvSpPr txBox="1"/>
          <p:nvPr/>
        </p:nvSpPr>
        <p:spPr>
          <a:xfrm>
            <a:off x="6288007" y="1688254"/>
            <a:ext cx="894232" cy="461665"/>
          </a:xfrm>
          <a:prstGeom prst="rect">
            <a:avLst/>
          </a:prstGeom>
          <a:noFill/>
        </p:spPr>
        <p:txBody>
          <a:bodyPr wrap="square" rtlCol="0">
            <a:spAutoFit/>
          </a:bodyPr>
          <a:lstStyle/>
          <a:p>
            <a:r>
              <a:rPr lang="en-US" sz="2400" dirty="0">
                <a:solidFill>
                  <a:srgbClr val="0070C0"/>
                </a:solidFill>
              </a:rPr>
              <a:t>2500</a:t>
            </a:r>
          </a:p>
        </p:txBody>
      </p:sp>
      <p:sp>
        <p:nvSpPr>
          <p:cNvPr id="79" name="TextBox 78"/>
          <p:cNvSpPr txBox="1"/>
          <p:nvPr/>
        </p:nvSpPr>
        <p:spPr>
          <a:xfrm>
            <a:off x="2435128" y="648731"/>
            <a:ext cx="723356" cy="461665"/>
          </a:xfrm>
          <a:prstGeom prst="rect">
            <a:avLst/>
          </a:prstGeom>
          <a:noFill/>
        </p:spPr>
        <p:txBody>
          <a:bodyPr wrap="square" rtlCol="0">
            <a:spAutoFit/>
          </a:bodyPr>
          <a:lstStyle/>
          <a:p>
            <a:r>
              <a:rPr lang="en-US" sz="2400" b="1" dirty="0">
                <a:solidFill>
                  <a:schemeClr val="accent5"/>
                </a:solidFill>
              </a:rPr>
              <a:t>PTR</a:t>
            </a:r>
          </a:p>
        </p:txBody>
      </p:sp>
      <p:sp>
        <p:nvSpPr>
          <p:cNvPr id="80" name="Rectangle 79"/>
          <p:cNvSpPr/>
          <p:nvPr/>
        </p:nvSpPr>
        <p:spPr>
          <a:xfrm>
            <a:off x="1684486" y="1137978"/>
            <a:ext cx="1922572" cy="1498173"/>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33542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0" presetClass="exit" presetSubtype="0" fill="hold" nodeType="withEffect">
                                  <p:stCondLst>
                                    <p:cond delay="0"/>
                                  </p:stCondLst>
                                  <p:childTnLst>
                                    <p:animEffect transition="out" filter="fade">
                                      <p:cBhvr>
                                        <p:cTn id="20" dur="500"/>
                                        <p:tgtEl>
                                          <p:spTgt spid="41"/>
                                        </p:tgtEl>
                                      </p:cBhvr>
                                    </p:animEffect>
                                    <p:set>
                                      <p:cBhvr>
                                        <p:cTn id="21" dur="1" fill="hold">
                                          <p:stCondLst>
                                            <p:cond delay="499"/>
                                          </p:stCondLst>
                                        </p:cTn>
                                        <p:tgtEl>
                                          <p:spTgt spid="41"/>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49"/>
                                        </p:tgtEl>
                                      </p:cBhvr>
                                    </p:animEffect>
                                    <p:set>
                                      <p:cBhvr>
                                        <p:cTn id="24" dur="1" fill="hold">
                                          <p:stCondLst>
                                            <p:cond delay="499"/>
                                          </p:stCondLst>
                                        </p:cTn>
                                        <p:tgtEl>
                                          <p:spTgt spid="49"/>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45"/>
                                        </p:tgtEl>
                                      </p:cBhvr>
                                    </p:animEffect>
                                    <p:set>
                                      <p:cBhvr>
                                        <p:cTn id="27" dur="1" fill="hold">
                                          <p:stCondLst>
                                            <p:cond delay="499"/>
                                          </p:stCondLst>
                                        </p:cTn>
                                        <p:tgtEl>
                                          <p:spTgt spid="45"/>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51"/>
                                        </p:tgtEl>
                                      </p:cBhvr>
                                    </p:animEffect>
                                    <p:set>
                                      <p:cBhvr>
                                        <p:cTn id="30" dur="1" fill="hold">
                                          <p:stCondLst>
                                            <p:cond delay="499"/>
                                          </p:stCondLst>
                                        </p:cTn>
                                        <p:tgtEl>
                                          <p:spTgt spid="51"/>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46"/>
                                        </p:tgtEl>
                                      </p:cBhvr>
                                    </p:animEffect>
                                    <p:set>
                                      <p:cBhvr>
                                        <p:cTn id="33" dur="1" fill="hold">
                                          <p:stCondLst>
                                            <p:cond delay="499"/>
                                          </p:stCondLst>
                                        </p:cTn>
                                        <p:tgtEl>
                                          <p:spTgt spid="46"/>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1" nodeType="clickEffect">
                                  <p:stCondLst>
                                    <p:cond delay="0"/>
                                  </p:stCondLst>
                                  <p:childTnLst>
                                    <p:animEffect transition="out" filter="fade">
                                      <p:cBhvr>
                                        <p:cTn id="37" dur="500"/>
                                        <p:tgtEl>
                                          <p:spTgt spid="40"/>
                                        </p:tgtEl>
                                      </p:cBhvr>
                                    </p:animEffect>
                                    <p:set>
                                      <p:cBhvr>
                                        <p:cTn id="38" dur="1" fill="hold">
                                          <p:stCondLst>
                                            <p:cond delay="499"/>
                                          </p:stCondLst>
                                        </p:cTn>
                                        <p:tgtEl>
                                          <p:spTgt spid="40"/>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5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8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7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42" presetClass="path" presetSubtype="0" accel="50000" decel="50000" fill="hold" grpId="1" nodeType="clickEffect">
                                  <p:stCondLst>
                                    <p:cond delay="0"/>
                                  </p:stCondLst>
                                  <p:childTnLst>
                                    <p:animMotion origin="layout" path="M 3.54167E-6 -3.7037E-6 L 0.14218 -3.7037E-6 " pathEditMode="relative" rAng="0" ptsTypes="AA">
                                      <p:cBhvr>
                                        <p:cTn id="100" dur="2000" fill="hold"/>
                                        <p:tgtEl>
                                          <p:spTgt spid="76"/>
                                        </p:tgtEl>
                                        <p:attrNameLst>
                                          <p:attrName>ppt_x</p:attrName>
                                          <p:attrName>ppt_y</p:attrName>
                                        </p:attrNameLst>
                                      </p:cBhvr>
                                      <p:rCtr x="7109" y="0"/>
                                    </p:animMotion>
                                  </p:childTnLst>
                                </p:cTn>
                              </p:par>
                            </p:childTnLst>
                          </p:cTn>
                        </p:par>
                      </p:childTnLst>
                    </p:cTn>
                  </p:par>
                  <p:par>
                    <p:cTn id="101" fill="hold">
                      <p:stCondLst>
                        <p:cond delay="indefinite"/>
                      </p:stCondLst>
                      <p:childTnLst>
                        <p:par>
                          <p:cTn id="102" fill="hold">
                            <p:stCondLst>
                              <p:cond delay="0"/>
                            </p:stCondLst>
                            <p:childTnLst>
                              <p:par>
                                <p:cTn id="103" presetID="2" presetClass="exit" presetSubtype="4" fill="hold" nodeType="clickEffect">
                                  <p:stCondLst>
                                    <p:cond delay="0"/>
                                  </p:stCondLst>
                                  <p:childTnLst>
                                    <p:anim calcmode="lin" valueType="num">
                                      <p:cBhvr additive="base">
                                        <p:cTn id="104" dur="1000"/>
                                        <p:tgtEl>
                                          <p:spTgt spid="55"/>
                                        </p:tgtEl>
                                        <p:attrNameLst>
                                          <p:attrName>ppt_x</p:attrName>
                                        </p:attrNameLst>
                                      </p:cBhvr>
                                      <p:tavLst>
                                        <p:tav tm="0">
                                          <p:val>
                                            <p:strVal val="ppt_x"/>
                                          </p:val>
                                        </p:tav>
                                        <p:tav tm="100000">
                                          <p:val>
                                            <p:strVal val="ppt_x"/>
                                          </p:val>
                                        </p:tav>
                                      </p:tavLst>
                                    </p:anim>
                                    <p:anim calcmode="lin" valueType="num">
                                      <p:cBhvr additive="base">
                                        <p:cTn id="105" dur="1000"/>
                                        <p:tgtEl>
                                          <p:spTgt spid="55"/>
                                        </p:tgtEl>
                                        <p:attrNameLst>
                                          <p:attrName>ppt_y</p:attrName>
                                        </p:attrNameLst>
                                      </p:cBhvr>
                                      <p:tavLst>
                                        <p:tav tm="0">
                                          <p:val>
                                            <p:strVal val="ppt_y"/>
                                          </p:val>
                                        </p:tav>
                                        <p:tav tm="100000">
                                          <p:val>
                                            <p:strVal val="1+ppt_h/2"/>
                                          </p:val>
                                        </p:tav>
                                      </p:tavLst>
                                    </p:anim>
                                    <p:set>
                                      <p:cBhvr>
                                        <p:cTn id="106" dur="1" fill="hold">
                                          <p:stCondLst>
                                            <p:cond delay="999"/>
                                          </p:stCondLst>
                                        </p:cTn>
                                        <p:tgtEl>
                                          <p:spTgt spid="55"/>
                                        </p:tgtEl>
                                        <p:attrNameLst>
                                          <p:attrName>style.visibility</p:attrName>
                                        </p:attrNameLst>
                                      </p:cBhvr>
                                      <p:to>
                                        <p:strVal val="hidden"/>
                                      </p:to>
                                    </p:set>
                                  </p:childTnLst>
                                </p:cTn>
                              </p:par>
                              <p:par>
                                <p:cTn id="107" presetID="2" presetClass="exit" presetSubtype="4" fill="hold" nodeType="withEffect">
                                  <p:stCondLst>
                                    <p:cond delay="0"/>
                                  </p:stCondLst>
                                  <p:childTnLst>
                                    <p:anim calcmode="lin" valueType="num">
                                      <p:cBhvr additive="base">
                                        <p:cTn id="108" dur="1000"/>
                                        <p:tgtEl>
                                          <p:spTgt spid="60"/>
                                        </p:tgtEl>
                                        <p:attrNameLst>
                                          <p:attrName>ppt_x</p:attrName>
                                        </p:attrNameLst>
                                      </p:cBhvr>
                                      <p:tavLst>
                                        <p:tav tm="0">
                                          <p:val>
                                            <p:strVal val="ppt_x"/>
                                          </p:val>
                                        </p:tav>
                                        <p:tav tm="100000">
                                          <p:val>
                                            <p:strVal val="ppt_x"/>
                                          </p:val>
                                        </p:tav>
                                      </p:tavLst>
                                    </p:anim>
                                    <p:anim calcmode="lin" valueType="num">
                                      <p:cBhvr additive="base">
                                        <p:cTn id="109" dur="1000"/>
                                        <p:tgtEl>
                                          <p:spTgt spid="60"/>
                                        </p:tgtEl>
                                        <p:attrNameLst>
                                          <p:attrName>ppt_y</p:attrName>
                                        </p:attrNameLst>
                                      </p:cBhvr>
                                      <p:tavLst>
                                        <p:tav tm="0">
                                          <p:val>
                                            <p:strVal val="ppt_y"/>
                                          </p:val>
                                        </p:tav>
                                        <p:tav tm="100000">
                                          <p:val>
                                            <p:strVal val="1+ppt_h/2"/>
                                          </p:val>
                                        </p:tav>
                                      </p:tavLst>
                                    </p:anim>
                                    <p:set>
                                      <p:cBhvr>
                                        <p:cTn id="110" dur="1" fill="hold">
                                          <p:stCondLst>
                                            <p:cond delay="999"/>
                                          </p:stCondLst>
                                        </p:cTn>
                                        <p:tgtEl>
                                          <p:spTgt spid="60"/>
                                        </p:tgtEl>
                                        <p:attrNameLst>
                                          <p:attrName>style.visibility</p:attrName>
                                        </p:attrNameLst>
                                      </p:cBhvr>
                                      <p:to>
                                        <p:strVal val="hidden"/>
                                      </p:to>
                                    </p:set>
                                  </p:childTnLst>
                                </p:cTn>
                              </p:par>
                              <p:par>
                                <p:cTn id="111" presetID="2" presetClass="exit" presetSubtype="4" fill="hold" grpId="1" nodeType="withEffect">
                                  <p:stCondLst>
                                    <p:cond delay="0"/>
                                  </p:stCondLst>
                                  <p:childTnLst>
                                    <p:anim calcmode="lin" valueType="num">
                                      <p:cBhvr additive="base">
                                        <p:cTn id="112" dur="1000"/>
                                        <p:tgtEl>
                                          <p:spTgt spid="65"/>
                                        </p:tgtEl>
                                        <p:attrNameLst>
                                          <p:attrName>ppt_x</p:attrName>
                                        </p:attrNameLst>
                                      </p:cBhvr>
                                      <p:tavLst>
                                        <p:tav tm="0">
                                          <p:val>
                                            <p:strVal val="ppt_x"/>
                                          </p:val>
                                        </p:tav>
                                        <p:tav tm="100000">
                                          <p:val>
                                            <p:strVal val="ppt_x"/>
                                          </p:val>
                                        </p:tav>
                                      </p:tavLst>
                                    </p:anim>
                                    <p:anim calcmode="lin" valueType="num">
                                      <p:cBhvr additive="base">
                                        <p:cTn id="113" dur="1000"/>
                                        <p:tgtEl>
                                          <p:spTgt spid="65"/>
                                        </p:tgtEl>
                                        <p:attrNameLst>
                                          <p:attrName>ppt_y</p:attrName>
                                        </p:attrNameLst>
                                      </p:cBhvr>
                                      <p:tavLst>
                                        <p:tav tm="0">
                                          <p:val>
                                            <p:strVal val="ppt_y"/>
                                          </p:val>
                                        </p:tav>
                                        <p:tav tm="100000">
                                          <p:val>
                                            <p:strVal val="1+ppt_h/2"/>
                                          </p:val>
                                        </p:tav>
                                      </p:tavLst>
                                    </p:anim>
                                    <p:set>
                                      <p:cBhvr>
                                        <p:cTn id="114" dur="1" fill="hold">
                                          <p:stCondLst>
                                            <p:cond delay="999"/>
                                          </p:stCondLst>
                                        </p:cTn>
                                        <p:tgtEl>
                                          <p:spTgt spid="65"/>
                                        </p:tgtEl>
                                        <p:attrNameLst>
                                          <p:attrName>style.visibility</p:attrName>
                                        </p:attrNameLst>
                                      </p:cBhvr>
                                      <p:to>
                                        <p:strVal val="hidden"/>
                                      </p:to>
                                    </p:set>
                                  </p:childTnLst>
                                </p:cTn>
                              </p:par>
                              <p:par>
                                <p:cTn id="115" presetID="2" presetClass="exit" presetSubtype="4" fill="hold" grpId="1" nodeType="withEffect">
                                  <p:stCondLst>
                                    <p:cond delay="0"/>
                                  </p:stCondLst>
                                  <p:childTnLst>
                                    <p:anim calcmode="lin" valueType="num">
                                      <p:cBhvr additive="base">
                                        <p:cTn id="116" dur="1000"/>
                                        <p:tgtEl>
                                          <p:spTgt spid="69"/>
                                        </p:tgtEl>
                                        <p:attrNameLst>
                                          <p:attrName>ppt_x</p:attrName>
                                        </p:attrNameLst>
                                      </p:cBhvr>
                                      <p:tavLst>
                                        <p:tav tm="0">
                                          <p:val>
                                            <p:strVal val="ppt_x"/>
                                          </p:val>
                                        </p:tav>
                                        <p:tav tm="100000">
                                          <p:val>
                                            <p:strVal val="ppt_x"/>
                                          </p:val>
                                        </p:tav>
                                      </p:tavLst>
                                    </p:anim>
                                    <p:anim calcmode="lin" valueType="num">
                                      <p:cBhvr additive="base">
                                        <p:cTn id="117" dur="1000"/>
                                        <p:tgtEl>
                                          <p:spTgt spid="69"/>
                                        </p:tgtEl>
                                        <p:attrNameLst>
                                          <p:attrName>ppt_y</p:attrName>
                                        </p:attrNameLst>
                                      </p:cBhvr>
                                      <p:tavLst>
                                        <p:tav tm="0">
                                          <p:val>
                                            <p:strVal val="ppt_y"/>
                                          </p:val>
                                        </p:tav>
                                        <p:tav tm="100000">
                                          <p:val>
                                            <p:strVal val="1+ppt_h/2"/>
                                          </p:val>
                                        </p:tav>
                                      </p:tavLst>
                                    </p:anim>
                                    <p:set>
                                      <p:cBhvr>
                                        <p:cTn id="118" dur="1" fill="hold">
                                          <p:stCondLst>
                                            <p:cond delay="999"/>
                                          </p:stCondLst>
                                        </p:cTn>
                                        <p:tgtEl>
                                          <p:spTgt spid="69"/>
                                        </p:tgtEl>
                                        <p:attrNameLst>
                                          <p:attrName>style.visibility</p:attrName>
                                        </p:attrNameLst>
                                      </p:cBhvr>
                                      <p:to>
                                        <p:strVal val="hidden"/>
                                      </p:to>
                                    </p:set>
                                  </p:childTnLst>
                                </p:cTn>
                              </p:par>
                              <p:par>
                                <p:cTn id="119" presetID="2" presetClass="exit" presetSubtype="4" fill="hold" grpId="1" nodeType="withEffect">
                                  <p:stCondLst>
                                    <p:cond delay="0"/>
                                  </p:stCondLst>
                                  <p:childTnLst>
                                    <p:anim calcmode="lin" valueType="num">
                                      <p:cBhvr additive="base">
                                        <p:cTn id="120" dur="1000"/>
                                        <p:tgtEl>
                                          <p:spTgt spid="72"/>
                                        </p:tgtEl>
                                        <p:attrNameLst>
                                          <p:attrName>ppt_x</p:attrName>
                                        </p:attrNameLst>
                                      </p:cBhvr>
                                      <p:tavLst>
                                        <p:tav tm="0">
                                          <p:val>
                                            <p:strVal val="ppt_x"/>
                                          </p:val>
                                        </p:tav>
                                        <p:tav tm="100000">
                                          <p:val>
                                            <p:strVal val="ppt_x"/>
                                          </p:val>
                                        </p:tav>
                                      </p:tavLst>
                                    </p:anim>
                                    <p:anim calcmode="lin" valueType="num">
                                      <p:cBhvr additive="base">
                                        <p:cTn id="121" dur="1000"/>
                                        <p:tgtEl>
                                          <p:spTgt spid="72"/>
                                        </p:tgtEl>
                                        <p:attrNameLst>
                                          <p:attrName>ppt_y</p:attrName>
                                        </p:attrNameLst>
                                      </p:cBhvr>
                                      <p:tavLst>
                                        <p:tav tm="0">
                                          <p:val>
                                            <p:strVal val="ppt_y"/>
                                          </p:val>
                                        </p:tav>
                                        <p:tav tm="100000">
                                          <p:val>
                                            <p:strVal val="1+ppt_h/2"/>
                                          </p:val>
                                        </p:tav>
                                      </p:tavLst>
                                    </p:anim>
                                    <p:set>
                                      <p:cBhvr>
                                        <p:cTn id="122" dur="1" fill="hold">
                                          <p:stCondLst>
                                            <p:cond delay="999"/>
                                          </p:stCondLst>
                                        </p:cTn>
                                        <p:tgtEl>
                                          <p:spTgt spid="72"/>
                                        </p:tgtEl>
                                        <p:attrNameLst>
                                          <p:attrName>style.visibility</p:attrName>
                                        </p:attrNameLst>
                                      </p:cBhvr>
                                      <p:to>
                                        <p:strVal val="hidden"/>
                                      </p:to>
                                    </p:set>
                                  </p:childTnLst>
                                </p:cTn>
                              </p:par>
                              <p:par>
                                <p:cTn id="123" presetID="2" presetClass="exit" presetSubtype="4" fill="hold" grpId="1" nodeType="withEffect">
                                  <p:stCondLst>
                                    <p:cond delay="0"/>
                                  </p:stCondLst>
                                  <p:childTnLst>
                                    <p:anim calcmode="lin" valueType="num">
                                      <p:cBhvr additive="base">
                                        <p:cTn id="124" dur="1000"/>
                                        <p:tgtEl>
                                          <p:spTgt spid="80"/>
                                        </p:tgtEl>
                                        <p:attrNameLst>
                                          <p:attrName>ppt_x</p:attrName>
                                        </p:attrNameLst>
                                      </p:cBhvr>
                                      <p:tavLst>
                                        <p:tav tm="0">
                                          <p:val>
                                            <p:strVal val="ppt_x"/>
                                          </p:val>
                                        </p:tav>
                                        <p:tav tm="100000">
                                          <p:val>
                                            <p:strVal val="ppt_x"/>
                                          </p:val>
                                        </p:tav>
                                      </p:tavLst>
                                    </p:anim>
                                    <p:anim calcmode="lin" valueType="num">
                                      <p:cBhvr additive="base">
                                        <p:cTn id="125" dur="1000"/>
                                        <p:tgtEl>
                                          <p:spTgt spid="80"/>
                                        </p:tgtEl>
                                        <p:attrNameLst>
                                          <p:attrName>ppt_y</p:attrName>
                                        </p:attrNameLst>
                                      </p:cBhvr>
                                      <p:tavLst>
                                        <p:tav tm="0">
                                          <p:val>
                                            <p:strVal val="ppt_y"/>
                                          </p:val>
                                        </p:tav>
                                        <p:tav tm="100000">
                                          <p:val>
                                            <p:strVal val="1+ppt_h/2"/>
                                          </p:val>
                                        </p:tav>
                                      </p:tavLst>
                                    </p:anim>
                                    <p:set>
                                      <p:cBhvr>
                                        <p:cTn id="126" dur="1" fill="hold">
                                          <p:stCondLst>
                                            <p:cond delay="999"/>
                                          </p:stCondLst>
                                        </p:cTn>
                                        <p:tgtEl>
                                          <p:spTgt spid="80"/>
                                        </p:tgtEl>
                                        <p:attrNameLst>
                                          <p:attrName>style.visibility</p:attrName>
                                        </p:attrNameLst>
                                      </p:cBhvr>
                                      <p:to>
                                        <p:strVal val="hidden"/>
                                      </p:to>
                                    </p:set>
                                  </p:childTnLst>
                                </p:cTn>
                              </p:par>
                              <p:par>
                                <p:cTn id="127" presetID="2" presetClass="exit" presetSubtype="4" fill="hold" grpId="1" nodeType="withEffect">
                                  <p:stCondLst>
                                    <p:cond delay="0"/>
                                  </p:stCondLst>
                                  <p:childTnLst>
                                    <p:anim calcmode="lin" valueType="num">
                                      <p:cBhvr additive="base">
                                        <p:cTn id="128" dur="1000"/>
                                        <p:tgtEl>
                                          <p:spTgt spid="79"/>
                                        </p:tgtEl>
                                        <p:attrNameLst>
                                          <p:attrName>ppt_x</p:attrName>
                                        </p:attrNameLst>
                                      </p:cBhvr>
                                      <p:tavLst>
                                        <p:tav tm="0">
                                          <p:val>
                                            <p:strVal val="ppt_x"/>
                                          </p:val>
                                        </p:tav>
                                        <p:tav tm="100000">
                                          <p:val>
                                            <p:strVal val="ppt_x"/>
                                          </p:val>
                                        </p:tav>
                                      </p:tavLst>
                                    </p:anim>
                                    <p:anim calcmode="lin" valueType="num">
                                      <p:cBhvr additive="base">
                                        <p:cTn id="129" dur="1000"/>
                                        <p:tgtEl>
                                          <p:spTgt spid="79"/>
                                        </p:tgtEl>
                                        <p:attrNameLst>
                                          <p:attrName>ppt_y</p:attrName>
                                        </p:attrNameLst>
                                      </p:cBhvr>
                                      <p:tavLst>
                                        <p:tav tm="0">
                                          <p:val>
                                            <p:strVal val="ppt_y"/>
                                          </p:val>
                                        </p:tav>
                                        <p:tav tm="100000">
                                          <p:val>
                                            <p:strVal val="1+ppt_h/2"/>
                                          </p:val>
                                        </p:tav>
                                      </p:tavLst>
                                    </p:anim>
                                    <p:set>
                                      <p:cBhvr>
                                        <p:cTn id="130" dur="1" fill="hold">
                                          <p:stCondLst>
                                            <p:cond delay="999"/>
                                          </p:stCondLst>
                                        </p:cTn>
                                        <p:tgtEl>
                                          <p:spTgt spid="79"/>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nodeType="clickEffect">
                                  <p:stCondLst>
                                    <p:cond delay="0"/>
                                  </p:stCondLst>
                                  <p:childTnLst>
                                    <p:set>
                                      <p:cBhvr>
                                        <p:cTn id="18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nodeType="clickEffect">
                                  <p:stCondLst>
                                    <p:cond delay="0"/>
                                  </p:stCondLst>
                                  <p:childTnLst>
                                    <p:set>
                                      <p:cBhvr>
                                        <p:cTn id="18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nodeType="clickEffect">
                                  <p:stCondLst>
                                    <p:cond delay="0"/>
                                  </p:stCondLst>
                                  <p:childTnLst>
                                    <p:set>
                                      <p:cBhvr>
                                        <p:cTn id="19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nodeType="clickEffect">
                                  <p:stCondLst>
                                    <p:cond delay="0"/>
                                  </p:stCondLst>
                                  <p:childTnLst>
                                    <p:set>
                                      <p:cBhvr>
                                        <p:cTn id="19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0" grpId="1"/>
      <p:bldP spid="45" grpId="0"/>
      <p:bldP spid="45" grpId="1"/>
      <p:bldP spid="46" grpId="0"/>
      <p:bldP spid="46" grpId="1"/>
      <p:bldP spid="49" grpId="0"/>
      <p:bldP spid="49" grpId="1"/>
      <p:bldP spid="64" grpId="0"/>
      <p:bldP spid="65" grpId="0"/>
      <p:bldP spid="65" grpId="1"/>
      <p:bldP spid="66" grpId="0"/>
      <p:bldP spid="67" grpId="0"/>
      <p:bldP spid="68" grpId="0"/>
      <p:bldP spid="69" grpId="0"/>
      <p:bldP spid="69" grpId="1"/>
      <p:bldP spid="70" grpId="0"/>
      <p:bldP spid="71" grpId="0"/>
      <p:bldP spid="72" grpId="0"/>
      <p:bldP spid="72" grpId="1"/>
      <p:bldP spid="73" grpId="0"/>
      <p:bldP spid="74" grpId="0"/>
      <p:bldP spid="75" grpId="0"/>
      <p:bldP spid="76" grpId="0"/>
      <p:bldP spid="76" grpId="1"/>
      <p:bldP spid="77" grpId="0"/>
      <p:bldP spid="78" grpId="0"/>
      <p:bldP spid="79" grpId="0"/>
      <p:bldP spid="79" grpId="1"/>
      <p:bldP spid="80" grpId="0" animBg="1"/>
      <p:bldP spid="80"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Singly Linked List Deletion Operations-Last Node</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0" indent="0">
              <a:buNone/>
            </a:pPr>
            <a:endParaRPr lang="en-US" dirty="0"/>
          </a:p>
          <a:p>
            <a:pPr marL="0" indent="0">
              <a:buNone/>
            </a:pPr>
            <a:endParaRPr lang="en-US" dirty="0"/>
          </a:p>
          <a:p>
            <a:endParaRPr lang="en-US" dirty="0"/>
          </a:p>
          <a:p>
            <a:endParaRPr lang="en-US" dirty="0"/>
          </a:p>
          <a:p>
            <a:pPr marL="0" indent="0">
              <a:spcBef>
                <a:spcPts val="1800"/>
              </a:spcBef>
              <a:buNone/>
            </a:pPr>
            <a:r>
              <a:rPr lang="en-US" b="1" dirty="0"/>
              <a:t>Algorithm:</a:t>
            </a:r>
            <a:r>
              <a:rPr lang="en-US" dirty="0"/>
              <a:t> </a:t>
            </a:r>
            <a:r>
              <a:rPr lang="en-US" b="1" dirty="0">
                <a:solidFill>
                  <a:srgbClr val="C00000"/>
                </a:solidFill>
              </a:rPr>
              <a:t>S_DELETE_END (First)</a:t>
            </a:r>
            <a:r>
              <a:rPr lang="en-US" b="1" dirty="0">
                <a:solidFill>
                  <a:schemeClr val="accent6"/>
                </a:solidFill>
              </a:rPr>
              <a:t> </a:t>
            </a:r>
            <a:endParaRPr lang="en-US" dirty="0">
              <a:solidFill>
                <a:schemeClr val="accent6"/>
              </a:solidFill>
            </a:endParaRPr>
          </a:p>
          <a:p>
            <a:pPr marL="0" indent="0">
              <a:lnSpc>
                <a:spcPts val="2400"/>
              </a:lnSpc>
              <a:spcBef>
                <a:spcPts val="300"/>
              </a:spcBef>
              <a:buNone/>
            </a:pPr>
            <a:r>
              <a:rPr lang="en-US" sz="2200" b="1" dirty="0"/>
              <a:t>Step 1:</a:t>
            </a:r>
            <a:r>
              <a:rPr lang="en-US" sz="2200" dirty="0"/>
              <a:t>[Check for empty linked list] </a:t>
            </a:r>
          </a:p>
          <a:p>
            <a:pPr marL="801688" indent="0">
              <a:lnSpc>
                <a:spcPts val="2400"/>
              </a:lnSpc>
              <a:spcBef>
                <a:spcPts val="300"/>
              </a:spcBef>
              <a:buNone/>
            </a:pPr>
            <a:r>
              <a:rPr lang="en-US" sz="2200" dirty="0">
                <a:solidFill>
                  <a:srgbClr val="1D6FA9"/>
                </a:solidFill>
              </a:rPr>
              <a:t>if</a:t>
            </a:r>
            <a:r>
              <a:rPr lang="en-US" sz="2200" dirty="0"/>
              <a:t>(</a:t>
            </a:r>
            <a:r>
              <a:rPr lang="en-US" sz="2200" dirty="0">
                <a:solidFill>
                  <a:srgbClr val="C00000"/>
                </a:solidFill>
              </a:rPr>
              <a:t>First = NULL</a:t>
            </a:r>
            <a:r>
              <a:rPr lang="en-US" sz="2200" dirty="0"/>
              <a:t>)   then </a:t>
            </a:r>
          </a:p>
          <a:p>
            <a:pPr marL="1252538" indent="0">
              <a:lnSpc>
                <a:spcPts val="2400"/>
              </a:lnSpc>
              <a:spcBef>
                <a:spcPts val="300"/>
              </a:spcBef>
              <a:buNone/>
            </a:pPr>
            <a:r>
              <a:rPr lang="en-US" sz="2200" dirty="0"/>
              <a:t>Write(“Linked List is Empty &amp; Underflow”) </a:t>
            </a:r>
          </a:p>
          <a:p>
            <a:pPr marL="1252538" indent="0">
              <a:lnSpc>
                <a:spcPts val="2400"/>
              </a:lnSpc>
              <a:spcBef>
                <a:spcPts val="300"/>
              </a:spcBef>
              <a:buNone/>
            </a:pPr>
            <a:r>
              <a:rPr lang="en-US" sz="2200" dirty="0"/>
              <a:t>Exit </a:t>
            </a:r>
          </a:p>
          <a:p>
            <a:pPr marL="0" indent="0">
              <a:lnSpc>
                <a:spcPts val="2600"/>
              </a:lnSpc>
              <a:spcBef>
                <a:spcPts val="300"/>
              </a:spcBef>
              <a:buNone/>
            </a:pPr>
            <a:r>
              <a:rPr lang="en-US" sz="2200" b="1" dirty="0"/>
              <a:t>Step 2:</a:t>
            </a:r>
            <a:r>
              <a:rPr lang="en-US" sz="2200" dirty="0"/>
              <a:t>[Delete Last node of list]</a:t>
            </a:r>
          </a:p>
          <a:p>
            <a:pPr marL="1258888" indent="-457200">
              <a:lnSpc>
                <a:spcPts val="2600"/>
              </a:lnSpc>
              <a:spcBef>
                <a:spcPts val="300"/>
              </a:spcBef>
              <a:buClr>
                <a:srgbClr val="C00000"/>
              </a:buClr>
              <a:buFont typeface="+mj-lt"/>
              <a:buAutoNum type="alphaUcPeriod"/>
            </a:pPr>
            <a:r>
              <a:rPr lang="en-US" sz="2200" dirty="0"/>
              <a:t>[</a:t>
            </a:r>
            <a:r>
              <a:rPr lang="en-US" sz="2200" b="1" dirty="0"/>
              <a:t>If only one node exists in the list</a:t>
            </a:r>
            <a:r>
              <a:rPr lang="en-US" sz="2200" dirty="0"/>
              <a:t>]</a:t>
            </a:r>
          </a:p>
          <a:p>
            <a:pPr marL="1263650" indent="0">
              <a:lnSpc>
                <a:spcPts val="2600"/>
              </a:lnSpc>
              <a:spcBef>
                <a:spcPts val="300"/>
              </a:spcBef>
              <a:buNone/>
            </a:pPr>
            <a:r>
              <a:rPr lang="en-US" sz="2200" dirty="0">
                <a:solidFill>
                  <a:srgbClr val="1D6FA9"/>
                </a:solidFill>
              </a:rPr>
              <a:t>if</a:t>
            </a:r>
            <a:r>
              <a:rPr lang="en-US" sz="2200" dirty="0"/>
              <a:t>(</a:t>
            </a:r>
            <a:r>
              <a:rPr lang="en-US" sz="2200" dirty="0">
                <a:solidFill>
                  <a:srgbClr val="C00000"/>
                </a:solidFill>
              </a:rPr>
              <a:t>LINK(</a:t>
            </a:r>
            <a:r>
              <a:rPr lang="en-US" sz="2200" b="1" dirty="0">
                <a:solidFill>
                  <a:schemeClr val="accent5"/>
                </a:solidFill>
              </a:rPr>
              <a:t>First</a:t>
            </a:r>
            <a:r>
              <a:rPr lang="en-US" sz="2200" dirty="0">
                <a:solidFill>
                  <a:srgbClr val="C00000"/>
                </a:solidFill>
              </a:rPr>
              <a:t>) = NULL</a:t>
            </a:r>
            <a:r>
              <a:rPr lang="en-US" sz="2200" dirty="0"/>
              <a:t>)   then</a:t>
            </a:r>
          </a:p>
          <a:p>
            <a:pPr marL="1828800" indent="0">
              <a:lnSpc>
                <a:spcPts val="2600"/>
              </a:lnSpc>
              <a:spcBef>
                <a:spcPts val="300"/>
              </a:spcBef>
              <a:buNone/>
            </a:pPr>
            <a:r>
              <a:rPr lang="en-US" sz="2200" dirty="0">
                <a:solidFill>
                  <a:srgbClr val="1D6FA9"/>
                </a:solidFill>
              </a:rPr>
              <a:t>Free(</a:t>
            </a:r>
            <a:r>
              <a:rPr lang="en-US" sz="2200" b="1" dirty="0">
                <a:solidFill>
                  <a:srgbClr val="C00000"/>
                </a:solidFill>
              </a:rPr>
              <a:t>First</a:t>
            </a:r>
            <a:r>
              <a:rPr lang="en-US" sz="2200" dirty="0">
                <a:solidFill>
                  <a:srgbClr val="1D6FA9"/>
                </a:solidFill>
              </a:rPr>
              <a:t>)</a:t>
            </a:r>
          </a:p>
          <a:p>
            <a:pPr marL="1828800" indent="0">
              <a:lnSpc>
                <a:spcPts val="2600"/>
              </a:lnSpc>
              <a:spcBef>
                <a:spcPts val="300"/>
              </a:spcBef>
              <a:buNone/>
            </a:pPr>
            <a:r>
              <a:rPr lang="en-US" sz="2200" b="1" dirty="0">
                <a:solidFill>
                  <a:srgbClr val="1D6FA9"/>
                </a:solidFill>
              </a:rPr>
              <a:t>First </a:t>
            </a:r>
            <a:r>
              <a:rPr lang="en-US" sz="2200" b="1" dirty="0">
                <a:solidFill>
                  <a:srgbClr val="1D6FA9"/>
                </a:solidFill>
                <a:sym typeface="Wingdings 3" panose="05040102010807070707" pitchFamily="18" charset="2"/>
              </a:rPr>
              <a:t></a:t>
            </a:r>
            <a:r>
              <a:rPr lang="en-US" sz="2200" b="1" dirty="0">
                <a:solidFill>
                  <a:srgbClr val="1D6FA9"/>
                </a:solidFill>
              </a:rPr>
              <a:t> </a:t>
            </a:r>
            <a:r>
              <a:rPr lang="en-US" sz="2200" b="1" dirty="0">
                <a:solidFill>
                  <a:srgbClr val="C00000"/>
                </a:solidFill>
              </a:rPr>
              <a:t>NULL</a:t>
            </a:r>
            <a:r>
              <a:rPr lang="en-US" sz="2200" dirty="0">
                <a:solidFill>
                  <a:srgbClr val="1D6FA9"/>
                </a:solidFill>
              </a:rPr>
              <a:t> </a:t>
            </a:r>
          </a:p>
          <a:p>
            <a:pPr marL="0" indent="0">
              <a:buNone/>
            </a:pPr>
            <a:endParaRPr lang="en-US" dirty="0"/>
          </a:p>
        </p:txBody>
      </p:sp>
      <p:sp>
        <p:nvSpPr>
          <p:cNvPr id="6" name="TextBox 5"/>
          <p:cNvSpPr txBox="1"/>
          <p:nvPr/>
        </p:nvSpPr>
        <p:spPr>
          <a:xfrm>
            <a:off x="5100413" y="2778560"/>
            <a:ext cx="7236276" cy="3926716"/>
          </a:xfrm>
          <a:prstGeom prst="rect">
            <a:avLst/>
          </a:prstGeom>
          <a:noFill/>
        </p:spPr>
        <p:txBody>
          <a:bodyPr wrap="none" rtlCol="0">
            <a:spAutoFit/>
          </a:bodyPr>
          <a:lstStyle/>
          <a:p>
            <a:pPr marL="1258888" indent="-457200">
              <a:lnSpc>
                <a:spcPts val="2300"/>
              </a:lnSpc>
              <a:buClr>
                <a:srgbClr val="C00000"/>
              </a:buClr>
              <a:buFont typeface="+mj-lt"/>
              <a:buAutoNum type="alphaUcPeriod" startAt="2"/>
            </a:pPr>
            <a:r>
              <a:rPr lang="en-US" sz="2200" dirty="0"/>
              <a:t>[</a:t>
            </a:r>
            <a:r>
              <a:rPr lang="en-US" sz="2200" b="1" dirty="0"/>
              <a:t>If more than one nodes exists in the list</a:t>
            </a:r>
            <a:r>
              <a:rPr lang="en-US" sz="2200" dirty="0"/>
              <a:t>]</a:t>
            </a:r>
          </a:p>
          <a:p>
            <a:pPr marL="1603375" indent="-352425">
              <a:lnSpc>
                <a:spcPts val="2300"/>
              </a:lnSpc>
              <a:buClr>
                <a:srgbClr val="C00000"/>
              </a:buClr>
              <a:buFont typeface="+mj-lt"/>
              <a:buAutoNum type="arabicParenR"/>
            </a:pPr>
            <a:r>
              <a:rPr lang="en-US" sz="2200" dirty="0"/>
              <a:t>[Assign address of </a:t>
            </a:r>
            <a:r>
              <a:rPr lang="en-US" sz="2200" b="1" dirty="0"/>
              <a:t>First</a:t>
            </a:r>
            <a:r>
              <a:rPr lang="en-US" sz="2200" dirty="0"/>
              <a:t> node to </a:t>
            </a:r>
            <a:r>
              <a:rPr lang="en-US" sz="2200" b="1" dirty="0"/>
              <a:t>PTR</a:t>
            </a:r>
            <a:r>
              <a:rPr lang="en-US" sz="2200" dirty="0"/>
              <a:t> &amp; </a:t>
            </a:r>
            <a:r>
              <a:rPr lang="en-US" sz="2200" b="1" dirty="0"/>
              <a:t>PREPTR</a:t>
            </a:r>
            <a:r>
              <a:rPr lang="en-US" sz="2200" dirty="0"/>
              <a:t>]</a:t>
            </a:r>
          </a:p>
          <a:p>
            <a:pPr marL="1716088">
              <a:lnSpc>
                <a:spcPts val="2300"/>
              </a:lnSpc>
              <a:buClr>
                <a:schemeClr val="accent6"/>
              </a:buClr>
            </a:pPr>
            <a:r>
              <a:rPr lang="en-US" sz="2200" dirty="0">
                <a:solidFill>
                  <a:schemeClr val="accent5"/>
                </a:solidFill>
              </a:rPr>
              <a:t>PTR </a:t>
            </a:r>
            <a:r>
              <a:rPr lang="en-US" sz="2200" dirty="0">
                <a:solidFill>
                  <a:schemeClr val="accent5"/>
                </a:solidFill>
                <a:sym typeface="Wingdings 3" panose="05040102010807070707" pitchFamily="18" charset="2"/>
              </a:rPr>
              <a:t></a:t>
            </a:r>
            <a:r>
              <a:rPr lang="en-US" sz="2200" dirty="0">
                <a:solidFill>
                  <a:schemeClr val="accent5"/>
                </a:solidFill>
              </a:rPr>
              <a:t> First </a:t>
            </a:r>
          </a:p>
          <a:p>
            <a:pPr marL="1716088">
              <a:lnSpc>
                <a:spcPts val="2300"/>
              </a:lnSpc>
              <a:buClr>
                <a:schemeClr val="accent6"/>
              </a:buClr>
            </a:pPr>
            <a:r>
              <a:rPr lang="en-US" sz="2200" dirty="0">
                <a:solidFill>
                  <a:schemeClr val="accent5"/>
                </a:solidFill>
              </a:rPr>
              <a:t>PREPTR </a:t>
            </a:r>
            <a:r>
              <a:rPr lang="en-US" sz="2200" dirty="0">
                <a:solidFill>
                  <a:schemeClr val="accent5"/>
                </a:solidFill>
                <a:sym typeface="Wingdings 3" panose="05040102010807070707" pitchFamily="18" charset="2"/>
              </a:rPr>
              <a:t></a:t>
            </a:r>
            <a:r>
              <a:rPr lang="en-US" sz="2200" dirty="0">
                <a:solidFill>
                  <a:schemeClr val="accent5"/>
                </a:solidFill>
              </a:rPr>
              <a:t> First</a:t>
            </a:r>
            <a:endParaRPr lang="en-US" sz="2200" dirty="0"/>
          </a:p>
          <a:p>
            <a:pPr marL="1603375" indent="-352425">
              <a:lnSpc>
                <a:spcPts val="2300"/>
              </a:lnSpc>
              <a:buClr>
                <a:srgbClr val="C00000"/>
              </a:buClr>
              <a:buFont typeface="+mj-lt"/>
              <a:buAutoNum type="arabicParenR" startAt="2"/>
            </a:pPr>
            <a:r>
              <a:rPr lang="en-US" sz="2200" dirty="0"/>
              <a:t>[Traverse the List until the Last node is reached] </a:t>
            </a:r>
          </a:p>
          <a:p>
            <a:pPr marL="1720850">
              <a:lnSpc>
                <a:spcPts val="2300"/>
              </a:lnSpc>
            </a:pPr>
            <a:r>
              <a:rPr lang="en-US" sz="2200" dirty="0"/>
              <a:t>Repeat</a:t>
            </a:r>
            <a:r>
              <a:rPr lang="en-US" sz="2200" dirty="0">
                <a:solidFill>
                  <a:srgbClr val="0070C0"/>
                </a:solidFill>
              </a:rPr>
              <a:t> while</a:t>
            </a:r>
            <a:r>
              <a:rPr lang="en-US" sz="2200" dirty="0"/>
              <a:t>(</a:t>
            </a:r>
            <a:r>
              <a:rPr lang="en-US" sz="2200" dirty="0">
                <a:solidFill>
                  <a:srgbClr val="C00000"/>
                </a:solidFill>
              </a:rPr>
              <a:t>LINK(</a:t>
            </a:r>
            <a:r>
              <a:rPr lang="en-US" sz="2200" b="1" dirty="0">
                <a:solidFill>
                  <a:schemeClr val="accent5"/>
                </a:solidFill>
              </a:rPr>
              <a:t>PTR</a:t>
            </a:r>
            <a:r>
              <a:rPr lang="en-US" sz="2200" dirty="0">
                <a:solidFill>
                  <a:srgbClr val="C00000"/>
                </a:solidFill>
              </a:rPr>
              <a:t>) &lt;&gt; NULL</a:t>
            </a:r>
            <a:r>
              <a:rPr lang="en-US" sz="2200" dirty="0"/>
              <a:t>) </a:t>
            </a:r>
          </a:p>
          <a:p>
            <a:pPr marL="2178050">
              <a:lnSpc>
                <a:spcPts val="2300"/>
              </a:lnSpc>
            </a:pPr>
            <a:r>
              <a:rPr lang="en-US" sz="2200" dirty="0">
                <a:solidFill>
                  <a:srgbClr val="1D6FA9"/>
                </a:solidFill>
              </a:rPr>
              <a:t>PREPTR </a:t>
            </a:r>
            <a:r>
              <a:rPr lang="en-US" sz="2200" dirty="0">
                <a:solidFill>
                  <a:srgbClr val="1D6FA9"/>
                </a:solidFill>
                <a:sym typeface="Wingdings 3" panose="05040102010807070707" pitchFamily="18" charset="2"/>
              </a:rPr>
              <a:t></a:t>
            </a:r>
            <a:r>
              <a:rPr lang="en-US" sz="2200" dirty="0">
                <a:solidFill>
                  <a:srgbClr val="1D6FA9"/>
                </a:solidFill>
              </a:rPr>
              <a:t> PTR </a:t>
            </a:r>
          </a:p>
          <a:p>
            <a:pPr marL="2178050">
              <a:lnSpc>
                <a:spcPts val="2300"/>
              </a:lnSpc>
            </a:pPr>
            <a:r>
              <a:rPr lang="en-US" sz="2200" dirty="0">
                <a:solidFill>
                  <a:srgbClr val="1D6FA9"/>
                </a:solidFill>
              </a:rPr>
              <a:t>PTR </a:t>
            </a:r>
            <a:r>
              <a:rPr lang="en-US" sz="2200" dirty="0">
                <a:solidFill>
                  <a:srgbClr val="1D6FA9"/>
                </a:solidFill>
                <a:sym typeface="Wingdings 3" panose="05040102010807070707" pitchFamily="18" charset="2"/>
              </a:rPr>
              <a:t></a:t>
            </a:r>
            <a:r>
              <a:rPr lang="en-US" sz="2200" dirty="0">
                <a:solidFill>
                  <a:srgbClr val="1D6FA9"/>
                </a:solidFill>
              </a:rPr>
              <a:t> LINK(</a:t>
            </a:r>
            <a:r>
              <a:rPr lang="en-US" sz="2200" dirty="0">
                <a:solidFill>
                  <a:srgbClr val="C00000"/>
                </a:solidFill>
              </a:rPr>
              <a:t>PTR</a:t>
            </a:r>
            <a:r>
              <a:rPr lang="en-US" sz="2200" dirty="0">
                <a:solidFill>
                  <a:srgbClr val="1D6FA9"/>
                </a:solidFill>
              </a:rPr>
              <a:t>)</a:t>
            </a:r>
          </a:p>
          <a:p>
            <a:pPr marL="1603375" indent="-352425">
              <a:lnSpc>
                <a:spcPts val="2300"/>
              </a:lnSpc>
              <a:buClr>
                <a:srgbClr val="C00000"/>
              </a:buClr>
              <a:buFont typeface="+mj-lt"/>
              <a:buAutoNum type="arabicParenR" startAt="3"/>
            </a:pPr>
            <a:r>
              <a:rPr lang="en-US" sz="2200" dirty="0"/>
              <a:t>[Make PREPTR as the Last node and Free PTR] </a:t>
            </a:r>
            <a:endParaRPr lang="en-US" sz="2200" dirty="0">
              <a:solidFill>
                <a:schemeClr val="accent6"/>
              </a:solidFill>
            </a:endParaRPr>
          </a:p>
          <a:p>
            <a:pPr marL="1720850">
              <a:lnSpc>
                <a:spcPts val="2300"/>
              </a:lnSpc>
            </a:pPr>
            <a:r>
              <a:rPr lang="en-US" sz="2200" dirty="0">
                <a:solidFill>
                  <a:srgbClr val="1D6FA9"/>
                </a:solidFill>
              </a:rPr>
              <a:t>LINK(</a:t>
            </a:r>
            <a:r>
              <a:rPr lang="en-US" sz="2200" dirty="0">
                <a:solidFill>
                  <a:srgbClr val="C00000"/>
                </a:solidFill>
              </a:rPr>
              <a:t>PREPTR</a:t>
            </a:r>
            <a:r>
              <a:rPr lang="en-US" sz="2200" dirty="0">
                <a:solidFill>
                  <a:srgbClr val="1D6FA9"/>
                </a:solidFill>
              </a:rPr>
              <a:t>) </a:t>
            </a:r>
            <a:r>
              <a:rPr lang="en-US" sz="2200" dirty="0">
                <a:solidFill>
                  <a:srgbClr val="1D6FA9"/>
                </a:solidFill>
                <a:sym typeface="Wingdings 3" panose="05040102010807070707" pitchFamily="18" charset="2"/>
              </a:rPr>
              <a:t> </a:t>
            </a:r>
            <a:r>
              <a:rPr lang="en-US" sz="2200" dirty="0">
                <a:solidFill>
                  <a:srgbClr val="1D6FA9"/>
                </a:solidFill>
              </a:rPr>
              <a:t> NULL</a:t>
            </a:r>
          </a:p>
          <a:p>
            <a:pPr marL="1720850">
              <a:lnSpc>
                <a:spcPts val="2300"/>
              </a:lnSpc>
            </a:pPr>
            <a:r>
              <a:rPr lang="en-US" sz="2200" dirty="0">
                <a:solidFill>
                  <a:srgbClr val="1D6FA9"/>
                </a:solidFill>
              </a:rPr>
              <a:t>Free(</a:t>
            </a:r>
            <a:r>
              <a:rPr lang="en-US" sz="2200" b="1" dirty="0">
                <a:solidFill>
                  <a:srgbClr val="C00000"/>
                </a:solidFill>
              </a:rPr>
              <a:t>PTR</a:t>
            </a:r>
            <a:r>
              <a:rPr lang="en-US" sz="2200" dirty="0">
                <a:solidFill>
                  <a:srgbClr val="1D6FA9"/>
                </a:solidFill>
              </a:rPr>
              <a:t>) </a:t>
            </a:r>
          </a:p>
          <a:p>
            <a:pPr>
              <a:lnSpc>
                <a:spcPts val="2300"/>
              </a:lnSpc>
            </a:pPr>
            <a:r>
              <a:rPr lang="en-US" sz="2200" b="1" dirty="0"/>
              <a:t>Step 3:</a:t>
            </a:r>
            <a:r>
              <a:rPr lang="en-US" sz="2200" dirty="0"/>
              <a:t>[Finished] </a:t>
            </a:r>
          </a:p>
          <a:p>
            <a:pPr marL="801688">
              <a:lnSpc>
                <a:spcPts val="2300"/>
              </a:lnSpc>
            </a:pPr>
            <a:r>
              <a:rPr lang="en-US" sz="2200" dirty="0"/>
              <a:t>Exit </a:t>
            </a:r>
          </a:p>
        </p:txBody>
      </p:sp>
      <p:sp>
        <p:nvSpPr>
          <p:cNvPr id="47" name="TextBox 46"/>
          <p:cNvSpPr txBox="1"/>
          <p:nvPr/>
        </p:nvSpPr>
        <p:spPr>
          <a:xfrm>
            <a:off x="6319881" y="1224764"/>
            <a:ext cx="1839078" cy="461665"/>
          </a:xfrm>
          <a:prstGeom prst="rect">
            <a:avLst/>
          </a:prstGeom>
          <a:noFill/>
        </p:spPr>
        <p:txBody>
          <a:bodyPr wrap="square" rtlCol="0">
            <a:spAutoFit/>
          </a:bodyPr>
          <a:lstStyle/>
          <a:p>
            <a:r>
              <a:rPr lang="en-US" sz="2400" b="1" dirty="0">
                <a:solidFill>
                  <a:schemeClr val="accent3">
                    <a:lumMod val="75000"/>
                  </a:schemeClr>
                </a:solidFill>
              </a:rPr>
              <a:t>First = NULL</a:t>
            </a:r>
          </a:p>
        </p:txBody>
      </p:sp>
      <p:graphicFrame>
        <p:nvGraphicFramePr>
          <p:cNvPr id="48" name="Table 47"/>
          <p:cNvGraphicFramePr>
            <a:graphicFrameLocks noGrp="1"/>
          </p:cNvGraphicFramePr>
          <p:nvPr/>
        </p:nvGraphicFramePr>
        <p:xfrm>
          <a:off x="4680441" y="1335653"/>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50" name="TextBox 49"/>
          <p:cNvSpPr txBox="1"/>
          <p:nvPr/>
        </p:nvSpPr>
        <p:spPr>
          <a:xfrm>
            <a:off x="4863347" y="1365505"/>
            <a:ext cx="336952" cy="461665"/>
          </a:xfrm>
          <a:prstGeom prst="rect">
            <a:avLst/>
          </a:prstGeom>
          <a:noFill/>
        </p:spPr>
        <p:txBody>
          <a:bodyPr wrap="none" rtlCol="0">
            <a:spAutoFit/>
          </a:bodyPr>
          <a:lstStyle/>
          <a:p>
            <a:r>
              <a:rPr lang="en-US" sz="2400" dirty="0"/>
              <a:t>1</a:t>
            </a:r>
          </a:p>
        </p:txBody>
      </p:sp>
      <p:sp>
        <p:nvSpPr>
          <p:cNvPr id="52" name="TextBox 51"/>
          <p:cNvSpPr txBox="1"/>
          <p:nvPr/>
        </p:nvSpPr>
        <p:spPr>
          <a:xfrm>
            <a:off x="4890263" y="1873620"/>
            <a:ext cx="894232" cy="461665"/>
          </a:xfrm>
          <a:prstGeom prst="rect">
            <a:avLst/>
          </a:prstGeom>
          <a:noFill/>
        </p:spPr>
        <p:txBody>
          <a:bodyPr wrap="square" rtlCol="0">
            <a:spAutoFit/>
          </a:bodyPr>
          <a:lstStyle/>
          <a:p>
            <a:r>
              <a:rPr lang="en-US" sz="2400" b="1" dirty="0">
                <a:solidFill>
                  <a:schemeClr val="accent5"/>
                </a:solidFill>
              </a:rPr>
              <a:t>1000</a:t>
            </a:r>
          </a:p>
        </p:txBody>
      </p:sp>
      <p:sp>
        <p:nvSpPr>
          <p:cNvPr id="53" name="TextBox 52"/>
          <p:cNvSpPr txBox="1"/>
          <p:nvPr/>
        </p:nvSpPr>
        <p:spPr>
          <a:xfrm>
            <a:off x="4950900" y="860066"/>
            <a:ext cx="798861" cy="461665"/>
          </a:xfrm>
          <a:prstGeom prst="rect">
            <a:avLst/>
          </a:prstGeom>
          <a:noFill/>
        </p:spPr>
        <p:txBody>
          <a:bodyPr wrap="square" rtlCol="0">
            <a:spAutoFit/>
          </a:bodyPr>
          <a:lstStyle/>
          <a:p>
            <a:r>
              <a:rPr lang="en-US" sz="2400" b="1" dirty="0">
                <a:solidFill>
                  <a:schemeClr val="accent3">
                    <a:lumMod val="75000"/>
                  </a:schemeClr>
                </a:solidFill>
              </a:rPr>
              <a:t>First</a:t>
            </a:r>
          </a:p>
        </p:txBody>
      </p:sp>
      <p:cxnSp>
        <p:nvCxnSpPr>
          <p:cNvPr id="89" name="Straight Connector 88"/>
          <p:cNvCxnSpPr/>
          <p:nvPr/>
        </p:nvCxnSpPr>
        <p:spPr>
          <a:xfrm flipH="1">
            <a:off x="5354232" y="1345617"/>
            <a:ext cx="656538" cy="49715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195" name="Table 194"/>
          <p:cNvGraphicFramePr>
            <a:graphicFrameLocks noGrp="1"/>
          </p:cNvGraphicFramePr>
          <p:nvPr/>
        </p:nvGraphicFramePr>
        <p:xfrm>
          <a:off x="4635324" y="1783655"/>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sz="2400"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196" name="Table 195"/>
          <p:cNvGraphicFramePr>
            <a:graphicFrameLocks noGrp="1"/>
          </p:cNvGraphicFramePr>
          <p:nvPr/>
        </p:nvGraphicFramePr>
        <p:xfrm>
          <a:off x="977946" y="1775398"/>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197" name="Table 196"/>
          <p:cNvGraphicFramePr>
            <a:graphicFrameLocks noGrp="1"/>
          </p:cNvGraphicFramePr>
          <p:nvPr/>
        </p:nvGraphicFramePr>
        <p:xfrm>
          <a:off x="2800239" y="1762100"/>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198" name="Table 197"/>
          <p:cNvGraphicFramePr>
            <a:graphicFrameLocks noGrp="1"/>
          </p:cNvGraphicFramePr>
          <p:nvPr/>
        </p:nvGraphicFramePr>
        <p:xfrm>
          <a:off x="6463586" y="1765182"/>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199" name="Table 198"/>
          <p:cNvGraphicFramePr>
            <a:graphicFrameLocks noGrp="1"/>
          </p:cNvGraphicFramePr>
          <p:nvPr/>
        </p:nvGraphicFramePr>
        <p:xfrm>
          <a:off x="8292386" y="1765182"/>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cxnSp>
        <p:nvCxnSpPr>
          <p:cNvPr id="200" name="Straight Arrow Connector 199"/>
          <p:cNvCxnSpPr/>
          <p:nvPr/>
        </p:nvCxnSpPr>
        <p:spPr>
          <a:xfrm>
            <a:off x="5995563" y="2027420"/>
            <a:ext cx="484094"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p:nvPr/>
        </p:nvCxnSpPr>
        <p:spPr>
          <a:xfrm>
            <a:off x="2316145" y="2024202"/>
            <a:ext cx="484094"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p:cNvCxnSpPr/>
          <p:nvPr/>
        </p:nvCxnSpPr>
        <p:spPr>
          <a:xfrm>
            <a:off x="4151230" y="2052891"/>
            <a:ext cx="484094"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p:nvPr/>
        </p:nvCxnSpPr>
        <p:spPr>
          <a:xfrm>
            <a:off x="7808292" y="2025308"/>
            <a:ext cx="484094"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flipH="1">
            <a:off x="8963992" y="1773035"/>
            <a:ext cx="656538" cy="49715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4770744" y="1809040"/>
            <a:ext cx="336952" cy="461665"/>
          </a:xfrm>
          <a:prstGeom prst="rect">
            <a:avLst/>
          </a:prstGeom>
          <a:noFill/>
        </p:spPr>
        <p:txBody>
          <a:bodyPr wrap="none" rtlCol="0">
            <a:spAutoFit/>
          </a:bodyPr>
          <a:lstStyle/>
          <a:p>
            <a:r>
              <a:rPr lang="en-US" sz="2400" dirty="0"/>
              <a:t>9</a:t>
            </a:r>
          </a:p>
        </p:txBody>
      </p:sp>
      <p:sp>
        <p:nvSpPr>
          <p:cNvPr id="206" name="TextBox 205"/>
          <p:cNvSpPr txBox="1"/>
          <p:nvPr/>
        </p:nvSpPr>
        <p:spPr>
          <a:xfrm>
            <a:off x="1160852" y="1805250"/>
            <a:ext cx="336952" cy="461665"/>
          </a:xfrm>
          <a:prstGeom prst="rect">
            <a:avLst/>
          </a:prstGeom>
          <a:noFill/>
        </p:spPr>
        <p:txBody>
          <a:bodyPr wrap="none" rtlCol="0">
            <a:spAutoFit/>
          </a:bodyPr>
          <a:lstStyle/>
          <a:p>
            <a:r>
              <a:rPr lang="en-US" sz="2400" dirty="0"/>
              <a:t>1</a:t>
            </a:r>
          </a:p>
        </p:txBody>
      </p:sp>
      <p:sp>
        <p:nvSpPr>
          <p:cNvPr id="207" name="TextBox 206"/>
          <p:cNvSpPr txBox="1"/>
          <p:nvPr/>
        </p:nvSpPr>
        <p:spPr>
          <a:xfrm>
            <a:off x="2949227" y="1787441"/>
            <a:ext cx="336952" cy="461665"/>
          </a:xfrm>
          <a:prstGeom prst="rect">
            <a:avLst/>
          </a:prstGeom>
          <a:noFill/>
        </p:spPr>
        <p:txBody>
          <a:bodyPr wrap="none" rtlCol="0">
            <a:spAutoFit/>
          </a:bodyPr>
          <a:lstStyle/>
          <a:p>
            <a:r>
              <a:rPr lang="en-US" sz="2400" dirty="0"/>
              <a:t>7</a:t>
            </a:r>
          </a:p>
        </p:txBody>
      </p:sp>
      <p:sp>
        <p:nvSpPr>
          <p:cNvPr id="208" name="TextBox 207"/>
          <p:cNvSpPr txBox="1"/>
          <p:nvPr/>
        </p:nvSpPr>
        <p:spPr>
          <a:xfrm>
            <a:off x="6622852" y="1788275"/>
            <a:ext cx="336952" cy="461665"/>
          </a:xfrm>
          <a:prstGeom prst="rect">
            <a:avLst/>
          </a:prstGeom>
          <a:noFill/>
        </p:spPr>
        <p:txBody>
          <a:bodyPr wrap="none" rtlCol="0">
            <a:spAutoFit/>
          </a:bodyPr>
          <a:lstStyle/>
          <a:p>
            <a:r>
              <a:rPr lang="en-US" sz="2400" dirty="0"/>
              <a:t>5</a:t>
            </a:r>
          </a:p>
        </p:txBody>
      </p:sp>
      <p:sp>
        <p:nvSpPr>
          <p:cNvPr id="209" name="TextBox 208"/>
          <p:cNvSpPr txBox="1"/>
          <p:nvPr/>
        </p:nvSpPr>
        <p:spPr>
          <a:xfrm>
            <a:off x="8446980" y="1788274"/>
            <a:ext cx="336952" cy="461665"/>
          </a:xfrm>
          <a:prstGeom prst="rect">
            <a:avLst/>
          </a:prstGeom>
          <a:noFill/>
        </p:spPr>
        <p:txBody>
          <a:bodyPr wrap="none" rtlCol="0">
            <a:spAutoFit/>
          </a:bodyPr>
          <a:lstStyle/>
          <a:p>
            <a:r>
              <a:rPr lang="en-US" sz="2400" dirty="0"/>
              <a:t>3</a:t>
            </a:r>
          </a:p>
        </p:txBody>
      </p:sp>
      <p:sp>
        <p:nvSpPr>
          <p:cNvPr id="210" name="TextBox 209"/>
          <p:cNvSpPr txBox="1"/>
          <p:nvPr/>
        </p:nvSpPr>
        <p:spPr>
          <a:xfrm>
            <a:off x="1598726" y="1800689"/>
            <a:ext cx="793807" cy="461665"/>
          </a:xfrm>
          <a:prstGeom prst="rect">
            <a:avLst/>
          </a:prstGeom>
          <a:noFill/>
        </p:spPr>
        <p:txBody>
          <a:bodyPr wrap="none" rtlCol="0">
            <a:spAutoFit/>
          </a:bodyPr>
          <a:lstStyle/>
          <a:p>
            <a:r>
              <a:rPr lang="en-US" sz="2400" dirty="0">
                <a:solidFill>
                  <a:srgbClr val="0070C0"/>
                </a:solidFill>
              </a:rPr>
              <a:t>2020</a:t>
            </a:r>
          </a:p>
        </p:txBody>
      </p:sp>
      <p:sp>
        <p:nvSpPr>
          <p:cNvPr id="211" name="TextBox 210"/>
          <p:cNvSpPr txBox="1"/>
          <p:nvPr/>
        </p:nvSpPr>
        <p:spPr>
          <a:xfrm>
            <a:off x="7069286" y="1788272"/>
            <a:ext cx="803743" cy="461665"/>
          </a:xfrm>
          <a:prstGeom prst="rect">
            <a:avLst/>
          </a:prstGeom>
          <a:noFill/>
        </p:spPr>
        <p:txBody>
          <a:bodyPr wrap="square" rtlCol="0">
            <a:spAutoFit/>
          </a:bodyPr>
          <a:lstStyle/>
          <a:p>
            <a:r>
              <a:rPr lang="en-US" sz="2400" dirty="0">
                <a:solidFill>
                  <a:srgbClr val="0070C0"/>
                </a:solidFill>
              </a:rPr>
              <a:t>3000</a:t>
            </a:r>
          </a:p>
        </p:txBody>
      </p:sp>
      <p:sp>
        <p:nvSpPr>
          <p:cNvPr id="212" name="TextBox 211"/>
          <p:cNvSpPr txBox="1"/>
          <p:nvPr/>
        </p:nvSpPr>
        <p:spPr>
          <a:xfrm>
            <a:off x="4853363" y="2312890"/>
            <a:ext cx="908677" cy="461665"/>
          </a:xfrm>
          <a:prstGeom prst="rect">
            <a:avLst/>
          </a:prstGeom>
          <a:noFill/>
        </p:spPr>
        <p:txBody>
          <a:bodyPr wrap="square" rtlCol="0">
            <a:spAutoFit/>
          </a:bodyPr>
          <a:lstStyle/>
          <a:p>
            <a:r>
              <a:rPr lang="en-US" sz="2400" b="1" dirty="0">
                <a:solidFill>
                  <a:schemeClr val="accent5"/>
                </a:solidFill>
              </a:rPr>
              <a:t>5000</a:t>
            </a:r>
          </a:p>
        </p:txBody>
      </p:sp>
      <p:sp>
        <p:nvSpPr>
          <p:cNvPr id="213" name="TextBox 212"/>
          <p:cNvSpPr txBox="1"/>
          <p:nvPr/>
        </p:nvSpPr>
        <p:spPr>
          <a:xfrm>
            <a:off x="1187768" y="2313365"/>
            <a:ext cx="894232" cy="461665"/>
          </a:xfrm>
          <a:prstGeom prst="rect">
            <a:avLst/>
          </a:prstGeom>
          <a:noFill/>
        </p:spPr>
        <p:txBody>
          <a:bodyPr wrap="square" rtlCol="0">
            <a:spAutoFit/>
          </a:bodyPr>
          <a:lstStyle/>
          <a:p>
            <a:r>
              <a:rPr lang="en-US" sz="2400" b="1" dirty="0">
                <a:solidFill>
                  <a:schemeClr val="accent5"/>
                </a:solidFill>
              </a:rPr>
              <a:t>1000</a:t>
            </a:r>
          </a:p>
        </p:txBody>
      </p:sp>
      <p:sp>
        <p:nvSpPr>
          <p:cNvPr id="214" name="TextBox 213"/>
          <p:cNvSpPr txBox="1"/>
          <p:nvPr/>
        </p:nvSpPr>
        <p:spPr>
          <a:xfrm>
            <a:off x="3014526" y="2298859"/>
            <a:ext cx="894232" cy="461665"/>
          </a:xfrm>
          <a:prstGeom prst="rect">
            <a:avLst/>
          </a:prstGeom>
          <a:noFill/>
        </p:spPr>
        <p:txBody>
          <a:bodyPr wrap="square" rtlCol="0">
            <a:spAutoFit/>
          </a:bodyPr>
          <a:lstStyle/>
          <a:p>
            <a:r>
              <a:rPr lang="en-US" sz="2400" b="1" dirty="0">
                <a:solidFill>
                  <a:schemeClr val="accent5"/>
                </a:solidFill>
              </a:rPr>
              <a:t>2020</a:t>
            </a:r>
          </a:p>
        </p:txBody>
      </p:sp>
      <p:sp>
        <p:nvSpPr>
          <p:cNvPr id="215" name="TextBox 214"/>
          <p:cNvSpPr txBox="1"/>
          <p:nvPr/>
        </p:nvSpPr>
        <p:spPr>
          <a:xfrm>
            <a:off x="6696901" y="2298171"/>
            <a:ext cx="894232" cy="461665"/>
          </a:xfrm>
          <a:prstGeom prst="rect">
            <a:avLst/>
          </a:prstGeom>
          <a:noFill/>
        </p:spPr>
        <p:txBody>
          <a:bodyPr wrap="square" rtlCol="0">
            <a:spAutoFit/>
          </a:bodyPr>
          <a:lstStyle/>
          <a:p>
            <a:r>
              <a:rPr lang="en-US" sz="2400" b="1" dirty="0">
                <a:solidFill>
                  <a:schemeClr val="accent5"/>
                </a:solidFill>
              </a:rPr>
              <a:t>2500</a:t>
            </a:r>
          </a:p>
        </p:txBody>
      </p:sp>
      <p:sp>
        <p:nvSpPr>
          <p:cNvPr id="216" name="TextBox 215"/>
          <p:cNvSpPr txBox="1"/>
          <p:nvPr/>
        </p:nvSpPr>
        <p:spPr>
          <a:xfrm>
            <a:off x="8527607" y="2296705"/>
            <a:ext cx="894232" cy="461665"/>
          </a:xfrm>
          <a:prstGeom prst="rect">
            <a:avLst/>
          </a:prstGeom>
          <a:noFill/>
        </p:spPr>
        <p:txBody>
          <a:bodyPr wrap="square" rtlCol="0">
            <a:spAutoFit/>
          </a:bodyPr>
          <a:lstStyle/>
          <a:p>
            <a:r>
              <a:rPr lang="en-US" sz="2400" b="1" dirty="0">
                <a:solidFill>
                  <a:schemeClr val="accent5"/>
                </a:solidFill>
              </a:rPr>
              <a:t>3000</a:t>
            </a:r>
          </a:p>
        </p:txBody>
      </p:sp>
      <p:sp>
        <p:nvSpPr>
          <p:cNvPr id="217" name="TextBox 216"/>
          <p:cNvSpPr txBox="1"/>
          <p:nvPr/>
        </p:nvSpPr>
        <p:spPr>
          <a:xfrm>
            <a:off x="1345277" y="1386105"/>
            <a:ext cx="798861" cy="461665"/>
          </a:xfrm>
          <a:prstGeom prst="rect">
            <a:avLst/>
          </a:prstGeom>
          <a:noFill/>
        </p:spPr>
        <p:txBody>
          <a:bodyPr wrap="square" rtlCol="0">
            <a:spAutoFit/>
          </a:bodyPr>
          <a:lstStyle/>
          <a:p>
            <a:r>
              <a:rPr lang="en-US" sz="2400" b="1" dirty="0">
                <a:solidFill>
                  <a:schemeClr val="accent3">
                    <a:lumMod val="75000"/>
                  </a:schemeClr>
                </a:solidFill>
              </a:rPr>
              <a:t>First</a:t>
            </a:r>
          </a:p>
        </p:txBody>
      </p:sp>
      <p:pic>
        <p:nvPicPr>
          <p:cNvPr id="218" name="Picture 2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4928" y="1835927"/>
            <a:ext cx="296378" cy="395171"/>
          </a:xfrm>
          <a:prstGeom prst="rect">
            <a:avLst/>
          </a:prstGeom>
        </p:spPr>
      </p:pic>
      <p:cxnSp>
        <p:nvCxnSpPr>
          <p:cNvPr id="219" name="Straight Connector 218"/>
          <p:cNvCxnSpPr/>
          <p:nvPr/>
        </p:nvCxnSpPr>
        <p:spPr>
          <a:xfrm flipH="1">
            <a:off x="7112616" y="1776729"/>
            <a:ext cx="656538" cy="49715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20" name="Freeform 219"/>
          <p:cNvSpPr/>
          <p:nvPr/>
        </p:nvSpPr>
        <p:spPr>
          <a:xfrm>
            <a:off x="2075662" y="1305233"/>
            <a:ext cx="165401" cy="588659"/>
          </a:xfrm>
          <a:custGeom>
            <a:avLst/>
            <a:gdLst>
              <a:gd name="connsiteX0" fmla="*/ 0 w 184168"/>
              <a:gd name="connsiteY0" fmla="*/ 8640 h 755400"/>
              <a:gd name="connsiteX1" fmla="*/ 167640 w 184168"/>
              <a:gd name="connsiteY1" fmla="*/ 54360 h 755400"/>
              <a:gd name="connsiteX2" fmla="*/ 167640 w 184168"/>
              <a:gd name="connsiteY2" fmla="*/ 420120 h 755400"/>
              <a:gd name="connsiteX3" fmla="*/ 76200 w 184168"/>
              <a:gd name="connsiteY3" fmla="*/ 755400 h 755400"/>
              <a:gd name="connsiteX4" fmla="*/ 76200 w 184168"/>
              <a:gd name="connsiteY4" fmla="*/ 755400 h 755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68" h="755400">
                <a:moveTo>
                  <a:pt x="0" y="8640"/>
                </a:moveTo>
                <a:cubicBezTo>
                  <a:pt x="69850" y="-2790"/>
                  <a:pt x="139700" y="-14220"/>
                  <a:pt x="167640" y="54360"/>
                </a:cubicBezTo>
                <a:cubicBezTo>
                  <a:pt x="195580" y="122940"/>
                  <a:pt x="182880" y="303280"/>
                  <a:pt x="167640" y="420120"/>
                </a:cubicBezTo>
                <a:cubicBezTo>
                  <a:pt x="152400" y="536960"/>
                  <a:pt x="76200" y="755400"/>
                  <a:pt x="76200" y="755400"/>
                </a:cubicBezTo>
                <a:lnTo>
                  <a:pt x="76200" y="755400"/>
                </a:lnTo>
              </a:path>
            </a:pathLst>
          </a:custGeom>
          <a:noFill/>
          <a:ln w="38100">
            <a:solidFill>
              <a:srgbClr val="C0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TextBox 220"/>
          <p:cNvSpPr txBox="1"/>
          <p:nvPr/>
        </p:nvSpPr>
        <p:spPr>
          <a:xfrm>
            <a:off x="3401628" y="1793369"/>
            <a:ext cx="908677" cy="461665"/>
          </a:xfrm>
          <a:prstGeom prst="rect">
            <a:avLst/>
          </a:prstGeom>
          <a:noFill/>
        </p:spPr>
        <p:txBody>
          <a:bodyPr wrap="square" rtlCol="0">
            <a:spAutoFit/>
          </a:bodyPr>
          <a:lstStyle/>
          <a:p>
            <a:r>
              <a:rPr lang="en-US" sz="2400" dirty="0">
                <a:solidFill>
                  <a:srgbClr val="0070C0"/>
                </a:solidFill>
              </a:rPr>
              <a:t>5000</a:t>
            </a:r>
          </a:p>
        </p:txBody>
      </p:sp>
      <p:sp>
        <p:nvSpPr>
          <p:cNvPr id="222" name="TextBox 221"/>
          <p:cNvSpPr txBox="1"/>
          <p:nvPr/>
        </p:nvSpPr>
        <p:spPr>
          <a:xfrm>
            <a:off x="5239141" y="1826658"/>
            <a:ext cx="894232" cy="461665"/>
          </a:xfrm>
          <a:prstGeom prst="rect">
            <a:avLst/>
          </a:prstGeom>
          <a:noFill/>
        </p:spPr>
        <p:txBody>
          <a:bodyPr wrap="square" rtlCol="0">
            <a:spAutoFit/>
          </a:bodyPr>
          <a:lstStyle/>
          <a:p>
            <a:r>
              <a:rPr lang="en-US" sz="2400" dirty="0">
                <a:solidFill>
                  <a:srgbClr val="0070C0"/>
                </a:solidFill>
              </a:rPr>
              <a:t>2500</a:t>
            </a:r>
          </a:p>
        </p:txBody>
      </p:sp>
      <p:sp>
        <p:nvSpPr>
          <p:cNvPr id="223" name="TextBox 222"/>
          <p:cNvSpPr txBox="1"/>
          <p:nvPr/>
        </p:nvSpPr>
        <p:spPr>
          <a:xfrm>
            <a:off x="1386262" y="1090141"/>
            <a:ext cx="723356" cy="461665"/>
          </a:xfrm>
          <a:prstGeom prst="rect">
            <a:avLst/>
          </a:prstGeom>
          <a:noFill/>
        </p:spPr>
        <p:txBody>
          <a:bodyPr wrap="square" rtlCol="0">
            <a:spAutoFit/>
          </a:bodyPr>
          <a:lstStyle/>
          <a:p>
            <a:r>
              <a:rPr lang="en-US" sz="2400" b="1" dirty="0">
                <a:solidFill>
                  <a:schemeClr val="accent5"/>
                </a:solidFill>
              </a:rPr>
              <a:t>PTR</a:t>
            </a:r>
          </a:p>
        </p:txBody>
      </p:sp>
      <p:sp>
        <p:nvSpPr>
          <p:cNvPr id="224" name="Rectangle 223"/>
          <p:cNvSpPr/>
          <p:nvPr/>
        </p:nvSpPr>
        <p:spPr>
          <a:xfrm>
            <a:off x="7996540" y="1417336"/>
            <a:ext cx="1922572" cy="1276537"/>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Freeform 224"/>
          <p:cNvSpPr/>
          <p:nvPr/>
        </p:nvSpPr>
        <p:spPr>
          <a:xfrm>
            <a:off x="9209008" y="1305230"/>
            <a:ext cx="163540" cy="668759"/>
          </a:xfrm>
          <a:custGeom>
            <a:avLst/>
            <a:gdLst>
              <a:gd name="connsiteX0" fmla="*/ 0 w 184168"/>
              <a:gd name="connsiteY0" fmla="*/ 8640 h 755400"/>
              <a:gd name="connsiteX1" fmla="*/ 167640 w 184168"/>
              <a:gd name="connsiteY1" fmla="*/ 54360 h 755400"/>
              <a:gd name="connsiteX2" fmla="*/ 167640 w 184168"/>
              <a:gd name="connsiteY2" fmla="*/ 420120 h 755400"/>
              <a:gd name="connsiteX3" fmla="*/ 76200 w 184168"/>
              <a:gd name="connsiteY3" fmla="*/ 755400 h 755400"/>
              <a:gd name="connsiteX4" fmla="*/ 76200 w 184168"/>
              <a:gd name="connsiteY4" fmla="*/ 755400 h 755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68" h="755400">
                <a:moveTo>
                  <a:pt x="0" y="8640"/>
                </a:moveTo>
                <a:cubicBezTo>
                  <a:pt x="69850" y="-2790"/>
                  <a:pt x="139700" y="-14220"/>
                  <a:pt x="167640" y="54360"/>
                </a:cubicBezTo>
                <a:cubicBezTo>
                  <a:pt x="195580" y="122940"/>
                  <a:pt x="182880" y="303280"/>
                  <a:pt x="167640" y="420120"/>
                </a:cubicBezTo>
                <a:cubicBezTo>
                  <a:pt x="152400" y="536960"/>
                  <a:pt x="76200" y="755400"/>
                  <a:pt x="76200" y="755400"/>
                </a:cubicBezTo>
                <a:lnTo>
                  <a:pt x="76200" y="755400"/>
                </a:lnTo>
              </a:path>
            </a:pathLst>
          </a:custGeom>
          <a:noFill/>
          <a:ln w="38100">
            <a:solidFill>
              <a:srgbClr val="C0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Freeform 225"/>
          <p:cNvSpPr/>
          <p:nvPr/>
        </p:nvSpPr>
        <p:spPr>
          <a:xfrm>
            <a:off x="3821627" y="1305232"/>
            <a:ext cx="206013" cy="614969"/>
          </a:xfrm>
          <a:custGeom>
            <a:avLst/>
            <a:gdLst>
              <a:gd name="connsiteX0" fmla="*/ 0 w 184168"/>
              <a:gd name="connsiteY0" fmla="*/ 8640 h 755400"/>
              <a:gd name="connsiteX1" fmla="*/ 167640 w 184168"/>
              <a:gd name="connsiteY1" fmla="*/ 54360 h 755400"/>
              <a:gd name="connsiteX2" fmla="*/ 167640 w 184168"/>
              <a:gd name="connsiteY2" fmla="*/ 420120 h 755400"/>
              <a:gd name="connsiteX3" fmla="*/ 76200 w 184168"/>
              <a:gd name="connsiteY3" fmla="*/ 755400 h 755400"/>
              <a:gd name="connsiteX4" fmla="*/ 76200 w 184168"/>
              <a:gd name="connsiteY4" fmla="*/ 755400 h 755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68" h="755400">
                <a:moveTo>
                  <a:pt x="0" y="8640"/>
                </a:moveTo>
                <a:cubicBezTo>
                  <a:pt x="69850" y="-2790"/>
                  <a:pt x="139700" y="-14220"/>
                  <a:pt x="167640" y="54360"/>
                </a:cubicBezTo>
                <a:cubicBezTo>
                  <a:pt x="195580" y="122940"/>
                  <a:pt x="182880" y="303280"/>
                  <a:pt x="167640" y="420120"/>
                </a:cubicBezTo>
                <a:cubicBezTo>
                  <a:pt x="152400" y="536960"/>
                  <a:pt x="76200" y="755400"/>
                  <a:pt x="76200" y="755400"/>
                </a:cubicBezTo>
                <a:lnTo>
                  <a:pt x="76200" y="755400"/>
                </a:lnTo>
              </a:path>
            </a:pathLst>
          </a:custGeom>
          <a:noFill/>
          <a:ln w="38100">
            <a:solidFill>
              <a:srgbClr val="C0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Freeform 226"/>
          <p:cNvSpPr/>
          <p:nvPr/>
        </p:nvSpPr>
        <p:spPr>
          <a:xfrm>
            <a:off x="5554869" y="1305232"/>
            <a:ext cx="184780" cy="660016"/>
          </a:xfrm>
          <a:custGeom>
            <a:avLst/>
            <a:gdLst>
              <a:gd name="connsiteX0" fmla="*/ 0 w 184168"/>
              <a:gd name="connsiteY0" fmla="*/ 8640 h 755400"/>
              <a:gd name="connsiteX1" fmla="*/ 167640 w 184168"/>
              <a:gd name="connsiteY1" fmla="*/ 54360 h 755400"/>
              <a:gd name="connsiteX2" fmla="*/ 167640 w 184168"/>
              <a:gd name="connsiteY2" fmla="*/ 420120 h 755400"/>
              <a:gd name="connsiteX3" fmla="*/ 76200 w 184168"/>
              <a:gd name="connsiteY3" fmla="*/ 755400 h 755400"/>
              <a:gd name="connsiteX4" fmla="*/ 76200 w 184168"/>
              <a:gd name="connsiteY4" fmla="*/ 755400 h 755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68" h="755400">
                <a:moveTo>
                  <a:pt x="0" y="8640"/>
                </a:moveTo>
                <a:cubicBezTo>
                  <a:pt x="69850" y="-2790"/>
                  <a:pt x="139700" y="-14220"/>
                  <a:pt x="167640" y="54360"/>
                </a:cubicBezTo>
                <a:cubicBezTo>
                  <a:pt x="195580" y="122940"/>
                  <a:pt x="182880" y="303280"/>
                  <a:pt x="167640" y="420120"/>
                </a:cubicBezTo>
                <a:cubicBezTo>
                  <a:pt x="152400" y="536960"/>
                  <a:pt x="76200" y="755400"/>
                  <a:pt x="76200" y="755400"/>
                </a:cubicBezTo>
                <a:lnTo>
                  <a:pt x="76200" y="755400"/>
                </a:lnTo>
              </a:path>
            </a:pathLst>
          </a:custGeom>
          <a:noFill/>
          <a:ln w="38100">
            <a:solidFill>
              <a:srgbClr val="C0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Freeform 227"/>
          <p:cNvSpPr/>
          <p:nvPr/>
        </p:nvSpPr>
        <p:spPr>
          <a:xfrm>
            <a:off x="7343043" y="1305231"/>
            <a:ext cx="229101" cy="615555"/>
          </a:xfrm>
          <a:custGeom>
            <a:avLst/>
            <a:gdLst>
              <a:gd name="connsiteX0" fmla="*/ 0 w 184168"/>
              <a:gd name="connsiteY0" fmla="*/ 8640 h 755400"/>
              <a:gd name="connsiteX1" fmla="*/ 167640 w 184168"/>
              <a:gd name="connsiteY1" fmla="*/ 54360 h 755400"/>
              <a:gd name="connsiteX2" fmla="*/ 167640 w 184168"/>
              <a:gd name="connsiteY2" fmla="*/ 420120 h 755400"/>
              <a:gd name="connsiteX3" fmla="*/ 76200 w 184168"/>
              <a:gd name="connsiteY3" fmla="*/ 755400 h 755400"/>
              <a:gd name="connsiteX4" fmla="*/ 76200 w 184168"/>
              <a:gd name="connsiteY4" fmla="*/ 755400 h 755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68" h="755400">
                <a:moveTo>
                  <a:pt x="0" y="8640"/>
                </a:moveTo>
                <a:cubicBezTo>
                  <a:pt x="69850" y="-2790"/>
                  <a:pt x="139700" y="-14220"/>
                  <a:pt x="167640" y="54360"/>
                </a:cubicBezTo>
                <a:cubicBezTo>
                  <a:pt x="195580" y="122940"/>
                  <a:pt x="182880" y="303280"/>
                  <a:pt x="167640" y="420120"/>
                </a:cubicBezTo>
                <a:cubicBezTo>
                  <a:pt x="152400" y="536960"/>
                  <a:pt x="76200" y="755400"/>
                  <a:pt x="76200" y="755400"/>
                </a:cubicBezTo>
                <a:lnTo>
                  <a:pt x="76200" y="755400"/>
                </a:lnTo>
              </a:path>
            </a:pathLst>
          </a:custGeom>
          <a:noFill/>
          <a:ln w="38100">
            <a:solidFill>
              <a:srgbClr val="C0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TextBox 228"/>
          <p:cNvSpPr txBox="1"/>
          <p:nvPr/>
        </p:nvSpPr>
        <p:spPr>
          <a:xfrm>
            <a:off x="1110740" y="742603"/>
            <a:ext cx="1282776" cy="461665"/>
          </a:xfrm>
          <a:prstGeom prst="rect">
            <a:avLst/>
          </a:prstGeom>
          <a:noFill/>
        </p:spPr>
        <p:txBody>
          <a:bodyPr wrap="square" rtlCol="0">
            <a:spAutoFit/>
          </a:bodyPr>
          <a:lstStyle/>
          <a:p>
            <a:r>
              <a:rPr lang="en-US" sz="2400" b="1" dirty="0">
                <a:solidFill>
                  <a:schemeClr val="accent5"/>
                </a:solidFill>
              </a:rPr>
              <a:t>PREPTR</a:t>
            </a:r>
          </a:p>
        </p:txBody>
      </p:sp>
    </p:spTree>
    <p:extLst>
      <p:ext uri="{BB962C8B-B14F-4D97-AF65-F5344CB8AC3E}">
        <p14:creationId xmlns:p14="http://schemas.microsoft.com/office/powerpoint/2010/main" val="20375811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0" presetClass="exit" presetSubtype="0" fill="hold" nodeType="withEffect">
                                  <p:stCondLst>
                                    <p:cond delay="0"/>
                                  </p:stCondLst>
                                  <p:childTnLst>
                                    <p:animEffect transition="out" filter="fade">
                                      <p:cBhvr>
                                        <p:cTn id="20" dur="500"/>
                                        <p:tgtEl>
                                          <p:spTgt spid="48"/>
                                        </p:tgtEl>
                                      </p:cBhvr>
                                    </p:animEffect>
                                    <p:set>
                                      <p:cBhvr>
                                        <p:cTn id="21" dur="1" fill="hold">
                                          <p:stCondLst>
                                            <p:cond delay="499"/>
                                          </p:stCondLst>
                                        </p:cTn>
                                        <p:tgtEl>
                                          <p:spTgt spid="48"/>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50"/>
                                        </p:tgtEl>
                                      </p:cBhvr>
                                    </p:animEffect>
                                    <p:set>
                                      <p:cBhvr>
                                        <p:cTn id="24" dur="1" fill="hold">
                                          <p:stCondLst>
                                            <p:cond delay="499"/>
                                          </p:stCondLst>
                                        </p:cTn>
                                        <p:tgtEl>
                                          <p:spTgt spid="50"/>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52"/>
                                        </p:tgtEl>
                                      </p:cBhvr>
                                    </p:animEffect>
                                    <p:set>
                                      <p:cBhvr>
                                        <p:cTn id="27" dur="1" fill="hold">
                                          <p:stCondLst>
                                            <p:cond delay="499"/>
                                          </p:stCondLst>
                                        </p:cTn>
                                        <p:tgtEl>
                                          <p:spTgt spid="52"/>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53"/>
                                        </p:tgtEl>
                                      </p:cBhvr>
                                    </p:animEffect>
                                    <p:set>
                                      <p:cBhvr>
                                        <p:cTn id="30" dur="1" fill="hold">
                                          <p:stCondLst>
                                            <p:cond delay="499"/>
                                          </p:stCondLst>
                                        </p:cTn>
                                        <p:tgtEl>
                                          <p:spTgt spid="53"/>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89"/>
                                        </p:tgtEl>
                                      </p:cBhvr>
                                    </p:animEffect>
                                    <p:set>
                                      <p:cBhvr>
                                        <p:cTn id="33" dur="1" fill="hold">
                                          <p:stCondLst>
                                            <p:cond delay="499"/>
                                          </p:stCondLst>
                                        </p:cTn>
                                        <p:tgtEl>
                                          <p:spTgt spid="89"/>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95"/>
                                        </p:tgtEl>
                                        <p:attrNameLst>
                                          <p:attrName>style.visibility</p:attrName>
                                        </p:attrNameLst>
                                      </p:cBhvr>
                                      <p:to>
                                        <p:strVal val="visible"/>
                                      </p:to>
                                    </p:set>
                                  </p:childTnLst>
                                </p:cTn>
                              </p:par>
                              <p:par>
                                <p:cTn id="38" presetID="10" presetClass="exit" presetSubtype="0" fill="hold" grpId="1" nodeType="withEffect">
                                  <p:stCondLst>
                                    <p:cond delay="0"/>
                                  </p:stCondLst>
                                  <p:childTnLst>
                                    <p:animEffect transition="out" filter="fade">
                                      <p:cBhvr>
                                        <p:cTn id="39" dur="500"/>
                                        <p:tgtEl>
                                          <p:spTgt spid="47"/>
                                        </p:tgtEl>
                                      </p:cBhvr>
                                    </p:animEffect>
                                    <p:set>
                                      <p:cBhvr>
                                        <p:cTn id="40" dur="1" fill="hold">
                                          <p:stCondLst>
                                            <p:cond delay="499"/>
                                          </p:stCondLst>
                                        </p:cTn>
                                        <p:tgtEl>
                                          <p:spTgt spid="47"/>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19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9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9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0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0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0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0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0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0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1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1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1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1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1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1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1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1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2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2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2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2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29"/>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220"/>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27" presetClass="emph" presetSubtype="0" repeatCount="indefinite" fill="remove" grpId="1" nodeType="clickEffect">
                                  <p:stCondLst>
                                    <p:cond delay="0"/>
                                  </p:stCondLst>
                                  <p:endCondLst>
                                    <p:cond evt="onNext" delay="0">
                                      <p:tgtEl>
                                        <p:sldTgt/>
                                      </p:tgtEl>
                                    </p:cond>
                                  </p:endCondLst>
                                  <p:childTnLst>
                                    <p:animClr clrSpc="rgb" dir="cw">
                                      <p:cBhvr override="childStyle">
                                        <p:cTn id="108" dur="500" autoRev="1" fill="remove"/>
                                        <p:tgtEl>
                                          <p:spTgt spid="229"/>
                                        </p:tgtEl>
                                        <p:attrNameLst>
                                          <p:attrName>style.color</p:attrName>
                                        </p:attrNameLst>
                                      </p:cBhvr>
                                      <p:to>
                                        <a:schemeClr val="bg1"/>
                                      </p:to>
                                    </p:animClr>
                                    <p:animClr clrSpc="rgb" dir="cw">
                                      <p:cBhvr>
                                        <p:cTn id="109" dur="500" autoRev="1" fill="remove"/>
                                        <p:tgtEl>
                                          <p:spTgt spid="229"/>
                                        </p:tgtEl>
                                        <p:attrNameLst>
                                          <p:attrName>fillcolor</p:attrName>
                                        </p:attrNameLst>
                                      </p:cBhvr>
                                      <p:to>
                                        <a:schemeClr val="bg1"/>
                                      </p:to>
                                    </p:animClr>
                                    <p:set>
                                      <p:cBhvr>
                                        <p:cTn id="110" dur="500" autoRev="1" fill="remove"/>
                                        <p:tgtEl>
                                          <p:spTgt spid="229"/>
                                        </p:tgtEl>
                                        <p:attrNameLst>
                                          <p:attrName>fill.type</p:attrName>
                                        </p:attrNameLst>
                                      </p:cBhvr>
                                      <p:to>
                                        <p:strVal val="solid"/>
                                      </p:to>
                                    </p:set>
                                    <p:set>
                                      <p:cBhvr>
                                        <p:cTn id="111" dur="500" autoRev="1" fill="remove"/>
                                        <p:tgtEl>
                                          <p:spTgt spid="229"/>
                                        </p:tgtEl>
                                        <p:attrNameLst>
                                          <p:attrName>fill.on</p:attrName>
                                        </p:attrNameLst>
                                      </p:cBhvr>
                                      <p:to>
                                        <p:strVal val="true"/>
                                      </p:to>
                                    </p:set>
                                  </p:childTnLst>
                                </p:cTn>
                              </p:par>
                            </p:childTnLst>
                          </p:cTn>
                        </p:par>
                      </p:childTnLst>
                    </p:cTn>
                  </p:par>
                  <p:par>
                    <p:cTn id="112" fill="hold">
                      <p:stCondLst>
                        <p:cond delay="indefinite"/>
                      </p:stCondLst>
                      <p:childTnLst>
                        <p:par>
                          <p:cTn id="113" fill="hold">
                            <p:stCondLst>
                              <p:cond delay="0"/>
                            </p:stCondLst>
                            <p:childTnLst>
                              <p:par>
                                <p:cTn id="114" presetID="42" presetClass="path" presetSubtype="0" accel="50000" decel="50000" fill="hold" grpId="1" nodeType="clickEffect">
                                  <p:stCondLst>
                                    <p:cond delay="0"/>
                                  </p:stCondLst>
                                  <p:childTnLst>
                                    <p:animMotion origin="layout" path="M 6.25E-7 -2.59259E-6 L 0.14193 0.00047 " pathEditMode="relative" rAng="0" ptsTypes="AA">
                                      <p:cBhvr>
                                        <p:cTn id="115" dur="2000" fill="hold"/>
                                        <p:tgtEl>
                                          <p:spTgt spid="223"/>
                                        </p:tgtEl>
                                        <p:attrNameLst>
                                          <p:attrName>ppt_x</p:attrName>
                                          <p:attrName>ppt_y</p:attrName>
                                        </p:attrNameLst>
                                      </p:cBhvr>
                                      <p:rCtr x="7096" y="23"/>
                                    </p:animMotion>
                                  </p:childTnLst>
                                </p:cTn>
                              </p:par>
                              <p:par>
                                <p:cTn id="116" presetID="10" presetClass="exit" presetSubtype="0" fill="hold" grpId="1" nodeType="withEffect">
                                  <p:stCondLst>
                                    <p:cond delay="0"/>
                                  </p:stCondLst>
                                  <p:childTnLst>
                                    <p:animEffect transition="out" filter="fade">
                                      <p:cBhvr>
                                        <p:cTn id="117" dur="500"/>
                                        <p:tgtEl>
                                          <p:spTgt spid="220"/>
                                        </p:tgtEl>
                                      </p:cBhvr>
                                    </p:animEffect>
                                    <p:set>
                                      <p:cBhvr>
                                        <p:cTn id="118" dur="1" fill="hold">
                                          <p:stCondLst>
                                            <p:cond delay="499"/>
                                          </p:stCondLst>
                                        </p:cTn>
                                        <p:tgtEl>
                                          <p:spTgt spid="220"/>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2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42" presetClass="path" presetSubtype="0" accel="50000" decel="50000" fill="hold" grpId="2" nodeType="clickEffect">
                                  <p:stCondLst>
                                    <p:cond delay="0"/>
                                  </p:stCondLst>
                                  <p:childTnLst>
                                    <p:animMotion origin="layout" path="M 2.77556E-17 -0.00695 L 0.14154 -0.00671 " pathEditMode="relative" rAng="0" ptsTypes="AA">
                                      <p:cBhvr>
                                        <p:cTn id="126" dur="2000" fill="hold"/>
                                        <p:tgtEl>
                                          <p:spTgt spid="229"/>
                                        </p:tgtEl>
                                        <p:attrNameLst>
                                          <p:attrName>ppt_x</p:attrName>
                                          <p:attrName>ppt_y</p:attrName>
                                        </p:attrNameLst>
                                      </p:cBhvr>
                                      <p:rCtr x="7070" y="0"/>
                                    </p:animMotion>
                                  </p:childTnLst>
                                </p:cTn>
                              </p:par>
                            </p:childTnLst>
                          </p:cTn>
                        </p:par>
                      </p:childTnLst>
                    </p:cTn>
                  </p:par>
                  <p:par>
                    <p:cTn id="127" fill="hold">
                      <p:stCondLst>
                        <p:cond delay="indefinite"/>
                      </p:stCondLst>
                      <p:childTnLst>
                        <p:par>
                          <p:cTn id="128" fill="hold">
                            <p:stCondLst>
                              <p:cond delay="0"/>
                            </p:stCondLst>
                            <p:childTnLst>
                              <p:par>
                                <p:cTn id="129" presetID="42" presetClass="path" presetSubtype="0" accel="50000" decel="50000" fill="hold" grpId="2" nodeType="clickEffect">
                                  <p:stCondLst>
                                    <p:cond delay="0"/>
                                  </p:stCondLst>
                                  <p:childTnLst>
                                    <p:animMotion origin="layout" path="M 0.14258 -2.59259E-6 L 0.2845 0.00047 " pathEditMode="relative" rAng="0" ptsTypes="AA">
                                      <p:cBhvr>
                                        <p:cTn id="130" dur="2000" fill="hold"/>
                                        <p:tgtEl>
                                          <p:spTgt spid="223"/>
                                        </p:tgtEl>
                                        <p:attrNameLst>
                                          <p:attrName>ppt_x</p:attrName>
                                          <p:attrName>ppt_y</p:attrName>
                                        </p:attrNameLst>
                                      </p:cBhvr>
                                      <p:rCtr x="7096" y="23"/>
                                    </p:animMotion>
                                  </p:childTnLst>
                                </p:cTn>
                              </p:par>
                              <p:par>
                                <p:cTn id="131" presetID="10" presetClass="exit" presetSubtype="0" fill="hold" grpId="1" nodeType="withEffect">
                                  <p:stCondLst>
                                    <p:cond delay="0"/>
                                  </p:stCondLst>
                                  <p:childTnLst>
                                    <p:animEffect transition="out" filter="fade">
                                      <p:cBhvr>
                                        <p:cTn id="132" dur="500"/>
                                        <p:tgtEl>
                                          <p:spTgt spid="226"/>
                                        </p:tgtEl>
                                      </p:cBhvr>
                                    </p:animEffect>
                                    <p:set>
                                      <p:cBhvr>
                                        <p:cTn id="133" dur="1" fill="hold">
                                          <p:stCondLst>
                                            <p:cond delay="499"/>
                                          </p:stCondLst>
                                        </p:cTn>
                                        <p:tgtEl>
                                          <p:spTgt spid="226"/>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grpId="0" nodeType="clickEffect">
                                  <p:stCondLst>
                                    <p:cond delay="0"/>
                                  </p:stCondLst>
                                  <p:childTnLst>
                                    <p:set>
                                      <p:cBhvr>
                                        <p:cTn id="137" dur="1" fill="hold">
                                          <p:stCondLst>
                                            <p:cond delay="0"/>
                                          </p:stCondLst>
                                        </p:cTn>
                                        <p:tgtEl>
                                          <p:spTgt spid="227"/>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42" presetClass="path" presetSubtype="0" accel="50000" decel="50000" fill="hold" grpId="3" nodeType="clickEffect">
                                  <p:stCondLst>
                                    <p:cond delay="0"/>
                                  </p:stCondLst>
                                  <p:childTnLst>
                                    <p:animMotion origin="layout" path="M 0.14154 -0.00602 L 0.2875 -0.00602 " pathEditMode="relative" rAng="0" ptsTypes="AA">
                                      <p:cBhvr>
                                        <p:cTn id="141" dur="2000" fill="hold"/>
                                        <p:tgtEl>
                                          <p:spTgt spid="229"/>
                                        </p:tgtEl>
                                        <p:attrNameLst>
                                          <p:attrName>ppt_x</p:attrName>
                                          <p:attrName>ppt_y</p:attrName>
                                        </p:attrNameLst>
                                      </p:cBhvr>
                                      <p:rCtr x="7292" y="0"/>
                                    </p:animMotion>
                                  </p:childTnLst>
                                </p:cTn>
                              </p:par>
                            </p:childTnLst>
                          </p:cTn>
                        </p:par>
                      </p:childTnLst>
                    </p:cTn>
                  </p:par>
                  <p:par>
                    <p:cTn id="142" fill="hold">
                      <p:stCondLst>
                        <p:cond delay="indefinite"/>
                      </p:stCondLst>
                      <p:childTnLst>
                        <p:par>
                          <p:cTn id="143" fill="hold">
                            <p:stCondLst>
                              <p:cond delay="0"/>
                            </p:stCondLst>
                            <p:childTnLst>
                              <p:par>
                                <p:cTn id="144" presetID="42" presetClass="path" presetSubtype="0" accel="50000" decel="50000" fill="hold" grpId="3" nodeType="clickEffect">
                                  <p:stCondLst>
                                    <p:cond delay="0"/>
                                  </p:stCondLst>
                                  <p:childTnLst>
                                    <p:animMotion origin="layout" path="M 0.28841 -2.59259E-6 L 0.43099 -2.59259E-6 " pathEditMode="relative" rAng="0" ptsTypes="AA">
                                      <p:cBhvr>
                                        <p:cTn id="145" dur="2000" fill="hold"/>
                                        <p:tgtEl>
                                          <p:spTgt spid="223"/>
                                        </p:tgtEl>
                                        <p:attrNameLst>
                                          <p:attrName>ppt_x</p:attrName>
                                          <p:attrName>ppt_y</p:attrName>
                                        </p:attrNameLst>
                                      </p:cBhvr>
                                      <p:rCtr x="7122" y="0"/>
                                    </p:animMotion>
                                  </p:childTnLst>
                                </p:cTn>
                              </p:par>
                              <p:par>
                                <p:cTn id="146" presetID="10" presetClass="exit" presetSubtype="0" fill="hold" grpId="1" nodeType="withEffect">
                                  <p:stCondLst>
                                    <p:cond delay="0"/>
                                  </p:stCondLst>
                                  <p:childTnLst>
                                    <p:animEffect transition="out" filter="fade">
                                      <p:cBhvr>
                                        <p:cTn id="147" dur="500"/>
                                        <p:tgtEl>
                                          <p:spTgt spid="227"/>
                                        </p:tgtEl>
                                      </p:cBhvr>
                                    </p:animEffect>
                                    <p:set>
                                      <p:cBhvr>
                                        <p:cTn id="148" dur="1" fill="hold">
                                          <p:stCondLst>
                                            <p:cond delay="499"/>
                                          </p:stCondLst>
                                        </p:cTn>
                                        <p:tgtEl>
                                          <p:spTgt spid="227"/>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228"/>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42" presetClass="path" presetSubtype="0" accel="50000" decel="50000" fill="hold" grpId="4" nodeType="clickEffect">
                                  <p:stCondLst>
                                    <p:cond delay="0"/>
                                  </p:stCondLst>
                                  <p:childTnLst>
                                    <p:animMotion origin="layout" path="M 0.28659 -0.0081 L 0.44596 -0.01366 " pathEditMode="relative" rAng="0" ptsTypes="AA">
                                      <p:cBhvr>
                                        <p:cTn id="156" dur="2000" fill="hold"/>
                                        <p:tgtEl>
                                          <p:spTgt spid="229"/>
                                        </p:tgtEl>
                                        <p:attrNameLst>
                                          <p:attrName>ppt_x</p:attrName>
                                          <p:attrName>ppt_y</p:attrName>
                                        </p:attrNameLst>
                                      </p:cBhvr>
                                      <p:rCtr x="7969" y="-278"/>
                                    </p:animMotion>
                                  </p:childTnLst>
                                </p:cTn>
                              </p:par>
                            </p:childTnLst>
                          </p:cTn>
                        </p:par>
                      </p:childTnLst>
                    </p:cTn>
                  </p:par>
                  <p:par>
                    <p:cTn id="157" fill="hold">
                      <p:stCondLst>
                        <p:cond delay="indefinite"/>
                      </p:stCondLst>
                      <p:childTnLst>
                        <p:par>
                          <p:cTn id="158" fill="hold">
                            <p:stCondLst>
                              <p:cond delay="0"/>
                            </p:stCondLst>
                            <p:childTnLst>
                              <p:par>
                                <p:cTn id="159" presetID="42" presetClass="path" presetSubtype="0" accel="50000" decel="50000" fill="hold" grpId="4" nodeType="clickEffect">
                                  <p:stCondLst>
                                    <p:cond delay="0"/>
                                  </p:stCondLst>
                                  <p:childTnLst>
                                    <p:animMotion origin="layout" path="M 0.43633 -2.59259E-6 L 0.57891 -2.59259E-6 " pathEditMode="relative" rAng="0" ptsTypes="AA">
                                      <p:cBhvr>
                                        <p:cTn id="160" dur="2000" fill="hold"/>
                                        <p:tgtEl>
                                          <p:spTgt spid="223"/>
                                        </p:tgtEl>
                                        <p:attrNameLst>
                                          <p:attrName>ppt_x</p:attrName>
                                          <p:attrName>ppt_y</p:attrName>
                                        </p:attrNameLst>
                                      </p:cBhvr>
                                      <p:rCtr x="7122" y="0"/>
                                    </p:animMotion>
                                  </p:childTnLst>
                                </p:cTn>
                              </p:par>
                              <p:par>
                                <p:cTn id="161" presetID="10" presetClass="exit" presetSubtype="0" fill="hold" grpId="1" nodeType="withEffect">
                                  <p:stCondLst>
                                    <p:cond delay="0"/>
                                  </p:stCondLst>
                                  <p:childTnLst>
                                    <p:animEffect transition="out" filter="fade">
                                      <p:cBhvr>
                                        <p:cTn id="162" dur="500"/>
                                        <p:tgtEl>
                                          <p:spTgt spid="228"/>
                                        </p:tgtEl>
                                      </p:cBhvr>
                                    </p:animEffect>
                                    <p:set>
                                      <p:cBhvr>
                                        <p:cTn id="163" dur="1" fill="hold">
                                          <p:stCondLst>
                                            <p:cond delay="499"/>
                                          </p:stCondLst>
                                        </p:cTn>
                                        <p:tgtEl>
                                          <p:spTgt spid="228"/>
                                        </p:tgtEl>
                                        <p:attrNameLst>
                                          <p:attrName>style.visibility</p:attrName>
                                        </p:attrNameLst>
                                      </p:cBhvr>
                                      <p:to>
                                        <p:strVal val="hidden"/>
                                      </p:to>
                                    </p:set>
                                  </p:childTnLst>
                                </p:cTn>
                              </p:par>
                            </p:childTnLst>
                          </p:cTn>
                        </p:par>
                      </p:childTnLst>
                    </p:cTn>
                  </p:par>
                  <p:par>
                    <p:cTn id="164" fill="hold">
                      <p:stCondLst>
                        <p:cond delay="indefinite"/>
                      </p:stCondLst>
                      <p:childTnLst>
                        <p:par>
                          <p:cTn id="165" fill="hold">
                            <p:stCondLst>
                              <p:cond delay="0"/>
                            </p:stCondLst>
                            <p:childTnLst>
                              <p:par>
                                <p:cTn id="166" presetID="1" presetClass="entr" presetSubtype="0" fill="hold" grpId="0" nodeType="clickEffect">
                                  <p:stCondLst>
                                    <p:cond delay="0"/>
                                  </p:stCondLst>
                                  <p:childTnLst>
                                    <p:set>
                                      <p:cBhvr>
                                        <p:cTn id="167" dur="1" fill="hold">
                                          <p:stCondLst>
                                            <p:cond delay="0"/>
                                          </p:stCondLst>
                                        </p:cTn>
                                        <p:tgtEl>
                                          <p:spTgt spid="225"/>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10" presetClass="exit" presetSubtype="0" fill="hold" grpId="1" nodeType="clickEffect">
                                  <p:stCondLst>
                                    <p:cond delay="0"/>
                                  </p:stCondLst>
                                  <p:childTnLst>
                                    <p:animEffect transition="out" filter="fade">
                                      <p:cBhvr>
                                        <p:cTn id="171" dur="500"/>
                                        <p:tgtEl>
                                          <p:spTgt spid="211"/>
                                        </p:tgtEl>
                                      </p:cBhvr>
                                    </p:animEffect>
                                    <p:set>
                                      <p:cBhvr>
                                        <p:cTn id="172" dur="1" fill="hold">
                                          <p:stCondLst>
                                            <p:cond delay="499"/>
                                          </p:stCondLst>
                                        </p:cTn>
                                        <p:tgtEl>
                                          <p:spTgt spid="211"/>
                                        </p:tgtEl>
                                        <p:attrNameLst>
                                          <p:attrName>style.visibility</p:attrName>
                                        </p:attrNameLst>
                                      </p:cBhvr>
                                      <p:to>
                                        <p:strVal val="hidden"/>
                                      </p:to>
                                    </p:set>
                                  </p:childTnLst>
                                </p:cTn>
                              </p:par>
                              <p:par>
                                <p:cTn id="173" presetID="1" presetClass="entr" presetSubtype="0" fill="hold" nodeType="withEffect">
                                  <p:stCondLst>
                                    <p:cond delay="0"/>
                                  </p:stCondLst>
                                  <p:childTnLst>
                                    <p:set>
                                      <p:cBhvr>
                                        <p:cTn id="174" dur="1" fill="hold">
                                          <p:stCondLst>
                                            <p:cond delay="0"/>
                                          </p:stCondLst>
                                        </p:cTn>
                                        <p:tgtEl>
                                          <p:spTgt spid="218"/>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0" presetClass="exit" presetSubtype="0" fill="hold" nodeType="clickEffect">
                                  <p:stCondLst>
                                    <p:cond delay="0"/>
                                  </p:stCondLst>
                                  <p:childTnLst>
                                    <p:animEffect transition="out" filter="fade">
                                      <p:cBhvr>
                                        <p:cTn id="178" dur="500"/>
                                        <p:tgtEl>
                                          <p:spTgt spid="203"/>
                                        </p:tgtEl>
                                      </p:cBhvr>
                                    </p:animEffect>
                                    <p:set>
                                      <p:cBhvr>
                                        <p:cTn id="179" dur="1" fill="hold">
                                          <p:stCondLst>
                                            <p:cond delay="499"/>
                                          </p:stCondLst>
                                        </p:cTn>
                                        <p:tgtEl>
                                          <p:spTgt spid="203"/>
                                        </p:tgtEl>
                                        <p:attrNameLst>
                                          <p:attrName>style.visibility</p:attrName>
                                        </p:attrNameLst>
                                      </p:cBhvr>
                                      <p:to>
                                        <p:strVal val="hidden"/>
                                      </p:to>
                                    </p:set>
                                  </p:childTnLst>
                                </p:cTn>
                              </p:par>
                              <p:par>
                                <p:cTn id="180" presetID="27" presetClass="emph" presetSubtype="0" repeatCount="indefinite" fill="remove" nodeType="withEffect">
                                  <p:stCondLst>
                                    <p:cond delay="0"/>
                                  </p:stCondLst>
                                  <p:endCondLst>
                                    <p:cond evt="onNext" delay="0">
                                      <p:tgtEl>
                                        <p:sldTgt/>
                                      </p:tgtEl>
                                    </p:cond>
                                  </p:endCondLst>
                                  <p:childTnLst>
                                    <p:animClr clrSpc="rgb" dir="cw">
                                      <p:cBhvr override="childStyle">
                                        <p:cTn id="181" dur="500" autoRev="1" fill="remove"/>
                                        <p:tgtEl>
                                          <p:spTgt spid="218"/>
                                        </p:tgtEl>
                                        <p:attrNameLst>
                                          <p:attrName>style.color</p:attrName>
                                        </p:attrNameLst>
                                      </p:cBhvr>
                                      <p:to>
                                        <a:schemeClr val="bg1"/>
                                      </p:to>
                                    </p:animClr>
                                    <p:animClr clrSpc="rgb" dir="cw">
                                      <p:cBhvr>
                                        <p:cTn id="182" dur="500" autoRev="1" fill="remove"/>
                                        <p:tgtEl>
                                          <p:spTgt spid="218"/>
                                        </p:tgtEl>
                                        <p:attrNameLst>
                                          <p:attrName>fillcolor</p:attrName>
                                        </p:attrNameLst>
                                      </p:cBhvr>
                                      <p:to>
                                        <a:schemeClr val="bg1"/>
                                      </p:to>
                                    </p:animClr>
                                    <p:set>
                                      <p:cBhvr>
                                        <p:cTn id="183" dur="500" autoRev="1" fill="remove"/>
                                        <p:tgtEl>
                                          <p:spTgt spid="218"/>
                                        </p:tgtEl>
                                        <p:attrNameLst>
                                          <p:attrName>fill.type</p:attrName>
                                        </p:attrNameLst>
                                      </p:cBhvr>
                                      <p:to>
                                        <p:strVal val="solid"/>
                                      </p:to>
                                    </p:set>
                                    <p:set>
                                      <p:cBhvr>
                                        <p:cTn id="184" dur="500" autoRev="1" fill="remove"/>
                                        <p:tgtEl>
                                          <p:spTgt spid="218"/>
                                        </p:tgtEl>
                                        <p:attrNameLst>
                                          <p:attrName>fill.on</p:attrName>
                                        </p:attrNameLst>
                                      </p:cBhvr>
                                      <p:to>
                                        <p:strVal val="tru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nodeType="clickEffect">
                                  <p:stCondLst>
                                    <p:cond delay="0"/>
                                  </p:stCondLst>
                                  <p:childTnLst>
                                    <p:set>
                                      <p:cBhvr>
                                        <p:cTn id="188" dur="1" fill="hold">
                                          <p:stCondLst>
                                            <p:cond delay="0"/>
                                          </p:stCondLst>
                                        </p:cTn>
                                        <p:tgtEl>
                                          <p:spTgt spid="219"/>
                                        </p:tgtEl>
                                        <p:attrNameLst>
                                          <p:attrName>style.visibility</p:attrName>
                                        </p:attrNameLst>
                                      </p:cBhvr>
                                      <p:to>
                                        <p:strVal val="visible"/>
                                      </p:to>
                                    </p:set>
                                  </p:childTnLst>
                                </p:cTn>
                              </p:par>
                              <p:par>
                                <p:cTn id="189" presetID="10" presetClass="exit" presetSubtype="0" fill="hold" nodeType="withEffect">
                                  <p:stCondLst>
                                    <p:cond delay="0"/>
                                  </p:stCondLst>
                                  <p:childTnLst>
                                    <p:animEffect transition="out" filter="fade">
                                      <p:cBhvr>
                                        <p:cTn id="190" dur="500"/>
                                        <p:tgtEl>
                                          <p:spTgt spid="218"/>
                                        </p:tgtEl>
                                      </p:cBhvr>
                                    </p:animEffect>
                                    <p:set>
                                      <p:cBhvr>
                                        <p:cTn id="191" dur="1" fill="hold">
                                          <p:stCondLst>
                                            <p:cond delay="499"/>
                                          </p:stCondLst>
                                        </p:cTn>
                                        <p:tgtEl>
                                          <p:spTgt spid="218"/>
                                        </p:tgtEl>
                                        <p:attrNameLst>
                                          <p:attrName>style.visibility</p:attrName>
                                        </p:attrNameLst>
                                      </p:cBhvr>
                                      <p:to>
                                        <p:strVal val="hidden"/>
                                      </p:to>
                                    </p:set>
                                  </p:childTnLst>
                                </p:cTn>
                              </p:par>
                            </p:childTnLst>
                          </p:cTn>
                        </p:par>
                      </p:childTnLst>
                    </p:cTn>
                  </p:par>
                  <p:par>
                    <p:cTn id="192" fill="hold">
                      <p:stCondLst>
                        <p:cond delay="indefinite"/>
                      </p:stCondLst>
                      <p:childTnLst>
                        <p:par>
                          <p:cTn id="193" fill="hold">
                            <p:stCondLst>
                              <p:cond delay="0"/>
                            </p:stCondLst>
                            <p:childTnLst>
                              <p:par>
                                <p:cTn id="194" presetID="2" presetClass="exit" presetSubtype="4" fill="hold" nodeType="clickEffect">
                                  <p:stCondLst>
                                    <p:cond delay="0"/>
                                  </p:stCondLst>
                                  <p:childTnLst>
                                    <p:anim calcmode="lin" valueType="num">
                                      <p:cBhvr additive="base">
                                        <p:cTn id="195" dur="1000"/>
                                        <p:tgtEl>
                                          <p:spTgt spid="199"/>
                                        </p:tgtEl>
                                        <p:attrNameLst>
                                          <p:attrName>ppt_x</p:attrName>
                                        </p:attrNameLst>
                                      </p:cBhvr>
                                      <p:tavLst>
                                        <p:tav tm="0">
                                          <p:val>
                                            <p:strVal val="ppt_x"/>
                                          </p:val>
                                        </p:tav>
                                        <p:tav tm="100000">
                                          <p:val>
                                            <p:strVal val="ppt_x"/>
                                          </p:val>
                                        </p:tav>
                                      </p:tavLst>
                                    </p:anim>
                                    <p:anim calcmode="lin" valueType="num">
                                      <p:cBhvr additive="base">
                                        <p:cTn id="196" dur="1000"/>
                                        <p:tgtEl>
                                          <p:spTgt spid="199"/>
                                        </p:tgtEl>
                                        <p:attrNameLst>
                                          <p:attrName>ppt_y</p:attrName>
                                        </p:attrNameLst>
                                      </p:cBhvr>
                                      <p:tavLst>
                                        <p:tav tm="0">
                                          <p:val>
                                            <p:strVal val="ppt_y"/>
                                          </p:val>
                                        </p:tav>
                                        <p:tav tm="100000">
                                          <p:val>
                                            <p:strVal val="1+ppt_h/2"/>
                                          </p:val>
                                        </p:tav>
                                      </p:tavLst>
                                    </p:anim>
                                    <p:set>
                                      <p:cBhvr>
                                        <p:cTn id="197" dur="1" fill="hold">
                                          <p:stCondLst>
                                            <p:cond delay="999"/>
                                          </p:stCondLst>
                                        </p:cTn>
                                        <p:tgtEl>
                                          <p:spTgt spid="199"/>
                                        </p:tgtEl>
                                        <p:attrNameLst>
                                          <p:attrName>style.visibility</p:attrName>
                                        </p:attrNameLst>
                                      </p:cBhvr>
                                      <p:to>
                                        <p:strVal val="hidden"/>
                                      </p:to>
                                    </p:set>
                                  </p:childTnLst>
                                </p:cTn>
                              </p:par>
                              <p:par>
                                <p:cTn id="198" presetID="2" presetClass="exit" presetSubtype="4" fill="hold" nodeType="withEffect">
                                  <p:stCondLst>
                                    <p:cond delay="0"/>
                                  </p:stCondLst>
                                  <p:childTnLst>
                                    <p:anim calcmode="lin" valueType="num">
                                      <p:cBhvr additive="base">
                                        <p:cTn id="199" dur="1000"/>
                                        <p:tgtEl>
                                          <p:spTgt spid="204"/>
                                        </p:tgtEl>
                                        <p:attrNameLst>
                                          <p:attrName>ppt_x</p:attrName>
                                        </p:attrNameLst>
                                      </p:cBhvr>
                                      <p:tavLst>
                                        <p:tav tm="0">
                                          <p:val>
                                            <p:strVal val="ppt_x"/>
                                          </p:val>
                                        </p:tav>
                                        <p:tav tm="100000">
                                          <p:val>
                                            <p:strVal val="ppt_x"/>
                                          </p:val>
                                        </p:tav>
                                      </p:tavLst>
                                    </p:anim>
                                    <p:anim calcmode="lin" valueType="num">
                                      <p:cBhvr additive="base">
                                        <p:cTn id="200" dur="1000"/>
                                        <p:tgtEl>
                                          <p:spTgt spid="204"/>
                                        </p:tgtEl>
                                        <p:attrNameLst>
                                          <p:attrName>ppt_y</p:attrName>
                                        </p:attrNameLst>
                                      </p:cBhvr>
                                      <p:tavLst>
                                        <p:tav tm="0">
                                          <p:val>
                                            <p:strVal val="ppt_y"/>
                                          </p:val>
                                        </p:tav>
                                        <p:tav tm="100000">
                                          <p:val>
                                            <p:strVal val="1+ppt_h/2"/>
                                          </p:val>
                                        </p:tav>
                                      </p:tavLst>
                                    </p:anim>
                                    <p:set>
                                      <p:cBhvr>
                                        <p:cTn id="201" dur="1" fill="hold">
                                          <p:stCondLst>
                                            <p:cond delay="999"/>
                                          </p:stCondLst>
                                        </p:cTn>
                                        <p:tgtEl>
                                          <p:spTgt spid="204"/>
                                        </p:tgtEl>
                                        <p:attrNameLst>
                                          <p:attrName>style.visibility</p:attrName>
                                        </p:attrNameLst>
                                      </p:cBhvr>
                                      <p:to>
                                        <p:strVal val="hidden"/>
                                      </p:to>
                                    </p:set>
                                  </p:childTnLst>
                                </p:cTn>
                              </p:par>
                              <p:par>
                                <p:cTn id="202" presetID="2" presetClass="exit" presetSubtype="4" fill="hold" grpId="1" nodeType="withEffect">
                                  <p:stCondLst>
                                    <p:cond delay="0"/>
                                  </p:stCondLst>
                                  <p:childTnLst>
                                    <p:anim calcmode="lin" valueType="num">
                                      <p:cBhvr additive="base">
                                        <p:cTn id="203" dur="1000"/>
                                        <p:tgtEl>
                                          <p:spTgt spid="209"/>
                                        </p:tgtEl>
                                        <p:attrNameLst>
                                          <p:attrName>ppt_x</p:attrName>
                                        </p:attrNameLst>
                                      </p:cBhvr>
                                      <p:tavLst>
                                        <p:tav tm="0">
                                          <p:val>
                                            <p:strVal val="ppt_x"/>
                                          </p:val>
                                        </p:tav>
                                        <p:tav tm="100000">
                                          <p:val>
                                            <p:strVal val="ppt_x"/>
                                          </p:val>
                                        </p:tav>
                                      </p:tavLst>
                                    </p:anim>
                                    <p:anim calcmode="lin" valueType="num">
                                      <p:cBhvr additive="base">
                                        <p:cTn id="204" dur="1000"/>
                                        <p:tgtEl>
                                          <p:spTgt spid="209"/>
                                        </p:tgtEl>
                                        <p:attrNameLst>
                                          <p:attrName>ppt_y</p:attrName>
                                        </p:attrNameLst>
                                      </p:cBhvr>
                                      <p:tavLst>
                                        <p:tav tm="0">
                                          <p:val>
                                            <p:strVal val="ppt_y"/>
                                          </p:val>
                                        </p:tav>
                                        <p:tav tm="100000">
                                          <p:val>
                                            <p:strVal val="1+ppt_h/2"/>
                                          </p:val>
                                        </p:tav>
                                      </p:tavLst>
                                    </p:anim>
                                    <p:set>
                                      <p:cBhvr>
                                        <p:cTn id="205" dur="1" fill="hold">
                                          <p:stCondLst>
                                            <p:cond delay="999"/>
                                          </p:stCondLst>
                                        </p:cTn>
                                        <p:tgtEl>
                                          <p:spTgt spid="209"/>
                                        </p:tgtEl>
                                        <p:attrNameLst>
                                          <p:attrName>style.visibility</p:attrName>
                                        </p:attrNameLst>
                                      </p:cBhvr>
                                      <p:to>
                                        <p:strVal val="hidden"/>
                                      </p:to>
                                    </p:set>
                                  </p:childTnLst>
                                </p:cTn>
                              </p:par>
                              <p:par>
                                <p:cTn id="206" presetID="2" presetClass="exit" presetSubtype="4" fill="hold" grpId="1" nodeType="withEffect">
                                  <p:stCondLst>
                                    <p:cond delay="0"/>
                                  </p:stCondLst>
                                  <p:childTnLst>
                                    <p:anim calcmode="lin" valueType="num">
                                      <p:cBhvr additive="base">
                                        <p:cTn id="207" dur="1000"/>
                                        <p:tgtEl>
                                          <p:spTgt spid="216"/>
                                        </p:tgtEl>
                                        <p:attrNameLst>
                                          <p:attrName>ppt_x</p:attrName>
                                        </p:attrNameLst>
                                      </p:cBhvr>
                                      <p:tavLst>
                                        <p:tav tm="0">
                                          <p:val>
                                            <p:strVal val="ppt_x"/>
                                          </p:val>
                                        </p:tav>
                                        <p:tav tm="100000">
                                          <p:val>
                                            <p:strVal val="ppt_x"/>
                                          </p:val>
                                        </p:tav>
                                      </p:tavLst>
                                    </p:anim>
                                    <p:anim calcmode="lin" valueType="num">
                                      <p:cBhvr additive="base">
                                        <p:cTn id="208" dur="1000"/>
                                        <p:tgtEl>
                                          <p:spTgt spid="216"/>
                                        </p:tgtEl>
                                        <p:attrNameLst>
                                          <p:attrName>ppt_y</p:attrName>
                                        </p:attrNameLst>
                                      </p:cBhvr>
                                      <p:tavLst>
                                        <p:tav tm="0">
                                          <p:val>
                                            <p:strVal val="ppt_y"/>
                                          </p:val>
                                        </p:tav>
                                        <p:tav tm="100000">
                                          <p:val>
                                            <p:strVal val="1+ppt_h/2"/>
                                          </p:val>
                                        </p:tav>
                                      </p:tavLst>
                                    </p:anim>
                                    <p:set>
                                      <p:cBhvr>
                                        <p:cTn id="209" dur="1" fill="hold">
                                          <p:stCondLst>
                                            <p:cond delay="999"/>
                                          </p:stCondLst>
                                        </p:cTn>
                                        <p:tgtEl>
                                          <p:spTgt spid="216"/>
                                        </p:tgtEl>
                                        <p:attrNameLst>
                                          <p:attrName>style.visibility</p:attrName>
                                        </p:attrNameLst>
                                      </p:cBhvr>
                                      <p:to>
                                        <p:strVal val="hidden"/>
                                      </p:to>
                                    </p:set>
                                  </p:childTnLst>
                                </p:cTn>
                              </p:par>
                              <p:par>
                                <p:cTn id="210" presetID="2" presetClass="exit" presetSubtype="4" fill="hold" grpId="1" nodeType="withEffect">
                                  <p:stCondLst>
                                    <p:cond delay="0"/>
                                  </p:stCondLst>
                                  <p:childTnLst>
                                    <p:anim calcmode="lin" valueType="num">
                                      <p:cBhvr additive="base">
                                        <p:cTn id="211" dur="1000"/>
                                        <p:tgtEl>
                                          <p:spTgt spid="224"/>
                                        </p:tgtEl>
                                        <p:attrNameLst>
                                          <p:attrName>ppt_x</p:attrName>
                                        </p:attrNameLst>
                                      </p:cBhvr>
                                      <p:tavLst>
                                        <p:tav tm="0">
                                          <p:val>
                                            <p:strVal val="ppt_x"/>
                                          </p:val>
                                        </p:tav>
                                        <p:tav tm="100000">
                                          <p:val>
                                            <p:strVal val="ppt_x"/>
                                          </p:val>
                                        </p:tav>
                                      </p:tavLst>
                                    </p:anim>
                                    <p:anim calcmode="lin" valueType="num">
                                      <p:cBhvr additive="base">
                                        <p:cTn id="212" dur="1000"/>
                                        <p:tgtEl>
                                          <p:spTgt spid="224"/>
                                        </p:tgtEl>
                                        <p:attrNameLst>
                                          <p:attrName>ppt_y</p:attrName>
                                        </p:attrNameLst>
                                      </p:cBhvr>
                                      <p:tavLst>
                                        <p:tav tm="0">
                                          <p:val>
                                            <p:strVal val="ppt_y"/>
                                          </p:val>
                                        </p:tav>
                                        <p:tav tm="100000">
                                          <p:val>
                                            <p:strVal val="1+ppt_h/2"/>
                                          </p:val>
                                        </p:tav>
                                      </p:tavLst>
                                    </p:anim>
                                    <p:set>
                                      <p:cBhvr>
                                        <p:cTn id="213" dur="1" fill="hold">
                                          <p:stCondLst>
                                            <p:cond delay="999"/>
                                          </p:stCondLst>
                                        </p:cTn>
                                        <p:tgtEl>
                                          <p:spTgt spid="224"/>
                                        </p:tgtEl>
                                        <p:attrNameLst>
                                          <p:attrName>style.visibility</p:attrName>
                                        </p:attrNameLst>
                                      </p:cBhvr>
                                      <p:to>
                                        <p:strVal val="hidden"/>
                                      </p:to>
                                    </p:set>
                                  </p:childTnLst>
                                </p:cTn>
                              </p:par>
                              <p:par>
                                <p:cTn id="214" presetID="2" presetClass="exit" presetSubtype="4" fill="hold" grpId="5" nodeType="withEffect">
                                  <p:stCondLst>
                                    <p:cond delay="0"/>
                                  </p:stCondLst>
                                  <p:childTnLst>
                                    <p:anim calcmode="lin" valueType="num">
                                      <p:cBhvr additive="base">
                                        <p:cTn id="215" dur="1000"/>
                                        <p:tgtEl>
                                          <p:spTgt spid="223"/>
                                        </p:tgtEl>
                                        <p:attrNameLst>
                                          <p:attrName>ppt_x</p:attrName>
                                        </p:attrNameLst>
                                      </p:cBhvr>
                                      <p:tavLst>
                                        <p:tav tm="0">
                                          <p:val>
                                            <p:strVal val="ppt_x"/>
                                          </p:val>
                                        </p:tav>
                                        <p:tav tm="100000">
                                          <p:val>
                                            <p:strVal val="ppt_x"/>
                                          </p:val>
                                        </p:tav>
                                      </p:tavLst>
                                    </p:anim>
                                    <p:anim calcmode="lin" valueType="num">
                                      <p:cBhvr additive="base">
                                        <p:cTn id="216" dur="1000"/>
                                        <p:tgtEl>
                                          <p:spTgt spid="223"/>
                                        </p:tgtEl>
                                        <p:attrNameLst>
                                          <p:attrName>ppt_y</p:attrName>
                                        </p:attrNameLst>
                                      </p:cBhvr>
                                      <p:tavLst>
                                        <p:tav tm="0">
                                          <p:val>
                                            <p:strVal val="ppt_y"/>
                                          </p:val>
                                        </p:tav>
                                        <p:tav tm="100000">
                                          <p:val>
                                            <p:strVal val="1+ppt_h/2"/>
                                          </p:val>
                                        </p:tav>
                                      </p:tavLst>
                                    </p:anim>
                                    <p:set>
                                      <p:cBhvr>
                                        <p:cTn id="217" dur="1" fill="hold">
                                          <p:stCondLst>
                                            <p:cond delay="999"/>
                                          </p:stCondLst>
                                        </p:cTn>
                                        <p:tgtEl>
                                          <p:spTgt spid="223"/>
                                        </p:tgtEl>
                                        <p:attrNameLst>
                                          <p:attrName>style.visibility</p:attrName>
                                        </p:attrNameLst>
                                      </p:cBhvr>
                                      <p:to>
                                        <p:strVal val="hidden"/>
                                      </p:to>
                                    </p:set>
                                  </p:childTnLst>
                                </p:cTn>
                              </p:par>
                              <p:par>
                                <p:cTn id="218" presetID="2" presetClass="exit" presetSubtype="4" fill="hold" grpId="1" nodeType="withEffect">
                                  <p:stCondLst>
                                    <p:cond delay="0"/>
                                  </p:stCondLst>
                                  <p:childTnLst>
                                    <p:anim calcmode="lin" valueType="num">
                                      <p:cBhvr additive="base">
                                        <p:cTn id="219" dur="1000"/>
                                        <p:tgtEl>
                                          <p:spTgt spid="225"/>
                                        </p:tgtEl>
                                        <p:attrNameLst>
                                          <p:attrName>ppt_x</p:attrName>
                                        </p:attrNameLst>
                                      </p:cBhvr>
                                      <p:tavLst>
                                        <p:tav tm="0">
                                          <p:val>
                                            <p:strVal val="ppt_x"/>
                                          </p:val>
                                        </p:tav>
                                        <p:tav tm="100000">
                                          <p:val>
                                            <p:strVal val="ppt_x"/>
                                          </p:val>
                                        </p:tav>
                                      </p:tavLst>
                                    </p:anim>
                                    <p:anim calcmode="lin" valueType="num">
                                      <p:cBhvr additive="base">
                                        <p:cTn id="220" dur="1000"/>
                                        <p:tgtEl>
                                          <p:spTgt spid="225"/>
                                        </p:tgtEl>
                                        <p:attrNameLst>
                                          <p:attrName>ppt_y</p:attrName>
                                        </p:attrNameLst>
                                      </p:cBhvr>
                                      <p:tavLst>
                                        <p:tav tm="0">
                                          <p:val>
                                            <p:strVal val="ppt_y"/>
                                          </p:val>
                                        </p:tav>
                                        <p:tav tm="100000">
                                          <p:val>
                                            <p:strVal val="1+ppt_h/2"/>
                                          </p:val>
                                        </p:tav>
                                      </p:tavLst>
                                    </p:anim>
                                    <p:set>
                                      <p:cBhvr>
                                        <p:cTn id="221" dur="1" fill="hold">
                                          <p:stCondLst>
                                            <p:cond delay="999"/>
                                          </p:stCondLst>
                                        </p:cTn>
                                        <p:tgtEl>
                                          <p:spTgt spid="225"/>
                                        </p:tgtEl>
                                        <p:attrNameLst>
                                          <p:attrName>style.visibility</p:attrName>
                                        </p:attrNameLst>
                                      </p:cBhvr>
                                      <p:to>
                                        <p:strVal val="hidden"/>
                                      </p:to>
                                    </p:set>
                                  </p:childTnLst>
                                </p:cTn>
                              </p:par>
                            </p:childTnLst>
                          </p:cTn>
                        </p:par>
                      </p:childTnLst>
                    </p:cTn>
                  </p:par>
                  <p:par>
                    <p:cTn id="222" fill="hold">
                      <p:stCondLst>
                        <p:cond delay="indefinite"/>
                      </p:stCondLst>
                      <p:childTnLst>
                        <p:par>
                          <p:cTn id="223" fill="hold">
                            <p:stCondLst>
                              <p:cond delay="0"/>
                            </p:stCondLst>
                            <p:childTnLst>
                              <p:par>
                                <p:cTn id="224" presetID="1" presetClass="entr" presetSubtype="0" fill="hold" nodeType="clickEffect">
                                  <p:stCondLst>
                                    <p:cond delay="0"/>
                                  </p:stCondLst>
                                  <p:childTnLst>
                                    <p:set>
                                      <p:cBhvr>
                                        <p:cTn id="22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presetID="1" presetClass="entr" presetSubtype="0" fill="hold" nodeType="clickEffect">
                                  <p:stCondLst>
                                    <p:cond delay="0"/>
                                  </p:stCondLst>
                                  <p:childTnLst>
                                    <p:set>
                                      <p:cBhvr>
                                        <p:cTn id="22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0" fill="hold">
                      <p:stCondLst>
                        <p:cond delay="indefinite"/>
                      </p:stCondLst>
                      <p:childTnLst>
                        <p:par>
                          <p:cTn id="231" fill="hold">
                            <p:stCondLst>
                              <p:cond delay="0"/>
                            </p:stCondLst>
                            <p:childTnLst>
                              <p:par>
                                <p:cTn id="232" presetID="1" presetClass="entr" presetSubtype="0" fill="hold" nodeType="clickEffect">
                                  <p:stCondLst>
                                    <p:cond delay="0"/>
                                  </p:stCondLst>
                                  <p:childTnLst>
                                    <p:set>
                                      <p:cBhvr>
                                        <p:cTn id="23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4" fill="hold">
                      <p:stCondLst>
                        <p:cond delay="indefinite"/>
                      </p:stCondLst>
                      <p:childTnLst>
                        <p:par>
                          <p:cTn id="235" fill="hold">
                            <p:stCondLst>
                              <p:cond delay="0"/>
                            </p:stCondLst>
                            <p:childTnLst>
                              <p:par>
                                <p:cTn id="236" presetID="1" presetClass="entr" presetSubtype="0" fill="hold" nodeType="clickEffect">
                                  <p:stCondLst>
                                    <p:cond delay="0"/>
                                  </p:stCondLst>
                                  <p:childTnLst>
                                    <p:set>
                                      <p:cBhvr>
                                        <p:cTn id="23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8" fill="hold">
                      <p:stCondLst>
                        <p:cond delay="indefinite"/>
                      </p:stCondLst>
                      <p:childTnLst>
                        <p:par>
                          <p:cTn id="239" fill="hold">
                            <p:stCondLst>
                              <p:cond delay="0"/>
                            </p:stCondLst>
                            <p:childTnLst>
                              <p:par>
                                <p:cTn id="240" presetID="1" presetClass="entr" presetSubtype="0" fill="hold" nodeType="clickEffect">
                                  <p:stCondLst>
                                    <p:cond delay="0"/>
                                  </p:stCondLst>
                                  <p:childTnLst>
                                    <p:set>
                                      <p:cBhvr>
                                        <p:cTn id="241"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42" fill="hold">
                      <p:stCondLst>
                        <p:cond delay="indefinite"/>
                      </p:stCondLst>
                      <p:childTnLst>
                        <p:par>
                          <p:cTn id="243" fill="hold">
                            <p:stCondLst>
                              <p:cond delay="0"/>
                            </p:stCondLst>
                            <p:childTnLst>
                              <p:par>
                                <p:cTn id="244" presetID="1" presetClass="entr" presetSubtype="0" fill="hold" nodeType="clickEffect">
                                  <p:stCondLst>
                                    <p:cond delay="0"/>
                                  </p:stCondLst>
                                  <p:childTnLst>
                                    <p:set>
                                      <p:cBhvr>
                                        <p:cTn id="245"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46" fill="hold">
                      <p:stCondLst>
                        <p:cond delay="indefinite"/>
                      </p:stCondLst>
                      <p:childTnLst>
                        <p:par>
                          <p:cTn id="247" fill="hold">
                            <p:stCondLst>
                              <p:cond delay="0"/>
                            </p:stCondLst>
                            <p:childTnLst>
                              <p:par>
                                <p:cTn id="248" presetID="1" presetClass="entr" presetSubtype="0" fill="hold" nodeType="clickEffect">
                                  <p:stCondLst>
                                    <p:cond delay="0"/>
                                  </p:stCondLst>
                                  <p:childTnLst>
                                    <p:set>
                                      <p:cBhvr>
                                        <p:cTn id="249"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50" fill="hold">
                      <p:stCondLst>
                        <p:cond delay="indefinite"/>
                      </p:stCondLst>
                      <p:childTnLst>
                        <p:par>
                          <p:cTn id="251" fill="hold">
                            <p:stCondLst>
                              <p:cond delay="0"/>
                            </p:stCondLst>
                            <p:childTnLst>
                              <p:par>
                                <p:cTn id="252" presetID="1" presetClass="entr" presetSubtype="0" fill="hold" nodeType="clickEffect">
                                  <p:stCondLst>
                                    <p:cond delay="0"/>
                                  </p:stCondLst>
                                  <p:childTnLst>
                                    <p:set>
                                      <p:cBhvr>
                                        <p:cTn id="253"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54" fill="hold">
                      <p:stCondLst>
                        <p:cond delay="indefinite"/>
                      </p:stCondLst>
                      <p:childTnLst>
                        <p:par>
                          <p:cTn id="255" fill="hold">
                            <p:stCondLst>
                              <p:cond delay="0"/>
                            </p:stCondLst>
                            <p:childTnLst>
                              <p:par>
                                <p:cTn id="256" presetID="1" presetClass="entr" presetSubtype="0" fill="hold" nodeType="clickEffect">
                                  <p:stCondLst>
                                    <p:cond delay="0"/>
                                  </p:stCondLst>
                                  <p:childTnLst>
                                    <p:set>
                                      <p:cBhvr>
                                        <p:cTn id="257"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58" fill="hold">
                      <p:stCondLst>
                        <p:cond delay="indefinite"/>
                      </p:stCondLst>
                      <p:childTnLst>
                        <p:par>
                          <p:cTn id="259" fill="hold">
                            <p:stCondLst>
                              <p:cond delay="0"/>
                            </p:stCondLst>
                            <p:childTnLst>
                              <p:par>
                                <p:cTn id="260" presetID="1" presetClass="entr" presetSubtype="0" fill="hold" nodeType="clickEffect">
                                  <p:stCondLst>
                                    <p:cond delay="0"/>
                                  </p:stCondLst>
                                  <p:childTnLst>
                                    <p:set>
                                      <p:cBhvr>
                                        <p:cTn id="261"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ntr" presetSubtype="0" fill="hold" nodeType="clickEffect">
                                  <p:stCondLst>
                                    <p:cond delay="0"/>
                                  </p:stCondLst>
                                  <p:childTnLst>
                                    <p:set>
                                      <p:cBhvr>
                                        <p:cTn id="265"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66" fill="hold">
                      <p:stCondLst>
                        <p:cond delay="indefinite"/>
                      </p:stCondLst>
                      <p:childTnLst>
                        <p:par>
                          <p:cTn id="267" fill="hold">
                            <p:stCondLst>
                              <p:cond delay="0"/>
                            </p:stCondLst>
                            <p:childTnLst>
                              <p:par>
                                <p:cTn id="268" presetID="1" presetClass="entr" presetSubtype="0" fill="hold" nodeType="clickEffect">
                                  <p:stCondLst>
                                    <p:cond delay="0"/>
                                  </p:stCondLst>
                                  <p:childTnLst>
                                    <p:set>
                                      <p:cBhvr>
                                        <p:cTn id="269"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0" fill="hold">
                      <p:stCondLst>
                        <p:cond delay="indefinite"/>
                      </p:stCondLst>
                      <p:childTnLst>
                        <p:par>
                          <p:cTn id="271" fill="hold">
                            <p:stCondLst>
                              <p:cond delay="0"/>
                            </p:stCondLst>
                            <p:childTnLst>
                              <p:par>
                                <p:cTn id="272" presetID="1" presetClass="entr" presetSubtype="0" fill="hold" nodeType="clickEffect">
                                  <p:stCondLst>
                                    <p:cond delay="0"/>
                                  </p:stCondLst>
                                  <p:childTnLst>
                                    <p:set>
                                      <p:cBhvr>
                                        <p:cTn id="273"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74" fill="hold">
                      <p:stCondLst>
                        <p:cond delay="indefinite"/>
                      </p:stCondLst>
                      <p:childTnLst>
                        <p:par>
                          <p:cTn id="275" fill="hold">
                            <p:stCondLst>
                              <p:cond delay="0"/>
                            </p:stCondLst>
                            <p:childTnLst>
                              <p:par>
                                <p:cTn id="276" presetID="1" presetClass="entr" presetSubtype="0" fill="hold" nodeType="clickEffect">
                                  <p:stCondLst>
                                    <p:cond delay="0"/>
                                  </p:stCondLst>
                                  <p:childTnLst>
                                    <p:set>
                                      <p:cBhvr>
                                        <p:cTn id="277"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8" fill="hold">
                      <p:stCondLst>
                        <p:cond delay="indefinite"/>
                      </p:stCondLst>
                      <p:childTnLst>
                        <p:par>
                          <p:cTn id="279" fill="hold">
                            <p:stCondLst>
                              <p:cond delay="0"/>
                            </p:stCondLst>
                            <p:childTnLst>
                              <p:par>
                                <p:cTn id="280" presetID="1" presetClass="entr" presetSubtype="0" fill="hold" nodeType="clickEffect">
                                  <p:stCondLst>
                                    <p:cond delay="0"/>
                                  </p:stCondLst>
                                  <p:childTnLst>
                                    <p:set>
                                      <p:cBhvr>
                                        <p:cTn id="281"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82" fill="hold">
                      <p:stCondLst>
                        <p:cond delay="indefinite"/>
                      </p:stCondLst>
                      <p:childTnLst>
                        <p:par>
                          <p:cTn id="283" fill="hold">
                            <p:stCondLst>
                              <p:cond delay="0"/>
                            </p:stCondLst>
                            <p:childTnLst>
                              <p:par>
                                <p:cTn id="284" presetID="1" presetClass="entr" presetSubtype="0" fill="hold" nodeType="clickEffect">
                                  <p:stCondLst>
                                    <p:cond delay="0"/>
                                  </p:stCondLst>
                                  <p:childTnLst>
                                    <p:set>
                                      <p:cBhvr>
                                        <p:cTn id="285"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86" fill="hold">
                      <p:stCondLst>
                        <p:cond delay="indefinite"/>
                      </p:stCondLst>
                      <p:childTnLst>
                        <p:par>
                          <p:cTn id="287" fill="hold">
                            <p:stCondLst>
                              <p:cond delay="0"/>
                            </p:stCondLst>
                            <p:childTnLst>
                              <p:par>
                                <p:cTn id="288" presetID="1" presetClass="entr" presetSubtype="0" fill="hold" nodeType="clickEffect">
                                  <p:stCondLst>
                                    <p:cond delay="0"/>
                                  </p:stCondLst>
                                  <p:childTnLst>
                                    <p:set>
                                      <p:cBhvr>
                                        <p:cTn id="289"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90" fill="hold">
                      <p:stCondLst>
                        <p:cond delay="indefinite"/>
                      </p:stCondLst>
                      <p:childTnLst>
                        <p:par>
                          <p:cTn id="291" fill="hold">
                            <p:stCondLst>
                              <p:cond delay="0"/>
                            </p:stCondLst>
                            <p:childTnLst>
                              <p:par>
                                <p:cTn id="292" presetID="1" presetClass="entr" presetSubtype="0" fill="hold" nodeType="clickEffect">
                                  <p:stCondLst>
                                    <p:cond delay="0"/>
                                  </p:stCondLst>
                                  <p:childTnLst>
                                    <p:set>
                                      <p:cBhvr>
                                        <p:cTn id="293"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94" fill="hold">
                      <p:stCondLst>
                        <p:cond delay="indefinite"/>
                      </p:stCondLst>
                      <p:childTnLst>
                        <p:par>
                          <p:cTn id="295" fill="hold">
                            <p:stCondLst>
                              <p:cond delay="0"/>
                            </p:stCondLst>
                            <p:childTnLst>
                              <p:par>
                                <p:cTn id="296" presetID="1" presetClass="entr" presetSubtype="0" fill="hold" nodeType="clickEffect">
                                  <p:stCondLst>
                                    <p:cond delay="0"/>
                                  </p:stCondLst>
                                  <p:childTnLst>
                                    <p:set>
                                      <p:cBhvr>
                                        <p:cTn id="297"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98" fill="hold">
                      <p:stCondLst>
                        <p:cond delay="indefinite"/>
                      </p:stCondLst>
                      <p:childTnLst>
                        <p:par>
                          <p:cTn id="299" fill="hold">
                            <p:stCondLst>
                              <p:cond delay="0"/>
                            </p:stCondLst>
                            <p:childTnLst>
                              <p:par>
                                <p:cTn id="300" presetID="1" presetClass="entr" presetSubtype="0" fill="hold" nodeType="clickEffect">
                                  <p:stCondLst>
                                    <p:cond delay="0"/>
                                  </p:stCondLst>
                                  <p:childTnLst>
                                    <p:set>
                                      <p:cBhvr>
                                        <p:cTn id="301"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02" fill="hold">
                      <p:stCondLst>
                        <p:cond delay="indefinite"/>
                      </p:stCondLst>
                      <p:childTnLst>
                        <p:par>
                          <p:cTn id="303" fill="hold">
                            <p:stCondLst>
                              <p:cond delay="0"/>
                            </p:stCondLst>
                            <p:childTnLst>
                              <p:par>
                                <p:cTn id="304" presetID="1" presetClass="entr" presetSubtype="0" fill="hold" nodeType="clickEffect">
                                  <p:stCondLst>
                                    <p:cond delay="0"/>
                                  </p:stCondLst>
                                  <p:childTnLst>
                                    <p:set>
                                      <p:cBhvr>
                                        <p:cTn id="305"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06" fill="hold">
                      <p:stCondLst>
                        <p:cond delay="indefinite"/>
                      </p:stCondLst>
                      <p:childTnLst>
                        <p:par>
                          <p:cTn id="307" fill="hold">
                            <p:stCondLst>
                              <p:cond delay="0"/>
                            </p:stCondLst>
                            <p:childTnLst>
                              <p:par>
                                <p:cTn id="308" presetID="1" presetClass="entr" presetSubtype="0" fill="hold" nodeType="clickEffect">
                                  <p:stCondLst>
                                    <p:cond delay="0"/>
                                  </p:stCondLst>
                                  <p:childTnLst>
                                    <p:set>
                                      <p:cBhvr>
                                        <p:cTn id="309"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10" fill="hold">
                      <p:stCondLst>
                        <p:cond delay="indefinite"/>
                      </p:stCondLst>
                      <p:childTnLst>
                        <p:par>
                          <p:cTn id="311" fill="hold">
                            <p:stCondLst>
                              <p:cond delay="0"/>
                            </p:stCondLst>
                            <p:childTnLst>
                              <p:par>
                                <p:cTn id="312" presetID="1" presetClass="entr" presetSubtype="0" fill="hold" nodeType="clickEffect">
                                  <p:stCondLst>
                                    <p:cond delay="0"/>
                                  </p:stCondLst>
                                  <p:childTnLst>
                                    <p:set>
                                      <p:cBhvr>
                                        <p:cTn id="313"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7" grpId="1"/>
      <p:bldP spid="50" grpId="0"/>
      <p:bldP spid="50" grpId="1"/>
      <p:bldP spid="52" grpId="0"/>
      <p:bldP spid="52" grpId="1"/>
      <p:bldP spid="53" grpId="0"/>
      <p:bldP spid="53" grpId="1"/>
      <p:bldP spid="205" grpId="0"/>
      <p:bldP spid="206" grpId="0"/>
      <p:bldP spid="207" grpId="0"/>
      <p:bldP spid="208" grpId="0"/>
      <p:bldP spid="209" grpId="0"/>
      <p:bldP spid="209" grpId="1"/>
      <p:bldP spid="210" grpId="0"/>
      <p:bldP spid="211" grpId="0"/>
      <p:bldP spid="211" grpId="1"/>
      <p:bldP spid="212" grpId="0"/>
      <p:bldP spid="213" grpId="0"/>
      <p:bldP spid="214" grpId="0"/>
      <p:bldP spid="215" grpId="0"/>
      <p:bldP spid="216" grpId="0"/>
      <p:bldP spid="216" grpId="1"/>
      <p:bldP spid="217" grpId="0"/>
      <p:bldP spid="220" grpId="0" animBg="1"/>
      <p:bldP spid="220" grpId="1" animBg="1"/>
      <p:bldP spid="221" grpId="0"/>
      <p:bldP spid="222" grpId="0"/>
      <p:bldP spid="223" grpId="0"/>
      <p:bldP spid="223" grpId="1"/>
      <p:bldP spid="223" grpId="2"/>
      <p:bldP spid="223" grpId="3"/>
      <p:bldP spid="223" grpId="4"/>
      <p:bldP spid="223" grpId="5"/>
      <p:bldP spid="224" grpId="0" animBg="1"/>
      <p:bldP spid="224" grpId="1" animBg="1"/>
      <p:bldP spid="225" grpId="0" animBg="1"/>
      <p:bldP spid="225" grpId="1" animBg="1"/>
      <p:bldP spid="226" grpId="0" animBg="1"/>
      <p:bldP spid="226" grpId="1" animBg="1"/>
      <p:bldP spid="227" grpId="0" animBg="1"/>
      <p:bldP spid="227" grpId="1" animBg="1"/>
      <p:bldP spid="228" grpId="0" animBg="1"/>
      <p:bldP spid="228" grpId="1" animBg="1"/>
      <p:bldP spid="229" grpId="0"/>
      <p:bldP spid="229" grpId="1"/>
      <p:bldP spid="229" grpId="2"/>
      <p:bldP spid="229" grpId="3"/>
      <p:bldP spid="229" grpId="4"/>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Singly Linked List Deletion Operations-Given Node</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0" indent="0">
              <a:buNone/>
            </a:pPr>
            <a:endParaRPr lang="en-US" dirty="0"/>
          </a:p>
          <a:p>
            <a:endParaRPr lang="en-US" dirty="0"/>
          </a:p>
          <a:p>
            <a:endParaRPr lang="en-US" dirty="0"/>
          </a:p>
          <a:p>
            <a:endParaRPr lang="en-US" dirty="0"/>
          </a:p>
          <a:p>
            <a:pPr marL="0" indent="0">
              <a:buNone/>
            </a:pPr>
            <a:endParaRPr lang="en-US" b="1" dirty="0"/>
          </a:p>
          <a:p>
            <a:pPr marL="0" indent="0">
              <a:buNone/>
            </a:pPr>
            <a:r>
              <a:rPr lang="en-US" b="1" dirty="0"/>
              <a:t>Algorithm:</a:t>
            </a:r>
            <a:r>
              <a:rPr lang="en-US" dirty="0"/>
              <a:t> </a:t>
            </a:r>
            <a:r>
              <a:rPr lang="en-US" b="1" dirty="0">
                <a:solidFill>
                  <a:srgbClr val="C00000"/>
                </a:solidFill>
              </a:rPr>
              <a:t>S_DELETE_N_NODE(X, First, N) </a:t>
            </a:r>
            <a:endParaRPr lang="en-US" dirty="0">
              <a:solidFill>
                <a:srgbClr val="C00000"/>
              </a:solidFill>
            </a:endParaRPr>
          </a:p>
          <a:p>
            <a:pPr marL="0" indent="0">
              <a:lnSpc>
                <a:spcPts val="2400"/>
              </a:lnSpc>
              <a:spcBef>
                <a:spcPts val="300"/>
              </a:spcBef>
              <a:buNone/>
            </a:pPr>
            <a:r>
              <a:rPr lang="en-US" sz="2200" b="1" dirty="0"/>
              <a:t>Step 1:</a:t>
            </a:r>
            <a:r>
              <a:rPr lang="en-US" sz="2200" dirty="0"/>
              <a:t>[Check for empty linked list] </a:t>
            </a:r>
          </a:p>
          <a:p>
            <a:pPr marL="801688" indent="0">
              <a:lnSpc>
                <a:spcPts val="2400"/>
              </a:lnSpc>
              <a:spcBef>
                <a:spcPts val="300"/>
              </a:spcBef>
              <a:buNone/>
            </a:pPr>
            <a:r>
              <a:rPr lang="en-US" sz="2200" dirty="0">
                <a:solidFill>
                  <a:srgbClr val="1D6FA9"/>
                </a:solidFill>
              </a:rPr>
              <a:t>if</a:t>
            </a:r>
            <a:r>
              <a:rPr lang="en-US" sz="2200" dirty="0"/>
              <a:t>(</a:t>
            </a:r>
            <a:r>
              <a:rPr lang="en-US" sz="2200" dirty="0">
                <a:solidFill>
                  <a:srgbClr val="C00000"/>
                </a:solidFill>
              </a:rPr>
              <a:t>First = NULL</a:t>
            </a:r>
            <a:r>
              <a:rPr lang="en-US" sz="2200" dirty="0"/>
              <a:t>)   then </a:t>
            </a:r>
          </a:p>
          <a:p>
            <a:pPr marL="1252538" indent="0">
              <a:lnSpc>
                <a:spcPts val="2400"/>
              </a:lnSpc>
              <a:spcBef>
                <a:spcPts val="300"/>
              </a:spcBef>
              <a:buNone/>
            </a:pPr>
            <a:r>
              <a:rPr lang="en-US" sz="2200" dirty="0"/>
              <a:t>Write(“Linked List is Empty &amp; Underflow”) </a:t>
            </a:r>
          </a:p>
          <a:p>
            <a:pPr marL="1252538" indent="0">
              <a:lnSpc>
                <a:spcPts val="2400"/>
              </a:lnSpc>
              <a:spcBef>
                <a:spcPts val="300"/>
              </a:spcBef>
              <a:buNone/>
            </a:pPr>
            <a:r>
              <a:rPr lang="en-US" sz="2200" dirty="0"/>
              <a:t>Exit </a:t>
            </a:r>
          </a:p>
          <a:p>
            <a:pPr marL="0" indent="0">
              <a:lnSpc>
                <a:spcPts val="2600"/>
              </a:lnSpc>
              <a:spcBef>
                <a:spcPts val="300"/>
              </a:spcBef>
              <a:buNone/>
            </a:pPr>
            <a:r>
              <a:rPr lang="en-US" sz="2200" b="1" dirty="0"/>
              <a:t>Step 2:</a:t>
            </a:r>
            <a:r>
              <a:rPr lang="en-US" sz="2200" dirty="0"/>
              <a:t>[Assign address of the </a:t>
            </a:r>
            <a:r>
              <a:rPr lang="en-US" sz="2200" b="1" dirty="0"/>
              <a:t>First</a:t>
            </a:r>
            <a:r>
              <a:rPr lang="en-US" sz="2200" dirty="0"/>
              <a:t> node to </a:t>
            </a:r>
            <a:r>
              <a:rPr lang="en-US" sz="2200" b="1" dirty="0"/>
              <a:t>PTR</a:t>
            </a:r>
            <a:r>
              <a:rPr lang="en-US" sz="2200" dirty="0"/>
              <a:t> &amp; </a:t>
            </a:r>
            <a:r>
              <a:rPr lang="en-US" sz="2200" b="1" dirty="0"/>
              <a:t>PREPTR</a:t>
            </a:r>
            <a:r>
              <a:rPr lang="en-US" sz="2200" dirty="0"/>
              <a:t>]</a:t>
            </a:r>
          </a:p>
          <a:p>
            <a:pPr marL="806450" indent="0">
              <a:lnSpc>
                <a:spcPct val="110000"/>
              </a:lnSpc>
              <a:spcBef>
                <a:spcPts val="600"/>
              </a:spcBef>
              <a:buClr>
                <a:schemeClr val="accent6"/>
              </a:buClr>
              <a:buNone/>
            </a:pPr>
            <a:r>
              <a:rPr lang="en-US" sz="2200" dirty="0">
                <a:solidFill>
                  <a:schemeClr val="accent5"/>
                </a:solidFill>
              </a:rPr>
              <a:t>PTR </a:t>
            </a:r>
            <a:r>
              <a:rPr lang="en-US" sz="2200" dirty="0">
                <a:solidFill>
                  <a:schemeClr val="accent5"/>
                </a:solidFill>
                <a:sym typeface="Wingdings 3" panose="05040102010807070707" pitchFamily="18" charset="2"/>
              </a:rPr>
              <a:t></a:t>
            </a:r>
            <a:r>
              <a:rPr lang="en-US" sz="2200" dirty="0">
                <a:solidFill>
                  <a:schemeClr val="accent5"/>
                </a:solidFill>
              </a:rPr>
              <a:t> First  </a:t>
            </a:r>
          </a:p>
          <a:p>
            <a:pPr marL="806450" indent="0">
              <a:lnSpc>
                <a:spcPct val="110000"/>
              </a:lnSpc>
              <a:spcBef>
                <a:spcPts val="0"/>
              </a:spcBef>
              <a:buClr>
                <a:schemeClr val="accent6"/>
              </a:buClr>
              <a:buNone/>
            </a:pPr>
            <a:r>
              <a:rPr lang="en-US" sz="2200" dirty="0">
                <a:solidFill>
                  <a:schemeClr val="accent5"/>
                </a:solidFill>
              </a:rPr>
              <a:t>PREPTR </a:t>
            </a:r>
            <a:r>
              <a:rPr lang="en-US" sz="2200" dirty="0">
                <a:solidFill>
                  <a:schemeClr val="accent5"/>
                </a:solidFill>
                <a:sym typeface="Wingdings 3" panose="05040102010807070707" pitchFamily="18" charset="2"/>
              </a:rPr>
              <a:t></a:t>
            </a:r>
            <a:r>
              <a:rPr lang="en-US" sz="2200" dirty="0">
                <a:solidFill>
                  <a:schemeClr val="accent5"/>
                </a:solidFill>
              </a:rPr>
              <a:t> First</a:t>
            </a:r>
            <a:endParaRPr lang="en-US" sz="2200" dirty="0"/>
          </a:p>
          <a:p>
            <a:pPr marL="0" indent="0">
              <a:buNone/>
            </a:pPr>
            <a:endParaRPr lang="en-US" dirty="0"/>
          </a:p>
          <a:p>
            <a:pPr marL="0" indent="0">
              <a:buNone/>
            </a:pPr>
            <a:endParaRPr lang="en-US" dirty="0"/>
          </a:p>
        </p:txBody>
      </p:sp>
      <p:sp>
        <p:nvSpPr>
          <p:cNvPr id="6" name="TextBox 5"/>
          <p:cNvSpPr txBox="1"/>
          <p:nvPr/>
        </p:nvSpPr>
        <p:spPr>
          <a:xfrm>
            <a:off x="6819482" y="3062595"/>
            <a:ext cx="4551567" cy="3395801"/>
          </a:xfrm>
          <a:prstGeom prst="rect">
            <a:avLst/>
          </a:prstGeom>
          <a:noFill/>
        </p:spPr>
        <p:txBody>
          <a:bodyPr wrap="none" rtlCol="0">
            <a:spAutoFit/>
          </a:bodyPr>
          <a:lstStyle/>
          <a:p>
            <a:pPr>
              <a:lnSpc>
                <a:spcPts val="2600"/>
              </a:lnSpc>
              <a:spcBef>
                <a:spcPts val="300"/>
              </a:spcBef>
              <a:buClr>
                <a:srgbClr val="FF0000"/>
              </a:buClr>
            </a:pPr>
            <a:r>
              <a:rPr lang="en-US" sz="2200" b="1" dirty="0"/>
              <a:t>Step 3:</a:t>
            </a:r>
            <a:r>
              <a:rPr lang="en-US" sz="2200" dirty="0"/>
              <a:t>[To reach at given location]</a:t>
            </a:r>
          </a:p>
          <a:p>
            <a:pPr marL="801688">
              <a:lnSpc>
                <a:spcPts val="2600"/>
              </a:lnSpc>
              <a:spcBef>
                <a:spcPts val="300"/>
              </a:spcBef>
              <a:buClr>
                <a:srgbClr val="FF0000"/>
              </a:buClr>
            </a:pPr>
            <a:r>
              <a:rPr lang="en-US" sz="2200" dirty="0"/>
              <a:t>Repeat</a:t>
            </a:r>
            <a:r>
              <a:rPr lang="en-US" sz="2200" dirty="0">
                <a:solidFill>
                  <a:srgbClr val="0070C0"/>
                </a:solidFill>
              </a:rPr>
              <a:t> while</a:t>
            </a:r>
            <a:r>
              <a:rPr lang="en-US" sz="2200" dirty="0"/>
              <a:t>(</a:t>
            </a:r>
            <a:r>
              <a:rPr lang="en-US" sz="2200" dirty="0">
                <a:solidFill>
                  <a:srgbClr val="C00000"/>
                </a:solidFill>
              </a:rPr>
              <a:t>INFO(</a:t>
            </a:r>
            <a:r>
              <a:rPr lang="en-US" sz="2200" b="1" dirty="0">
                <a:solidFill>
                  <a:schemeClr val="accent5"/>
                </a:solidFill>
              </a:rPr>
              <a:t>PTR</a:t>
            </a:r>
            <a:r>
              <a:rPr lang="en-US" sz="2200" dirty="0">
                <a:solidFill>
                  <a:srgbClr val="C00000"/>
                </a:solidFill>
              </a:rPr>
              <a:t>) &lt;&gt; </a:t>
            </a:r>
            <a:r>
              <a:rPr lang="en-US" sz="2200" b="1" dirty="0">
                <a:solidFill>
                  <a:srgbClr val="C00000"/>
                </a:solidFill>
              </a:rPr>
              <a:t>N</a:t>
            </a:r>
            <a:r>
              <a:rPr lang="en-US" sz="2200" dirty="0"/>
              <a:t>) </a:t>
            </a:r>
          </a:p>
          <a:p>
            <a:pPr marL="1252538">
              <a:lnSpc>
                <a:spcPts val="2600"/>
              </a:lnSpc>
              <a:spcBef>
                <a:spcPts val="300"/>
              </a:spcBef>
              <a:buClr>
                <a:srgbClr val="FF0000"/>
              </a:buClr>
            </a:pPr>
            <a:r>
              <a:rPr lang="en-US" sz="2200" dirty="0">
                <a:solidFill>
                  <a:srgbClr val="1D6FA9"/>
                </a:solidFill>
              </a:rPr>
              <a:t>PREPTR </a:t>
            </a:r>
            <a:r>
              <a:rPr lang="en-US" sz="2200" dirty="0">
                <a:solidFill>
                  <a:srgbClr val="1D6FA9"/>
                </a:solidFill>
                <a:sym typeface="Wingdings 3" panose="05040102010807070707" pitchFamily="18" charset="2"/>
              </a:rPr>
              <a:t></a:t>
            </a:r>
            <a:r>
              <a:rPr lang="en-US" sz="2200" dirty="0">
                <a:solidFill>
                  <a:srgbClr val="1D6FA9"/>
                </a:solidFill>
              </a:rPr>
              <a:t> PTR </a:t>
            </a:r>
          </a:p>
          <a:p>
            <a:pPr marL="1252538">
              <a:lnSpc>
                <a:spcPts val="2600"/>
              </a:lnSpc>
              <a:spcBef>
                <a:spcPts val="300"/>
              </a:spcBef>
              <a:buClr>
                <a:srgbClr val="FF0000"/>
              </a:buClr>
            </a:pPr>
            <a:r>
              <a:rPr lang="en-US" sz="2200" dirty="0">
                <a:solidFill>
                  <a:srgbClr val="1D6FA9"/>
                </a:solidFill>
              </a:rPr>
              <a:t>PTR </a:t>
            </a:r>
            <a:r>
              <a:rPr lang="en-US" sz="2200" dirty="0">
                <a:solidFill>
                  <a:srgbClr val="1D6FA9"/>
                </a:solidFill>
                <a:sym typeface="Wingdings 3" panose="05040102010807070707" pitchFamily="18" charset="2"/>
              </a:rPr>
              <a:t></a:t>
            </a:r>
            <a:r>
              <a:rPr lang="en-US" sz="2200" dirty="0">
                <a:solidFill>
                  <a:srgbClr val="1D6FA9"/>
                </a:solidFill>
              </a:rPr>
              <a:t> LINK(</a:t>
            </a:r>
            <a:r>
              <a:rPr lang="en-US" sz="2200" dirty="0">
                <a:solidFill>
                  <a:srgbClr val="C00000"/>
                </a:solidFill>
              </a:rPr>
              <a:t>PTR</a:t>
            </a:r>
            <a:r>
              <a:rPr lang="en-US" sz="2200" dirty="0">
                <a:solidFill>
                  <a:srgbClr val="1D6FA9"/>
                </a:solidFill>
              </a:rPr>
              <a:t>)</a:t>
            </a:r>
          </a:p>
          <a:p>
            <a:pPr>
              <a:lnSpc>
                <a:spcPts val="2600"/>
              </a:lnSpc>
              <a:spcBef>
                <a:spcPts val="300"/>
              </a:spcBef>
              <a:buClr>
                <a:srgbClr val="FF0000"/>
              </a:buClr>
            </a:pPr>
            <a:r>
              <a:rPr lang="en-US" sz="2200" b="1" dirty="0"/>
              <a:t>Step 4:</a:t>
            </a:r>
            <a:r>
              <a:rPr lang="en-US" sz="2200" dirty="0"/>
              <a:t>[Delete given node]</a:t>
            </a:r>
          </a:p>
          <a:p>
            <a:pPr marL="801688"/>
            <a:r>
              <a:rPr lang="en-US" sz="2400" dirty="0">
                <a:solidFill>
                  <a:srgbClr val="1D6FA9"/>
                </a:solidFill>
              </a:rPr>
              <a:t>LINK(</a:t>
            </a:r>
            <a:r>
              <a:rPr lang="en-US" sz="2400" dirty="0">
                <a:solidFill>
                  <a:srgbClr val="C00000"/>
                </a:solidFill>
              </a:rPr>
              <a:t>PREPTR</a:t>
            </a:r>
            <a:r>
              <a:rPr lang="en-US" sz="2400" dirty="0">
                <a:solidFill>
                  <a:srgbClr val="1D6FA9"/>
                </a:solidFill>
              </a:rPr>
              <a:t>) </a:t>
            </a:r>
            <a:r>
              <a:rPr lang="en-US" sz="2400" dirty="0">
                <a:solidFill>
                  <a:srgbClr val="1D6FA9"/>
                </a:solidFill>
                <a:sym typeface="Wingdings 3" panose="05040102010807070707" pitchFamily="18" charset="2"/>
              </a:rPr>
              <a:t></a:t>
            </a:r>
            <a:r>
              <a:rPr lang="en-US" sz="2400" dirty="0">
                <a:solidFill>
                  <a:srgbClr val="1D6FA9"/>
                </a:solidFill>
              </a:rPr>
              <a:t> LINK(</a:t>
            </a:r>
            <a:r>
              <a:rPr lang="en-US" sz="2400" dirty="0">
                <a:solidFill>
                  <a:srgbClr val="C00000"/>
                </a:solidFill>
              </a:rPr>
              <a:t>PTR</a:t>
            </a:r>
            <a:r>
              <a:rPr lang="en-US" sz="2400" dirty="0">
                <a:solidFill>
                  <a:srgbClr val="1D6FA9"/>
                </a:solidFill>
              </a:rPr>
              <a:t>) </a:t>
            </a:r>
          </a:p>
          <a:p>
            <a:pPr marL="801688"/>
            <a:r>
              <a:rPr lang="en-US" sz="2400" dirty="0">
                <a:solidFill>
                  <a:srgbClr val="1D6FA9"/>
                </a:solidFill>
              </a:rPr>
              <a:t>Free</a:t>
            </a:r>
            <a:r>
              <a:rPr lang="en-US" sz="2400" b="1" dirty="0">
                <a:solidFill>
                  <a:srgbClr val="1D6FA9"/>
                </a:solidFill>
              </a:rPr>
              <a:t> (</a:t>
            </a:r>
            <a:r>
              <a:rPr lang="en-US" sz="2400" b="1" dirty="0">
                <a:solidFill>
                  <a:srgbClr val="C00000"/>
                </a:solidFill>
              </a:rPr>
              <a:t>PTR</a:t>
            </a:r>
            <a:r>
              <a:rPr lang="en-US" sz="2400" b="1" dirty="0">
                <a:solidFill>
                  <a:srgbClr val="1D6FA9"/>
                </a:solidFill>
              </a:rPr>
              <a:t>) </a:t>
            </a:r>
            <a:endParaRPr lang="en-US" sz="2200" b="1" dirty="0">
              <a:solidFill>
                <a:srgbClr val="1D6FA9"/>
              </a:solidFill>
            </a:endParaRPr>
          </a:p>
          <a:p>
            <a:pPr>
              <a:lnSpc>
                <a:spcPts val="2600"/>
              </a:lnSpc>
              <a:spcBef>
                <a:spcPts val="300"/>
              </a:spcBef>
              <a:buClr>
                <a:srgbClr val="FF0000"/>
              </a:buClr>
            </a:pPr>
            <a:r>
              <a:rPr lang="en-US" sz="2200" b="1" dirty="0"/>
              <a:t>Step 5:</a:t>
            </a:r>
            <a:r>
              <a:rPr lang="en-US" sz="2200" dirty="0"/>
              <a:t>[Finished] </a:t>
            </a:r>
          </a:p>
          <a:p>
            <a:pPr marL="801688">
              <a:lnSpc>
                <a:spcPts val="2600"/>
              </a:lnSpc>
              <a:spcBef>
                <a:spcPts val="300"/>
              </a:spcBef>
            </a:pPr>
            <a:r>
              <a:rPr lang="en-US" sz="2200" dirty="0"/>
              <a:t>Exit </a:t>
            </a:r>
          </a:p>
        </p:txBody>
      </p:sp>
      <p:sp>
        <p:nvSpPr>
          <p:cNvPr id="38" name="TextBox 37"/>
          <p:cNvSpPr txBox="1"/>
          <p:nvPr/>
        </p:nvSpPr>
        <p:spPr>
          <a:xfrm>
            <a:off x="5892784" y="1836171"/>
            <a:ext cx="794490" cy="461665"/>
          </a:xfrm>
          <a:prstGeom prst="rect">
            <a:avLst/>
          </a:prstGeom>
          <a:noFill/>
        </p:spPr>
        <p:txBody>
          <a:bodyPr wrap="square" rtlCol="0">
            <a:spAutoFit/>
          </a:bodyPr>
          <a:lstStyle/>
          <a:p>
            <a:r>
              <a:rPr lang="en-US" sz="2400" dirty="0">
                <a:solidFill>
                  <a:srgbClr val="0070C0"/>
                </a:solidFill>
              </a:rPr>
              <a:t>2500</a:t>
            </a:r>
          </a:p>
        </p:txBody>
      </p:sp>
      <p:graphicFrame>
        <p:nvGraphicFramePr>
          <p:cNvPr id="39" name="Table 38"/>
          <p:cNvGraphicFramePr>
            <a:graphicFrameLocks noGrp="1"/>
          </p:cNvGraphicFramePr>
          <p:nvPr/>
        </p:nvGraphicFramePr>
        <p:xfrm>
          <a:off x="5267333" y="1793168"/>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sz="2400"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42" name="Table 41"/>
          <p:cNvGraphicFramePr>
            <a:graphicFrameLocks noGrp="1"/>
          </p:cNvGraphicFramePr>
          <p:nvPr/>
        </p:nvGraphicFramePr>
        <p:xfrm>
          <a:off x="1609955" y="1784911"/>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43" name="Table 42"/>
          <p:cNvGraphicFramePr>
            <a:graphicFrameLocks noGrp="1"/>
          </p:cNvGraphicFramePr>
          <p:nvPr/>
        </p:nvGraphicFramePr>
        <p:xfrm>
          <a:off x="3432248" y="1771613"/>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44" name="Table 43"/>
          <p:cNvGraphicFramePr>
            <a:graphicFrameLocks noGrp="1"/>
          </p:cNvGraphicFramePr>
          <p:nvPr/>
        </p:nvGraphicFramePr>
        <p:xfrm>
          <a:off x="7095595" y="1774695"/>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47" name="Table 46"/>
          <p:cNvGraphicFramePr>
            <a:graphicFrameLocks noGrp="1"/>
          </p:cNvGraphicFramePr>
          <p:nvPr/>
        </p:nvGraphicFramePr>
        <p:xfrm>
          <a:off x="8924395" y="1774695"/>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cxnSp>
        <p:nvCxnSpPr>
          <p:cNvPr id="48" name="Straight Arrow Connector 47"/>
          <p:cNvCxnSpPr/>
          <p:nvPr/>
        </p:nvCxnSpPr>
        <p:spPr>
          <a:xfrm>
            <a:off x="6627572" y="2036933"/>
            <a:ext cx="484094"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48154" y="2033715"/>
            <a:ext cx="484094"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783239" y="2062404"/>
            <a:ext cx="484094"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8440301" y="2034821"/>
            <a:ext cx="484094"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a:off x="9596001" y="1782548"/>
            <a:ext cx="656538" cy="49715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5402753" y="1818553"/>
            <a:ext cx="336952" cy="461665"/>
          </a:xfrm>
          <a:prstGeom prst="rect">
            <a:avLst/>
          </a:prstGeom>
          <a:noFill/>
        </p:spPr>
        <p:txBody>
          <a:bodyPr wrap="none" rtlCol="0">
            <a:spAutoFit/>
          </a:bodyPr>
          <a:lstStyle/>
          <a:p>
            <a:r>
              <a:rPr lang="en-US" sz="2400" dirty="0"/>
              <a:t>9</a:t>
            </a:r>
          </a:p>
        </p:txBody>
      </p:sp>
      <p:sp>
        <p:nvSpPr>
          <p:cNvPr id="83" name="TextBox 82"/>
          <p:cNvSpPr txBox="1"/>
          <p:nvPr/>
        </p:nvSpPr>
        <p:spPr>
          <a:xfrm>
            <a:off x="1792861" y="1814763"/>
            <a:ext cx="336952" cy="461665"/>
          </a:xfrm>
          <a:prstGeom prst="rect">
            <a:avLst/>
          </a:prstGeom>
          <a:noFill/>
        </p:spPr>
        <p:txBody>
          <a:bodyPr wrap="none" rtlCol="0">
            <a:spAutoFit/>
          </a:bodyPr>
          <a:lstStyle/>
          <a:p>
            <a:r>
              <a:rPr lang="en-US" sz="2400" dirty="0"/>
              <a:t>1</a:t>
            </a:r>
          </a:p>
        </p:txBody>
      </p:sp>
      <p:sp>
        <p:nvSpPr>
          <p:cNvPr id="84" name="TextBox 83"/>
          <p:cNvSpPr txBox="1"/>
          <p:nvPr/>
        </p:nvSpPr>
        <p:spPr>
          <a:xfrm>
            <a:off x="3581236" y="1796954"/>
            <a:ext cx="336952" cy="461665"/>
          </a:xfrm>
          <a:prstGeom prst="rect">
            <a:avLst/>
          </a:prstGeom>
          <a:noFill/>
        </p:spPr>
        <p:txBody>
          <a:bodyPr wrap="none" rtlCol="0">
            <a:spAutoFit/>
          </a:bodyPr>
          <a:lstStyle/>
          <a:p>
            <a:r>
              <a:rPr lang="en-US" sz="2400" dirty="0"/>
              <a:t>7</a:t>
            </a:r>
          </a:p>
        </p:txBody>
      </p:sp>
      <p:sp>
        <p:nvSpPr>
          <p:cNvPr id="85" name="TextBox 84"/>
          <p:cNvSpPr txBox="1"/>
          <p:nvPr/>
        </p:nvSpPr>
        <p:spPr>
          <a:xfrm>
            <a:off x="7254861" y="1797788"/>
            <a:ext cx="336952" cy="461665"/>
          </a:xfrm>
          <a:prstGeom prst="rect">
            <a:avLst/>
          </a:prstGeom>
          <a:noFill/>
        </p:spPr>
        <p:txBody>
          <a:bodyPr wrap="none" rtlCol="0">
            <a:spAutoFit/>
          </a:bodyPr>
          <a:lstStyle/>
          <a:p>
            <a:r>
              <a:rPr lang="en-US" sz="2400" dirty="0"/>
              <a:t>5</a:t>
            </a:r>
          </a:p>
        </p:txBody>
      </p:sp>
      <p:sp>
        <p:nvSpPr>
          <p:cNvPr id="86" name="TextBox 85"/>
          <p:cNvSpPr txBox="1"/>
          <p:nvPr/>
        </p:nvSpPr>
        <p:spPr>
          <a:xfrm>
            <a:off x="9078989" y="1797787"/>
            <a:ext cx="336952" cy="461665"/>
          </a:xfrm>
          <a:prstGeom prst="rect">
            <a:avLst/>
          </a:prstGeom>
          <a:noFill/>
        </p:spPr>
        <p:txBody>
          <a:bodyPr wrap="none" rtlCol="0">
            <a:spAutoFit/>
          </a:bodyPr>
          <a:lstStyle/>
          <a:p>
            <a:r>
              <a:rPr lang="en-US" sz="2400" dirty="0"/>
              <a:t>3</a:t>
            </a:r>
          </a:p>
        </p:txBody>
      </p:sp>
      <p:sp>
        <p:nvSpPr>
          <p:cNvPr id="87" name="TextBox 86"/>
          <p:cNvSpPr txBox="1"/>
          <p:nvPr/>
        </p:nvSpPr>
        <p:spPr>
          <a:xfrm>
            <a:off x="2230735" y="1810202"/>
            <a:ext cx="793807" cy="461665"/>
          </a:xfrm>
          <a:prstGeom prst="rect">
            <a:avLst/>
          </a:prstGeom>
          <a:noFill/>
        </p:spPr>
        <p:txBody>
          <a:bodyPr wrap="none" rtlCol="0">
            <a:spAutoFit/>
          </a:bodyPr>
          <a:lstStyle/>
          <a:p>
            <a:r>
              <a:rPr lang="en-US" sz="2400" dirty="0">
                <a:solidFill>
                  <a:srgbClr val="0070C0"/>
                </a:solidFill>
              </a:rPr>
              <a:t>2020</a:t>
            </a:r>
          </a:p>
        </p:txBody>
      </p:sp>
      <p:sp>
        <p:nvSpPr>
          <p:cNvPr id="88" name="TextBox 87"/>
          <p:cNvSpPr txBox="1"/>
          <p:nvPr/>
        </p:nvSpPr>
        <p:spPr>
          <a:xfrm>
            <a:off x="4065313" y="1793918"/>
            <a:ext cx="803743" cy="461665"/>
          </a:xfrm>
          <a:prstGeom prst="rect">
            <a:avLst/>
          </a:prstGeom>
          <a:noFill/>
        </p:spPr>
        <p:txBody>
          <a:bodyPr wrap="square" rtlCol="0">
            <a:spAutoFit/>
          </a:bodyPr>
          <a:lstStyle/>
          <a:p>
            <a:r>
              <a:rPr lang="en-US" sz="2400" b="1" dirty="0">
                <a:solidFill>
                  <a:schemeClr val="accent3">
                    <a:lumMod val="75000"/>
                  </a:schemeClr>
                </a:solidFill>
              </a:rPr>
              <a:t>2500</a:t>
            </a:r>
          </a:p>
        </p:txBody>
      </p:sp>
      <p:sp>
        <p:nvSpPr>
          <p:cNvPr id="89" name="TextBox 88"/>
          <p:cNvSpPr txBox="1"/>
          <p:nvPr/>
        </p:nvSpPr>
        <p:spPr>
          <a:xfrm>
            <a:off x="7701295" y="1797785"/>
            <a:ext cx="803743" cy="461665"/>
          </a:xfrm>
          <a:prstGeom prst="rect">
            <a:avLst/>
          </a:prstGeom>
          <a:noFill/>
        </p:spPr>
        <p:txBody>
          <a:bodyPr wrap="square" rtlCol="0">
            <a:spAutoFit/>
          </a:bodyPr>
          <a:lstStyle/>
          <a:p>
            <a:r>
              <a:rPr lang="en-US" sz="2400" dirty="0">
                <a:solidFill>
                  <a:srgbClr val="0070C0"/>
                </a:solidFill>
              </a:rPr>
              <a:t>3000</a:t>
            </a:r>
          </a:p>
        </p:txBody>
      </p:sp>
      <p:sp>
        <p:nvSpPr>
          <p:cNvPr id="90" name="TextBox 89"/>
          <p:cNvSpPr txBox="1"/>
          <p:nvPr/>
        </p:nvSpPr>
        <p:spPr>
          <a:xfrm>
            <a:off x="5485372" y="2322403"/>
            <a:ext cx="908677" cy="461665"/>
          </a:xfrm>
          <a:prstGeom prst="rect">
            <a:avLst/>
          </a:prstGeom>
          <a:noFill/>
        </p:spPr>
        <p:txBody>
          <a:bodyPr wrap="square" rtlCol="0">
            <a:spAutoFit/>
          </a:bodyPr>
          <a:lstStyle/>
          <a:p>
            <a:r>
              <a:rPr lang="en-US" sz="2400" b="1" dirty="0">
                <a:solidFill>
                  <a:schemeClr val="accent5"/>
                </a:solidFill>
              </a:rPr>
              <a:t>5000</a:t>
            </a:r>
          </a:p>
        </p:txBody>
      </p:sp>
      <p:sp>
        <p:nvSpPr>
          <p:cNvPr id="91" name="TextBox 90"/>
          <p:cNvSpPr txBox="1"/>
          <p:nvPr/>
        </p:nvSpPr>
        <p:spPr>
          <a:xfrm>
            <a:off x="1819777" y="2322878"/>
            <a:ext cx="894232" cy="461665"/>
          </a:xfrm>
          <a:prstGeom prst="rect">
            <a:avLst/>
          </a:prstGeom>
          <a:noFill/>
        </p:spPr>
        <p:txBody>
          <a:bodyPr wrap="square" rtlCol="0">
            <a:spAutoFit/>
          </a:bodyPr>
          <a:lstStyle/>
          <a:p>
            <a:r>
              <a:rPr lang="en-US" sz="2400" b="1" dirty="0">
                <a:solidFill>
                  <a:schemeClr val="accent5"/>
                </a:solidFill>
              </a:rPr>
              <a:t>1000</a:t>
            </a:r>
          </a:p>
        </p:txBody>
      </p:sp>
      <p:sp>
        <p:nvSpPr>
          <p:cNvPr id="92" name="TextBox 91"/>
          <p:cNvSpPr txBox="1"/>
          <p:nvPr/>
        </p:nvSpPr>
        <p:spPr>
          <a:xfrm>
            <a:off x="3646535" y="2308372"/>
            <a:ext cx="894232" cy="461665"/>
          </a:xfrm>
          <a:prstGeom prst="rect">
            <a:avLst/>
          </a:prstGeom>
          <a:noFill/>
        </p:spPr>
        <p:txBody>
          <a:bodyPr wrap="square" rtlCol="0">
            <a:spAutoFit/>
          </a:bodyPr>
          <a:lstStyle/>
          <a:p>
            <a:r>
              <a:rPr lang="en-US" sz="2400" b="1" dirty="0">
                <a:solidFill>
                  <a:schemeClr val="accent5"/>
                </a:solidFill>
              </a:rPr>
              <a:t>2020</a:t>
            </a:r>
          </a:p>
        </p:txBody>
      </p:sp>
      <p:sp>
        <p:nvSpPr>
          <p:cNvPr id="93" name="TextBox 92"/>
          <p:cNvSpPr txBox="1"/>
          <p:nvPr/>
        </p:nvSpPr>
        <p:spPr>
          <a:xfrm>
            <a:off x="7328910" y="2307684"/>
            <a:ext cx="894232" cy="461665"/>
          </a:xfrm>
          <a:prstGeom prst="rect">
            <a:avLst/>
          </a:prstGeom>
          <a:noFill/>
        </p:spPr>
        <p:txBody>
          <a:bodyPr wrap="square" rtlCol="0">
            <a:spAutoFit/>
          </a:bodyPr>
          <a:lstStyle/>
          <a:p>
            <a:r>
              <a:rPr lang="en-US" sz="2400" b="1" dirty="0">
                <a:solidFill>
                  <a:schemeClr val="accent5"/>
                </a:solidFill>
              </a:rPr>
              <a:t>2500</a:t>
            </a:r>
          </a:p>
        </p:txBody>
      </p:sp>
      <p:sp>
        <p:nvSpPr>
          <p:cNvPr id="94" name="TextBox 93"/>
          <p:cNvSpPr txBox="1"/>
          <p:nvPr/>
        </p:nvSpPr>
        <p:spPr>
          <a:xfrm>
            <a:off x="9159616" y="2306218"/>
            <a:ext cx="894232" cy="461665"/>
          </a:xfrm>
          <a:prstGeom prst="rect">
            <a:avLst/>
          </a:prstGeom>
          <a:noFill/>
        </p:spPr>
        <p:txBody>
          <a:bodyPr wrap="square" rtlCol="0">
            <a:spAutoFit/>
          </a:bodyPr>
          <a:lstStyle/>
          <a:p>
            <a:r>
              <a:rPr lang="en-US" sz="2400" b="1" dirty="0">
                <a:solidFill>
                  <a:schemeClr val="accent5"/>
                </a:solidFill>
              </a:rPr>
              <a:t>3000</a:t>
            </a:r>
          </a:p>
        </p:txBody>
      </p:sp>
      <p:sp>
        <p:nvSpPr>
          <p:cNvPr id="95" name="TextBox 94"/>
          <p:cNvSpPr txBox="1"/>
          <p:nvPr/>
        </p:nvSpPr>
        <p:spPr>
          <a:xfrm>
            <a:off x="1977286" y="1395618"/>
            <a:ext cx="798861" cy="461665"/>
          </a:xfrm>
          <a:prstGeom prst="rect">
            <a:avLst/>
          </a:prstGeom>
          <a:noFill/>
        </p:spPr>
        <p:txBody>
          <a:bodyPr wrap="square" rtlCol="0">
            <a:spAutoFit/>
          </a:bodyPr>
          <a:lstStyle/>
          <a:p>
            <a:r>
              <a:rPr lang="en-US" sz="2400" b="1" dirty="0">
                <a:solidFill>
                  <a:schemeClr val="accent3">
                    <a:lumMod val="75000"/>
                  </a:schemeClr>
                </a:solidFill>
              </a:rPr>
              <a:t>First</a:t>
            </a:r>
          </a:p>
        </p:txBody>
      </p:sp>
      <p:sp>
        <p:nvSpPr>
          <p:cNvPr id="96" name="TextBox 95"/>
          <p:cNvSpPr txBox="1"/>
          <p:nvPr/>
        </p:nvSpPr>
        <p:spPr>
          <a:xfrm>
            <a:off x="4033637" y="1802882"/>
            <a:ext cx="908677" cy="461665"/>
          </a:xfrm>
          <a:prstGeom prst="rect">
            <a:avLst/>
          </a:prstGeom>
          <a:noFill/>
        </p:spPr>
        <p:txBody>
          <a:bodyPr wrap="square" rtlCol="0">
            <a:spAutoFit/>
          </a:bodyPr>
          <a:lstStyle/>
          <a:p>
            <a:r>
              <a:rPr lang="en-US" sz="2400" dirty="0">
                <a:solidFill>
                  <a:srgbClr val="0070C0"/>
                </a:solidFill>
              </a:rPr>
              <a:t>5000</a:t>
            </a:r>
          </a:p>
        </p:txBody>
      </p:sp>
      <p:pic>
        <p:nvPicPr>
          <p:cNvPr id="97" name="Picture 9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56391" y="1814117"/>
            <a:ext cx="296378" cy="395171"/>
          </a:xfrm>
          <a:prstGeom prst="rect">
            <a:avLst/>
          </a:prstGeom>
        </p:spPr>
      </p:pic>
      <p:sp>
        <p:nvSpPr>
          <p:cNvPr id="98" name="Rectangle 97"/>
          <p:cNvSpPr/>
          <p:nvPr/>
        </p:nvSpPr>
        <p:spPr>
          <a:xfrm>
            <a:off x="7315930" y="2355321"/>
            <a:ext cx="828751" cy="408554"/>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2018271" y="1099654"/>
            <a:ext cx="723356" cy="461665"/>
          </a:xfrm>
          <a:prstGeom prst="rect">
            <a:avLst/>
          </a:prstGeom>
          <a:noFill/>
        </p:spPr>
        <p:txBody>
          <a:bodyPr wrap="square" rtlCol="0">
            <a:spAutoFit/>
          </a:bodyPr>
          <a:lstStyle/>
          <a:p>
            <a:r>
              <a:rPr lang="en-US" sz="2400" b="1" dirty="0">
                <a:solidFill>
                  <a:schemeClr val="accent5"/>
                </a:solidFill>
              </a:rPr>
              <a:t>PTR</a:t>
            </a:r>
          </a:p>
        </p:txBody>
      </p:sp>
      <p:sp>
        <p:nvSpPr>
          <p:cNvPr id="100" name="Rectangle 99"/>
          <p:cNvSpPr/>
          <p:nvPr/>
        </p:nvSpPr>
        <p:spPr>
          <a:xfrm>
            <a:off x="5122374" y="1588326"/>
            <a:ext cx="1666344" cy="1126017"/>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1742749" y="752116"/>
            <a:ext cx="1282776" cy="461665"/>
          </a:xfrm>
          <a:prstGeom prst="rect">
            <a:avLst/>
          </a:prstGeom>
          <a:noFill/>
        </p:spPr>
        <p:txBody>
          <a:bodyPr wrap="square" rtlCol="0">
            <a:spAutoFit/>
          </a:bodyPr>
          <a:lstStyle/>
          <a:p>
            <a:r>
              <a:rPr lang="en-US" sz="2400" b="1" dirty="0">
                <a:solidFill>
                  <a:schemeClr val="accent5"/>
                </a:solidFill>
              </a:rPr>
              <a:t>PREPTR</a:t>
            </a:r>
          </a:p>
        </p:txBody>
      </p:sp>
      <p:sp>
        <p:nvSpPr>
          <p:cNvPr id="102" name="Freeform 101"/>
          <p:cNvSpPr/>
          <p:nvPr/>
        </p:nvSpPr>
        <p:spPr>
          <a:xfrm>
            <a:off x="1697847" y="1313263"/>
            <a:ext cx="290522" cy="629387"/>
          </a:xfrm>
          <a:custGeom>
            <a:avLst/>
            <a:gdLst>
              <a:gd name="connsiteX0" fmla="*/ 290522 w 290522"/>
              <a:gd name="connsiteY0" fmla="*/ 4547 h 629387"/>
              <a:gd name="connsiteX1" fmla="*/ 31442 w 290522"/>
              <a:gd name="connsiteY1" fmla="*/ 35027 h 629387"/>
              <a:gd name="connsiteX2" fmla="*/ 16202 w 290522"/>
              <a:gd name="connsiteY2" fmla="*/ 263627 h 629387"/>
              <a:gd name="connsiteX3" fmla="*/ 138122 w 290522"/>
              <a:gd name="connsiteY3" fmla="*/ 629387 h 629387"/>
            </a:gdLst>
            <a:ahLst/>
            <a:cxnLst>
              <a:cxn ang="0">
                <a:pos x="connsiteX0" y="connsiteY0"/>
              </a:cxn>
              <a:cxn ang="0">
                <a:pos x="connsiteX1" y="connsiteY1"/>
              </a:cxn>
              <a:cxn ang="0">
                <a:pos x="connsiteX2" y="connsiteY2"/>
              </a:cxn>
              <a:cxn ang="0">
                <a:pos x="connsiteX3" y="connsiteY3"/>
              </a:cxn>
            </a:cxnLst>
            <a:rect l="l" t="t" r="r" b="b"/>
            <a:pathLst>
              <a:path w="290522" h="629387">
                <a:moveTo>
                  <a:pt x="290522" y="4547"/>
                </a:moveTo>
                <a:cubicBezTo>
                  <a:pt x="183842" y="-1803"/>
                  <a:pt x="77162" y="-8153"/>
                  <a:pt x="31442" y="35027"/>
                </a:cubicBezTo>
                <a:cubicBezTo>
                  <a:pt x="-14278" y="78207"/>
                  <a:pt x="-1578" y="164567"/>
                  <a:pt x="16202" y="263627"/>
                </a:cubicBezTo>
                <a:cubicBezTo>
                  <a:pt x="33982" y="362687"/>
                  <a:pt x="86052" y="496037"/>
                  <a:pt x="138122" y="629387"/>
                </a:cubicBezTo>
              </a:path>
            </a:pathLst>
          </a:custGeom>
          <a:noFill/>
          <a:ln w="38100">
            <a:solidFill>
              <a:srgbClr val="C0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102"/>
          <p:cNvSpPr/>
          <p:nvPr/>
        </p:nvSpPr>
        <p:spPr>
          <a:xfrm>
            <a:off x="3421107" y="1343920"/>
            <a:ext cx="290522" cy="629387"/>
          </a:xfrm>
          <a:custGeom>
            <a:avLst/>
            <a:gdLst>
              <a:gd name="connsiteX0" fmla="*/ 290522 w 290522"/>
              <a:gd name="connsiteY0" fmla="*/ 4547 h 629387"/>
              <a:gd name="connsiteX1" fmla="*/ 31442 w 290522"/>
              <a:gd name="connsiteY1" fmla="*/ 35027 h 629387"/>
              <a:gd name="connsiteX2" fmla="*/ 16202 w 290522"/>
              <a:gd name="connsiteY2" fmla="*/ 263627 h 629387"/>
              <a:gd name="connsiteX3" fmla="*/ 138122 w 290522"/>
              <a:gd name="connsiteY3" fmla="*/ 629387 h 629387"/>
            </a:gdLst>
            <a:ahLst/>
            <a:cxnLst>
              <a:cxn ang="0">
                <a:pos x="connsiteX0" y="connsiteY0"/>
              </a:cxn>
              <a:cxn ang="0">
                <a:pos x="connsiteX1" y="connsiteY1"/>
              </a:cxn>
              <a:cxn ang="0">
                <a:pos x="connsiteX2" y="connsiteY2"/>
              </a:cxn>
              <a:cxn ang="0">
                <a:pos x="connsiteX3" y="connsiteY3"/>
              </a:cxn>
            </a:cxnLst>
            <a:rect l="l" t="t" r="r" b="b"/>
            <a:pathLst>
              <a:path w="290522" h="629387">
                <a:moveTo>
                  <a:pt x="290522" y="4547"/>
                </a:moveTo>
                <a:cubicBezTo>
                  <a:pt x="183842" y="-1803"/>
                  <a:pt x="77162" y="-8153"/>
                  <a:pt x="31442" y="35027"/>
                </a:cubicBezTo>
                <a:cubicBezTo>
                  <a:pt x="-14278" y="78207"/>
                  <a:pt x="-1578" y="164567"/>
                  <a:pt x="16202" y="263627"/>
                </a:cubicBezTo>
                <a:cubicBezTo>
                  <a:pt x="33982" y="362687"/>
                  <a:pt x="86052" y="496037"/>
                  <a:pt x="138122" y="629387"/>
                </a:cubicBezTo>
              </a:path>
            </a:pathLst>
          </a:custGeom>
          <a:noFill/>
          <a:ln w="38100">
            <a:solidFill>
              <a:srgbClr val="C0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103"/>
          <p:cNvSpPr/>
          <p:nvPr/>
        </p:nvSpPr>
        <p:spPr>
          <a:xfrm>
            <a:off x="5244660" y="1348791"/>
            <a:ext cx="290522" cy="629387"/>
          </a:xfrm>
          <a:custGeom>
            <a:avLst/>
            <a:gdLst>
              <a:gd name="connsiteX0" fmla="*/ 290522 w 290522"/>
              <a:gd name="connsiteY0" fmla="*/ 4547 h 629387"/>
              <a:gd name="connsiteX1" fmla="*/ 31442 w 290522"/>
              <a:gd name="connsiteY1" fmla="*/ 35027 h 629387"/>
              <a:gd name="connsiteX2" fmla="*/ 16202 w 290522"/>
              <a:gd name="connsiteY2" fmla="*/ 263627 h 629387"/>
              <a:gd name="connsiteX3" fmla="*/ 138122 w 290522"/>
              <a:gd name="connsiteY3" fmla="*/ 629387 h 629387"/>
            </a:gdLst>
            <a:ahLst/>
            <a:cxnLst>
              <a:cxn ang="0">
                <a:pos x="connsiteX0" y="connsiteY0"/>
              </a:cxn>
              <a:cxn ang="0">
                <a:pos x="connsiteX1" y="connsiteY1"/>
              </a:cxn>
              <a:cxn ang="0">
                <a:pos x="connsiteX2" y="connsiteY2"/>
              </a:cxn>
              <a:cxn ang="0">
                <a:pos x="connsiteX3" y="connsiteY3"/>
              </a:cxn>
            </a:cxnLst>
            <a:rect l="l" t="t" r="r" b="b"/>
            <a:pathLst>
              <a:path w="290522" h="629387">
                <a:moveTo>
                  <a:pt x="290522" y="4547"/>
                </a:moveTo>
                <a:cubicBezTo>
                  <a:pt x="183842" y="-1803"/>
                  <a:pt x="77162" y="-8153"/>
                  <a:pt x="31442" y="35027"/>
                </a:cubicBezTo>
                <a:cubicBezTo>
                  <a:pt x="-14278" y="78207"/>
                  <a:pt x="-1578" y="164567"/>
                  <a:pt x="16202" y="263627"/>
                </a:cubicBezTo>
                <a:cubicBezTo>
                  <a:pt x="33982" y="362687"/>
                  <a:pt x="86052" y="496037"/>
                  <a:pt x="138122" y="629387"/>
                </a:cubicBezTo>
              </a:path>
            </a:pathLst>
          </a:custGeom>
          <a:noFill/>
          <a:ln w="38100">
            <a:solidFill>
              <a:srgbClr val="C0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Connector 104"/>
          <p:cNvCxnSpPr/>
          <p:nvPr/>
        </p:nvCxnSpPr>
        <p:spPr>
          <a:xfrm>
            <a:off x="4957812" y="3065928"/>
            <a:ext cx="1975189"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4783256" y="2179065"/>
            <a:ext cx="174556"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6931913" y="2179406"/>
            <a:ext cx="174556" cy="0"/>
          </a:xfrm>
          <a:prstGeom prst="line">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4957812" y="2179065"/>
            <a:ext cx="0" cy="886863"/>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6931913" y="2179065"/>
            <a:ext cx="0" cy="886863"/>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130" name="Table 129"/>
          <p:cNvGraphicFramePr>
            <a:graphicFrameLocks noGrp="1"/>
          </p:cNvGraphicFramePr>
          <p:nvPr/>
        </p:nvGraphicFramePr>
        <p:xfrm>
          <a:off x="2475512" y="1669030"/>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131" name="Table 130"/>
          <p:cNvGraphicFramePr>
            <a:graphicFrameLocks noGrp="1"/>
          </p:cNvGraphicFramePr>
          <p:nvPr/>
        </p:nvGraphicFramePr>
        <p:xfrm>
          <a:off x="4297805" y="1655732"/>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132" name="Table 131"/>
          <p:cNvGraphicFramePr>
            <a:graphicFrameLocks noGrp="1"/>
          </p:cNvGraphicFramePr>
          <p:nvPr/>
        </p:nvGraphicFramePr>
        <p:xfrm>
          <a:off x="6117112" y="1658814"/>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133" name="Table 132"/>
          <p:cNvGraphicFramePr>
            <a:graphicFrameLocks noGrp="1"/>
          </p:cNvGraphicFramePr>
          <p:nvPr/>
        </p:nvGraphicFramePr>
        <p:xfrm>
          <a:off x="7945912" y="1658814"/>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cxnSp>
        <p:nvCxnSpPr>
          <p:cNvPr id="134" name="Straight Arrow Connector 133"/>
          <p:cNvCxnSpPr/>
          <p:nvPr/>
        </p:nvCxnSpPr>
        <p:spPr>
          <a:xfrm>
            <a:off x="3813711" y="1917834"/>
            <a:ext cx="484094"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a:off x="5648796" y="1946523"/>
            <a:ext cx="484094"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a:off x="7461818" y="1918940"/>
            <a:ext cx="484094"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H="1">
            <a:off x="8617518" y="1666667"/>
            <a:ext cx="656538" cy="49715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a:off x="2658418" y="1698882"/>
            <a:ext cx="336952" cy="461665"/>
          </a:xfrm>
          <a:prstGeom prst="rect">
            <a:avLst/>
          </a:prstGeom>
          <a:noFill/>
        </p:spPr>
        <p:txBody>
          <a:bodyPr wrap="none" rtlCol="0">
            <a:spAutoFit/>
          </a:bodyPr>
          <a:lstStyle/>
          <a:p>
            <a:r>
              <a:rPr lang="en-US" sz="2400" dirty="0"/>
              <a:t>1</a:t>
            </a:r>
          </a:p>
        </p:txBody>
      </p:sp>
      <p:sp>
        <p:nvSpPr>
          <p:cNvPr id="139" name="TextBox 138"/>
          <p:cNvSpPr txBox="1"/>
          <p:nvPr/>
        </p:nvSpPr>
        <p:spPr>
          <a:xfrm>
            <a:off x="4446793" y="1681073"/>
            <a:ext cx="336952" cy="461665"/>
          </a:xfrm>
          <a:prstGeom prst="rect">
            <a:avLst/>
          </a:prstGeom>
          <a:noFill/>
        </p:spPr>
        <p:txBody>
          <a:bodyPr wrap="none" rtlCol="0">
            <a:spAutoFit/>
          </a:bodyPr>
          <a:lstStyle/>
          <a:p>
            <a:r>
              <a:rPr lang="en-US" sz="2400" dirty="0"/>
              <a:t>7</a:t>
            </a:r>
          </a:p>
        </p:txBody>
      </p:sp>
      <p:sp>
        <p:nvSpPr>
          <p:cNvPr id="140" name="TextBox 139"/>
          <p:cNvSpPr txBox="1"/>
          <p:nvPr/>
        </p:nvSpPr>
        <p:spPr>
          <a:xfrm>
            <a:off x="6276378" y="1681907"/>
            <a:ext cx="336952" cy="461665"/>
          </a:xfrm>
          <a:prstGeom prst="rect">
            <a:avLst/>
          </a:prstGeom>
          <a:noFill/>
        </p:spPr>
        <p:txBody>
          <a:bodyPr wrap="none" rtlCol="0">
            <a:spAutoFit/>
          </a:bodyPr>
          <a:lstStyle/>
          <a:p>
            <a:r>
              <a:rPr lang="en-US" sz="2400" dirty="0"/>
              <a:t>5</a:t>
            </a:r>
          </a:p>
        </p:txBody>
      </p:sp>
      <p:sp>
        <p:nvSpPr>
          <p:cNvPr id="141" name="TextBox 140"/>
          <p:cNvSpPr txBox="1"/>
          <p:nvPr/>
        </p:nvSpPr>
        <p:spPr>
          <a:xfrm>
            <a:off x="8100506" y="1681906"/>
            <a:ext cx="336952" cy="461665"/>
          </a:xfrm>
          <a:prstGeom prst="rect">
            <a:avLst/>
          </a:prstGeom>
          <a:noFill/>
        </p:spPr>
        <p:txBody>
          <a:bodyPr wrap="none" rtlCol="0">
            <a:spAutoFit/>
          </a:bodyPr>
          <a:lstStyle/>
          <a:p>
            <a:r>
              <a:rPr lang="en-US" sz="2400" dirty="0"/>
              <a:t>3</a:t>
            </a:r>
          </a:p>
        </p:txBody>
      </p:sp>
      <p:sp>
        <p:nvSpPr>
          <p:cNvPr id="142" name="TextBox 141"/>
          <p:cNvSpPr txBox="1"/>
          <p:nvPr/>
        </p:nvSpPr>
        <p:spPr>
          <a:xfrm>
            <a:off x="3096292" y="1694321"/>
            <a:ext cx="793807" cy="461665"/>
          </a:xfrm>
          <a:prstGeom prst="rect">
            <a:avLst/>
          </a:prstGeom>
          <a:noFill/>
        </p:spPr>
        <p:txBody>
          <a:bodyPr wrap="none" rtlCol="0">
            <a:spAutoFit/>
          </a:bodyPr>
          <a:lstStyle/>
          <a:p>
            <a:r>
              <a:rPr lang="en-US" sz="2400" dirty="0">
                <a:solidFill>
                  <a:srgbClr val="0070C0"/>
                </a:solidFill>
              </a:rPr>
              <a:t>2020</a:t>
            </a:r>
          </a:p>
        </p:txBody>
      </p:sp>
      <p:sp>
        <p:nvSpPr>
          <p:cNvPr id="143" name="TextBox 142"/>
          <p:cNvSpPr txBox="1"/>
          <p:nvPr/>
        </p:nvSpPr>
        <p:spPr>
          <a:xfrm>
            <a:off x="6722812" y="1681904"/>
            <a:ext cx="803743" cy="461665"/>
          </a:xfrm>
          <a:prstGeom prst="rect">
            <a:avLst/>
          </a:prstGeom>
          <a:noFill/>
        </p:spPr>
        <p:txBody>
          <a:bodyPr wrap="square" rtlCol="0">
            <a:spAutoFit/>
          </a:bodyPr>
          <a:lstStyle/>
          <a:p>
            <a:r>
              <a:rPr lang="en-US" sz="2400" dirty="0">
                <a:solidFill>
                  <a:srgbClr val="0070C0"/>
                </a:solidFill>
              </a:rPr>
              <a:t>3000</a:t>
            </a:r>
          </a:p>
        </p:txBody>
      </p:sp>
      <p:sp>
        <p:nvSpPr>
          <p:cNvPr id="144" name="TextBox 143"/>
          <p:cNvSpPr txBox="1"/>
          <p:nvPr/>
        </p:nvSpPr>
        <p:spPr>
          <a:xfrm>
            <a:off x="2685334" y="2206997"/>
            <a:ext cx="894232" cy="461665"/>
          </a:xfrm>
          <a:prstGeom prst="rect">
            <a:avLst/>
          </a:prstGeom>
          <a:noFill/>
        </p:spPr>
        <p:txBody>
          <a:bodyPr wrap="square" rtlCol="0">
            <a:spAutoFit/>
          </a:bodyPr>
          <a:lstStyle/>
          <a:p>
            <a:r>
              <a:rPr lang="en-US" sz="2400" b="1" dirty="0">
                <a:solidFill>
                  <a:schemeClr val="accent5"/>
                </a:solidFill>
              </a:rPr>
              <a:t>1000</a:t>
            </a:r>
          </a:p>
        </p:txBody>
      </p:sp>
      <p:sp>
        <p:nvSpPr>
          <p:cNvPr id="145" name="TextBox 144"/>
          <p:cNvSpPr txBox="1"/>
          <p:nvPr/>
        </p:nvSpPr>
        <p:spPr>
          <a:xfrm>
            <a:off x="4512092" y="2192491"/>
            <a:ext cx="894232" cy="461665"/>
          </a:xfrm>
          <a:prstGeom prst="rect">
            <a:avLst/>
          </a:prstGeom>
          <a:noFill/>
        </p:spPr>
        <p:txBody>
          <a:bodyPr wrap="square" rtlCol="0">
            <a:spAutoFit/>
          </a:bodyPr>
          <a:lstStyle/>
          <a:p>
            <a:r>
              <a:rPr lang="en-US" sz="2400" b="1" dirty="0">
                <a:solidFill>
                  <a:schemeClr val="accent5"/>
                </a:solidFill>
              </a:rPr>
              <a:t>2020</a:t>
            </a:r>
          </a:p>
        </p:txBody>
      </p:sp>
      <p:sp>
        <p:nvSpPr>
          <p:cNvPr id="146" name="TextBox 145"/>
          <p:cNvSpPr txBox="1"/>
          <p:nvPr/>
        </p:nvSpPr>
        <p:spPr>
          <a:xfrm>
            <a:off x="8181133" y="2190337"/>
            <a:ext cx="894232" cy="461665"/>
          </a:xfrm>
          <a:prstGeom prst="rect">
            <a:avLst/>
          </a:prstGeom>
          <a:noFill/>
        </p:spPr>
        <p:txBody>
          <a:bodyPr wrap="square" rtlCol="0">
            <a:spAutoFit/>
          </a:bodyPr>
          <a:lstStyle/>
          <a:p>
            <a:r>
              <a:rPr lang="en-US" sz="2400" b="1" dirty="0">
                <a:solidFill>
                  <a:schemeClr val="accent5"/>
                </a:solidFill>
              </a:rPr>
              <a:t>3000</a:t>
            </a:r>
          </a:p>
        </p:txBody>
      </p:sp>
      <p:sp>
        <p:nvSpPr>
          <p:cNvPr id="147" name="TextBox 146"/>
          <p:cNvSpPr txBox="1"/>
          <p:nvPr/>
        </p:nvSpPr>
        <p:spPr>
          <a:xfrm>
            <a:off x="4899194" y="1687001"/>
            <a:ext cx="908677" cy="461665"/>
          </a:xfrm>
          <a:prstGeom prst="rect">
            <a:avLst/>
          </a:prstGeom>
          <a:noFill/>
        </p:spPr>
        <p:txBody>
          <a:bodyPr wrap="square" rtlCol="0">
            <a:spAutoFit/>
          </a:bodyPr>
          <a:lstStyle/>
          <a:p>
            <a:r>
              <a:rPr lang="en-US" sz="2400" dirty="0">
                <a:solidFill>
                  <a:srgbClr val="0070C0"/>
                </a:solidFill>
              </a:rPr>
              <a:t>2500</a:t>
            </a:r>
          </a:p>
        </p:txBody>
      </p:sp>
      <p:sp>
        <p:nvSpPr>
          <p:cNvPr id="148" name="TextBox 147"/>
          <p:cNvSpPr txBox="1"/>
          <p:nvPr/>
        </p:nvSpPr>
        <p:spPr>
          <a:xfrm>
            <a:off x="2779085" y="1251363"/>
            <a:ext cx="798861" cy="461665"/>
          </a:xfrm>
          <a:prstGeom prst="rect">
            <a:avLst/>
          </a:prstGeom>
          <a:noFill/>
        </p:spPr>
        <p:txBody>
          <a:bodyPr wrap="square" rtlCol="0">
            <a:spAutoFit/>
          </a:bodyPr>
          <a:lstStyle/>
          <a:p>
            <a:r>
              <a:rPr lang="en-US" sz="2400" b="1" dirty="0">
                <a:solidFill>
                  <a:schemeClr val="accent3">
                    <a:lumMod val="75000"/>
                  </a:schemeClr>
                </a:solidFill>
              </a:rPr>
              <a:t>First</a:t>
            </a:r>
          </a:p>
        </p:txBody>
      </p:sp>
      <p:sp>
        <p:nvSpPr>
          <p:cNvPr id="149" name="TextBox 148"/>
          <p:cNvSpPr txBox="1"/>
          <p:nvPr/>
        </p:nvSpPr>
        <p:spPr>
          <a:xfrm>
            <a:off x="6335424" y="2206997"/>
            <a:ext cx="894232" cy="461665"/>
          </a:xfrm>
          <a:prstGeom prst="rect">
            <a:avLst/>
          </a:prstGeom>
          <a:noFill/>
        </p:spPr>
        <p:txBody>
          <a:bodyPr wrap="square" rtlCol="0">
            <a:spAutoFit/>
          </a:bodyPr>
          <a:lstStyle/>
          <a:p>
            <a:r>
              <a:rPr lang="en-US" sz="2400" b="1" dirty="0">
                <a:solidFill>
                  <a:schemeClr val="accent5"/>
                </a:solidFill>
              </a:rPr>
              <a:t>2500</a:t>
            </a:r>
          </a:p>
        </p:txBody>
      </p:sp>
    </p:spTree>
    <p:extLst>
      <p:ext uri="{BB962C8B-B14F-4D97-AF65-F5344CB8AC3E}">
        <p14:creationId xmlns:p14="http://schemas.microsoft.com/office/powerpoint/2010/main" val="22907971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7" presetClass="emph" presetSubtype="0" repeatCount="indefinite" fill="remove" grpId="1" nodeType="clickEffect">
                                  <p:stCondLst>
                                    <p:cond delay="0"/>
                                  </p:stCondLst>
                                  <p:endCondLst>
                                    <p:cond evt="onNext" delay="0">
                                      <p:tgtEl>
                                        <p:sldTgt/>
                                      </p:tgtEl>
                                    </p:cond>
                                  </p:endCondLst>
                                  <p:childTnLst>
                                    <p:animClr clrSpc="rgb" dir="cw">
                                      <p:cBhvr override="childStyle">
                                        <p:cTn id="72" dur="500" autoRev="1" fill="remove"/>
                                        <p:tgtEl>
                                          <p:spTgt spid="101"/>
                                        </p:tgtEl>
                                        <p:attrNameLst>
                                          <p:attrName>style.color</p:attrName>
                                        </p:attrNameLst>
                                      </p:cBhvr>
                                      <p:to>
                                        <a:schemeClr val="bg1"/>
                                      </p:to>
                                    </p:animClr>
                                    <p:animClr clrSpc="rgb" dir="cw">
                                      <p:cBhvr>
                                        <p:cTn id="73" dur="500" autoRev="1" fill="remove"/>
                                        <p:tgtEl>
                                          <p:spTgt spid="101"/>
                                        </p:tgtEl>
                                        <p:attrNameLst>
                                          <p:attrName>fillcolor</p:attrName>
                                        </p:attrNameLst>
                                      </p:cBhvr>
                                      <p:to>
                                        <a:schemeClr val="bg1"/>
                                      </p:to>
                                    </p:animClr>
                                    <p:set>
                                      <p:cBhvr>
                                        <p:cTn id="74" dur="500" autoRev="1" fill="remove"/>
                                        <p:tgtEl>
                                          <p:spTgt spid="101"/>
                                        </p:tgtEl>
                                        <p:attrNameLst>
                                          <p:attrName>fill.type</p:attrName>
                                        </p:attrNameLst>
                                      </p:cBhvr>
                                      <p:to>
                                        <p:strVal val="solid"/>
                                      </p:to>
                                    </p:set>
                                    <p:set>
                                      <p:cBhvr>
                                        <p:cTn id="75" dur="500" autoRev="1" fill="remove"/>
                                        <p:tgtEl>
                                          <p:spTgt spid="101"/>
                                        </p:tgtEl>
                                        <p:attrNameLst>
                                          <p:attrName>fill.on</p:attrName>
                                        </p:attrNameLst>
                                      </p:cBhvr>
                                      <p:to>
                                        <p:strVal val="true"/>
                                      </p:to>
                                    </p:set>
                                  </p:childTnLst>
                                </p:cTn>
                              </p:par>
                            </p:childTnLst>
                          </p:cTn>
                        </p:par>
                      </p:childTnLst>
                    </p:cTn>
                  </p:par>
                  <p:par>
                    <p:cTn id="76" fill="hold">
                      <p:stCondLst>
                        <p:cond delay="indefinite"/>
                      </p:stCondLst>
                      <p:childTnLst>
                        <p:par>
                          <p:cTn id="77" fill="hold">
                            <p:stCondLst>
                              <p:cond delay="0"/>
                            </p:stCondLst>
                            <p:childTnLst>
                              <p:par>
                                <p:cTn id="78" presetID="42" presetClass="path" presetSubtype="0" accel="50000" decel="50000" fill="hold" grpId="1" nodeType="clickEffect">
                                  <p:stCondLst>
                                    <p:cond delay="0"/>
                                  </p:stCondLst>
                                  <p:childTnLst>
                                    <p:animMotion origin="layout" path="M -2.29167E-6 -1.48148E-6 L 0.13568 0.00208 " pathEditMode="relative" rAng="0" ptsTypes="AA">
                                      <p:cBhvr>
                                        <p:cTn id="79" dur="2000" fill="hold"/>
                                        <p:tgtEl>
                                          <p:spTgt spid="99"/>
                                        </p:tgtEl>
                                        <p:attrNameLst>
                                          <p:attrName>ppt_x</p:attrName>
                                          <p:attrName>ppt_y</p:attrName>
                                        </p:attrNameLst>
                                      </p:cBhvr>
                                      <p:rCtr x="6784" y="93"/>
                                    </p:animMotion>
                                  </p:childTnLst>
                                </p:cTn>
                              </p:par>
                              <p:par>
                                <p:cTn id="80" presetID="10" presetClass="exit" presetSubtype="0" fill="hold" grpId="1" nodeType="withEffect">
                                  <p:stCondLst>
                                    <p:cond delay="0"/>
                                  </p:stCondLst>
                                  <p:childTnLst>
                                    <p:animEffect transition="out" filter="fade">
                                      <p:cBhvr>
                                        <p:cTn id="81" dur="500"/>
                                        <p:tgtEl>
                                          <p:spTgt spid="102"/>
                                        </p:tgtEl>
                                      </p:cBhvr>
                                    </p:animEffect>
                                    <p:set>
                                      <p:cBhvr>
                                        <p:cTn id="82" dur="1" fill="hold">
                                          <p:stCondLst>
                                            <p:cond delay="499"/>
                                          </p:stCondLst>
                                        </p:cTn>
                                        <p:tgtEl>
                                          <p:spTgt spid="102"/>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0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42" presetClass="path" presetSubtype="0" accel="50000" decel="50000" fill="hold" grpId="2" nodeType="clickEffect">
                                  <p:stCondLst>
                                    <p:cond delay="0"/>
                                  </p:stCondLst>
                                  <p:childTnLst>
                                    <p:animMotion origin="layout" path="M -2.91667E-6 2.96296E-6 L 0.13529 -0.00093 " pathEditMode="relative" rAng="0" ptsTypes="AA">
                                      <p:cBhvr>
                                        <p:cTn id="90" dur="2000" fill="hold"/>
                                        <p:tgtEl>
                                          <p:spTgt spid="101"/>
                                        </p:tgtEl>
                                        <p:attrNameLst>
                                          <p:attrName>ppt_x</p:attrName>
                                          <p:attrName>ppt_y</p:attrName>
                                        </p:attrNameLst>
                                      </p:cBhvr>
                                      <p:rCtr x="6758" y="-46"/>
                                    </p:animMotion>
                                  </p:childTnLst>
                                </p:cTn>
                              </p:par>
                            </p:childTnLst>
                          </p:cTn>
                        </p:par>
                      </p:childTnLst>
                    </p:cTn>
                  </p:par>
                  <p:par>
                    <p:cTn id="91" fill="hold">
                      <p:stCondLst>
                        <p:cond delay="indefinite"/>
                      </p:stCondLst>
                      <p:childTnLst>
                        <p:par>
                          <p:cTn id="92" fill="hold">
                            <p:stCondLst>
                              <p:cond delay="0"/>
                            </p:stCondLst>
                            <p:childTnLst>
                              <p:par>
                                <p:cTn id="93" presetID="42" presetClass="path" presetSubtype="0" accel="50000" decel="50000" fill="hold" grpId="2" nodeType="clickEffect">
                                  <p:stCondLst>
                                    <p:cond delay="0"/>
                                  </p:stCondLst>
                                  <p:childTnLst>
                                    <p:animMotion origin="layout" path="M 0.14063 0.00232 L 0.28633 0.0007 " pathEditMode="relative" rAng="0" ptsTypes="AA">
                                      <p:cBhvr>
                                        <p:cTn id="94" dur="2000" fill="hold"/>
                                        <p:tgtEl>
                                          <p:spTgt spid="99"/>
                                        </p:tgtEl>
                                        <p:attrNameLst>
                                          <p:attrName>ppt_x</p:attrName>
                                          <p:attrName>ppt_y</p:attrName>
                                        </p:attrNameLst>
                                      </p:cBhvr>
                                      <p:rCtr x="7279" y="-93"/>
                                    </p:animMotion>
                                  </p:childTnLst>
                                </p:cTn>
                              </p:par>
                              <p:par>
                                <p:cTn id="95" presetID="10" presetClass="exit" presetSubtype="0" fill="hold" grpId="1" nodeType="withEffect">
                                  <p:stCondLst>
                                    <p:cond delay="0"/>
                                  </p:stCondLst>
                                  <p:childTnLst>
                                    <p:animEffect transition="out" filter="fade">
                                      <p:cBhvr>
                                        <p:cTn id="96" dur="500"/>
                                        <p:tgtEl>
                                          <p:spTgt spid="103"/>
                                        </p:tgtEl>
                                      </p:cBhvr>
                                    </p:animEffect>
                                    <p:set>
                                      <p:cBhvr>
                                        <p:cTn id="97" dur="1" fill="hold">
                                          <p:stCondLst>
                                            <p:cond delay="499"/>
                                          </p:stCondLst>
                                        </p:cTn>
                                        <p:tgtEl>
                                          <p:spTgt spid="103"/>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1" nodeType="clickEffect">
                                  <p:stCondLst>
                                    <p:cond delay="0"/>
                                  </p:stCondLst>
                                  <p:childTnLst>
                                    <p:set>
                                      <p:cBhvr>
                                        <p:cTn id="101" dur="1" fill="hold">
                                          <p:stCondLst>
                                            <p:cond delay="0"/>
                                          </p:stCondLst>
                                        </p:cTn>
                                        <p:tgtEl>
                                          <p:spTgt spid="104"/>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0" presetClass="exit" presetSubtype="0" fill="hold" grpId="1" nodeType="clickEffect">
                                  <p:stCondLst>
                                    <p:cond delay="0"/>
                                  </p:stCondLst>
                                  <p:childTnLst>
                                    <p:animEffect transition="out" filter="fade">
                                      <p:cBhvr>
                                        <p:cTn id="105" dur="500"/>
                                        <p:tgtEl>
                                          <p:spTgt spid="96"/>
                                        </p:tgtEl>
                                      </p:cBhvr>
                                    </p:animEffect>
                                    <p:set>
                                      <p:cBhvr>
                                        <p:cTn id="106" dur="1" fill="hold">
                                          <p:stCondLst>
                                            <p:cond delay="499"/>
                                          </p:stCondLst>
                                        </p:cTn>
                                        <p:tgtEl>
                                          <p:spTgt spid="96"/>
                                        </p:tgtEl>
                                        <p:attrNameLst>
                                          <p:attrName>style.visibility</p:attrName>
                                        </p:attrNameLst>
                                      </p:cBhvr>
                                      <p:to>
                                        <p:strVal val="hidden"/>
                                      </p:to>
                                    </p:set>
                                  </p:childTnLst>
                                </p:cTn>
                              </p:par>
                              <p:par>
                                <p:cTn id="107" presetID="1" presetClass="entr" presetSubtype="0" fill="hold" nodeType="withEffect">
                                  <p:stCondLst>
                                    <p:cond delay="0"/>
                                  </p:stCondLst>
                                  <p:childTnLst>
                                    <p:set>
                                      <p:cBhvr>
                                        <p:cTn id="108" dur="1" fill="hold">
                                          <p:stCondLst>
                                            <p:cond delay="0"/>
                                          </p:stCondLst>
                                        </p:cTn>
                                        <p:tgtEl>
                                          <p:spTgt spid="97"/>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98"/>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27" presetClass="emph" presetSubtype="0" repeatCount="indefinite" fill="remove" grpId="2" nodeType="clickEffect">
                                  <p:stCondLst>
                                    <p:cond delay="0"/>
                                  </p:stCondLst>
                                  <p:endCondLst>
                                    <p:cond evt="onNext" delay="0">
                                      <p:tgtEl>
                                        <p:sldTgt/>
                                      </p:tgtEl>
                                    </p:cond>
                                  </p:endCondLst>
                                  <p:childTnLst>
                                    <p:animClr clrSpc="rgb" dir="cw">
                                      <p:cBhvr override="childStyle">
                                        <p:cTn id="116" dur="500" autoRev="1" fill="remove"/>
                                        <p:tgtEl>
                                          <p:spTgt spid="38"/>
                                        </p:tgtEl>
                                        <p:attrNameLst>
                                          <p:attrName>style.color</p:attrName>
                                        </p:attrNameLst>
                                      </p:cBhvr>
                                      <p:to>
                                        <a:schemeClr val="bg1"/>
                                      </p:to>
                                    </p:animClr>
                                    <p:animClr clrSpc="rgb" dir="cw">
                                      <p:cBhvr>
                                        <p:cTn id="117" dur="500" autoRev="1" fill="remove"/>
                                        <p:tgtEl>
                                          <p:spTgt spid="38"/>
                                        </p:tgtEl>
                                        <p:attrNameLst>
                                          <p:attrName>fillcolor</p:attrName>
                                        </p:attrNameLst>
                                      </p:cBhvr>
                                      <p:to>
                                        <a:schemeClr val="bg1"/>
                                      </p:to>
                                    </p:animClr>
                                    <p:set>
                                      <p:cBhvr>
                                        <p:cTn id="118" dur="500" autoRev="1" fill="remove"/>
                                        <p:tgtEl>
                                          <p:spTgt spid="38"/>
                                        </p:tgtEl>
                                        <p:attrNameLst>
                                          <p:attrName>fill.type</p:attrName>
                                        </p:attrNameLst>
                                      </p:cBhvr>
                                      <p:to>
                                        <p:strVal val="solid"/>
                                      </p:to>
                                    </p:set>
                                    <p:set>
                                      <p:cBhvr>
                                        <p:cTn id="119" dur="500" autoRev="1" fill="remove"/>
                                        <p:tgtEl>
                                          <p:spTgt spid="38"/>
                                        </p:tgtEl>
                                        <p:attrNameLst>
                                          <p:attrName>fill.on</p:attrName>
                                        </p:attrNameLst>
                                      </p:cBhvr>
                                      <p:to>
                                        <p:strVal val="tru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88"/>
                                        </p:tgtEl>
                                        <p:attrNameLst>
                                          <p:attrName>style.visibility</p:attrName>
                                        </p:attrNameLst>
                                      </p:cBhvr>
                                      <p:to>
                                        <p:strVal val="visible"/>
                                      </p:to>
                                    </p:set>
                                  </p:childTnLst>
                                </p:cTn>
                              </p:par>
                              <p:par>
                                <p:cTn id="124" presetID="10" presetClass="exit" presetSubtype="0" fill="hold" nodeType="withEffect">
                                  <p:stCondLst>
                                    <p:cond delay="0"/>
                                  </p:stCondLst>
                                  <p:childTnLst>
                                    <p:animEffect transition="out" filter="fade">
                                      <p:cBhvr>
                                        <p:cTn id="125" dur="500"/>
                                        <p:tgtEl>
                                          <p:spTgt spid="97"/>
                                        </p:tgtEl>
                                      </p:cBhvr>
                                    </p:animEffect>
                                    <p:set>
                                      <p:cBhvr>
                                        <p:cTn id="126" dur="1" fill="hold">
                                          <p:stCondLst>
                                            <p:cond delay="499"/>
                                          </p:stCondLst>
                                        </p:cTn>
                                        <p:tgtEl>
                                          <p:spTgt spid="97"/>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nodeType="clickEffect">
                                  <p:stCondLst>
                                    <p:cond delay="0"/>
                                  </p:stCondLst>
                                  <p:childTnLst>
                                    <p:set>
                                      <p:cBhvr>
                                        <p:cTn id="130" dur="1" fill="hold">
                                          <p:stCondLst>
                                            <p:cond delay="0"/>
                                          </p:stCondLst>
                                        </p:cTn>
                                        <p:tgtEl>
                                          <p:spTgt spid="106"/>
                                        </p:tgtEl>
                                        <p:attrNameLst>
                                          <p:attrName>style.visibility</p:attrName>
                                        </p:attrNameLst>
                                      </p:cBhvr>
                                      <p:to>
                                        <p:strVal val="visible"/>
                                      </p:to>
                                    </p:set>
                                    <p:animEffect transition="in" filter="wipe(left)">
                                      <p:cBhvr>
                                        <p:cTn id="131" dur="1000"/>
                                        <p:tgtEl>
                                          <p:spTgt spid="106"/>
                                        </p:tgtEl>
                                      </p:cBhvr>
                                    </p:animEffect>
                                  </p:childTnLst>
                                </p:cTn>
                              </p:par>
                            </p:childTnLst>
                          </p:cTn>
                        </p:par>
                        <p:par>
                          <p:cTn id="132" fill="hold">
                            <p:stCondLst>
                              <p:cond delay="1000"/>
                            </p:stCondLst>
                            <p:childTnLst>
                              <p:par>
                                <p:cTn id="133" presetID="22" presetClass="entr" presetSubtype="1" fill="hold" nodeType="afterEffect">
                                  <p:stCondLst>
                                    <p:cond delay="0"/>
                                  </p:stCondLst>
                                  <p:childTnLst>
                                    <p:set>
                                      <p:cBhvr>
                                        <p:cTn id="134" dur="1" fill="hold">
                                          <p:stCondLst>
                                            <p:cond delay="0"/>
                                          </p:stCondLst>
                                        </p:cTn>
                                        <p:tgtEl>
                                          <p:spTgt spid="108"/>
                                        </p:tgtEl>
                                        <p:attrNameLst>
                                          <p:attrName>style.visibility</p:attrName>
                                        </p:attrNameLst>
                                      </p:cBhvr>
                                      <p:to>
                                        <p:strVal val="visible"/>
                                      </p:to>
                                    </p:set>
                                    <p:animEffect transition="in" filter="wipe(up)">
                                      <p:cBhvr>
                                        <p:cTn id="135" dur="1000"/>
                                        <p:tgtEl>
                                          <p:spTgt spid="108"/>
                                        </p:tgtEl>
                                      </p:cBhvr>
                                    </p:animEffect>
                                  </p:childTnLst>
                                </p:cTn>
                              </p:par>
                            </p:childTnLst>
                          </p:cTn>
                        </p:par>
                        <p:par>
                          <p:cTn id="136" fill="hold">
                            <p:stCondLst>
                              <p:cond delay="2000"/>
                            </p:stCondLst>
                            <p:childTnLst>
                              <p:par>
                                <p:cTn id="137" presetID="22" presetClass="entr" presetSubtype="8" fill="hold" nodeType="afterEffect">
                                  <p:stCondLst>
                                    <p:cond delay="0"/>
                                  </p:stCondLst>
                                  <p:childTnLst>
                                    <p:set>
                                      <p:cBhvr>
                                        <p:cTn id="138" dur="1" fill="hold">
                                          <p:stCondLst>
                                            <p:cond delay="0"/>
                                          </p:stCondLst>
                                        </p:cTn>
                                        <p:tgtEl>
                                          <p:spTgt spid="105"/>
                                        </p:tgtEl>
                                        <p:attrNameLst>
                                          <p:attrName>style.visibility</p:attrName>
                                        </p:attrNameLst>
                                      </p:cBhvr>
                                      <p:to>
                                        <p:strVal val="visible"/>
                                      </p:to>
                                    </p:set>
                                    <p:animEffect transition="in" filter="wipe(left)">
                                      <p:cBhvr>
                                        <p:cTn id="139" dur="1000"/>
                                        <p:tgtEl>
                                          <p:spTgt spid="105"/>
                                        </p:tgtEl>
                                      </p:cBhvr>
                                    </p:animEffect>
                                  </p:childTnLst>
                                </p:cTn>
                              </p:par>
                            </p:childTnLst>
                          </p:cTn>
                        </p:par>
                        <p:par>
                          <p:cTn id="140" fill="hold">
                            <p:stCondLst>
                              <p:cond delay="3000"/>
                            </p:stCondLst>
                            <p:childTnLst>
                              <p:par>
                                <p:cTn id="141" presetID="22" presetClass="entr" presetSubtype="4" fill="hold" nodeType="afterEffect">
                                  <p:stCondLst>
                                    <p:cond delay="0"/>
                                  </p:stCondLst>
                                  <p:childTnLst>
                                    <p:set>
                                      <p:cBhvr>
                                        <p:cTn id="142" dur="1" fill="hold">
                                          <p:stCondLst>
                                            <p:cond delay="0"/>
                                          </p:stCondLst>
                                        </p:cTn>
                                        <p:tgtEl>
                                          <p:spTgt spid="109"/>
                                        </p:tgtEl>
                                        <p:attrNameLst>
                                          <p:attrName>style.visibility</p:attrName>
                                        </p:attrNameLst>
                                      </p:cBhvr>
                                      <p:to>
                                        <p:strVal val="visible"/>
                                      </p:to>
                                    </p:set>
                                    <p:animEffect transition="in" filter="wipe(down)">
                                      <p:cBhvr>
                                        <p:cTn id="143" dur="1000"/>
                                        <p:tgtEl>
                                          <p:spTgt spid="109"/>
                                        </p:tgtEl>
                                      </p:cBhvr>
                                    </p:animEffect>
                                  </p:childTnLst>
                                </p:cTn>
                              </p:par>
                            </p:childTnLst>
                          </p:cTn>
                        </p:par>
                        <p:par>
                          <p:cTn id="144" fill="hold">
                            <p:stCondLst>
                              <p:cond delay="4000"/>
                            </p:stCondLst>
                            <p:childTnLst>
                              <p:par>
                                <p:cTn id="145" presetID="22" presetClass="entr" presetSubtype="8" fill="hold" nodeType="afterEffect">
                                  <p:stCondLst>
                                    <p:cond delay="0"/>
                                  </p:stCondLst>
                                  <p:childTnLst>
                                    <p:set>
                                      <p:cBhvr>
                                        <p:cTn id="146" dur="1" fill="hold">
                                          <p:stCondLst>
                                            <p:cond delay="0"/>
                                          </p:stCondLst>
                                        </p:cTn>
                                        <p:tgtEl>
                                          <p:spTgt spid="107"/>
                                        </p:tgtEl>
                                        <p:attrNameLst>
                                          <p:attrName>style.visibility</p:attrName>
                                        </p:attrNameLst>
                                      </p:cBhvr>
                                      <p:to>
                                        <p:strVal val="visible"/>
                                      </p:to>
                                    </p:set>
                                    <p:animEffect transition="in" filter="wipe(left)">
                                      <p:cBhvr>
                                        <p:cTn id="147" dur="1000"/>
                                        <p:tgtEl>
                                          <p:spTgt spid="107"/>
                                        </p:tgtEl>
                                      </p:cBhvr>
                                    </p:animEffect>
                                  </p:childTnLst>
                                </p:cTn>
                              </p:par>
                            </p:childTnLst>
                          </p:cTn>
                        </p:par>
                        <p:par>
                          <p:cTn id="148" fill="hold">
                            <p:stCondLst>
                              <p:cond delay="5000"/>
                            </p:stCondLst>
                            <p:childTnLst>
                              <p:par>
                                <p:cTn id="149" presetID="10" presetClass="exit" presetSubtype="0" fill="hold" nodeType="afterEffect">
                                  <p:stCondLst>
                                    <p:cond delay="0"/>
                                  </p:stCondLst>
                                  <p:childTnLst>
                                    <p:animEffect transition="out" filter="fade">
                                      <p:cBhvr>
                                        <p:cTn id="150" dur="500"/>
                                        <p:tgtEl>
                                          <p:spTgt spid="52"/>
                                        </p:tgtEl>
                                      </p:cBhvr>
                                    </p:animEffect>
                                    <p:set>
                                      <p:cBhvr>
                                        <p:cTn id="151" dur="1" fill="hold">
                                          <p:stCondLst>
                                            <p:cond delay="499"/>
                                          </p:stCondLst>
                                        </p:cTn>
                                        <p:tgtEl>
                                          <p:spTgt spid="52"/>
                                        </p:tgtEl>
                                        <p:attrNameLst>
                                          <p:attrName>style.visibility</p:attrName>
                                        </p:attrNameLst>
                                      </p:cBhvr>
                                      <p:to>
                                        <p:strVal val="hidden"/>
                                      </p:to>
                                    </p:set>
                                  </p:childTnLst>
                                </p:cTn>
                              </p:par>
                            </p:childTnLst>
                          </p:cTn>
                        </p:par>
                      </p:childTnLst>
                    </p:cTn>
                  </p:par>
                  <p:par>
                    <p:cTn id="152" fill="hold">
                      <p:stCondLst>
                        <p:cond delay="indefinite"/>
                      </p:stCondLst>
                      <p:childTnLst>
                        <p:par>
                          <p:cTn id="153" fill="hold">
                            <p:stCondLst>
                              <p:cond delay="0"/>
                            </p:stCondLst>
                            <p:childTnLst>
                              <p:par>
                                <p:cTn id="154" presetID="2" presetClass="exit" presetSubtype="4" fill="hold" nodeType="clickEffect">
                                  <p:stCondLst>
                                    <p:cond delay="0"/>
                                  </p:stCondLst>
                                  <p:childTnLst>
                                    <p:anim calcmode="lin" valueType="num">
                                      <p:cBhvr additive="base">
                                        <p:cTn id="155" dur="1000"/>
                                        <p:tgtEl>
                                          <p:spTgt spid="39"/>
                                        </p:tgtEl>
                                        <p:attrNameLst>
                                          <p:attrName>ppt_x</p:attrName>
                                        </p:attrNameLst>
                                      </p:cBhvr>
                                      <p:tavLst>
                                        <p:tav tm="0">
                                          <p:val>
                                            <p:strVal val="ppt_x"/>
                                          </p:val>
                                        </p:tav>
                                        <p:tav tm="100000">
                                          <p:val>
                                            <p:strVal val="ppt_x"/>
                                          </p:val>
                                        </p:tav>
                                      </p:tavLst>
                                    </p:anim>
                                    <p:anim calcmode="lin" valueType="num">
                                      <p:cBhvr additive="base">
                                        <p:cTn id="156" dur="1000"/>
                                        <p:tgtEl>
                                          <p:spTgt spid="39"/>
                                        </p:tgtEl>
                                        <p:attrNameLst>
                                          <p:attrName>ppt_y</p:attrName>
                                        </p:attrNameLst>
                                      </p:cBhvr>
                                      <p:tavLst>
                                        <p:tav tm="0">
                                          <p:val>
                                            <p:strVal val="ppt_y"/>
                                          </p:val>
                                        </p:tav>
                                        <p:tav tm="100000">
                                          <p:val>
                                            <p:strVal val="1+ppt_h/2"/>
                                          </p:val>
                                        </p:tav>
                                      </p:tavLst>
                                    </p:anim>
                                    <p:set>
                                      <p:cBhvr>
                                        <p:cTn id="157" dur="1" fill="hold">
                                          <p:stCondLst>
                                            <p:cond delay="999"/>
                                          </p:stCondLst>
                                        </p:cTn>
                                        <p:tgtEl>
                                          <p:spTgt spid="39"/>
                                        </p:tgtEl>
                                        <p:attrNameLst>
                                          <p:attrName>style.visibility</p:attrName>
                                        </p:attrNameLst>
                                      </p:cBhvr>
                                      <p:to>
                                        <p:strVal val="hidden"/>
                                      </p:to>
                                    </p:set>
                                  </p:childTnLst>
                                </p:cTn>
                              </p:par>
                              <p:par>
                                <p:cTn id="158" presetID="2" presetClass="exit" presetSubtype="4" fill="hold" nodeType="withEffect">
                                  <p:stCondLst>
                                    <p:cond delay="0"/>
                                  </p:stCondLst>
                                  <p:childTnLst>
                                    <p:anim calcmode="lin" valueType="num">
                                      <p:cBhvr additive="base">
                                        <p:cTn id="159" dur="1000"/>
                                        <p:tgtEl>
                                          <p:spTgt spid="48"/>
                                        </p:tgtEl>
                                        <p:attrNameLst>
                                          <p:attrName>ppt_x</p:attrName>
                                        </p:attrNameLst>
                                      </p:cBhvr>
                                      <p:tavLst>
                                        <p:tav tm="0">
                                          <p:val>
                                            <p:strVal val="ppt_x"/>
                                          </p:val>
                                        </p:tav>
                                        <p:tav tm="100000">
                                          <p:val>
                                            <p:strVal val="ppt_x"/>
                                          </p:val>
                                        </p:tav>
                                      </p:tavLst>
                                    </p:anim>
                                    <p:anim calcmode="lin" valueType="num">
                                      <p:cBhvr additive="base">
                                        <p:cTn id="160" dur="1000"/>
                                        <p:tgtEl>
                                          <p:spTgt spid="48"/>
                                        </p:tgtEl>
                                        <p:attrNameLst>
                                          <p:attrName>ppt_y</p:attrName>
                                        </p:attrNameLst>
                                      </p:cBhvr>
                                      <p:tavLst>
                                        <p:tav tm="0">
                                          <p:val>
                                            <p:strVal val="ppt_y"/>
                                          </p:val>
                                        </p:tav>
                                        <p:tav tm="100000">
                                          <p:val>
                                            <p:strVal val="1+ppt_h/2"/>
                                          </p:val>
                                        </p:tav>
                                      </p:tavLst>
                                    </p:anim>
                                    <p:set>
                                      <p:cBhvr>
                                        <p:cTn id="161" dur="1" fill="hold">
                                          <p:stCondLst>
                                            <p:cond delay="999"/>
                                          </p:stCondLst>
                                        </p:cTn>
                                        <p:tgtEl>
                                          <p:spTgt spid="48"/>
                                        </p:tgtEl>
                                        <p:attrNameLst>
                                          <p:attrName>style.visibility</p:attrName>
                                        </p:attrNameLst>
                                      </p:cBhvr>
                                      <p:to>
                                        <p:strVal val="hidden"/>
                                      </p:to>
                                    </p:set>
                                  </p:childTnLst>
                                </p:cTn>
                              </p:par>
                              <p:par>
                                <p:cTn id="162" presetID="2" presetClass="exit" presetSubtype="4" fill="hold" grpId="1" nodeType="withEffect">
                                  <p:stCondLst>
                                    <p:cond delay="0"/>
                                  </p:stCondLst>
                                  <p:childTnLst>
                                    <p:anim calcmode="lin" valueType="num">
                                      <p:cBhvr additive="base">
                                        <p:cTn id="163" dur="1000"/>
                                        <p:tgtEl>
                                          <p:spTgt spid="82"/>
                                        </p:tgtEl>
                                        <p:attrNameLst>
                                          <p:attrName>ppt_x</p:attrName>
                                        </p:attrNameLst>
                                      </p:cBhvr>
                                      <p:tavLst>
                                        <p:tav tm="0">
                                          <p:val>
                                            <p:strVal val="ppt_x"/>
                                          </p:val>
                                        </p:tav>
                                        <p:tav tm="100000">
                                          <p:val>
                                            <p:strVal val="ppt_x"/>
                                          </p:val>
                                        </p:tav>
                                      </p:tavLst>
                                    </p:anim>
                                    <p:anim calcmode="lin" valueType="num">
                                      <p:cBhvr additive="base">
                                        <p:cTn id="164" dur="1000"/>
                                        <p:tgtEl>
                                          <p:spTgt spid="82"/>
                                        </p:tgtEl>
                                        <p:attrNameLst>
                                          <p:attrName>ppt_y</p:attrName>
                                        </p:attrNameLst>
                                      </p:cBhvr>
                                      <p:tavLst>
                                        <p:tav tm="0">
                                          <p:val>
                                            <p:strVal val="ppt_y"/>
                                          </p:val>
                                        </p:tav>
                                        <p:tav tm="100000">
                                          <p:val>
                                            <p:strVal val="1+ppt_h/2"/>
                                          </p:val>
                                        </p:tav>
                                      </p:tavLst>
                                    </p:anim>
                                    <p:set>
                                      <p:cBhvr>
                                        <p:cTn id="165" dur="1" fill="hold">
                                          <p:stCondLst>
                                            <p:cond delay="999"/>
                                          </p:stCondLst>
                                        </p:cTn>
                                        <p:tgtEl>
                                          <p:spTgt spid="82"/>
                                        </p:tgtEl>
                                        <p:attrNameLst>
                                          <p:attrName>style.visibility</p:attrName>
                                        </p:attrNameLst>
                                      </p:cBhvr>
                                      <p:to>
                                        <p:strVal val="hidden"/>
                                      </p:to>
                                    </p:set>
                                  </p:childTnLst>
                                </p:cTn>
                              </p:par>
                              <p:par>
                                <p:cTn id="166" presetID="2" presetClass="exit" presetSubtype="4" fill="hold" grpId="1" nodeType="withEffect">
                                  <p:stCondLst>
                                    <p:cond delay="0"/>
                                  </p:stCondLst>
                                  <p:childTnLst>
                                    <p:anim calcmode="lin" valueType="num">
                                      <p:cBhvr additive="base">
                                        <p:cTn id="167" dur="1000"/>
                                        <p:tgtEl>
                                          <p:spTgt spid="90"/>
                                        </p:tgtEl>
                                        <p:attrNameLst>
                                          <p:attrName>ppt_x</p:attrName>
                                        </p:attrNameLst>
                                      </p:cBhvr>
                                      <p:tavLst>
                                        <p:tav tm="0">
                                          <p:val>
                                            <p:strVal val="ppt_x"/>
                                          </p:val>
                                        </p:tav>
                                        <p:tav tm="100000">
                                          <p:val>
                                            <p:strVal val="ppt_x"/>
                                          </p:val>
                                        </p:tav>
                                      </p:tavLst>
                                    </p:anim>
                                    <p:anim calcmode="lin" valueType="num">
                                      <p:cBhvr additive="base">
                                        <p:cTn id="168" dur="1000"/>
                                        <p:tgtEl>
                                          <p:spTgt spid="90"/>
                                        </p:tgtEl>
                                        <p:attrNameLst>
                                          <p:attrName>ppt_y</p:attrName>
                                        </p:attrNameLst>
                                      </p:cBhvr>
                                      <p:tavLst>
                                        <p:tav tm="0">
                                          <p:val>
                                            <p:strVal val="ppt_y"/>
                                          </p:val>
                                        </p:tav>
                                        <p:tav tm="100000">
                                          <p:val>
                                            <p:strVal val="1+ppt_h/2"/>
                                          </p:val>
                                        </p:tav>
                                      </p:tavLst>
                                    </p:anim>
                                    <p:set>
                                      <p:cBhvr>
                                        <p:cTn id="169" dur="1" fill="hold">
                                          <p:stCondLst>
                                            <p:cond delay="999"/>
                                          </p:stCondLst>
                                        </p:cTn>
                                        <p:tgtEl>
                                          <p:spTgt spid="90"/>
                                        </p:tgtEl>
                                        <p:attrNameLst>
                                          <p:attrName>style.visibility</p:attrName>
                                        </p:attrNameLst>
                                      </p:cBhvr>
                                      <p:to>
                                        <p:strVal val="hidden"/>
                                      </p:to>
                                    </p:set>
                                  </p:childTnLst>
                                </p:cTn>
                              </p:par>
                              <p:par>
                                <p:cTn id="170" presetID="2" presetClass="exit" presetSubtype="4" fill="hold" grpId="1" nodeType="withEffect">
                                  <p:stCondLst>
                                    <p:cond delay="0"/>
                                  </p:stCondLst>
                                  <p:childTnLst>
                                    <p:anim calcmode="lin" valueType="num">
                                      <p:cBhvr additive="base">
                                        <p:cTn id="171" dur="1000"/>
                                        <p:tgtEl>
                                          <p:spTgt spid="38"/>
                                        </p:tgtEl>
                                        <p:attrNameLst>
                                          <p:attrName>ppt_x</p:attrName>
                                        </p:attrNameLst>
                                      </p:cBhvr>
                                      <p:tavLst>
                                        <p:tav tm="0">
                                          <p:val>
                                            <p:strVal val="ppt_x"/>
                                          </p:val>
                                        </p:tav>
                                        <p:tav tm="100000">
                                          <p:val>
                                            <p:strVal val="ppt_x"/>
                                          </p:val>
                                        </p:tav>
                                      </p:tavLst>
                                    </p:anim>
                                    <p:anim calcmode="lin" valueType="num">
                                      <p:cBhvr additive="base">
                                        <p:cTn id="172" dur="1000"/>
                                        <p:tgtEl>
                                          <p:spTgt spid="38"/>
                                        </p:tgtEl>
                                        <p:attrNameLst>
                                          <p:attrName>ppt_y</p:attrName>
                                        </p:attrNameLst>
                                      </p:cBhvr>
                                      <p:tavLst>
                                        <p:tav tm="0">
                                          <p:val>
                                            <p:strVal val="ppt_y"/>
                                          </p:val>
                                        </p:tav>
                                        <p:tav tm="100000">
                                          <p:val>
                                            <p:strVal val="1+ppt_h/2"/>
                                          </p:val>
                                        </p:tav>
                                      </p:tavLst>
                                    </p:anim>
                                    <p:set>
                                      <p:cBhvr>
                                        <p:cTn id="173" dur="1" fill="hold">
                                          <p:stCondLst>
                                            <p:cond delay="999"/>
                                          </p:stCondLst>
                                        </p:cTn>
                                        <p:tgtEl>
                                          <p:spTgt spid="38"/>
                                        </p:tgtEl>
                                        <p:attrNameLst>
                                          <p:attrName>style.visibility</p:attrName>
                                        </p:attrNameLst>
                                      </p:cBhvr>
                                      <p:to>
                                        <p:strVal val="hidden"/>
                                      </p:to>
                                    </p:set>
                                  </p:childTnLst>
                                </p:cTn>
                              </p:par>
                              <p:par>
                                <p:cTn id="174" presetID="2" presetClass="exit" presetSubtype="4" fill="hold" grpId="1" nodeType="withEffect">
                                  <p:stCondLst>
                                    <p:cond delay="0"/>
                                  </p:stCondLst>
                                  <p:childTnLst>
                                    <p:anim calcmode="lin" valueType="num">
                                      <p:cBhvr additive="base">
                                        <p:cTn id="175" dur="1000"/>
                                        <p:tgtEl>
                                          <p:spTgt spid="100"/>
                                        </p:tgtEl>
                                        <p:attrNameLst>
                                          <p:attrName>ppt_x</p:attrName>
                                        </p:attrNameLst>
                                      </p:cBhvr>
                                      <p:tavLst>
                                        <p:tav tm="0">
                                          <p:val>
                                            <p:strVal val="ppt_x"/>
                                          </p:val>
                                        </p:tav>
                                        <p:tav tm="100000">
                                          <p:val>
                                            <p:strVal val="ppt_x"/>
                                          </p:val>
                                        </p:tav>
                                      </p:tavLst>
                                    </p:anim>
                                    <p:anim calcmode="lin" valueType="num">
                                      <p:cBhvr additive="base">
                                        <p:cTn id="176" dur="1000"/>
                                        <p:tgtEl>
                                          <p:spTgt spid="100"/>
                                        </p:tgtEl>
                                        <p:attrNameLst>
                                          <p:attrName>ppt_y</p:attrName>
                                        </p:attrNameLst>
                                      </p:cBhvr>
                                      <p:tavLst>
                                        <p:tav tm="0">
                                          <p:val>
                                            <p:strVal val="ppt_y"/>
                                          </p:val>
                                        </p:tav>
                                        <p:tav tm="100000">
                                          <p:val>
                                            <p:strVal val="1+ppt_h/2"/>
                                          </p:val>
                                        </p:tav>
                                      </p:tavLst>
                                    </p:anim>
                                    <p:set>
                                      <p:cBhvr>
                                        <p:cTn id="177" dur="1" fill="hold">
                                          <p:stCondLst>
                                            <p:cond delay="999"/>
                                          </p:stCondLst>
                                        </p:cTn>
                                        <p:tgtEl>
                                          <p:spTgt spid="100"/>
                                        </p:tgtEl>
                                        <p:attrNameLst>
                                          <p:attrName>style.visibility</p:attrName>
                                        </p:attrNameLst>
                                      </p:cBhvr>
                                      <p:to>
                                        <p:strVal val="hidden"/>
                                      </p:to>
                                    </p:set>
                                  </p:childTnLst>
                                </p:cTn>
                              </p:par>
                              <p:par>
                                <p:cTn id="178" presetID="2" presetClass="exit" presetSubtype="4" fill="hold" grpId="3" nodeType="withEffect">
                                  <p:stCondLst>
                                    <p:cond delay="0"/>
                                  </p:stCondLst>
                                  <p:childTnLst>
                                    <p:anim calcmode="lin" valueType="num">
                                      <p:cBhvr additive="base">
                                        <p:cTn id="179" dur="1000"/>
                                        <p:tgtEl>
                                          <p:spTgt spid="99"/>
                                        </p:tgtEl>
                                        <p:attrNameLst>
                                          <p:attrName>ppt_x</p:attrName>
                                        </p:attrNameLst>
                                      </p:cBhvr>
                                      <p:tavLst>
                                        <p:tav tm="0">
                                          <p:val>
                                            <p:strVal val="ppt_x"/>
                                          </p:val>
                                        </p:tav>
                                        <p:tav tm="100000">
                                          <p:val>
                                            <p:strVal val="ppt_x"/>
                                          </p:val>
                                        </p:tav>
                                      </p:tavLst>
                                    </p:anim>
                                    <p:anim calcmode="lin" valueType="num">
                                      <p:cBhvr additive="base">
                                        <p:cTn id="180" dur="1000"/>
                                        <p:tgtEl>
                                          <p:spTgt spid="99"/>
                                        </p:tgtEl>
                                        <p:attrNameLst>
                                          <p:attrName>ppt_y</p:attrName>
                                        </p:attrNameLst>
                                      </p:cBhvr>
                                      <p:tavLst>
                                        <p:tav tm="0">
                                          <p:val>
                                            <p:strVal val="ppt_y"/>
                                          </p:val>
                                        </p:tav>
                                        <p:tav tm="100000">
                                          <p:val>
                                            <p:strVal val="1+ppt_h/2"/>
                                          </p:val>
                                        </p:tav>
                                      </p:tavLst>
                                    </p:anim>
                                    <p:set>
                                      <p:cBhvr>
                                        <p:cTn id="181" dur="1" fill="hold">
                                          <p:stCondLst>
                                            <p:cond delay="999"/>
                                          </p:stCondLst>
                                        </p:cTn>
                                        <p:tgtEl>
                                          <p:spTgt spid="99"/>
                                        </p:tgtEl>
                                        <p:attrNameLst>
                                          <p:attrName>style.visibility</p:attrName>
                                        </p:attrNameLst>
                                      </p:cBhvr>
                                      <p:to>
                                        <p:strVal val="hidden"/>
                                      </p:to>
                                    </p:set>
                                  </p:childTnLst>
                                </p:cTn>
                              </p:par>
                              <p:par>
                                <p:cTn id="182" presetID="2" presetClass="exit" presetSubtype="4" fill="hold" grpId="0" nodeType="withEffect">
                                  <p:stCondLst>
                                    <p:cond delay="0"/>
                                  </p:stCondLst>
                                  <p:childTnLst>
                                    <p:anim calcmode="lin" valueType="num">
                                      <p:cBhvr additive="base">
                                        <p:cTn id="183" dur="1000"/>
                                        <p:tgtEl>
                                          <p:spTgt spid="104"/>
                                        </p:tgtEl>
                                        <p:attrNameLst>
                                          <p:attrName>ppt_x</p:attrName>
                                        </p:attrNameLst>
                                      </p:cBhvr>
                                      <p:tavLst>
                                        <p:tav tm="0">
                                          <p:val>
                                            <p:strVal val="ppt_x"/>
                                          </p:val>
                                        </p:tav>
                                        <p:tav tm="100000">
                                          <p:val>
                                            <p:strVal val="ppt_x"/>
                                          </p:val>
                                        </p:tav>
                                      </p:tavLst>
                                    </p:anim>
                                    <p:anim calcmode="lin" valueType="num">
                                      <p:cBhvr additive="base">
                                        <p:cTn id="184" dur="1000"/>
                                        <p:tgtEl>
                                          <p:spTgt spid="104"/>
                                        </p:tgtEl>
                                        <p:attrNameLst>
                                          <p:attrName>ppt_y</p:attrName>
                                        </p:attrNameLst>
                                      </p:cBhvr>
                                      <p:tavLst>
                                        <p:tav tm="0">
                                          <p:val>
                                            <p:strVal val="ppt_y"/>
                                          </p:val>
                                        </p:tav>
                                        <p:tav tm="100000">
                                          <p:val>
                                            <p:strVal val="1+ppt_h/2"/>
                                          </p:val>
                                        </p:tav>
                                      </p:tavLst>
                                    </p:anim>
                                    <p:set>
                                      <p:cBhvr>
                                        <p:cTn id="185" dur="1" fill="hold">
                                          <p:stCondLst>
                                            <p:cond delay="999"/>
                                          </p:stCondLst>
                                        </p:cTn>
                                        <p:tgtEl>
                                          <p:spTgt spid="104"/>
                                        </p:tgtEl>
                                        <p:attrNameLst>
                                          <p:attrName>style.visibility</p:attrName>
                                        </p:attrNameLst>
                                      </p:cBhvr>
                                      <p:to>
                                        <p:strVal val="hidden"/>
                                      </p:to>
                                    </p:set>
                                  </p:childTnLst>
                                </p:cTn>
                              </p:par>
                            </p:childTnLst>
                          </p:cTn>
                        </p:par>
                      </p:childTnLst>
                    </p:cTn>
                  </p:par>
                  <p:par>
                    <p:cTn id="186" fill="hold">
                      <p:stCondLst>
                        <p:cond delay="indefinite"/>
                      </p:stCondLst>
                      <p:childTnLst>
                        <p:par>
                          <p:cTn id="187" fill="hold">
                            <p:stCondLst>
                              <p:cond delay="0"/>
                            </p:stCondLst>
                            <p:childTnLst>
                              <p:par>
                                <p:cTn id="188" presetID="10" presetClass="exit" presetSubtype="0" fill="hold" nodeType="clickEffect">
                                  <p:stCondLst>
                                    <p:cond delay="0"/>
                                  </p:stCondLst>
                                  <p:childTnLst>
                                    <p:animEffect transition="out" filter="fade">
                                      <p:cBhvr>
                                        <p:cTn id="189" dur="500"/>
                                        <p:tgtEl>
                                          <p:spTgt spid="39"/>
                                        </p:tgtEl>
                                      </p:cBhvr>
                                    </p:animEffect>
                                    <p:set>
                                      <p:cBhvr>
                                        <p:cTn id="190" dur="1" fill="hold">
                                          <p:stCondLst>
                                            <p:cond delay="499"/>
                                          </p:stCondLst>
                                        </p:cTn>
                                        <p:tgtEl>
                                          <p:spTgt spid="39"/>
                                        </p:tgtEl>
                                        <p:attrNameLst>
                                          <p:attrName>style.visibility</p:attrName>
                                        </p:attrNameLst>
                                      </p:cBhvr>
                                      <p:to>
                                        <p:strVal val="hidden"/>
                                      </p:to>
                                    </p:set>
                                  </p:childTnLst>
                                </p:cTn>
                              </p:par>
                              <p:par>
                                <p:cTn id="191" presetID="10" presetClass="exit" presetSubtype="0" fill="hold" nodeType="withEffect">
                                  <p:stCondLst>
                                    <p:cond delay="0"/>
                                  </p:stCondLst>
                                  <p:childTnLst>
                                    <p:animEffect transition="out" filter="fade">
                                      <p:cBhvr>
                                        <p:cTn id="192" dur="500"/>
                                        <p:tgtEl>
                                          <p:spTgt spid="42"/>
                                        </p:tgtEl>
                                      </p:cBhvr>
                                    </p:animEffect>
                                    <p:set>
                                      <p:cBhvr>
                                        <p:cTn id="193" dur="1" fill="hold">
                                          <p:stCondLst>
                                            <p:cond delay="499"/>
                                          </p:stCondLst>
                                        </p:cTn>
                                        <p:tgtEl>
                                          <p:spTgt spid="42"/>
                                        </p:tgtEl>
                                        <p:attrNameLst>
                                          <p:attrName>style.visibility</p:attrName>
                                        </p:attrNameLst>
                                      </p:cBhvr>
                                      <p:to>
                                        <p:strVal val="hidden"/>
                                      </p:to>
                                    </p:set>
                                  </p:childTnLst>
                                </p:cTn>
                              </p:par>
                              <p:par>
                                <p:cTn id="194" presetID="10" presetClass="exit" presetSubtype="0" fill="hold" nodeType="withEffect">
                                  <p:stCondLst>
                                    <p:cond delay="0"/>
                                  </p:stCondLst>
                                  <p:childTnLst>
                                    <p:animEffect transition="out" filter="fade">
                                      <p:cBhvr>
                                        <p:cTn id="195" dur="500"/>
                                        <p:tgtEl>
                                          <p:spTgt spid="43"/>
                                        </p:tgtEl>
                                      </p:cBhvr>
                                    </p:animEffect>
                                    <p:set>
                                      <p:cBhvr>
                                        <p:cTn id="196" dur="1" fill="hold">
                                          <p:stCondLst>
                                            <p:cond delay="499"/>
                                          </p:stCondLst>
                                        </p:cTn>
                                        <p:tgtEl>
                                          <p:spTgt spid="43"/>
                                        </p:tgtEl>
                                        <p:attrNameLst>
                                          <p:attrName>style.visibility</p:attrName>
                                        </p:attrNameLst>
                                      </p:cBhvr>
                                      <p:to>
                                        <p:strVal val="hidden"/>
                                      </p:to>
                                    </p:set>
                                  </p:childTnLst>
                                </p:cTn>
                              </p:par>
                              <p:par>
                                <p:cTn id="197" presetID="10" presetClass="exit" presetSubtype="0" fill="hold" nodeType="withEffect">
                                  <p:stCondLst>
                                    <p:cond delay="0"/>
                                  </p:stCondLst>
                                  <p:childTnLst>
                                    <p:animEffect transition="out" filter="fade">
                                      <p:cBhvr>
                                        <p:cTn id="198" dur="500"/>
                                        <p:tgtEl>
                                          <p:spTgt spid="44"/>
                                        </p:tgtEl>
                                      </p:cBhvr>
                                    </p:animEffect>
                                    <p:set>
                                      <p:cBhvr>
                                        <p:cTn id="199" dur="1" fill="hold">
                                          <p:stCondLst>
                                            <p:cond delay="499"/>
                                          </p:stCondLst>
                                        </p:cTn>
                                        <p:tgtEl>
                                          <p:spTgt spid="44"/>
                                        </p:tgtEl>
                                        <p:attrNameLst>
                                          <p:attrName>style.visibility</p:attrName>
                                        </p:attrNameLst>
                                      </p:cBhvr>
                                      <p:to>
                                        <p:strVal val="hidden"/>
                                      </p:to>
                                    </p:set>
                                  </p:childTnLst>
                                </p:cTn>
                              </p:par>
                              <p:par>
                                <p:cTn id="200" presetID="10" presetClass="exit" presetSubtype="0" fill="hold" nodeType="withEffect">
                                  <p:stCondLst>
                                    <p:cond delay="0"/>
                                  </p:stCondLst>
                                  <p:childTnLst>
                                    <p:animEffect transition="out" filter="fade">
                                      <p:cBhvr>
                                        <p:cTn id="201" dur="500"/>
                                        <p:tgtEl>
                                          <p:spTgt spid="47"/>
                                        </p:tgtEl>
                                      </p:cBhvr>
                                    </p:animEffect>
                                    <p:set>
                                      <p:cBhvr>
                                        <p:cTn id="202" dur="1" fill="hold">
                                          <p:stCondLst>
                                            <p:cond delay="499"/>
                                          </p:stCondLst>
                                        </p:cTn>
                                        <p:tgtEl>
                                          <p:spTgt spid="47"/>
                                        </p:tgtEl>
                                        <p:attrNameLst>
                                          <p:attrName>style.visibility</p:attrName>
                                        </p:attrNameLst>
                                      </p:cBhvr>
                                      <p:to>
                                        <p:strVal val="hidden"/>
                                      </p:to>
                                    </p:set>
                                  </p:childTnLst>
                                </p:cTn>
                              </p:par>
                              <p:par>
                                <p:cTn id="203" presetID="10" presetClass="exit" presetSubtype="0" fill="hold" nodeType="withEffect">
                                  <p:stCondLst>
                                    <p:cond delay="0"/>
                                  </p:stCondLst>
                                  <p:childTnLst>
                                    <p:animEffect transition="out" filter="fade">
                                      <p:cBhvr>
                                        <p:cTn id="204" dur="500"/>
                                        <p:tgtEl>
                                          <p:spTgt spid="48"/>
                                        </p:tgtEl>
                                      </p:cBhvr>
                                    </p:animEffect>
                                    <p:set>
                                      <p:cBhvr>
                                        <p:cTn id="205" dur="1" fill="hold">
                                          <p:stCondLst>
                                            <p:cond delay="499"/>
                                          </p:stCondLst>
                                        </p:cTn>
                                        <p:tgtEl>
                                          <p:spTgt spid="48"/>
                                        </p:tgtEl>
                                        <p:attrNameLst>
                                          <p:attrName>style.visibility</p:attrName>
                                        </p:attrNameLst>
                                      </p:cBhvr>
                                      <p:to>
                                        <p:strVal val="hidden"/>
                                      </p:to>
                                    </p:set>
                                  </p:childTnLst>
                                </p:cTn>
                              </p:par>
                              <p:par>
                                <p:cTn id="206" presetID="10" presetClass="exit" presetSubtype="0" fill="hold" nodeType="withEffect">
                                  <p:stCondLst>
                                    <p:cond delay="0"/>
                                  </p:stCondLst>
                                  <p:childTnLst>
                                    <p:animEffect transition="out" filter="fade">
                                      <p:cBhvr>
                                        <p:cTn id="207" dur="500"/>
                                        <p:tgtEl>
                                          <p:spTgt spid="50"/>
                                        </p:tgtEl>
                                      </p:cBhvr>
                                    </p:animEffect>
                                    <p:set>
                                      <p:cBhvr>
                                        <p:cTn id="208" dur="1" fill="hold">
                                          <p:stCondLst>
                                            <p:cond delay="499"/>
                                          </p:stCondLst>
                                        </p:cTn>
                                        <p:tgtEl>
                                          <p:spTgt spid="50"/>
                                        </p:tgtEl>
                                        <p:attrNameLst>
                                          <p:attrName>style.visibility</p:attrName>
                                        </p:attrNameLst>
                                      </p:cBhvr>
                                      <p:to>
                                        <p:strVal val="hidden"/>
                                      </p:to>
                                    </p:set>
                                  </p:childTnLst>
                                </p:cTn>
                              </p:par>
                              <p:par>
                                <p:cTn id="209" presetID="10" presetClass="exit" presetSubtype="0" fill="hold" nodeType="withEffect">
                                  <p:stCondLst>
                                    <p:cond delay="0"/>
                                  </p:stCondLst>
                                  <p:childTnLst>
                                    <p:animEffect transition="out" filter="fade">
                                      <p:cBhvr>
                                        <p:cTn id="210" dur="500"/>
                                        <p:tgtEl>
                                          <p:spTgt spid="52"/>
                                        </p:tgtEl>
                                      </p:cBhvr>
                                    </p:animEffect>
                                    <p:set>
                                      <p:cBhvr>
                                        <p:cTn id="211" dur="1" fill="hold">
                                          <p:stCondLst>
                                            <p:cond delay="499"/>
                                          </p:stCondLst>
                                        </p:cTn>
                                        <p:tgtEl>
                                          <p:spTgt spid="52"/>
                                        </p:tgtEl>
                                        <p:attrNameLst>
                                          <p:attrName>style.visibility</p:attrName>
                                        </p:attrNameLst>
                                      </p:cBhvr>
                                      <p:to>
                                        <p:strVal val="hidden"/>
                                      </p:to>
                                    </p:set>
                                  </p:childTnLst>
                                </p:cTn>
                              </p:par>
                              <p:par>
                                <p:cTn id="212" presetID="10" presetClass="exit" presetSubtype="0" fill="hold" nodeType="withEffect">
                                  <p:stCondLst>
                                    <p:cond delay="0"/>
                                  </p:stCondLst>
                                  <p:childTnLst>
                                    <p:animEffect transition="out" filter="fade">
                                      <p:cBhvr>
                                        <p:cTn id="213" dur="500"/>
                                        <p:tgtEl>
                                          <p:spTgt spid="53"/>
                                        </p:tgtEl>
                                      </p:cBhvr>
                                    </p:animEffect>
                                    <p:set>
                                      <p:cBhvr>
                                        <p:cTn id="214" dur="1" fill="hold">
                                          <p:stCondLst>
                                            <p:cond delay="499"/>
                                          </p:stCondLst>
                                        </p:cTn>
                                        <p:tgtEl>
                                          <p:spTgt spid="53"/>
                                        </p:tgtEl>
                                        <p:attrNameLst>
                                          <p:attrName>style.visibility</p:attrName>
                                        </p:attrNameLst>
                                      </p:cBhvr>
                                      <p:to>
                                        <p:strVal val="hidden"/>
                                      </p:to>
                                    </p:set>
                                  </p:childTnLst>
                                </p:cTn>
                              </p:par>
                              <p:par>
                                <p:cTn id="215" presetID="10" presetClass="exit" presetSubtype="0" fill="hold" nodeType="withEffect">
                                  <p:stCondLst>
                                    <p:cond delay="0"/>
                                  </p:stCondLst>
                                  <p:childTnLst>
                                    <p:animEffect transition="out" filter="fade">
                                      <p:cBhvr>
                                        <p:cTn id="216" dur="500"/>
                                        <p:tgtEl>
                                          <p:spTgt spid="81"/>
                                        </p:tgtEl>
                                      </p:cBhvr>
                                    </p:animEffect>
                                    <p:set>
                                      <p:cBhvr>
                                        <p:cTn id="217" dur="1" fill="hold">
                                          <p:stCondLst>
                                            <p:cond delay="499"/>
                                          </p:stCondLst>
                                        </p:cTn>
                                        <p:tgtEl>
                                          <p:spTgt spid="81"/>
                                        </p:tgtEl>
                                        <p:attrNameLst>
                                          <p:attrName>style.visibility</p:attrName>
                                        </p:attrNameLst>
                                      </p:cBhvr>
                                      <p:to>
                                        <p:strVal val="hidden"/>
                                      </p:to>
                                    </p:set>
                                  </p:childTnLst>
                                </p:cTn>
                              </p:par>
                              <p:par>
                                <p:cTn id="218" presetID="10" presetClass="exit" presetSubtype="0" fill="hold" grpId="2" nodeType="withEffect">
                                  <p:stCondLst>
                                    <p:cond delay="0"/>
                                  </p:stCondLst>
                                  <p:childTnLst>
                                    <p:animEffect transition="out" filter="fade">
                                      <p:cBhvr>
                                        <p:cTn id="219" dur="500"/>
                                        <p:tgtEl>
                                          <p:spTgt spid="82"/>
                                        </p:tgtEl>
                                      </p:cBhvr>
                                    </p:animEffect>
                                    <p:set>
                                      <p:cBhvr>
                                        <p:cTn id="220" dur="1" fill="hold">
                                          <p:stCondLst>
                                            <p:cond delay="499"/>
                                          </p:stCondLst>
                                        </p:cTn>
                                        <p:tgtEl>
                                          <p:spTgt spid="82"/>
                                        </p:tgtEl>
                                        <p:attrNameLst>
                                          <p:attrName>style.visibility</p:attrName>
                                        </p:attrNameLst>
                                      </p:cBhvr>
                                      <p:to>
                                        <p:strVal val="hidden"/>
                                      </p:to>
                                    </p:set>
                                  </p:childTnLst>
                                </p:cTn>
                              </p:par>
                              <p:par>
                                <p:cTn id="221" presetID="10" presetClass="exit" presetSubtype="0" fill="hold" grpId="1" nodeType="withEffect">
                                  <p:stCondLst>
                                    <p:cond delay="0"/>
                                  </p:stCondLst>
                                  <p:childTnLst>
                                    <p:animEffect transition="out" filter="fade">
                                      <p:cBhvr>
                                        <p:cTn id="222" dur="500"/>
                                        <p:tgtEl>
                                          <p:spTgt spid="83"/>
                                        </p:tgtEl>
                                      </p:cBhvr>
                                    </p:animEffect>
                                    <p:set>
                                      <p:cBhvr>
                                        <p:cTn id="223" dur="1" fill="hold">
                                          <p:stCondLst>
                                            <p:cond delay="499"/>
                                          </p:stCondLst>
                                        </p:cTn>
                                        <p:tgtEl>
                                          <p:spTgt spid="83"/>
                                        </p:tgtEl>
                                        <p:attrNameLst>
                                          <p:attrName>style.visibility</p:attrName>
                                        </p:attrNameLst>
                                      </p:cBhvr>
                                      <p:to>
                                        <p:strVal val="hidden"/>
                                      </p:to>
                                    </p:set>
                                  </p:childTnLst>
                                </p:cTn>
                              </p:par>
                              <p:par>
                                <p:cTn id="224" presetID="10" presetClass="exit" presetSubtype="0" fill="hold" grpId="1" nodeType="withEffect">
                                  <p:stCondLst>
                                    <p:cond delay="0"/>
                                  </p:stCondLst>
                                  <p:childTnLst>
                                    <p:animEffect transition="out" filter="fade">
                                      <p:cBhvr>
                                        <p:cTn id="225" dur="500"/>
                                        <p:tgtEl>
                                          <p:spTgt spid="84"/>
                                        </p:tgtEl>
                                      </p:cBhvr>
                                    </p:animEffect>
                                    <p:set>
                                      <p:cBhvr>
                                        <p:cTn id="226" dur="1" fill="hold">
                                          <p:stCondLst>
                                            <p:cond delay="499"/>
                                          </p:stCondLst>
                                        </p:cTn>
                                        <p:tgtEl>
                                          <p:spTgt spid="84"/>
                                        </p:tgtEl>
                                        <p:attrNameLst>
                                          <p:attrName>style.visibility</p:attrName>
                                        </p:attrNameLst>
                                      </p:cBhvr>
                                      <p:to>
                                        <p:strVal val="hidden"/>
                                      </p:to>
                                    </p:set>
                                  </p:childTnLst>
                                </p:cTn>
                              </p:par>
                              <p:par>
                                <p:cTn id="227" presetID="10" presetClass="exit" presetSubtype="0" fill="hold" grpId="1" nodeType="withEffect">
                                  <p:stCondLst>
                                    <p:cond delay="0"/>
                                  </p:stCondLst>
                                  <p:childTnLst>
                                    <p:animEffect transition="out" filter="fade">
                                      <p:cBhvr>
                                        <p:cTn id="228" dur="500"/>
                                        <p:tgtEl>
                                          <p:spTgt spid="85"/>
                                        </p:tgtEl>
                                      </p:cBhvr>
                                    </p:animEffect>
                                    <p:set>
                                      <p:cBhvr>
                                        <p:cTn id="229" dur="1" fill="hold">
                                          <p:stCondLst>
                                            <p:cond delay="499"/>
                                          </p:stCondLst>
                                        </p:cTn>
                                        <p:tgtEl>
                                          <p:spTgt spid="85"/>
                                        </p:tgtEl>
                                        <p:attrNameLst>
                                          <p:attrName>style.visibility</p:attrName>
                                        </p:attrNameLst>
                                      </p:cBhvr>
                                      <p:to>
                                        <p:strVal val="hidden"/>
                                      </p:to>
                                    </p:set>
                                  </p:childTnLst>
                                </p:cTn>
                              </p:par>
                              <p:par>
                                <p:cTn id="230" presetID="10" presetClass="exit" presetSubtype="0" fill="hold" grpId="1" nodeType="withEffect">
                                  <p:stCondLst>
                                    <p:cond delay="0"/>
                                  </p:stCondLst>
                                  <p:childTnLst>
                                    <p:animEffect transition="out" filter="fade">
                                      <p:cBhvr>
                                        <p:cTn id="231" dur="500"/>
                                        <p:tgtEl>
                                          <p:spTgt spid="86"/>
                                        </p:tgtEl>
                                      </p:cBhvr>
                                    </p:animEffect>
                                    <p:set>
                                      <p:cBhvr>
                                        <p:cTn id="232" dur="1" fill="hold">
                                          <p:stCondLst>
                                            <p:cond delay="499"/>
                                          </p:stCondLst>
                                        </p:cTn>
                                        <p:tgtEl>
                                          <p:spTgt spid="86"/>
                                        </p:tgtEl>
                                        <p:attrNameLst>
                                          <p:attrName>style.visibility</p:attrName>
                                        </p:attrNameLst>
                                      </p:cBhvr>
                                      <p:to>
                                        <p:strVal val="hidden"/>
                                      </p:to>
                                    </p:set>
                                  </p:childTnLst>
                                </p:cTn>
                              </p:par>
                              <p:par>
                                <p:cTn id="233" presetID="10" presetClass="exit" presetSubtype="0" fill="hold" grpId="1" nodeType="withEffect">
                                  <p:stCondLst>
                                    <p:cond delay="0"/>
                                  </p:stCondLst>
                                  <p:childTnLst>
                                    <p:animEffect transition="out" filter="fade">
                                      <p:cBhvr>
                                        <p:cTn id="234" dur="500"/>
                                        <p:tgtEl>
                                          <p:spTgt spid="87"/>
                                        </p:tgtEl>
                                      </p:cBhvr>
                                    </p:animEffect>
                                    <p:set>
                                      <p:cBhvr>
                                        <p:cTn id="235" dur="1" fill="hold">
                                          <p:stCondLst>
                                            <p:cond delay="499"/>
                                          </p:stCondLst>
                                        </p:cTn>
                                        <p:tgtEl>
                                          <p:spTgt spid="87"/>
                                        </p:tgtEl>
                                        <p:attrNameLst>
                                          <p:attrName>style.visibility</p:attrName>
                                        </p:attrNameLst>
                                      </p:cBhvr>
                                      <p:to>
                                        <p:strVal val="hidden"/>
                                      </p:to>
                                    </p:set>
                                  </p:childTnLst>
                                </p:cTn>
                              </p:par>
                              <p:par>
                                <p:cTn id="236" presetID="10" presetClass="exit" presetSubtype="0" fill="hold" grpId="1" nodeType="withEffect">
                                  <p:stCondLst>
                                    <p:cond delay="0"/>
                                  </p:stCondLst>
                                  <p:childTnLst>
                                    <p:animEffect transition="out" filter="fade">
                                      <p:cBhvr>
                                        <p:cTn id="237" dur="500"/>
                                        <p:tgtEl>
                                          <p:spTgt spid="89"/>
                                        </p:tgtEl>
                                      </p:cBhvr>
                                    </p:animEffect>
                                    <p:set>
                                      <p:cBhvr>
                                        <p:cTn id="238" dur="1" fill="hold">
                                          <p:stCondLst>
                                            <p:cond delay="499"/>
                                          </p:stCondLst>
                                        </p:cTn>
                                        <p:tgtEl>
                                          <p:spTgt spid="89"/>
                                        </p:tgtEl>
                                        <p:attrNameLst>
                                          <p:attrName>style.visibility</p:attrName>
                                        </p:attrNameLst>
                                      </p:cBhvr>
                                      <p:to>
                                        <p:strVal val="hidden"/>
                                      </p:to>
                                    </p:set>
                                  </p:childTnLst>
                                </p:cTn>
                              </p:par>
                              <p:par>
                                <p:cTn id="239" presetID="10" presetClass="exit" presetSubtype="0" fill="hold" grpId="2" nodeType="withEffect">
                                  <p:stCondLst>
                                    <p:cond delay="0"/>
                                  </p:stCondLst>
                                  <p:childTnLst>
                                    <p:animEffect transition="out" filter="fade">
                                      <p:cBhvr>
                                        <p:cTn id="240" dur="500"/>
                                        <p:tgtEl>
                                          <p:spTgt spid="90"/>
                                        </p:tgtEl>
                                      </p:cBhvr>
                                    </p:animEffect>
                                    <p:set>
                                      <p:cBhvr>
                                        <p:cTn id="241" dur="1" fill="hold">
                                          <p:stCondLst>
                                            <p:cond delay="499"/>
                                          </p:stCondLst>
                                        </p:cTn>
                                        <p:tgtEl>
                                          <p:spTgt spid="90"/>
                                        </p:tgtEl>
                                        <p:attrNameLst>
                                          <p:attrName>style.visibility</p:attrName>
                                        </p:attrNameLst>
                                      </p:cBhvr>
                                      <p:to>
                                        <p:strVal val="hidden"/>
                                      </p:to>
                                    </p:set>
                                  </p:childTnLst>
                                </p:cTn>
                              </p:par>
                              <p:par>
                                <p:cTn id="242" presetID="10" presetClass="exit" presetSubtype="0" fill="hold" grpId="1" nodeType="withEffect">
                                  <p:stCondLst>
                                    <p:cond delay="0"/>
                                  </p:stCondLst>
                                  <p:childTnLst>
                                    <p:animEffect transition="out" filter="fade">
                                      <p:cBhvr>
                                        <p:cTn id="243" dur="500"/>
                                        <p:tgtEl>
                                          <p:spTgt spid="91"/>
                                        </p:tgtEl>
                                      </p:cBhvr>
                                    </p:animEffect>
                                    <p:set>
                                      <p:cBhvr>
                                        <p:cTn id="244" dur="1" fill="hold">
                                          <p:stCondLst>
                                            <p:cond delay="499"/>
                                          </p:stCondLst>
                                        </p:cTn>
                                        <p:tgtEl>
                                          <p:spTgt spid="91"/>
                                        </p:tgtEl>
                                        <p:attrNameLst>
                                          <p:attrName>style.visibility</p:attrName>
                                        </p:attrNameLst>
                                      </p:cBhvr>
                                      <p:to>
                                        <p:strVal val="hidden"/>
                                      </p:to>
                                    </p:set>
                                  </p:childTnLst>
                                </p:cTn>
                              </p:par>
                              <p:par>
                                <p:cTn id="245" presetID="10" presetClass="exit" presetSubtype="0" fill="hold" grpId="1" nodeType="withEffect">
                                  <p:stCondLst>
                                    <p:cond delay="0"/>
                                  </p:stCondLst>
                                  <p:childTnLst>
                                    <p:animEffect transition="out" filter="fade">
                                      <p:cBhvr>
                                        <p:cTn id="246" dur="500"/>
                                        <p:tgtEl>
                                          <p:spTgt spid="92"/>
                                        </p:tgtEl>
                                      </p:cBhvr>
                                    </p:animEffect>
                                    <p:set>
                                      <p:cBhvr>
                                        <p:cTn id="247" dur="1" fill="hold">
                                          <p:stCondLst>
                                            <p:cond delay="499"/>
                                          </p:stCondLst>
                                        </p:cTn>
                                        <p:tgtEl>
                                          <p:spTgt spid="92"/>
                                        </p:tgtEl>
                                        <p:attrNameLst>
                                          <p:attrName>style.visibility</p:attrName>
                                        </p:attrNameLst>
                                      </p:cBhvr>
                                      <p:to>
                                        <p:strVal val="hidden"/>
                                      </p:to>
                                    </p:set>
                                  </p:childTnLst>
                                </p:cTn>
                              </p:par>
                              <p:par>
                                <p:cTn id="248" presetID="10" presetClass="exit" presetSubtype="0" fill="hold" grpId="1" nodeType="withEffect">
                                  <p:stCondLst>
                                    <p:cond delay="0"/>
                                  </p:stCondLst>
                                  <p:childTnLst>
                                    <p:animEffect transition="out" filter="fade">
                                      <p:cBhvr>
                                        <p:cTn id="249" dur="500"/>
                                        <p:tgtEl>
                                          <p:spTgt spid="93"/>
                                        </p:tgtEl>
                                      </p:cBhvr>
                                    </p:animEffect>
                                    <p:set>
                                      <p:cBhvr>
                                        <p:cTn id="250" dur="1" fill="hold">
                                          <p:stCondLst>
                                            <p:cond delay="499"/>
                                          </p:stCondLst>
                                        </p:cTn>
                                        <p:tgtEl>
                                          <p:spTgt spid="93"/>
                                        </p:tgtEl>
                                        <p:attrNameLst>
                                          <p:attrName>style.visibility</p:attrName>
                                        </p:attrNameLst>
                                      </p:cBhvr>
                                      <p:to>
                                        <p:strVal val="hidden"/>
                                      </p:to>
                                    </p:set>
                                  </p:childTnLst>
                                </p:cTn>
                              </p:par>
                              <p:par>
                                <p:cTn id="251" presetID="10" presetClass="exit" presetSubtype="0" fill="hold" grpId="1" nodeType="withEffect">
                                  <p:stCondLst>
                                    <p:cond delay="0"/>
                                  </p:stCondLst>
                                  <p:childTnLst>
                                    <p:animEffect transition="out" filter="fade">
                                      <p:cBhvr>
                                        <p:cTn id="252" dur="500"/>
                                        <p:tgtEl>
                                          <p:spTgt spid="94"/>
                                        </p:tgtEl>
                                      </p:cBhvr>
                                    </p:animEffect>
                                    <p:set>
                                      <p:cBhvr>
                                        <p:cTn id="253" dur="1" fill="hold">
                                          <p:stCondLst>
                                            <p:cond delay="499"/>
                                          </p:stCondLst>
                                        </p:cTn>
                                        <p:tgtEl>
                                          <p:spTgt spid="94"/>
                                        </p:tgtEl>
                                        <p:attrNameLst>
                                          <p:attrName>style.visibility</p:attrName>
                                        </p:attrNameLst>
                                      </p:cBhvr>
                                      <p:to>
                                        <p:strVal val="hidden"/>
                                      </p:to>
                                    </p:set>
                                  </p:childTnLst>
                                </p:cTn>
                              </p:par>
                              <p:par>
                                <p:cTn id="254" presetID="10" presetClass="exit" presetSubtype="0" fill="hold" grpId="1" nodeType="withEffect">
                                  <p:stCondLst>
                                    <p:cond delay="0"/>
                                  </p:stCondLst>
                                  <p:childTnLst>
                                    <p:animEffect transition="out" filter="fade">
                                      <p:cBhvr>
                                        <p:cTn id="255" dur="500"/>
                                        <p:tgtEl>
                                          <p:spTgt spid="95"/>
                                        </p:tgtEl>
                                      </p:cBhvr>
                                    </p:animEffect>
                                    <p:set>
                                      <p:cBhvr>
                                        <p:cTn id="256" dur="1" fill="hold">
                                          <p:stCondLst>
                                            <p:cond delay="499"/>
                                          </p:stCondLst>
                                        </p:cTn>
                                        <p:tgtEl>
                                          <p:spTgt spid="95"/>
                                        </p:tgtEl>
                                        <p:attrNameLst>
                                          <p:attrName>style.visibility</p:attrName>
                                        </p:attrNameLst>
                                      </p:cBhvr>
                                      <p:to>
                                        <p:strVal val="hidden"/>
                                      </p:to>
                                    </p:set>
                                  </p:childTnLst>
                                </p:cTn>
                              </p:par>
                              <p:par>
                                <p:cTn id="257" presetID="10" presetClass="exit" presetSubtype="0" fill="hold" grpId="2" nodeType="withEffect">
                                  <p:stCondLst>
                                    <p:cond delay="0"/>
                                  </p:stCondLst>
                                  <p:childTnLst>
                                    <p:animEffect transition="out" filter="fade">
                                      <p:cBhvr>
                                        <p:cTn id="258" dur="500"/>
                                        <p:tgtEl>
                                          <p:spTgt spid="96"/>
                                        </p:tgtEl>
                                      </p:cBhvr>
                                    </p:animEffect>
                                    <p:set>
                                      <p:cBhvr>
                                        <p:cTn id="259" dur="1" fill="hold">
                                          <p:stCondLst>
                                            <p:cond delay="499"/>
                                          </p:stCondLst>
                                        </p:cTn>
                                        <p:tgtEl>
                                          <p:spTgt spid="96"/>
                                        </p:tgtEl>
                                        <p:attrNameLst>
                                          <p:attrName>style.visibility</p:attrName>
                                        </p:attrNameLst>
                                      </p:cBhvr>
                                      <p:to>
                                        <p:strVal val="hidden"/>
                                      </p:to>
                                    </p:set>
                                  </p:childTnLst>
                                </p:cTn>
                              </p:par>
                              <p:par>
                                <p:cTn id="260" presetID="10" presetClass="exit" presetSubtype="0" fill="hold" grpId="3" nodeType="withEffect">
                                  <p:stCondLst>
                                    <p:cond delay="0"/>
                                  </p:stCondLst>
                                  <p:childTnLst>
                                    <p:animEffect transition="out" filter="fade">
                                      <p:cBhvr>
                                        <p:cTn id="261" dur="500"/>
                                        <p:tgtEl>
                                          <p:spTgt spid="38"/>
                                        </p:tgtEl>
                                      </p:cBhvr>
                                    </p:animEffect>
                                    <p:set>
                                      <p:cBhvr>
                                        <p:cTn id="262" dur="1" fill="hold">
                                          <p:stCondLst>
                                            <p:cond delay="499"/>
                                          </p:stCondLst>
                                        </p:cTn>
                                        <p:tgtEl>
                                          <p:spTgt spid="38"/>
                                        </p:tgtEl>
                                        <p:attrNameLst>
                                          <p:attrName>style.visibility</p:attrName>
                                        </p:attrNameLst>
                                      </p:cBhvr>
                                      <p:to>
                                        <p:strVal val="hidden"/>
                                      </p:to>
                                    </p:set>
                                  </p:childTnLst>
                                </p:cTn>
                              </p:par>
                              <p:par>
                                <p:cTn id="263" presetID="10" presetClass="exit" presetSubtype="0" fill="hold" grpId="2" nodeType="withEffect">
                                  <p:stCondLst>
                                    <p:cond delay="0"/>
                                  </p:stCondLst>
                                  <p:childTnLst>
                                    <p:animEffect transition="out" filter="fade">
                                      <p:cBhvr>
                                        <p:cTn id="264" dur="500"/>
                                        <p:tgtEl>
                                          <p:spTgt spid="100"/>
                                        </p:tgtEl>
                                      </p:cBhvr>
                                    </p:animEffect>
                                    <p:set>
                                      <p:cBhvr>
                                        <p:cTn id="265" dur="1" fill="hold">
                                          <p:stCondLst>
                                            <p:cond delay="499"/>
                                          </p:stCondLst>
                                        </p:cTn>
                                        <p:tgtEl>
                                          <p:spTgt spid="100"/>
                                        </p:tgtEl>
                                        <p:attrNameLst>
                                          <p:attrName>style.visibility</p:attrName>
                                        </p:attrNameLst>
                                      </p:cBhvr>
                                      <p:to>
                                        <p:strVal val="hidden"/>
                                      </p:to>
                                    </p:set>
                                  </p:childTnLst>
                                </p:cTn>
                              </p:par>
                              <p:par>
                                <p:cTn id="266" presetID="10" presetClass="exit" presetSubtype="0" fill="hold" grpId="4" nodeType="withEffect">
                                  <p:stCondLst>
                                    <p:cond delay="0"/>
                                  </p:stCondLst>
                                  <p:childTnLst>
                                    <p:animEffect transition="out" filter="fade">
                                      <p:cBhvr>
                                        <p:cTn id="267" dur="500"/>
                                        <p:tgtEl>
                                          <p:spTgt spid="99"/>
                                        </p:tgtEl>
                                      </p:cBhvr>
                                    </p:animEffect>
                                    <p:set>
                                      <p:cBhvr>
                                        <p:cTn id="268" dur="1" fill="hold">
                                          <p:stCondLst>
                                            <p:cond delay="499"/>
                                          </p:stCondLst>
                                        </p:cTn>
                                        <p:tgtEl>
                                          <p:spTgt spid="99"/>
                                        </p:tgtEl>
                                        <p:attrNameLst>
                                          <p:attrName>style.visibility</p:attrName>
                                        </p:attrNameLst>
                                      </p:cBhvr>
                                      <p:to>
                                        <p:strVal val="hidden"/>
                                      </p:to>
                                    </p:set>
                                  </p:childTnLst>
                                </p:cTn>
                              </p:par>
                              <p:par>
                                <p:cTn id="269" presetID="10" presetClass="exit" presetSubtype="0" fill="hold" grpId="3" nodeType="withEffect">
                                  <p:stCondLst>
                                    <p:cond delay="0"/>
                                  </p:stCondLst>
                                  <p:childTnLst>
                                    <p:animEffect transition="out" filter="fade">
                                      <p:cBhvr>
                                        <p:cTn id="270" dur="500"/>
                                        <p:tgtEl>
                                          <p:spTgt spid="101"/>
                                        </p:tgtEl>
                                      </p:cBhvr>
                                    </p:animEffect>
                                    <p:set>
                                      <p:cBhvr>
                                        <p:cTn id="271" dur="1" fill="hold">
                                          <p:stCondLst>
                                            <p:cond delay="499"/>
                                          </p:stCondLst>
                                        </p:cTn>
                                        <p:tgtEl>
                                          <p:spTgt spid="101"/>
                                        </p:tgtEl>
                                        <p:attrNameLst>
                                          <p:attrName>style.visibility</p:attrName>
                                        </p:attrNameLst>
                                      </p:cBhvr>
                                      <p:to>
                                        <p:strVal val="hidden"/>
                                      </p:to>
                                    </p:set>
                                  </p:childTnLst>
                                </p:cTn>
                              </p:par>
                              <p:par>
                                <p:cTn id="272" presetID="10" presetClass="exit" presetSubtype="0" fill="hold" grpId="2" nodeType="withEffect">
                                  <p:stCondLst>
                                    <p:cond delay="0"/>
                                  </p:stCondLst>
                                  <p:childTnLst>
                                    <p:animEffect transition="out" filter="fade">
                                      <p:cBhvr>
                                        <p:cTn id="273" dur="500"/>
                                        <p:tgtEl>
                                          <p:spTgt spid="102"/>
                                        </p:tgtEl>
                                      </p:cBhvr>
                                    </p:animEffect>
                                    <p:set>
                                      <p:cBhvr>
                                        <p:cTn id="274" dur="1" fill="hold">
                                          <p:stCondLst>
                                            <p:cond delay="499"/>
                                          </p:stCondLst>
                                        </p:cTn>
                                        <p:tgtEl>
                                          <p:spTgt spid="102"/>
                                        </p:tgtEl>
                                        <p:attrNameLst>
                                          <p:attrName>style.visibility</p:attrName>
                                        </p:attrNameLst>
                                      </p:cBhvr>
                                      <p:to>
                                        <p:strVal val="hidden"/>
                                      </p:to>
                                    </p:set>
                                  </p:childTnLst>
                                </p:cTn>
                              </p:par>
                              <p:par>
                                <p:cTn id="275" presetID="10" presetClass="exit" presetSubtype="0" fill="hold" grpId="2" nodeType="withEffect">
                                  <p:stCondLst>
                                    <p:cond delay="0"/>
                                  </p:stCondLst>
                                  <p:childTnLst>
                                    <p:animEffect transition="out" filter="fade">
                                      <p:cBhvr>
                                        <p:cTn id="276" dur="500"/>
                                        <p:tgtEl>
                                          <p:spTgt spid="103"/>
                                        </p:tgtEl>
                                      </p:cBhvr>
                                    </p:animEffect>
                                    <p:set>
                                      <p:cBhvr>
                                        <p:cTn id="277" dur="1" fill="hold">
                                          <p:stCondLst>
                                            <p:cond delay="499"/>
                                          </p:stCondLst>
                                        </p:cTn>
                                        <p:tgtEl>
                                          <p:spTgt spid="103"/>
                                        </p:tgtEl>
                                        <p:attrNameLst>
                                          <p:attrName>style.visibility</p:attrName>
                                        </p:attrNameLst>
                                      </p:cBhvr>
                                      <p:to>
                                        <p:strVal val="hidden"/>
                                      </p:to>
                                    </p:set>
                                  </p:childTnLst>
                                </p:cTn>
                              </p:par>
                              <p:par>
                                <p:cTn id="278" presetID="10" presetClass="exit" presetSubtype="0" fill="hold" grpId="2" nodeType="withEffect">
                                  <p:stCondLst>
                                    <p:cond delay="0"/>
                                  </p:stCondLst>
                                  <p:childTnLst>
                                    <p:animEffect transition="out" filter="fade">
                                      <p:cBhvr>
                                        <p:cTn id="279" dur="500"/>
                                        <p:tgtEl>
                                          <p:spTgt spid="104"/>
                                        </p:tgtEl>
                                      </p:cBhvr>
                                    </p:animEffect>
                                    <p:set>
                                      <p:cBhvr>
                                        <p:cTn id="280" dur="1" fill="hold">
                                          <p:stCondLst>
                                            <p:cond delay="499"/>
                                          </p:stCondLst>
                                        </p:cTn>
                                        <p:tgtEl>
                                          <p:spTgt spid="104"/>
                                        </p:tgtEl>
                                        <p:attrNameLst>
                                          <p:attrName>style.visibility</p:attrName>
                                        </p:attrNameLst>
                                      </p:cBhvr>
                                      <p:to>
                                        <p:strVal val="hidden"/>
                                      </p:to>
                                    </p:set>
                                  </p:childTnLst>
                                </p:cTn>
                              </p:par>
                              <p:par>
                                <p:cTn id="281" presetID="10" presetClass="exit" presetSubtype="0" fill="hold" nodeType="withEffect">
                                  <p:stCondLst>
                                    <p:cond delay="0"/>
                                  </p:stCondLst>
                                  <p:childTnLst>
                                    <p:animEffect transition="out" filter="fade">
                                      <p:cBhvr>
                                        <p:cTn id="282" dur="500"/>
                                        <p:tgtEl>
                                          <p:spTgt spid="97"/>
                                        </p:tgtEl>
                                      </p:cBhvr>
                                    </p:animEffect>
                                    <p:set>
                                      <p:cBhvr>
                                        <p:cTn id="283" dur="1" fill="hold">
                                          <p:stCondLst>
                                            <p:cond delay="499"/>
                                          </p:stCondLst>
                                        </p:cTn>
                                        <p:tgtEl>
                                          <p:spTgt spid="97"/>
                                        </p:tgtEl>
                                        <p:attrNameLst>
                                          <p:attrName>style.visibility</p:attrName>
                                        </p:attrNameLst>
                                      </p:cBhvr>
                                      <p:to>
                                        <p:strVal val="hidden"/>
                                      </p:to>
                                    </p:set>
                                  </p:childTnLst>
                                </p:cTn>
                              </p:par>
                              <p:par>
                                <p:cTn id="284" presetID="10" presetClass="exit" presetSubtype="0" fill="hold" grpId="1" nodeType="withEffect">
                                  <p:stCondLst>
                                    <p:cond delay="0"/>
                                  </p:stCondLst>
                                  <p:childTnLst>
                                    <p:animEffect transition="out" filter="fade">
                                      <p:cBhvr>
                                        <p:cTn id="285" dur="500"/>
                                        <p:tgtEl>
                                          <p:spTgt spid="98"/>
                                        </p:tgtEl>
                                      </p:cBhvr>
                                    </p:animEffect>
                                    <p:set>
                                      <p:cBhvr>
                                        <p:cTn id="286" dur="1" fill="hold">
                                          <p:stCondLst>
                                            <p:cond delay="499"/>
                                          </p:stCondLst>
                                        </p:cTn>
                                        <p:tgtEl>
                                          <p:spTgt spid="98"/>
                                        </p:tgtEl>
                                        <p:attrNameLst>
                                          <p:attrName>style.visibility</p:attrName>
                                        </p:attrNameLst>
                                      </p:cBhvr>
                                      <p:to>
                                        <p:strVal val="hidden"/>
                                      </p:to>
                                    </p:set>
                                  </p:childTnLst>
                                </p:cTn>
                              </p:par>
                              <p:par>
                                <p:cTn id="287" presetID="10" presetClass="exit" presetSubtype="0" fill="hold" grpId="1" nodeType="withEffect">
                                  <p:stCondLst>
                                    <p:cond delay="0"/>
                                  </p:stCondLst>
                                  <p:childTnLst>
                                    <p:animEffect transition="out" filter="fade">
                                      <p:cBhvr>
                                        <p:cTn id="288" dur="500"/>
                                        <p:tgtEl>
                                          <p:spTgt spid="88"/>
                                        </p:tgtEl>
                                      </p:cBhvr>
                                    </p:animEffect>
                                    <p:set>
                                      <p:cBhvr>
                                        <p:cTn id="289" dur="1" fill="hold">
                                          <p:stCondLst>
                                            <p:cond delay="499"/>
                                          </p:stCondLst>
                                        </p:cTn>
                                        <p:tgtEl>
                                          <p:spTgt spid="88"/>
                                        </p:tgtEl>
                                        <p:attrNameLst>
                                          <p:attrName>style.visibility</p:attrName>
                                        </p:attrNameLst>
                                      </p:cBhvr>
                                      <p:to>
                                        <p:strVal val="hidden"/>
                                      </p:to>
                                    </p:set>
                                  </p:childTnLst>
                                </p:cTn>
                              </p:par>
                              <p:par>
                                <p:cTn id="290" presetID="10" presetClass="exit" presetSubtype="0" fill="hold" nodeType="withEffect">
                                  <p:stCondLst>
                                    <p:cond delay="0"/>
                                  </p:stCondLst>
                                  <p:childTnLst>
                                    <p:animEffect transition="out" filter="fade">
                                      <p:cBhvr>
                                        <p:cTn id="291" dur="500"/>
                                        <p:tgtEl>
                                          <p:spTgt spid="106"/>
                                        </p:tgtEl>
                                      </p:cBhvr>
                                    </p:animEffect>
                                    <p:set>
                                      <p:cBhvr>
                                        <p:cTn id="292" dur="1" fill="hold">
                                          <p:stCondLst>
                                            <p:cond delay="499"/>
                                          </p:stCondLst>
                                        </p:cTn>
                                        <p:tgtEl>
                                          <p:spTgt spid="106"/>
                                        </p:tgtEl>
                                        <p:attrNameLst>
                                          <p:attrName>style.visibility</p:attrName>
                                        </p:attrNameLst>
                                      </p:cBhvr>
                                      <p:to>
                                        <p:strVal val="hidden"/>
                                      </p:to>
                                    </p:set>
                                  </p:childTnLst>
                                </p:cTn>
                              </p:par>
                              <p:par>
                                <p:cTn id="293" presetID="10" presetClass="exit" presetSubtype="0" fill="hold" nodeType="withEffect">
                                  <p:stCondLst>
                                    <p:cond delay="0"/>
                                  </p:stCondLst>
                                  <p:childTnLst>
                                    <p:animEffect transition="out" filter="fade">
                                      <p:cBhvr>
                                        <p:cTn id="294" dur="500"/>
                                        <p:tgtEl>
                                          <p:spTgt spid="108"/>
                                        </p:tgtEl>
                                      </p:cBhvr>
                                    </p:animEffect>
                                    <p:set>
                                      <p:cBhvr>
                                        <p:cTn id="295" dur="1" fill="hold">
                                          <p:stCondLst>
                                            <p:cond delay="499"/>
                                          </p:stCondLst>
                                        </p:cTn>
                                        <p:tgtEl>
                                          <p:spTgt spid="108"/>
                                        </p:tgtEl>
                                        <p:attrNameLst>
                                          <p:attrName>style.visibility</p:attrName>
                                        </p:attrNameLst>
                                      </p:cBhvr>
                                      <p:to>
                                        <p:strVal val="hidden"/>
                                      </p:to>
                                    </p:set>
                                  </p:childTnLst>
                                </p:cTn>
                              </p:par>
                              <p:par>
                                <p:cTn id="296" presetID="10" presetClass="exit" presetSubtype="0" fill="hold" nodeType="withEffect">
                                  <p:stCondLst>
                                    <p:cond delay="0"/>
                                  </p:stCondLst>
                                  <p:childTnLst>
                                    <p:animEffect transition="out" filter="fade">
                                      <p:cBhvr>
                                        <p:cTn id="297" dur="500"/>
                                        <p:tgtEl>
                                          <p:spTgt spid="105"/>
                                        </p:tgtEl>
                                      </p:cBhvr>
                                    </p:animEffect>
                                    <p:set>
                                      <p:cBhvr>
                                        <p:cTn id="298" dur="1" fill="hold">
                                          <p:stCondLst>
                                            <p:cond delay="499"/>
                                          </p:stCondLst>
                                        </p:cTn>
                                        <p:tgtEl>
                                          <p:spTgt spid="105"/>
                                        </p:tgtEl>
                                        <p:attrNameLst>
                                          <p:attrName>style.visibility</p:attrName>
                                        </p:attrNameLst>
                                      </p:cBhvr>
                                      <p:to>
                                        <p:strVal val="hidden"/>
                                      </p:to>
                                    </p:set>
                                  </p:childTnLst>
                                </p:cTn>
                              </p:par>
                              <p:par>
                                <p:cTn id="299" presetID="10" presetClass="exit" presetSubtype="0" fill="hold" nodeType="withEffect">
                                  <p:stCondLst>
                                    <p:cond delay="0"/>
                                  </p:stCondLst>
                                  <p:childTnLst>
                                    <p:animEffect transition="out" filter="fade">
                                      <p:cBhvr>
                                        <p:cTn id="300" dur="500"/>
                                        <p:tgtEl>
                                          <p:spTgt spid="107"/>
                                        </p:tgtEl>
                                      </p:cBhvr>
                                    </p:animEffect>
                                    <p:set>
                                      <p:cBhvr>
                                        <p:cTn id="301" dur="1" fill="hold">
                                          <p:stCondLst>
                                            <p:cond delay="499"/>
                                          </p:stCondLst>
                                        </p:cTn>
                                        <p:tgtEl>
                                          <p:spTgt spid="107"/>
                                        </p:tgtEl>
                                        <p:attrNameLst>
                                          <p:attrName>style.visibility</p:attrName>
                                        </p:attrNameLst>
                                      </p:cBhvr>
                                      <p:to>
                                        <p:strVal val="hidden"/>
                                      </p:to>
                                    </p:set>
                                  </p:childTnLst>
                                </p:cTn>
                              </p:par>
                              <p:par>
                                <p:cTn id="302" presetID="10" presetClass="exit" presetSubtype="0" fill="hold" nodeType="withEffect">
                                  <p:stCondLst>
                                    <p:cond delay="0"/>
                                  </p:stCondLst>
                                  <p:childTnLst>
                                    <p:animEffect transition="out" filter="fade">
                                      <p:cBhvr>
                                        <p:cTn id="303" dur="500"/>
                                        <p:tgtEl>
                                          <p:spTgt spid="109"/>
                                        </p:tgtEl>
                                      </p:cBhvr>
                                    </p:animEffect>
                                    <p:set>
                                      <p:cBhvr>
                                        <p:cTn id="304" dur="1" fill="hold">
                                          <p:stCondLst>
                                            <p:cond delay="499"/>
                                          </p:stCondLst>
                                        </p:cTn>
                                        <p:tgtEl>
                                          <p:spTgt spid="109"/>
                                        </p:tgtEl>
                                        <p:attrNameLst>
                                          <p:attrName>style.visibility</p:attrName>
                                        </p:attrNameLst>
                                      </p:cBhvr>
                                      <p:to>
                                        <p:strVal val="hidden"/>
                                      </p:to>
                                    </p:set>
                                  </p:childTnLst>
                                </p:cTn>
                              </p:par>
                              <p:par>
                                <p:cTn id="305" presetID="1" presetClass="entr" presetSubtype="0" fill="hold" nodeType="withEffect">
                                  <p:stCondLst>
                                    <p:cond delay="0"/>
                                  </p:stCondLst>
                                  <p:childTnLst>
                                    <p:set>
                                      <p:cBhvr>
                                        <p:cTn id="306" dur="1" fill="hold">
                                          <p:stCondLst>
                                            <p:cond delay="0"/>
                                          </p:stCondLst>
                                        </p:cTn>
                                        <p:tgtEl>
                                          <p:spTgt spid="130"/>
                                        </p:tgtEl>
                                        <p:attrNameLst>
                                          <p:attrName>style.visibility</p:attrName>
                                        </p:attrNameLst>
                                      </p:cBhvr>
                                      <p:to>
                                        <p:strVal val="visible"/>
                                      </p:to>
                                    </p:set>
                                  </p:childTnLst>
                                </p:cTn>
                              </p:par>
                              <p:par>
                                <p:cTn id="307" presetID="1" presetClass="entr" presetSubtype="0" fill="hold" nodeType="withEffect">
                                  <p:stCondLst>
                                    <p:cond delay="0"/>
                                  </p:stCondLst>
                                  <p:childTnLst>
                                    <p:set>
                                      <p:cBhvr>
                                        <p:cTn id="308" dur="1" fill="hold">
                                          <p:stCondLst>
                                            <p:cond delay="0"/>
                                          </p:stCondLst>
                                        </p:cTn>
                                        <p:tgtEl>
                                          <p:spTgt spid="131"/>
                                        </p:tgtEl>
                                        <p:attrNameLst>
                                          <p:attrName>style.visibility</p:attrName>
                                        </p:attrNameLst>
                                      </p:cBhvr>
                                      <p:to>
                                        <p:strVal val="visible"/>
                                      </p:to>
                                    </p:set>
                                  </p:childTnLst>
                                </p:cTn>
                              </p:par>
                              <p:par>
                                <p:cTn id="309" presetID="1" presetClass="entr" presetSubtype="0" fill="hold" nodeType="withEffect">
                                  <p:stCondLst>
                                    <p:cond delay="0"/>
                                  </p:stCondLst>
                                  <p:childTnLst>
                                    <p:set>
                                      <p:cBhvr>
                                        <p:cTn id="310" dur="1" fill="hold">
                                          <p:stCondLst>
                                            <p:cond delay="0"/>
                                          </p:stCondLst>
                                        </p:cTn>
                                        <p:tgtEl>
                                          <p:spTgt spid="132"/>
                                        </p:tgtEl>
                                        <p:attrNameLst>
                                          <p:attrName>style.visibility</p:attrName>
                                        </p:attrNameLst>
                                      </p:cBhvr>
                                      <p:to>
                                        <p:strVal val="visible"/>
                                      </p:to>
                                    </p:set>
                                  </p:childTnLst>
                                </p:cTn>
                              </p:par>
                              <p:par>
                                <p:cTn id="311" presetID="1" presetClass="entr" presetSubtype="0" fill="hold" nodeType="withEffect">
                                  <p:stCondLst>
                                    <p:cond delay="0"/>
                                  </p:stCondLst>
                                  <p:childTnLst>
                                    <p:set>
                                      <p:cBhvr>
                                        <p:cTn id="312" dur="1" fill="hold">
                                          <p:stCondLst>
                                            <p:cond delay="0"/>
                                          </p:stCondLst>
                                        </p:cTn>
                                        <p:tgtEl>
                                          <p:spTgt spid="133"/>
                                        </p:tgtEl>
                                        <p:attrNameLst>
                                          <p:attrName>style.visibility</p:attrName>
                                        </p:attrNameLst>
                                      </p:cBhvr>
                                      <p:to>
                                        <p:strVal val="visible"/>
                                      </p:to>
                                    </p:set>
                                  </p:childTnLst>
                                </p:cTn>
                              </p:par>
                              <p:par>
                                <p:cTn id="313" presetID="1" presetClass="entr" presetSubtype="0" fill="hold" nodeType="withEffect">
                                  <p:stCondLst>
                                    <p:cond delay="0"/>
                                  </p:stCondLst>
                                  <p:childTnLst>
                                    <p:set>
                                      <p:cBhvr>
                                        <p:cTn id="314" dur="1" fill="hold">
                                          <p:stCondLst>
                                            <p:cond delay="0"/>
                                          </p:stCondLst>
                                        </p:cTn>
                                        <p:tgtEl>
                                          <p:spTgt spid="134"/>
                                        </p:tgtEl>
                                        <p:attrNameLst>
                                          <p:attrName>style.visibility</p:attrName>
                                        </p:attrNameLst>
                                      </p:cBhvr>
                                      <p:to>
                                        <p:strVal val="visible"/>
                                      </p:to>
                                    </p:set>
                                  </p:childTnLst>
                                </p:cTn>
                              </p:par>
                              <p:par>
                                <p:cTn id="315" presetID="1" presetClass="entr" presetSubtype="0" fill="hold" nodeType="withEffect">
                                  <p:stCondLst>
                                    <p:cond delay="0"/>
                                  </p:stCondLst>
                                  <p:childTnLst>
                                    <p:set>
                                      <p:cBhvr>
                                        <p:cTn id="316" dur="1" fill="hold">
                                          <p:stCondLst>
                                            <p:cond delay="0"/>
                                          </p:stCondLst>
                                        </p:cTn>
                                        <p:tgtEl>
                                          <p:spTgt spid="135"/>
                                        </p:tgtEl>
                                        <p:attrNameLst>
                                          <p:attrName>style.visibility</p:attrName>
                                        </p:attrNameLst>
                                      </p:cBhvr>
                                      <p:to>
                                        <p:strVal val="visible"/>
                                      </p:to>
                                    </p:set>
                                  </p:childTnLst>
                                </p:cTn>
                              </p:par>
                              <p:par>
                                <p:cTn id="317" presetID="1" presetClass="entr" presetSubtype="0" fill="hold" nodeType="withEffect">
                                  <p:stCondLst>
                                    <p:cond delay="0"/>
                                  </p:stCondLst>
                                  <p:childTnLst>
                                    <p:set>
                                      <p:cBhvr>
                                        <p:cTn id="318" dur="1" fill="hold">
                                          <p:stCondLst>
                                            <p:cond delay="0"/>
                                          </p:stCondLst>
                                        </p:cTn>
                                        <p:tgtEl>
                                          <p:spTgt spid="136"/>
                                        </p:tgtEl>
                                        <p:attrNameLst>
                                          <p:attrName>style.visibility</p:attrName>
                                        </p:attrNameLst>
                                      </p:cBhvr>
                                      <p:to>
                                        <p:strVal val="visible"/>
                                      </p:to>
                                    </p:set>
                                  </p:childTnLst>
                                </p:cTn>
                              </p:par>
                              <p:par>
                                <p:cTn id="319" presetID="1" presetClass="entr" presetSubtype="0" fill="hold" nodeType="withEffect">
                                  <p:stCondLst>
                                    <p:cond delay="0"/>
                                  </p:stCondLst>
                                  <p:childTnLst>
                                    <p:set>
                                      <p:cBhvr>
                                        <p:cTn id="320" dur="1" fill="hold">
                                          <p:stCondLst>
                                            <p:cond delay="0"/>
                                          </p:stCondLst>
                                        </p:cTn>
                                        <p:tgtEl>
                                          <p:spTgt spid="137"/>
                                        </p:tgtEl>
                                        <p:attrNameLst>
                                          <p:attrName>style.visibility</p:attrName>
                                        </p:attrNameLst>
                                      </p:cBhvr>
                                      <p:to>
                                        <p:strVal val="visible"/>
                                      </p:to>
                                    </p:set>
                                  </p:childTnLst>
                                </p:cTn>
                              </p:par>
                              <p:par>
                                <p:cTn id="321" presetID="1" presetClass="entr" presetSubtype="0" fill="hold" grpId="0" nodeType="withEffect">
                                  <p:stCondLst>
                                    <p:cond delay="0"/>
                                  </p:stCondLst>
                                  <p:childTnLst>
                                    <p:set>
                                      <p:cBhvr>
                                        <p:cTn id="322" dur="1" fill="hold">
                                          <p:stCondLst>
                                            <p:cond delay="0"/>
                                          </p:stCondLst>
                                        </p:cTn>
                                        <p:tgtEl>
                                          <p:spTgt spid="138"/>
                                        </p:tgtEl>
                                        <p:attrNameLst>
                                          <p:attrName>style.visibility</p:attrName>
                                        </p:attrNameLst>
                                      </p:cBhvr>
                                      <p:to>
                                        <p:strVal val="visible"/>
                                      </p:to>
                                    </p:set>
                                  </p:childTnLst>
                                </p:cTn>
                              </p:par>
                              <p:par>
                                <p:cTn id="323" presetID="1" presetClass="entr" presetSubtype="0" fill="hold" grpId="0" nodeType="withEffect">
                                  <p:stCondLst>
                                    <p:cond delay="0"/>
                                  </p:stCondLst>
                                  <p:childTnLst>
                                    <p:set>
                                      <p:cBhvr>
                                        <p:cTn id="324" dur="1" fill="hold">
                                          <p:stCondLst>
                                            <p:cond delay="0"/>
                                          </p:stCondLst>
                                        </p:cTn>
                                        <p:tgtEl>
                                          <p:spTgt spid="139"/>
                                        </p:tgtEl>
                                        <p:attrNameLst>
                                          <p:attrName>style.visibility</p:attrName>
                                        </p:attrNameLst>
                                      </p:cBhvr>
                                      <p:to>
                                        <p:strVal val="visible"/>
                                      </p:to>
                                    </p:set>
                                  </p:childTnLst>
                                </p:cTn>
                              </p:par>
                              <p:par>
                                <p:cTn id="325" presetID="1" presetClass="entr" presetSubtype="0" fill="hold" grpId="0" nodeType="withEffect">
                                  <p:stCondLst>
                                    <p:cond delay="0"/>
                                  </p:stCondLst>
                                  <p:childTnLst>
                                    <p:set>
                                      <p:cBhvr>
                                        <p:cTn id="326" dur="1" fill="hold">
                                          <p:stCondLst>
                                            <p:cond delay="0"/>
                                          </p:stCondLst>
                                        </p:cTn>
                                        <p:tgtEl>
                                          <p:spTgt spid="140"/>
                                        </p:tgtEl>
                                        <p:attrNameLst>
                                          <p:attrName>style.visibility</p:attrName>
                                        </p:attrNameLst>
                                      </p:cBhvr>
                                      <p:to>
                                        <p:strVal val="visible"/>
                                      </p:to>
                                    </p:set>
                                  </p:childTnLst>
                                </p:cTn>
                              </p:par>
                              <p:par>
                                <p:cTn id="327" presetID="1" presetClass="entr" presetSubtype="0" fill="hold" grpId="0" nodeType="withEffect">
                                  <p:stCondLst>
                                    <p:cond delay="0"/>
                                  </p:stCondLst>
                                  <p:childTnLst>
                                    <p:set>
                                      <p:cBhvr>
                                        <p:cTn id="328" dur="1" fill="hold">
                                          <p:stCondLst>
                                            <p:cond delay="0"/>
                                          </p:stCondLst>
                                        </p:cTn>
                                        <p:tgtEl>
                                          <p:spTgt spid="141"/>
                                        </p:tgtEl>
                                        <p:attrNameLst>
                                          <p:attrName>style.visibility</p:attrName>
                                        </p:attrNameLst>
                                      </p:cBhvr>
                                      <p:to>
                                        <p:strVal val="visible"/>
                                      </p:to>
                                    </p:set>
                                  </p:childTnLst>
                                </p:cTn>
                              </p:par>
                              <p:par>
                                <p:cTn id="329" presetID="1" presetClass="entr" presetSubtype="0" fill="hold" grpId="0" nodeType="withEffect">
                                  <p:stCondLst>
                                    <p:cond delay="0"/>
                                  </p:stCondLst>
                                  <p:childTnLst>
                                    <p:set>
                                      <p:cBhvr>
                                        <p:cTn id="330" dur="1" fill="hold">
                                          <p:stCondLst>
                                            <p:cond delay="0"/>
                                          </p:stCondLst>
                                        </p:cTn>
                                        <p:tgtEl>
                                          <p:spTgt spid="142"/>
                                        </p:tgtEl>
                                        <p:attrNameLst>
                                          <p:attrName>style.visibility</p:attrName>
                                        </p:attrNameLst>
                                      </p:cBhvr>
                                      <p:to>
                                        <p:strVal val="visible"/>
                                      </p:to>
                                    </p:set>
                                  </p:childTnLst>
                                </p:cTn>
                              </p:par>
                              <p:par>
                                <p:cTn id="331" presetID="1" presetClass="entr" presetSubtype="0" fill="hold" grpId="0" nodeType="withEffect">
                                  <p:stCondLst>
                                    <p:cond delay="0"/>
                                  </p:stCondLst>
                                  <p:childTnLst>
                                    <p:set>
                                      <p:cBhvr>
                                        <p:cTn id="332" dur="1" fill="hold">
                                          <p:stCondLst>
                                            <p:cond delay="0"/>
                                          </p:stCondLst>
                                        </p:cTn>
                                        <p:tgtEl>
                                          <p:spTgt spid="143"/>
                                        </p:tgtEl>
                                        <p:attrNameLst>
                                          <p:attrName>style.visibility</p:attrName>
                                        </p:attrNameLst>
                                      </p:cBhvr>
                                      <p:to>
                                        <p:strVal val="visible"/>
                                      </p:to>
                                    </p:set>
                                  </p:childTnLst>
                                </p:cTn>
                              </p:par>
                              <p:par>
                                <p:cTn id="333" presetID="1" presetClass="entr" presetSubtype="0" fill="hold" grpId="0" nodeType="withEffect">
                                  <p:stCondLst>
                                    <p:cond delay="0"/>
                                  </p:stCondLst>
                                  <p:childTnLst>
                                    <p:set>
                                      <p:cBhvr>
                                        <p:cTn id="334" dur="1" fill="hold">
                                          <p:stCondLst>
                                            <p:cond delay="0"/>
                                          </p:stCondLst>
                                        </p:cTn>
                                        <p:tgtEl>
                                          <p:spTgt spid="144"/>
                                        </p:tgtEl>
                                        <p:attrNameLst>
                                          <p:attrName>style.visibility</p:attrName>
                                        </p:attrNameLst>
                                      </p:cBhvr>
                                      <p:to>
                                        <p:strVal val="visible"/>
                                      </p:to>
                                    </p:set>
                                  </p:childTnLst>
                                </p:cTn>
                              </p:par>
                              <p:par>
                                <p:cTn id="335" presetID="1" presetClass="entr" presetSubtype="0" fill="hold" grpId="0" nodeType="withEffect">
                                  <p:stCondLst>
                                    <p:cond delay="0"/>
                                  </p:stCondLst>
                                  <p:childTnLst>
                                    <p:set>
                                      <p:cBhvr>
                                        <p:cTn id="336" dur="1" fill="hold">
                                          <p:stCondLst>
                                            <p:cond delay="0"/>
                                          </p:stCondLst>
                                        </p:cTn>
                                        <p:tgtEl>
                                          <p:spTgt spid="145"/>
                                        </p:tgtEl>
                                        <p:attrNameLst>
                                          <p:attrName>style.visibility</p:attrName>
                                        </p:attrNameLst>
                                      </p:cBhvr>
                                      <p:to>
                                        <p:strVal val="visible"/>
                                      </p:to>
                                    </p:set>
                                  </p:childTnLst>
                                </p:cTn>
                              </p:par>
                              <p:par>
                                <p:cTn id="337" presetID="1" presetClass="entr" presetSubtype="0" fill="hold" grpId="0" nodeType="withEffect">
                                  <p:stCondLst>
                                    <p:cond delay="0"/>
                                  </p:stCondLst>
                                  <p:childTnLst>
                                    <p:set>
                                      <p:cBhvr>
                                        <p:cTn id="338" dur="1" fill="hold">
                                          <p:stCondLst>
                                            <p:cond delay="0"/>
                                          </p:stCondLst>
                                        </p:cTn>
                                        <p:tgtEl>
                                          <p:spTgt spid="146"/>
                                        </p:tgtEl>
                                        <p:attrNameLst>
                                          <p:attrName>style.visibility</p:attrName>
                                        </p:attrNameLst>
                                      </p:cBhvr>
                                      <p:to>
                                        <p:strVal val="visible"/>
                                      </p:to>
                                    </p:set>
                                  </p:childTnLst>
                                </p:cTn>
                              </p:par>
                              <p:par>
                                <p:cTn id="339" presetID="1" presetClass="entr" presetSubtype="0" fill="hold" grpId="0" nodeType="withEffect">
                                  <p:stCondLst>
                                    <p:cond delay="0"/>
                                  </p:stCondLst>
                                  <p:childTnLst>
                                    <p:set>
                                      <p:cBhvr>
                                        <p:cTn id="340" dur="1" fill="hold">
                                          <p:stCondLst>
                                            <p:cond delay="0"/>
                                          </p:stCondLst>
                                        </p:cTn>
                                        <p:tgtEl>
                                          <p:spTgt spid="147"/>
                                        </p:tgtEl>
                                        <p:attrNameLst>
                                          <p:attrName>style.visibility</p:attrName>
                                        </p:attrNameLst>
                                      </p:cBhvr>
                                      <p:to>
                                        <p:strVal val="visible"/>
                                      </p:to>
                                    </p:set>
                                  </p:childTnLst>
                                </p:cTn>
                              </p:par>
                              <p:par>
                                <p:cTn id="341" presetID="1" presetClass="entr" presetSubtype="0" fill="hold" grpId="0" nodeType="withEffect">
                                  <p:stCondLst>
                                    <p:cond delay="0"/>
                                  </p:stCondLst>
                                  <p:childTnLst>
                                    <p:set>
                                      <p:cBhvr>
                                        <p:cTn id="342" dur="1" fill="hold">
                                          <p:stCondLst>
                                            <p:cond delay="0"/>
                                          </p:stCondLst>
                                        </p:cTn>
                                        <p:tgtEl>
                                          <p:spTgt spid="148"/>
                                        </p:tgtEl>
                                        <p:attrNameLst>
                                          <p:attrName>style.visibility</p:attrName>
                                        </p:attrNameLst>
                                      </p:cBhvr>
                                      <p:to>
                                        <p:strVal val="visible"/>
                                      </p:to>
                                    </p:set>
                                  </p:childTnLst>
                                </p:cTn>
                              </p:par>
                              <p:par>
                                <p:cTn id="343" presetID="1" presetClass="entr" presetSubtype="0" fill="hold" grpId="0" nodeType="withEffect">
                                  <p:stCondLst>
                                    <p:cond delay="0"/>
                                  </p:stCondLst>
                                  <p:childTnLst>
                                    <p:set>
                                      <p:cBhvr>
                                        <p:cTn id="344" dur="1" fill="hold">
                                          <p:stCondLst>
                                            <p:cond delay="0"/>
                                          </p:stCondLst>
                                        </p:cTn>
                                        <p:tgtEl>
                                          <p:spTgt spid="149"/>
                                        </p:tgtEl>
                                        <p:attrNameLst>
                                          <p:attrName>style.visibility</p:attrName>
                                        </p:attrNameLst>
                                      </p:cBhvr>
                                      <p:to>
                                        <p:strVal val="visible"/>
                                      </p:to>
                                    </p:set>
                                  </p:childTnLst>
                                </p:cTn>
                              </p:par>
                            </p:childTnLst>
                          </p:cTn>
                        </p:par>
                      </p:childTnLst>
                    </p:cTn>
                  </p:par>
                  <p:par>
                    <p:cTn id="345" fill="hold">
                      <p:stCondLst>
                        <p:cond delay="indefinite"/>
                      </p:stCondLst>
                      <p:childTnLst>
                        <p:par>
                          <p:cTn id="346" fill="hold">
                            <p:stCondLst>
                              <p:cond delay="0"/>
                            </p:stCondLst>
                            <p:childTnLst>
                              <p:par>
                                <p:cTn id="347" presetID="1" presetClass="entr" presetSubtype="0" fill="hold" nodeType="clickEffect">
                                  <p:stCondLst>
                                    <p:cond delay="0"/>
                                  </p:stCondLst>
                                  <p:childTnLst>
                                    <p:set>
                                      <p:cBhvr>
                                        <p:cTn id="34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49" fill="hold">
                      <p:stCondLst>
                        <p:cond delay="indefinite"/>
                      </p:stCondLst>
                      <p:childTnLst>
                        <p:par>
                          <p:cTn id="350" fill="hold">
                            <p:stCondLst>
                              <p:cond delay="0"/>
                            </p:stCondLst>
                            <p:childTnLst>
                              <p:par>
                                <p:cTn id="351" presetID="1" presetClass="entr" presetSubtype="0" fill="hold" nodeType="clickEffect">
                                  <p:stCondLst>
                                    <p:cond delay="0"/>
                                  </p:stCondLst>
                                  <p:childTnLst>
                                    <p:set>
                                      <p:cBhvr>
                                        <p:cTn id="35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3" fill="hold">
                      <p:stCondLst>
                        <p:cond delay="indefinite"/>
                      </p:stCondLst>
                      <p:childTnLst>
                        <p:par>
                          <p:cTn id="354" fill="hold">
                            <p:stCondLst>
                              <p:cond delay="0"/>
                            </p:stCondLst>
                            <p:childTnLst>
                              <p:par>
                                <p:cTn id="355" presetID="1" presetClass="entr" presetSubtype="0" fill="hold" nodeType="clickEffect">
                                  <p:stCondLst>
                                    <p:cond delay="0"/>
                                  </p:stCondLst>
                                  <p:childTnLst>
                                    <p:set>
                                      <p:cBhvr>
                                        <p:cTn id="35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7" fill="hold">
                      <p:stCondLst>
                        <p:cond delay="indefinite"/>
                      </p:stCondLst>
                      <p:childTnLst>
                        <p:par>
                          <p:cTn id="358" fill="hold">
                            <p:stCondLst>
                              <p:cond delay="0"/>
                            </p:stCondLst>
                            <p:childTnLst>
                              <p:par>
                                <p:cTn id="359" presetID="1" presetClass="entr" presetSubtype="0" fill="hold" nodeType="clickEffect">
                                  <p:stCondLst>
                                    <p:cond delay="0"/>
                                  </p:stCondLst>
                                  <p:childTnLst>
                                    <p:set>
                                      <p:cBhvr>
                                        <p:cTn id="36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61" fill="hold">
                      <p:stCondLst>
                        <p:cond delay="indefinite"/>
                      </p:stCondLst>
                      <p:childTnLst>
                        <p:par>
                          <p:cTn id="362" fill="hold">
                            <p:stCondLst>
                              <p:cond delay="0"/>
                            </p:stCondLst>
                            <p:childTnLst>
                              <p:par>
                                <p:cTn id="363" presetID="1" presetClass="entr" presetSubtype="0" fill="hold" nodeType="clickEffect">
                                  <p:stCondLst>
                                    <p:cond delay="0"/>
                                  </p:stCondLst>
                                  <p:childTnLst>
                                    <p:set>
                                      <p:cBhvr>
                                        <p:cTn id="36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65" fill="hold">
                      <p:stCondLst>
                        <p:cond delay="indefinite"/>
                      </p:stCondLst>
                      <p:childTnLst>
                        <p:par>
                          <p:cTn id="366" fill="hold">
                            <p:stCondLst>
                              <p:cond delay="0"/>
                            </p:stCondLst>
                            <p:childTnLst>
                              <p:par>
                                <p:cTn id="367" presetID="1" presetClass="entr" presetSubtype="0" fill="hold" nodeType="clickEffect">
                                  <p:stCondLst>
                                    <p:cond delay="0"/>
                                  </p:stCondLst>
                                  <p:childTnLst>
                                    <p:set>
                                      <p:cBhvr>
                                        <p:cTn id="36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69" fill="hold">
                      <p:stCondLst>
                        <p:cond delay="indefinite"/>
                      </p:stCondLst>
                      <p:childTnLst>
                        <p:par>
                          <p:cTn id="370" fill="hold">
                            <p:stCondLst>
                              <p:cond delay="0"/>
                            </p:stCondLst>
                            <p:childTnLst>
                              <p:par>
                                <p:cTn id="371" presetID="1" presetClass="entr" presetSubtype="0" fill="hold" nodeType="clickEffect">
                                  <p:stCondLst>
                                    <p:cond delay="0"/>
                                  </p:stCondLst>
                                  <p:childTnLst>
                                    <p:set>
                                      <p:cBhvr>
                                        <p:cTn id="37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3" fill="hold">
                      <p:stCondLst>
                        <p:cond delay="indefinite"/>
                      </p:stCondLst>
                      <p:childTnLst>
                        <p:par>
                          <p:cTn id="374" fill="hold">
                            <p:stCondLst>
                              <p:cond delay="0"/>
                            </p:stCondLst>
                            <p:childTnLst>
                              <p:par>
                                <p:cTn id="375" presetID="1" presetClass="entr" presetSubtype="0" fill="hold" nodeType="clickEffect">
                                  <p:stCondLst>
                                    <p:cond delay="0"/>
                                  </p:stCondLst>
                                  <p:childTnLst>
                                    <p:set>
                                      <p:cBhvr>
                                        <p:cTn id="37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77" fill="hold">
                      <p:stCondLst>
                        <p:cond delay="indefinite"/>
                      </p:stCondLst>
                      <p:childTnLst>
                        <p:par>
                          <p:cTn id="378" fill="hold">
                            <p:stCondLst>
                              <p:cond delay="0"/>
                            </p:stCondLst>
                            <p:childTnLst>
                              <p:par>
                                <p:cTn id="379" presetID="1" presetClass="entr" presetSubtype="0" fill="hold" nodeType="clickEffect">
                                  <p:stCondLst>
                                    <p:cond delay="0"/>
                                  </p:stCondLst>
                                  <p:childTnLst>
                                    <p:set>
                                      <p:cBhvr>
                                        <p:cTn id="38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81" fill="hold">
                      <p:stCondLst>
                        <p:cond delay="indefinite"/>
                      </p:stCondLst>
                      <p:childTnLst>
                        <p:par>
                          <p:cTn id="382" fill="hold">
                            <p:stCondLst>
                              <p:cond delay="0"/>
                            </p:stCondLst>
                            <p:childTnLst>
                              <p:par>
                                <p:cTn id="383" presetID="1" presetClass="entr" presetSubtype="0" fill="hold" nodeType="clickEffect">
                                  <p:stCondLst>
                                    <p:cond delay="0"/>
                                  </p:stCondLst>
                                  <p:childTnLst>
                                    <p:set>
                                      <p:cBhvr>
                                        <p:cTn id="38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85" fill="hold">
                      <p:stCondLst>
                        <p:cond delay="indefinite"/>
                      </p:stCondLst>
                      <p:childTnLst>
                        <p:par>
                          <p:cTn id="386" fill="hold">
                            <p:stCondLst>
                              <p:cond delay="0"/>
                            </p:stCondLst>
                            <p:childTnLst>
                              <p:par>
                                <p:cTn id="387" presetID="1" presetClass="entr" presetSubtype="0" fill="hold" nodeType="clickEffect">
                                  <p:stCondLst>
                                    <p:cond delay="0"/>
                                  </p:stCondLst>
                                  <p:childTnLst>
                                    <p:set>
                                      <p:cBhvr>
                                        <p:cTn id="38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89" fill="hold">
                      <p:stCondLst>
                        <p:cond delay="indefinite"/>
                      </p:stCondLst>
                      <p:childTnLst>
                        <p:par>
                          <p:cTn id="390" fill="hold">
                            <p:stCondLst>
                              <p:cond delay="0"/>
                            </p:stCondLst>
                            <p:childTnLst>
                              <p:par>
                                <p:cTn id="391" presetID="1" presetClass="entr" presetSubtype="0" fill="hold" nodeType="clickEffect">
                                  <p:stCondLst>
                                    <p:cond delay="0"/>
                                  </p:stCondLst>
                                  <p:childTnLst>
                                    <p:set>
                                      <p:cBhvr>
                                        <p:cTn id="39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93" fill="hold">
                      <p:stCondLst>
                        <p:cond delay="indefinite"/>
                      </p:stCondLst>
                      <p:childTnLst>
                        <p:par>
                          <p:cTn id="394" fill="hold">
                            <p:stCondLst>
                              <p:cond delay="0"/>
                            </p:stCondLst>
                            <p:childTnLst>
                              <p:par>
                                <p:cTn id="395" presetID="1" presetClass="entr" presetSubtype="0" fill="hold" nodeType="clickEffect">
                                  <p:stCondLst>
                                    <p:cond delay="0"/>
                                  </p:stCondLst>
                                  <p:childTnLst>
                                    <p:set>
                                      <p:cBhvr>
                                        <p:cTn id="39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97" fill="hold">
                      <p:stCondLst>
                        <p:cond delay="indefinite"/>
                      </p:stCondLst>
                      <p:childTnLst>
                        <p:par>
                          <p:cTn id="398" fill="hold">
                            <p:stCondLst>
                              <p:cond delay="0"/>
                            </p:stCondLst>
                            <p:childTnLst>
                              <p:par>
                                <p:cTn id="399" presetID="1" presetClass="entr" presetSubtype="0" fill="hold" nodeType="clickEffect">
                                  <p:stCondLst>
                                    <p:cond delay="0"/>
                                  </p:stCondLst>
                                  <p:childTnLst>
                                    <p:set>
                                      <p:cBhvr>
                                        <p:cTn id="40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401" fill="hold">
                      <p:stCondLst>
                        <p:cond delay="indefinite"/>
                      </p:stCondLst>
                      <p:childTnLst>
                        <p:par>
                          <p:cTn id="402" fill="hold">
                            <p:stCondLst>
                              <p:cond delay="0"/>
                            </p:stCondLst>
                            <p:childTnLst>
                              <p:par>
                                <p:cTn id="403" presetID="1" presetClass="entr" presetSubtype="0" fill="hold" nodeType="clickEffect">
                                  <p:stCondLst>
                                    <p:cond delay="0"/>
                                  </p:stCondLst>
                                  <p:childTnLst>
                                    <p:set>
                                      <p:cBhvr>
                                        <p:cTn id="40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405" fill="hold">
                      <p:stCondLst>
                        <p:cond delay="indefinite"/>
                      </p:stCondLst>
                      <p:childTnLst>
                        <p:par>
                          <p:cTn id="406" fill="hold">
                            <p:stCondLst>
                              <p:cond delay="0"/>
                            </p:stCondLst>
                            <p:childTnLst>
                              <p:par>
                                <p:cTn id="407" presetID="1" presetClass="entr" presetSubtype="0" fill="hold" nodeType="clickEffect">
                                  <p:stCondLst>
                                    <p:cond delay="0"/>
                                  </p:stCondLst>
                                  <p:childTnLst>
                                    <p:set>
                                      <p:cBhvr>
                                        <p:cTn id="40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409" fill="hold">
                      <p:stCondLst>
                        <p:cond delay="indefinite"/>
                      </p:stCondLst>
                      <p:childTnLst>
                        <p:par>
                          <p:cTn id="410" fill="hold">
                            <p:stCondLst>
                              <p:cond delay="0"/>
                            </p:stCondLst>
                            <p:childTnLst>
                              <p:par>
                                <p:cTn id="411" presetID="1" presetClass="entr" presetSubtype="0" fill="hold" nodeType="clickEffect">
                                  <p:stCondLst>
                                    <p:cond delay="0"/>
                                  </p:stCondLst>
                                  <p:childTnLst>
                                    <p:set>
                                      <p:cBhvr>
                                        <p:cTn id="41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38" grpId="2"/>
      <p:bldP spid="38" grpId="3"/>
      <p:bldP spid="82" grpId="0"/>
      <p:bldP spid="82" grpId="1"/>
      <p:bldP spid="82" grpId="2"/>
      <p:bldP spid="83" grpId="0"/>
      <p:bldP spid="83" grpId="1"/>
      <p:bldP spid="84" grpId="0"/>
      <p:bldP spid="84" grpId="1"/>
      <p:bldP spid="85" grpId="0"/>
      <p:bldP spid="85" grpId="1"/>
      <p:bldP spid="86" grpId="0"/>
      <p:bldP spid="86" grpId="1"/>
      <p:bldP spid="87" grpId="0"/>
      <p:bldP spid="87" grpId="1"/>
      <p:bldP spid="88" grpId="0"/>
      <p:bldP spid="88" grpId="1"/>
      <p:bldP spid="89" grpId="0"/>
      <p:bldP spid="89" grpId="1"/>
      <p:bldP spid="90" grpId="0"/>
      <p:bldP spid="90" grpId="1"/>
      <p:bldP spid="90" grpId="2"/>
      <p:bldP spid="91" grpId="0"/>
      <p:bldP spid="91" grpId="1"/>
      <p:bldP spid="92" grpId="0"/>
      <p:bldP spid="92" grpId="1"/>
      <p:bldP spid="93" grpId="0"/>
      <p:bldP spid="93" grpId="1"/>
      <p:bldP spid="94" grpId="0"/>
      <p:bldP spid="94" grpId="1"/>
      <p:bldP spid="95" grpId="0"/>
      <p:bldP spid="95" grpId="1"/>
      <p:bldP spid="96" grpId="0"/>
      <p:bldP spid="96" grpId="1"/>
      <p:bldP spid="96" grpId="2"/>
      <p:bldP spid="98" grpId="0" animBg="1"/>
      <p:bldP spid="98" grpId="1" animBg="1"/>
      <p:bldP spid="99" grpId="0"/>
      <p:bldP spid="99" grpId="1"/>
      <p:bldP spid="99" grpId="2"/>
      <p:bldP spid="99" grpId="3"/>
      <p:bldP spid="99" grpId="4"/>
      <p:bldP spid="100" grpId="0" animBg="1"/>
      <p:bldP spid="100" grpId="1" animBg="1"/>
      <p:bldP spid="100" grpId="2" animBg="1"/>
      <p:bldP spid="101" grpId="0"/>
      <p:bldP spid="101" grpId="1"/>
      <p:bldP spid="101" grpId="2"/>
      <p:bldP spid="101" grpId="3"/>
      <p:bldP spid="102" grpId="0" animBg="1"/>
      <p:bldP spid="102" grpId="1" animBg="1"/>
      <p:bldP spid="102" grpId="2" animBg="1"/>
      <p:bldP spid="103" grpId="0" animBg="1"/>
      <p:bldP spid="103" grpId="1" animBg="1"/>
      <p:bldP spid="103" grpId="2" animBg="1"/>
      <p:bldP spid="104" grpId="0" animBg="1"/>
      <p:bldP spid="104" grpId="1" animBg="1"/>
      <p:bldP spid="104" grpId="2" animBg="1"/>
      <p:bldP spid="138" grpId="0"/>
      <p:bldP spid="139" grpId="0"/>
      <p:bldP spid="140" grpId="0"/>
      <p:bldP spid="141" grpId="0"/>
      <p:bldP spid="142" grpId="0"/>
      <p:bldP spid="143" grpId="0"/>
      <p:bldP spid="144" grpId="0"/>
      <p:bldP spid="145" grpId="0"/>
      <p:bldP spid="146" grpId="0"/>
      <p:bldP spid="147" grpId="0"/>
      <p:bldP spid="148" grpId="0"/>
      <p:bldP spid="14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a:xfrm>
            <a:off x="831848" y="1709738"/>
            <a:ext cx="11360152" cy="2852737"/>
          </a:xfrm>
        </p:spPr>
        <p:txBody>
          <a:bodyPr/>
          <a:lstStyle/>
          <a:p>
            <a:r>
              <a:rPr lang="en-US" dirty="0">
                <a:solidFill>
                  <a:srgbClr val="1D3064"/>
                </a:solidFill>
              </a:rPr>
              <a:t>Singly Linked List – Search Given Node in the Linked List</a:t>
            </a:r>
          </a:p>
        </p:txBody>
      </p:sp>
    </p:spTree>
    <p:extLst>
      <p:ext uri="{BB962C8B-B14F-4D97-AF65-F5344CB8AC3E}">
        <p14:creationId xmlns:p14="http://schemas.microsoft.com/office/powerpoint/2010/main" val="3055547719"/>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5696441" y="2193078"/>
            <a:ext cx="1229421" cy="461665"/>
          </a:xfrm>
          <a:prstGeom prst="rect">
            <a:avLst/>
          </a:prstGeom>
          <a:noFill/>
        </p:spPr>
        <p:txBody>
          <a:bodyPr wrap="square" rtlCol="0">
            <a:spAutoFit/>
          </a:bodyPr>
          <a:lstStyle/>
          <a:p>
            <a:r>
              <a:rPr lang="en-US" sz="2400" b="1" dirty="0">
                <a:solidFill>
                  <a:schemeClr val="accent3">
                    <a:lumMod val="75000"/>
                  </a:schemeClr>
                </a:solidFill>
              </a:rPr>
              <a:t>flag = 1</a:t>
            </a:r>
          </a:p>
        </p:txBody>
      </p:sp>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Singly Linked List-Search Given Node in the Linked List</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0" indent="0">
              <a:buNone/>
            </a:pPr>
            <a:endParaRPr lang="en-US" dirty="0"/>
          </a:p>
          <a:p>
            <a:pPr marL="0" indent="0">
              <a:buNone/>
            </a:pPr>
            <a:endParaRPr lang="en-US" dirty="0"/>
          </a:p>
          <a:p>
            <a:endParaRPr lang="en-US" dirty="0"/>
          </a:p>
          <a:p>
            <a:endParaRPr lang="en-US" dirty="0"/>
          </a:p>
          <a:p>
            <a:pPr marL="0" indent="0">
              <a:spcBef>
                <a:spcPts val="1800"/>
              </a:spcBef>
              <a:buNone/>
            </a:pPr>
            <a:r>
              <a:rPr lang="en-US" b="1" dirty="0"/>
              <a:t>Algorithm:</a:t>
            </a:r>
            <a:r>
              <a:rPr lang="en-US" dirty="0"/>
              <a:t> </a:t>
            </a:r>
            <a:r>
              <a:rPr lang="en-US" b="1" dirty="0">
                <a:solidFill>
                  <a:srgbClr val="C00000"/>
                </a:solidFill>
              </a:rPr>
              <a:t>S_SEARCH_NODE (X, First)</a:t>
            </a:r>
            <a:r>
              <a:rPr lang="en-US" b="1" dirty="0">
                <a:solidFill>
                  <a:schemeClr val="accent6"/>
                </a:solidFill>
              </a:rPr>
              <a:t> </a:t>
            </a:r>
            <a:endParaRPr lang="en-US" dirty="0">
              <a:solidFill>
                <a:schemeClr val="accent6"/>
              </a:solidFill>
            </a:endParaRPr>
          </a:p>
          <a:p>
            <a:pPr marL="0" indent="0">
              <a:lnSpc>
                <a:spcPts val="2400"/>
              </a:lnSpc>
              <a:spcBef>
                <a:spcPts val="300"/>
              </a:spcBef>
              <a:buNone/>
            </a:pPr>
            <a:r>
              <a:rPr lang="en-US" sz="2200" b="1" dirty="0"/>
              <a:t>Step 1:</a:t>
            </a:r>
            <a:r>
              <a:rPr lang="en-US" sz="2200" dirty="0"/>
              <a:t>[Check for empty linked list] </a:t>
            </a:r>
          </a:p>
          <a:p>
            <a:pPr marL="801688" indent="0">
              <a:lnSpc>
                <a:spcPts val="2400"/>
              </a:lnSpc>
              <a:spcBef>
                <a:spcPts val="300"/>
              </a:spcBef>
              <a:buNone/>
            </a:pPr>
            <a:r>
              <a:rPr lang="en-US" sz="2200" dirty="0">
                <a:solidFill>
                  <a:srgbClr val="1D6FA9"/>
                </a:solidFill>
              </a:rPr>
              <a:t>if</a:t>
            </a:r>
            <a:r>
              <a:rPr lang="en-US" sz="2200" dirty="0"/>
              <a:t>(</a:t>
            </a:r>
            <a:r>
              <a:rPr lang="en-US" sz="2200" dirty="0">
                <a:solidFill>
                  <a:srgbClr val="C00000"/>
                </a:solidFill>
              </a:rPr>
              <a:t>First = NULL</a:t>
            </a:r>
            <a:r>
              <a:rPr lang="en-US" sz="2200" dirty="0"/>
              <a:t>)   then </a:t>
            </a:r>
          </a:p>
          <a:p>
            <a:pPr marL="1252538" indent="0">
              <a:lnSpc>
                <a:spcPts val="2400"/>
              </a:lnSpc>
              <a:spcBef>
                <a:spcPts val="300"/>
              </a:spcBef>
              <a:buNone/>
            </a:pPr>
            <a:r>
              <a:rPr lang="en-US" sz="2200" dirty="0"/>
              <a:t>Write(“Linked List is Empty &amp; Underflow”) </a:t>
            </a:r>
          </a:p>
          <a:p>
            <a:pPr marL="1252538" indent="0">
              <a:lnSpc>
                <a:spcPts val="2400"/>
              </a:lnSpc>
              <a:spcBef>
                <a:spcPts val="300"/>
              </a:spcBef>
              <a:buNone/>
            </a:pPr>
            <a:r>
              <a:rPr lang="en-US" sz="2200" dirty="0"/>
              <a:t>Exit </a:t>
            </a:r>
          </a:p>
          <a:p>
            <a:pPr marL="0" indent="0">
              <a:lnSpc>
                <a:spcPts val="2600"/>
              </a:lnSpc>
              <a:spcBef>
                <a:spcPts val="300"/>
              </a:spcBef>
              <a:buNone/>
            </a:pPr>
            <a:r>
              <a:rPr lang="en-US" sz="2200" b="1" dirty="0"/>
              <a:t>Step 2:</a:t>
            </a:r>
            <a:r>
              <a:rPr lang="en-US" sz="2200" dirty="0"/>
              <a:t>[Initialization]</a:t>
            </a:r>
          </a:p>
          <a:p>
            <a:pPr marL="806450" indent="0">
              <a:lnSpc>
                <a:spcPts val="2600"/>
              </a:lnSpc>
              <a:spcBef>
                <a:spcPts val="300"/>
              </a:spcBef>
              <a:buNone/>
            </a:pPr>
            <a:r>
              <a:rPr lang="en-US" sz="2200" dirty="0">
                <a:solidFill>
                  <a:srgbClr val="C00000"/>
                </a:solidFill>
              </a:rPr>
              <a:t>flag </a:t>
            </a:r>
            <a:r>
              <a:rPr lang="en-US" sz="2200" dirty="0">
                <a:solidFill>
                  <a:srgbClr val="C00000"/>
                </a:solidFill>
                <a:sym typeface="Wingdings 3" panose="05040102010807070707" pitchFamily="18" charset="2"/>
              </a:rPr>
              <a:t> 0</a:t>
            </a:r>
            <a:endParaRPr lang="en-US" sz="2200" dirty="0">
              <a:solidFill>
                <a:srgbClr val="C00000"/>
              </a:solidFill>
            </a:endParaRPr>
          </a:p>
          <a:p>
            <a:pPr marL="806450" indent="0">
              <a:lnSpc>
                <a:spcPts val="2600"/>
              </a:lnSpc>
              <a:spcBef>
                <a:spcPts val="300"/>
              </a:spcBef>
              <a:buNone/>
            </a:pPr>
            <a:r>
              <a:rPr lang="en-US" sz="2200" dirty="0">
                <a:solidFill>
                  <a:srgbClr val="F19D19"/>
                </a:solidFill>
              </a:rPr>
              <a:t>PTR </a:t>
            </a:r>
            <a:r>
              <a:rPr lang="en-US" sz="2200" dirty="0">
                <a:solidFill>
                  <a:srgbClr val="F19D19"/>
                </a:solidFill>
                <a:sym typeface="Wingdings 3" panose="05040102010807070707" pitchFamily="18" charset="2"/>
              </a:rPr>
              <a:t> </a:t>
            </a:r>
            <a:r>
              <a:rPr lang="en-US" sz="2200" dirty="0">
                <a:solidFill>
                  <a:srgbClr val="F19D19"/>
                </a:solidFill>
              </a:rPr>
              <a:t>First</a:t>
            </a:r>
            <a:endParaRPr lang="en-US" dirty="0">
              <a:solidFill>
                <a:srgbClr val="F19D19"/>
              </a:solidFill>
            </a:endParaRPr>
          </a:p>
        </p:txBody>
      </p:sp>
      <p:sp>
        <p:nvSpPr>
          <p:cNvPr id="6" name="TextBox 5"/>
          <p:cNvSpPr txBox="1"/>
          <p:nvPr/>
        </p:nvSpPr>
        <p:spPr>
          <a:xfrm>
            <a:off x="5719483" y="2518365"/>
            <a:ext cx="4746812" cy="4221669"/>
          </a:xfrm>
          <a:prstGeom prst="rect">
            <a:avLst/>
          </a:prstGeom>
          <a:noFill/>
        </p:spPr>
        <p:txBody>
          <a:bodyPr wrap="none" rtlCol="0">
            <a:spAutoFit/>
          </a:bodyPr>
          <a:lstStyle/>
          <a:p>
            <a:pPr>
              <a:lnSpc>
                <a:spcPts val="2300"/>
              </a:lnSpc>
              <a:buClr>
                <a:schemeClr val="accent6"/>
              </a:buClr>
            </a:pPr>
            <a:r>
              <a:rPr lang="en-US" sz="2200" b="1" dirty="0"/>
              <a:t>Step 3:</a:t>
            </a:r>
            <a:r>
              <a:rPr lang="en-US" sz="2200" dirty="0"/>
              <a:t>[Traverse the List to search for </a:t>
            </a:r>
            <a:r>
              <a:rPr lang="en-US" sz="2200" b="1" dirty="0"/>
              <a:t>X</a:t>
            </a:r>
            <a:r>
              <a:rPr lang="en-US" sz="2200" dirty="0"/>
              <a:t>] </a:t>
            </a:r>
          </a:p>
          <a:p>
            <a:pPr marL="806450">
              <a:lnSpc>
                <a:spcPts val="2300"/>
              </a:lnSpc>
            </a:pPr>
            <a:r>
              <a:rPr lang="en-US" sz="2200" dirty="0"/>
              <a:t>Repeat</a:t>
            </a:r>
            <a:r>
              <a:rPr lang="en-US" sz="2200" dirty="0">
                <a:solidFill>
                  <a:srgbClr val="0070C0"/>
                </a:solidFill>
              </a:rPr>
              <a:t> while</a:t>
            </a:r>
            <a:r>
              <a:rPr lang="en-US" sz="2200" dirty="0"/>
              <a:t>(</a:t>
            </a:r>
            <a:r>
              <a:rPr lang="en-US" sz="2200" dirty="0">
                <a:solidFill>
                  <a:srgbClr val="C00000"/>
                </a:solidFill>
              </a:rPr>
              <a:t>PTR &lt;&gt; NULL</a:t>
            </a:r>
            <a:r>
              <a:rPr lang="en-US" sz="2200" dirty="0"/>
              <a:t>)</a:t>
            </a:r>
          </a:p>
          <a:p>
            <a:pPr marL="1263650">
              <a:lnSpc>
                <a:spcPts val="2300"/>
              </a:lnSpc>
            </a:pPr>
            <a:r>
              <a:rPr lang="en-US" sz="2200" dirty="0">
                <a:solidFill>
                  <a:srgbClr val="1D6FA9"/>
                </a:solidFill>
              </a:rPr>
              <a:t>if</a:t>
            </a:r>
            <a:r>
              <a:rPr lang="en-US" sz="2200" dirty="0"/>
              <a:t>(</a:t>
            </a:r>
            <a:r>
              <a:rPr lang="en-US" sz="2400" dirty="0">
                <a:solidFill>
                  <a:srgbClr val="C00000"/>
                </a:solidFill>
              </a:rPr>
              <a:t>INFO(</a:t>
            </a:r>
            <a:r>
              <a:rPr lang="en-US" sz="2400" b="1" dirty="0">
                <a:solidFill>
                  <a:schemeClr val="accent5"/>
                </a:solidFill>
              </a:rPr>
              <a:t>PTR</a:t>
            </a:r>
            <a:r>
              <a:rPr lang="en-US" sz="2400" dirty="0">
                <a:solidFill>
                  <a:srgbClr val="C00000"/>
                </a:solidFill>
              </a:rPr>
              <a:t>) = X</a:t>
            </a:r>
            <a:r>
              <a:rPr lang="en-US" sz="2200" dirty="0"/>
              <a:t>) then</a:t>
            </a:r>
          </a:p>
          <a:p>
            <a:pPr marL="1720850">
              <a:lnSpc>
                <a:spcPts val="2300"/>
              </a:lnSpc>
            </a:pPr>
            <a:r>
              <a:rPr lang="en-US" sz="2200" dirty="0">
                <a:solidFill>
                  <a:srgbClr val="1D6FA9"/>
                </a:solidFill>
              </a:rPr>
              <a:t>flag </a:t>
            </a:r>
            <a:r>
              <a:rPr lang="en-US" sz="2200" dirty="0">
                <a:solidFill>
                  <a:srgbClr val="1D6FA9"/>
                </a:solidFill>
                <a:sym typeface="Wingdings 3" panose="05040102010807070707" pitchFamily="18" charset="2"/>
              </a:rPr>
              <a:t> 1</a:t>
            </a:r>
          </a:p>
          <a:p>
            <a:pPr marL="1720850">
              <a:lnSpc>
                <a:spcPts val="2300"/>
              </a:lnSpc>
            </a:pPr>
            <a:r>
              <a:rPr lang="en-US" sz="2200" dirty="0">
                <a:solidFill>
                  <a:srgbClr val="1D6FA9"/>
                </a:solidFill>
              </a:rPr>
              <a:t>PTR </a:t>
            </a:r>
            <a:r>
              <a:rPr lang="en-US" sz="2200" dirty="0">
                <a:solidFill>
                  <a:srgbClr val="1D6FA9"/>
                </a:solidFill>
                <a:sym typeface="Wingdings 3" panose="05040102010807070707" pitchFamily="18" charset="2"/>
              </a:rPr>
              <a:t></a:t>
            </a:r>
            <a:r>
              <a:rPr lang="en-US" sz="2200" dirty="0">
                <a:solidFill>
                  <a:srgbClr val="1D6FA9"/>
                </a:solidFill>
              </a:rPr>
              <a:t> LINK(</a:t>
            </a:r>
            <a:r>
              <a:rPr lang="en-US" sz="2200" dirty="0">
                <a:solidFill>
                  <a:srgbClr val="C00000"/>
                </a:solidFill>
              </a:rPr>
              <a:t>PTR</a:t>
            </a:r>
            <a:r>
              <a:rPr lang="en-US" sz="2200" dirty="0">
                <a:solidFill>
                  <a:srgbClr val="1D6FA9"/>
                </a:solidFill>
              </a:rPr>
              <a:t>)</a:t>
            </a:r>
          </a:p>
          <a:p>
            <a:pPr marL="1263650">
              <a:lnSpc>
                <a:spcPts val="2300"/>
              </a:lnSpc>
            </a:pPr>
            <a:r>
              <a:rPr lang="en-US" sz="2200" dirty="0">
                <a:solidFill>
                  <a:srgbClr val="1D6FA9"/>
                </a:solidFill>
              </a:rPr>
              <a:t>else</a:t>
            </a:r>
          </a:p>
          <a:p>
            <a:pPr marL="1720850">
              <a:lnSpc>
                <a:spcPts val="2300"/>
              </a:lnSpc>
            </a:pPr>
            <a:r>
              <a:rPr lang="en-US" sz="2200" dirty="0">
                <a:solidFill>
                  <a:srgbClr val="1D6FA9"/>
                </a:solidFill>
              </a:rPr>
              <a:t>PTR </a:t>
            </a:r>
            <a:r>
              <a:rPr lang="en-US" sz="2200" dirty="0">
                <a:solidFill>
                  <a:srgbClr val="1D6FA9"/>
                </a:solidFill>
                <a:sym typeface="Wingdings 3" panose="05040102010807070707" pitchFamily="18" charset="2"/>
              </a:rPr>
              <a:t></a:t>
            </a:r>
            <a:r>
              <a:rPr lang="en-US" sz="2200" dirty="0">
                <a:solidFill>
                  <a:srgbClr val="1D6FA9"/>
                </a:solidFill>
              </a:rPr>
              <a:t> LINK(</a:t>
            </a:r>
            <a:r>
              <a:rPr lang="en-US" sz="2200" dirty="0">
                <a:solidFill>
                  <a:srgbClr val="C00000"/>
                </a:solidFill>
              </a:rPr>
              <a:t>PTR</a:t>
            </a:r>
            <a:r>
              <a:rPr lang="en-US" sz="2200" dirty="0">
                <a:solidFill>
                  <a:srgbClr val="1D6FA9"/>
                </a:solidFill>
              </a:rPr>
              <a:t>)</a:t>
            </a:r>
          </a:p>
          <a:p>
            <a:pPr>
              <a:lnSpc>
                <a:spcPts val="2300"/>
              </a:lnSpc>
            </a:pPr>
            <a:r>
              <a:rPr lang="en-US" sz="2200" b="1" dirty="0"/>
              <a:t>Step 4:</a:t>
            </a:r>
            <a:r>
              <a:rPr lang="en-US" sz="2200" dirty="0"/>
              <a:t>[Search successful or not]</a:t>
            </a:r>
          </a:p>
          <a:p>
            <a:pPr marL="806450">
              <a:lnSpc>
                <a:spcPts val="2300"/>
              </a:lnSpc>
            </a:pPr>
            <a:r>
              <a:rPr lang="en-US" sz="2200" dirty="0">
                <a:solidFill>
                  <a:srgbClr val="0070C0"/>
                </a:solidFill>
              </a:rPr>
              <a:t>if</a:t>
            </a:r>
            <a:r>
              <a:rPr lang="en-US" sz="2200" dirty="0"/>
              <a:t>(</a:t>
            </a:r>
            <a:r>
              <a:rPr lang="en-US" sz="2200" dirty="0">
                <a:solidFill>
                  <a:srgbClr val="C00000"/>
                </a:solidFill>
              </a:rPr>
              <a:t>flag = 1</a:t>
            </a:r>
            <a:r>
              <a:rPr lang="en-US" sz="2200" dirty="0"/>
              <a:t>) then</a:t>
            </a:r>
          </a:p>
          <a:p>
            <a:pPr marL="1263650">
              <a:lnSpc>
                <a:spcPts val="2300"/>
              </a:lnSpc>
            </a:pPr>
            <a:r>
              <a:rPr lang="en-US" sz="2000" dirty="0"/>
              <a:t>Write(‘Search Successful’)</a:t>
            </a:r>
          </a:p>
          <a:p>
            <a:pPr marL="806450">
              <a:lnSpc>
                <a:spcPts val="2300"/>
              </a:lnSpc>
            </a:pPr>
            <a:r>
              <a:rPr lang="en-US" sz="2200" dirty="0">
                <a:solidFill>
                  <a:srgbClr val="0070C0"/>
                </a:solidFill>
              </a:rPr>
              <a:t>else</a:t>
            </a:r>
          </a:p>
          <a:p>
            <a:pPr marL="1263650">
              <a:lnSpc>
                <a:spcPts val="2300"/>
              </a:lnSpc>
            </a:pPr>
            <a:r>
              <a:rPr lang="en-US" sz="2000" dirty="0"/>
              <a:t>Write(‘Search Unsuccessful’)</a:t>
            </a:r>
            <a:endParaRPr lang="en-US" sz="2200" dirty="0"/>
          </a:p>
          <a:p>
            <a:pPr>
              <a:lnSpc>
                <a:spcPts val="2300"/>
              </a:lnSpc>
            </a:pPr>
            <a:r>
              <a:rPr lang="en-US" sz="2200" b="1" dirty="0"/>
              <a:t>Step 5:</a:t>
            </a:r>
            <a:r>
              <a:rPr lang="en-US" sz="2200" dirty="0"/>
              <a:t>[Finished] </a:t>
            </a:r>
          </a:p>
          <a:p>
            <a:pPr marL="801688">
              <a:lnSpc>
                <a:spcPts val="2300"/>
              </a:lnSpc>
            </a:pPr>
            <a:r>
              <a:rPr lang="en-US" sz="2200" dirty="0"/>
              <a:t>Exit </a:t>
            </a:r>
          </a:p>
        </p:txBody>
      </p:sp>
      <p:sp>
        <p:nvSpPr>
          <p:cNvPr id="46" name="TextBox 45"/>
          <p:cNvSpPr txBox="1"/>
          <p:nvPr/>
        </p:nvSpPr>
        <p:spPr>
          <a:xfrm>
            <a:off x="6164417" y="1432761"/>
            <a:ext cx="794490" cy="461665"/>
          </a:xfrm>
          <a:prstGeom prst="rect">
            <a:avLst/>
          </a:prstGeom>
          <a:noFill/>
        </p:spPr>
        <p:txBody>
          <a:bodyPr wrap="square" rtlCol="0">
            <a:spAutoFit/>
          </a:bodyPr>
          <a:lstStyle/>
          <a:p>
            <a:r>
              <a:rPr lang="en-US" sz="2400" dirty="0">
                <a:solidFill>
                  <a:srgbClr val="0070C0"/>
                </a:solidFill>
              </a:rPr>
              <a:t>2500</a:t>
            </a:r>
          </a:p>
        </p:txBody>
      </p:sp>
      <p:graphicFrame>
        <p:nvGraphicFramePr>
          <p:cNvPr id="49" name="Table 48"/>
          <p:cNvGraphicFramePr>
            <a:graphicFrameLocks noGrp="1"/>
          </p:cNvGraphicFramePr>
          <p:nvPr/>
        </p:nvGraphicFramePr>
        <p:xfrm>
          <a:off x="5538966" y="1389758"/>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sz="2400"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51" name="Table 50"/>
          <p:cNvGraphicFramePr>
            <a:graphicFrameLocks noGrp="1"/>
          </p:cNvGraphicFramePr>
          <p:nvPr/>
        </p:nvGraphicFramePr>
        <p:xfrm>
          <a:off x="1881588" y="1381501"/>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54" name="Table 53"/>
          <p:cNvGraphicFramePr>
            <a:graphicFrameLocks noGrp="1"/>
          </p:cNvGraphicFramePr>
          <p:nvPr/>
        </p:nvGraphicFramePr>
        <p:xfrm>
          <a:off x="3703881" y="1368203"/>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55" name="Table 54"/>
          <p:cNvGraphicFramePr>
            <a:graphicFrameLocks noGrp="1"/>
          </p:cNvGraphicFramePr>
          <p:nvPr/>
        </p:nvGraphicFramePr>
        <p:xfrm>
          <a:off x="7367228" y="1371285"/>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56" name="Table 55"/>
          <p:cNvGraphicFramePr>
            <a:graphicFrameLocks noGrp="1"/>
          </p:cNvGraphicFramePr>
          <p:nvPr/>
        </p:nvGraphicFramePr>
        <p:xfrm>
          <a:off x="9196028" y="1371285"/>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cxnSp>
        <p:nvCxnSpPr>
          <p:cNvPr id="57" name="Straight Arrow Connector 56"/>
          <p:cNvCxnSpPr/>
          <p:nvPr/>
        </p:nvCxnSpPr>
        <p:spPr>
          <a:xfrm>
            <a:off x="6899205" y="1633523"/>
            <a:ext cx="484094"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3219787" y="1630305"/>
            <a:ext cx="484094"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5054872" y="1658994"/>
            <a:ext cx="484094"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8711934" y="1631411"/>
            <a:ext cx="484094"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9867634" y="1379138"/>
            <a:ext cx="656538" cy="497158"/>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674386" y="1415143"/>
            <a:ext cx="336952" cy="461665"/>
          </a:xfrm>
          <a:prstGeom prst="rect">
            <a:avLst/>
          </a:prstGeom>
          <a:noFill/>
        </p:spPr>
        <p:txBody>
          <a:bodyPr wrap="none" rtlCol="0">
            <a:spAutoFit/>
          </a:bodyPr>
          <a:lstStyle/>
          <a:p>
            <a:r>
              <a:rPr lang="en-US" sz="2400" dirty="0"/>
              <a:t>9</a:t>
            </a:r>
          </a:p>
        </p:txBody>
      </p:sp>
      <p:sp>
        <p:nvSpPr>
          <p:cNvPr id="63" name="TextBox 62"/>
          <p:cNvSpPr txBox="1"/>
          <p:nvPr/>
        </p:nvSpPr>
        <p:spPr>
          <a:xfrm>
            <a:off x="2064494" y="1411353"/>
            <a:ext cx="336952" cy="461665"/>
          </a:xfrm>
          <a:prstGeom prst="rect">
            <a:avLst/>
          </a:prstGeom>
          <a:noFill/>
        </p:spPr>
        <p:txBody>
          <a:bodyPr wrap="none" rtlCol="0">
            <a:spAutoFit/>
          </a:bodyPr>
          <a:lstStyle/>
          <a:p>
            <a:r>
              <a:rPr lang="en-US" sz="2400" dirty="0"/>
              <a:t>1</a:t>
            </a:r>
          </a:p>
        </p:txBody>
      </p:sp>
      <p:sp>
        <p:nvSpPr>
          <p:cNvPr id="64" name="TextBox 63"/>
          <p:cNvSpPr txBox="1"/>
          <p:nvPr/>
        </p:nvSpPr>
        <p:spPr>
          <a:xfrm>
            <a:off x="3852869" y="1393544"/>
            <a:ext cx="336952" cy="461665"/>
          </a:xfrm>
          <a:prstGeom prst="rect">
            <a:avLst/>
          </a:prstGeom>
          <a:noFill/>
        </p:spPr>
        <p:txBody>
          <a:bodyPr wrap="none" rtlCol="0">
            <a:spAutoFit/>
          </a:bodyPr>
          <a:lstStyle/>
          <a:p>
            <a:r>
              <a:rPr lang="en-US" sz="2400" dirty="0"/>
              <a:t>7</a:t>
            </a:r>
          </a:p>
        </p:txBody>
      </p:sp>
      <p:sp>
        <p:nvSpPr>
          <p:cNvPr id="65" name="TextBox 64"/>
          <p:cNvSpPr txBox="1"/>
          <p:nvPr/>
        </p:nvSpPr>
        <p:spPr>
          <a:xfrm>
            <a:off x="7526494" y="1394378"/>
            <a:ext cx="336952" cy="461665"/>
          </a:xfrm>
          <a:prstGeom prst="rect">
            <a:avLst/>
          </a:prstGeom>
          <a:noFill/>
        </p:spPr>
        <p:txBody>
          <a:bodyPr wrap="none" rtlCol="0">
            <a:spAutoFit/>
          </a:bodyPr>
          <a:lstStyle/>
          <a:p>
            <a:r>
              <a:rPr lang="en-US" sz="2400" dirty="0"/>
              <a:t>5</a:t>
            </a:r>
          </a:p>
        </p:txBody>
      </p:sp>
      <p:sp>
        <p:nvSpPr>
          <p:cNvPr id="66" name="TextBox 65"/>
          <p:cNvSpPr txBox="1"/>
          <p:nvPr/>
        </p:nvSpPr>
        <p:spPr>
          <a:xfrm>
            <a:off x="9350622" y="1394377"/>
            <a:ext cx="336952" cy="461665"/>
          </a:xfrm>
          <a:prstGeom prst="rect">
            <a:avLst/>
          </a:prstGeom>
          <a:noFill/>
        </p:spPr>
        <p:txBody>
          <a:bodyPr wrap="none" rtlCol="0">
            <a:spAutoFit/>
          </a:bodyPr>
          <a:lstStyle/>
          <a:p>
            <a:r>
              <a:rPr lang="en-US" sz="2400" dirty="0"/>
              <a:t>3</a:t>
            </a:r>
          </a:p>
        </p:txBody>
      </p:sp>
      <p:sp>
        <p:nvSpPr>
          <p:cNvPr id="67" name="TextBox 66"/>
          <p:cNvSpPr txBox="1"/>
          <p:nvPr/>
        </p:nvSpPr>
        <p:spPr>
          <a:xfrm>
            <a:off x="2502368" y="1406792"/>
            <a:ext cx="793807" cy="461665"/>
          </a:xfrm>
          <a:prstGeom prst="rect">
            <a:avLst/>
          </a:prstGeom>
          <a:noFill/>
        </p:spPr>
        <p:txBody>
          <a:bodyPr wrap="none" rtlCol="0">
            <a:spAutoFit/>
          </a:bodyPr>
          <a:lstStyle/>
          <a:p>
            <a:r>
              <a:rPr lang="en-US" sz="2400" dirty="0">
                <a:solidFill>
                  <a:srgbClr val="0070C0"/>
                </a:solidFill>
              </a:rPr>
              <a:t>2020</a:t>
            </a:r>
          </a:p>
        </p:txBody>
      </p:sp>
      <p:sp>
        <p:nvSpPr>
          <p:cNvPr id="68" name="TextBox 67"/>
          <p:cNvSpPr txBox="1"/>
          <p:nvPr/>
        </p:nvSpPr>
        <p:spPr>
          <a:xfrm rot="18900721">
            <a:off x="208235" y="1317525"/>
            <a:ext cx="1213419" cy="523220"/>
          </a:xfrm>
          <a:prstGeom prst="rect">
            <a:avLst/>
          </a:prstGeom>
          <a:noFill/>
        </p:spPr>
        <p:txBody>
          <a:bodyPr wrap="square" rtlCol="0">
            <a:spAutoFit/>
          </a:bodyPr>
          <a:lstStyle/>
          <a:p>
            <a:r>
              <a:rPr lang="en-US" sz="2800" b="1" dirty="0">
                <a:solidFill>
                  <a:schemeClr val="accent3">
                    <a:lumMod val="75000"/>
                  </a:schemeClr>
                </a:solidFill>
              </a:rPr>
              <a:t>X = 9</a:t>
            </a:r>
          </a:p>
        </p:txBody>
      </p:sp>
      <p:sp>
        <p:nvSpPr>
          <p:cNvPr id="69" name="TextBox 68"/>
          <p:cNvSpPr txBox="1"/>
          <p:nvPr/>
        </p:nvSpPr>
        <p:spPr>
          <a:xfrm>
            <a:off x="7972928" y="1394375"/>
            <a:ext cx="803743" cy="461665"/>
          </a:xfrm>
          <a:prstGeom prst="rect">
            <a:avLst/>
          </a:prstGeom>
          <a:noFill/>
        </p:spPr>
        <p:txBody>
          <a:bodyPr wrap="square" rtlCol="0">
            <a:spAutoFit/>
          </a:bodyPr>
          <a:lstStyle/>
          <a:p>
            <a:r>
              <a:rPr lang="en-US" sz="2400" dirty="0">
                <a:solidFill>
                  <a:srgbClr val="0070C0"/>
                </a:solidFill>
              </a:rPr>
              <a:t>3000</a:t>
            </a:r>
          </a:p>
        </p:txBody>
      </p:sp>
      <p:sp>
        <p:nvSpPr>
          <p:cNvPr id="70" name="TextBox 69"/>
          <p:cNvSpPr txBox="1"/>
          <p:nvPr/>
        </p:nvSpPr>
        <p:spPr>
          <a:xfrm>
            <a:off x="5824240" y="1918993"/>
            <a:ext cx="908677" cy="461665"/>
          </a:xfrm>
          <a:prstGeom prst="rect">
            <a:avLst/>
          </a:prstGeom>
          <a:noFill/>
        </p:spPr>
        <p:txBody>
          <a:bodyPr wrap="square" rtlCol="0">
            <a:spAutoFit/>
          </a:bodyPr>
          <a:lstStyle/>
          <a:p>
            <a:r>
              <a:rPr lang="en-US" sz="2400" b="1" dirty="0">
                <a:solidFill>
                  <a:schemeClr val="accent5"/>
                </a:solidFill>
              </a:rPr>
              <a:t>5000</a:t>
            </a:r>
          </a:p>
        </p:txBody>
      </p:sp>
      <p:sp>
        <p:nvSpPr>
          <p:cNvPr id="71" name="TextBox 70"/>
          <p:cNvSpPr txBox="1"/>
          <p:nvPr/>
        </p:nvSpPr>
        <p:spPr>
          <a:xfrm>
            <a:off x="2091410" y="1919468"/>
            <a:ext cx="894232" cy="461665"/>
          </a:xfrm>
          <a:prstGeom prst="rect">
            <a:avLst/>
          </a:prstGeom>
          <a:noFill/>
        </p:spPr>
        <p:txBody>
          <a:bodyPr wrap="square" rtlCol="0">
            <a:spAutoFit/>
          </a:bodyPr>
          <a:lstStyle/>
          <a:p>
            <a:r>
              <a:rPr lang="en-US" sz="2400" b="1" dirty="0">
                <a:solidFill>
                  <a:schemeClr val="accent5"/>
                </a:solidFill>
              </a:rPr>
              <a:t>1000</a:t>
            </a:r>
          </a:p>
        </p:txBody>
      </p:sp>
      <p:sp>
        <p:nvSpPr>
          <p:cNvPr id="72" name="TextBox 71"/>
          <p:cNvSpPr txBox="1"/>
          <p:nvPr/>
        </p:nvSpPr>
        <p:spPr>
          <a:xfrm>
            <a:off x="3918168" y="1904962"/>
            <a:ext cx="894232" cy="461665"/>
          </a:xfrm>
          <a:prstGeom prst="rect">
            <a:avLst/>
          </a:prstGeom>
          <a:noFill/>
        </p:spPr>
        <p:txBody>
          <a:bodyPr wrap="square" rtlCol="0">
            <a:spAutoFit/>
          </a:bodyPr>
          <a:lstStyle/>
          <a:p>
            <a:r>
              <a:rPr lang="en-US" sz="2400" b="1" dirty="0">
                <a:solidFill>
                  <a:schemeClr val="accent5"/>
                </a:solidFill>
              </a:rPr>
              <a:t>2020</a:t>
            </a:r>
          </a:p>
        </p:txBody>
      </p:sp>
      <p:sp>
        <p:nvSpPr>
          <p:cNvPr id="73" name="TextBox 72"/>
          <p:cNvSpPr txBox="1"/>
          <p:nvPr/>
        </p:nvSpPr>
        <p:spPr>
          <a:xfrm>
            <a:off x="7600543" y="1904274"/>
            <a:ext cx="894232" cy="461665"/>
          </a:xfrm>
          <a:prstGeom prst="rect">
            <a:avLst/>
          </a:prstGeom>
          <a:noFill/>
        </p:spPr>
        <p:txBody>
          <a:bodyPr wrap="square" rtlCol="0">
            <a:spAutoFit/>
          </a:bodyPr>
          <a:lstStyle/>
          <a:p>
            <a:r>
              <a:rPr lang="en-US" sz="2400" b="1" dirty="0">
                <a:solidFill>
                  <a:schemeClr val="accent5"/>
                </a:solidFill>
              </a:rPr>
              <a:t>2500</a:t>
            </a:r>
          </a:p>
        </p:txBody>
      </p:sp>
      <p:sp>
        <p:nvSpPr>
          <p:cNvPr id="74" name="TextBox 73"/>
          <p:cNvSpPr txBox="1"/>
          <p:nvPr/>
        </p:nvSpPr>
        <p:spPr>
          <a:xfrm>
            <a:off x="9431249" y="1902808"/>
            <a:ext cx="894232" cy="461665"/>
          </a:xfrm>
          <a:prstGeom prst="rect">
            <a:avLst/>
          </a:prstGeom>
          <a:noFill/>
        </p:spPr>
        <p:txBody>
          <a:bodyPr wrap="square" rtlCol="0">
            <a:spAutoFit/>
          </a:bodyPr>
          <a:lstStyle/>
          <a:p>
            <a:r>
              <a:rPr lang="en-US" sz="2400" b="1" dirty="0">
                <a:solidFill>
                  <a:schemeClr val="accent5"/>
                </a:solidFill>
              </a:rPr>
              <a:t>3000</a:t>
            </a:r>
          </a:p>
        </p:txBody>
      </p:sp>
      <p:sp>
        <p:nvSpPr>
          <p:cNvPr id="75" name="TextBox 74"/>
          <p:cNvSpPr txBox="1"/>
          <p:nvPr/>
        </p:nvSpPr>
        <p:spPr>
          <a:xfrm>
            <a:off x="2248919" y="992208"/>
            <a:ext cx="798861" cy="461665"/>
          </a:xfrm>
          <a:prstGeom prst="rect">
            <a:avLst/>
          </a:prstGeom>
          <a:noFill/>
        </p:spPr>
        <p:txBody>
          <a:bodyPr wrap="square" rtlCol="0">
            <a:spAutoFit/>
          </a:bodyPr>
          <a:lstStyle/>
          <a:p>
            <a:r>
              <a:rPr lang="en-US" sz="2400" b="1" dirty="0">
                <a:solidFill>
                  <a:schemeClr val="accent3">
                    <a:lumMod val="75000"/>
                  </a:schemeClr>
                </a:solidFill>
              </a:rPr>
              <a:t>First</a:t>
            </a:r>
          </a:p>
        </p:txBody>
      </p:sp>
      <p:sp>
        <p:nvSpPr>
          <p:cNvPr id="76" name="TextBox 75"/>
          <p:cNvSpPr txBox="1"/>
          <p:nvPr/>
        </p:nvSpPr>
        <p:spPr>
          <a:xfrm>
            <a:off x="4331602" y="1385807"/>
            <a:ext cx="908677" cy="461665"/>
          </a:xfrm>
          <a:prstGeom prst="rect">
            <a:avLst/>
          </a:prstGeom>
          <a:noFill/>
        </p:spPr>
        <p:txBody>
          <a:bodyPr wrap="square" rtlCol="0">
            <a:spAutoFit/>
          </a:bodyPr>
          <a:lstStyle/>
          <a:p>
            <a:r>
              <a:rPr lang="en-US" sz="2400" dirty="0">
                <a:solidFill>
                  <a:srgbClr val="0070C0"/>
                </a:solidFill>
              </a:rPr>
              <a:t>5000</a:t>
            </a:r>
          </a:p>
        </p:txBody>
      </p:sp>
      <p:sp>
        <p:nvSpPr>
          <p:cNvPr id="77" name="TextBox 76"/>
          <p:cNvSpPr txBox="1"/>
          <p:nvPr/>
        </p:nvSpPr>
        <p:spPr>
          <a:xfrm>
            <a:off x="2289904" y="696244"/>
            <a:ext cx="723356" cy="461665"/>
          </a:xfrm>
          <a:prstGeom prst="rect">
            <a:avLst/>
          </a:prstGeom>
          <a:noFill/>
        </p:spPr>
        <p:txBody>
          <a:bodyPr wrap="square" rtlCol="0">
            <a:spAutoFit/>
          </a:bodyPr>
          <a:lstStyle/>
          <a:p>
            <a:r>
              <a:rPr lang="en-US" sz="2400" b="1" dirty="0">
                <a:solidFill>
                  <a:schemeClr val="accent5"/>
                </a:solidFill>
              </a:rPr>
              <a:t>PTR</a:t>
            </a:r>
          </a:p>
        </p:txBody>
      </p:sp>
      <p:sp>
        <p:nvSpPr>
          <p:cNvPr id="78" name="Freeform 77"/>
          <p:cNvSpPr/>
          <p:nvPr/>
        </p:nvSpPr>
        <p:spPr>
          <a:xfrm>
            <a:off x="1969480" y="909853"/>
            <a:ext cx="290522" cy="629387"/>
          </a:xfrm>
          <a:custGeom>
            <a:avLst/>
            <a:gdLst>
              <a:gd name="connsiteX0" fmla="*/ 290522 w 290522"/>
              <a:gd name="connsiteY0" fmla="*/ 4547 h 629387"/>
              <a:gd name="connsiteX1" fmla="*/ 31442 w 290522"/>
              <a:gd name="connsiteY1" fmla="*/ 35027 h 629387"/>
              <a:gd name="connsiteX2" fmla="*/ 16202 w 290522"/>
              <a:gd name="connsiteY2" fmla="*/ 263627 h 629387"/>
              <a:gd name="connsiteX3" fmla="*/ 138122 w 290522"/>
              <a:gd name="connsiteY3" fmla="*/ 629387 h 629387"/>
            </a:gdLst>
            <a:ahLst/>
            <a:cxnLst>
              <a:cxn ang="0">
                <a:pos x="connsiteX0" y="connsiteY0"/>
              </a:cxn>
              <a:cxn ang="0">
                <a:pos x="connsiteX1" y="connsiteY1"/>
              </a:cxn>
              <a:cxn ang="0">
                <a:pos x="connsiteX2" y="connsiteY2"/>
              </a:cxn>
              <a:cxn ang="0">
                <a:pos x="connsiteX3" y="connsiteY3"/>
              </a:cxn>
            </a:cxnLst>
            <a:rect l="l" t="t" r="r" b="b"/>
            <a:pathLst>
              <a:path w="290522" h="629387">
                <a:moveTo>
                  <a:pt x="290522" y="4547"/>
                </a:moveTo>
                <a:cubicBezTo>
                  <a:pt x="183842" y="-1803"/>
                  <a:pt x="77162" y="-8153"/>
                  <a:pt x="31442" y="35027"/>
                </a:cubicBezTo>
                <a:cubicBezTo>
                  <a:pt x="-14278" y="78207"/>
                  <a:pt x="-1578" y="164567"/>
                  <a:pt x="16202" y="263627"/>
                </a:cubicBezTo>
                <a:cubicBezTo>
                  <a:pt x="33982" y="362687"/>
                  <a:pt x="86052" y="496037"/>
                  <a:pt x="138122" y="629387"/>
                </a:cubicBezTo>
              </a:path>
            </a:pathLst>
          </a:custGeom>
          <a:noFill/>
          <a:ln w="38100">
            <a:solidFill>
              <a:srgbClr val="C0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a:off x="3692740" y="940510"/>
            <a:ext cx="290522" cy="629387"/>
          </a:xfrm>
          <a:custGeom>
            <a:avLst/>
            <a:gdLst>
              <a:gd name="connsiteX0" fmla="*/ 290522 w 290522"/>
              <a:gd name="connsiteY0" fmla="*/ 4547 h 629387"/>
              <a:gd name="connsiteX1" fmla="*/ 31442 w 290522"/>
              <a:gd name="connsiteY1" fmla="*/ 35027 h 629387"/>
              <a:gd name="connsiteX2" fmla="*/ 16202 w 290522"/>
              <a:gd name="connsiteY2" fmla="*/ 263627 h 629387"/>
              <a:gd name="connsiteX3" fmla="*/ 138122 w 290522"/>
              <a:gd name="connsiteY3" fmla="*/ 629387 h 629387"/>
            </a:gdLst>
            <a:ahLst/>
            <a:cxnLst>
              <a:cxn ang="0">
                <a:pos x="connsiteX0" y="connsiteY0"/>
              </a:cxn>
              <a:cxn ang="0">
                <a:pos x="connsiteX1" y="connsiteY1"/>
              </a:cxn>
              <a:cxn ang="0">
                <a:pos x="connsiteX2" y="connsiteY2"/>
              </a:cxn>
              <a:cxn ang="0">
                <a:pos x="connsiteX3" y="connsiteY3"/>
              </a:cxn>
            </a:cxnLst>
            <a:rect l="l" t="t" r="r" b="b"/>
            <a:pathLst>
              <a:path w="290522" h="629387">
                <a:moveTo>
                  <a:pt x="290522" y="4547"/>
                </a:moveTo>
                <a:cubicBezTo>
                  <a:pt x="183842" y="-1803"/>
                  <a:pt x="77162" y="-8153"/>
                  <a:pt x="31442" y="35027"/>
                </a:cubicBezTo>
                <a:cubicBezTo>
                  <a:pt x="-14278" y="78207"/>
                  <a:pt x="-1578" y="164567"/>
                  <a:pt x="16202" y="263627"/>
                </a:cubicBezTo>
                <a:cubicBezTo>
                  <a:pt x="33982" y="362687"/>
                  <a:pt x="86052" y="496037"/>
                  <a:pt x="138122" y="629387"/>
                </a:cubicBezTo>
              </a:path>
            </a:pathLst>
          </a:custGeom>
          <a:noFill/>
          <a:ln w="38100">
            <a:solidFill>
              <a:srgbClr val="C0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79"/>
          <p:cNvSpPr/>
          <p:nvPr/>
        </p:nvSpPr>
        <p:spPr>
          <a:xfrm>
            <a:off x="5516293" y="945381"/>
            <a:ext cx="290522" cy="629387"/>
          </a:xfrm>
          <a:custGeom>
            <a:avLst/>
            <a:gdLst>
              <a:gd name="connsiteX0" fmla="*/ 290522 w 290522"/>
              <a:gd name="connsiteY0" fmla="*/ 4547 h 629387"/>
              <a:gd name="connsiteX1" fmla="*/ 31442 w 290522"/>
              <a:gd name="connsiteY1" fmla="*/ 35027 h 629387"/>
              <a:gd name="connsiteX2" fmla="*/ 16202 w 290522"/>
              <a:gd name="connsiteY2" fmla="*/ 263627 h 629387"/>
              <a:gd name="connsiteX3" fmla="*/ 138122 w 290522"/>
              <a:gd name="connsiteY3" fmla="*/ 629387 h 629387"/>
            </a:gdLst>
            <a:ahLst/>
            <a:cxnLst>
              <a:cxn ang="0">
                <a:pos x="connsiteX0" y="connsiteY0"/>
              </a:cxn>
              <a:cxn ang="0">
                <a:pos x="connsiteX1" y="connsiteY1"/>
              </a:cxn>
              <a:cxn ang="0">
                <a:pos x="connsiteX2" y="connsiteY2"/>
              </a:cxn>
              <a:cxn ang="0">
                <a:pos x="connsiteX3" y="connsiteY3"/>
              </a:cxn>
            </a:cxnLst>
            <a:rect l="l" t="t" r="r" b="b"/>
            <a:pathLst>
              <a:path w="290522" h="629387">
                <a:moveTo>
                  <a:pt x="290522" y="4547"/>
                </a:moveTo>
                <a:cubicBezTo>
                  <a:pt x="183842" y="-1803"/>
                  <a:pt x="77162" y="-8153"/>
                  <a:pt x="31442" y="35027"/>
                </a:cubicBezTo>
                <a:cubicBezTo>
                  <a:pt x="-14278" y="78207"/>
                  <a:pt x="-1578" y="164567"/>
                  <a:pt x="16202" y="263627"/>
                </a:cubicBezTo>
                <a:cubicBezTo>
                  <a:pt x="33982" y="362687"/>
                  <a:pt x="86052" y="496037"/>
                  <a:pt x="138122" y="629387"/>
                </a:cubicBezTo>
              </a:path>
            </a:pathLst>
          </a:custGeom>
          <a:noFill/>
          <a:ln w="38100">
            <a:solidFill>
              <a:srgbClr val="C0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81"/>
          <p:cNvSpPr/>
          <p:nvPr/>
        </p:nvSpPr>
        <p:spPr>
          <a:xfrm>
            <a:off x="7428027" y="945381"/>
            <a:ext cx="290522" cy="629387"/>
          </a:xfrm>
          <a:custGeom>
            <a:avLst/>
            <a:gdLst>
              <a:gd name="connsiteX0" fmla="*/ 290522 w 290522"/>
              <a:gd name="connsiteY0" fmla="*/ 4547 h 629387"/>
              <a:gd name="connsiteX1" fmla="*/ 31442 w 290522"/>
              <a:gd name="connsiteY1" fmla="*/ 35027 h 629387"/>
              <a:gd name="connsiteX2" fmla="*/ 16202 w 290522"/>
              <a:gd name="connsiteY2" fmla="*/ 263627 h 629387"/>
              <a:gd name="connsiteX3" fmla="*/ 138122 w 290522"/>
              <a:gd name="connsiteY3" fmla="*/ 629387 h 629387"/>
            </a:gdLst>
            <a:ahLst/>
            <a:cxnLst>
              <a:cxn ang="0">
                <a:pos x="connsiteX0" y="connsiteY0"/>
              </a:cxn>
              <a:cxn ang="0">
                <a:pos x="connsiteX1" y="connsiteY1"/>
              </a:cxn>
              <a:cxn ang="0">
                <a:pos x="connsiteX2" y="connsiteY2"/>
              </a:cxn>
              <a:cxn ang="0">
                <a:pos x="connsiteX3" y="connsiteY3"/>
              </a:cxn>
            </a:cxnLst>
            <a:rect l="l" t="t" r="r" b="b"/>
            <a:pathLst>
              <a:path w="290522" h="629387">
                <a:moveTo>
                  <a:pt x="290522" y="4547"/>
                </a:moveTo>
                <a:cubicBezTo>
                  <a:pt x="183842" y="-1803"/>
                  <a:pt x="77162" y="-8153"/>
                  <a:pt x="31442" y="35027"/>
                </a:cubicBezTo>
                <a:cubicBezTo>
                  <a:pt x="-14278" y="78207"/>
                  <a:pt x="-1578" y="164567"/>
                  <a:pt x="16202" y="263627"/>
                </a:cubicBezTo>
                <a:cubicBezTo>
                  <a:pt x="33982" y="362687"/>
                  <a:pt x="86052" y="496037"/>
                  <a:pt x="138122" y="629387"/>
                </a:cubicBezTo>
              </a:path>
            </a:pathLst>
          </a:custGeom>
          <a:noFill/>
          <a:ln w="38100">
            <a:solidFill>
              <a:srgbClr val="C0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82"/>
          <p:cNvSpPr/>
          <p:nvPr/>
        </p:nvSpPr>
        <p:spPr>
          <a:xfrm>
            <a:off x="9228576" y="979091"/>
            <a:ext cx="290522" cy="629387"/>
          </a:xfrm>
          <a:custGeom>
            <a:avLst/>
            <a:gdLst>
              <a:gd name="connsiteX0" fmla="*/ 290522 w 290522"/>
              <a:gd name="connsiteY0" fmla="*/ 4547 h 629387"/>
              <a:gd name="connsiteX1" fmla="*/ 31442 w 290522"/>
              <a:gd name="connsiteY1" fmla="*/ 35027 h 629387"/>
              <a:gd name="connsiteX2" fmla="*/ 16202 w 290522"/>
              <a:gd name="connsiteY2" fmla="*/ 263627 h 629387"/>
              <a:gd name="connsiteX3" fmla="*/ 138122 w 290522"/>
              <a:gd name="connsiteY3" fmla="*/ 629387 h 629387"/>
            </a:gdLst>
            <a:ahLst/>
            <a:cxnLst>
              <a:cxn ang="0">
                <a:pos x="connsiteX0" y="connsiteY0"/>
              </a:cxn>
              <a:cxn ang="0">
                <a:pos x="connsiteX1" y="connsiteY1"/>
              </a:cxn>
              <a:cxn ang="0">
                <a:pos x="connsiteX2" y="connsiteY2"/>
              </a:cxn>
              <a:cxn ang="0">
                <a:pos x="connsiteX3" y="connsiteY3"/>
              </a:cxn>
            </a:cxnLst>
            <a:rect l="l" t="t" r="r" b="b"/>
            <a:pathLst>
              <a:path w="290522" h="629387">
                <a:moveTo>
                  <a:pt x="290522" y="4547"/>
                </a:moveTo>
                <a:cubicBezTo>
                  <a:pt x="183842" y="-1803"/>
                  <a:pt x="77162" y="-8153"/>
                  <a:pt x="31442" y="35027"/>
                </a:cubicBezTo>
                <a:cubicBezTo>
                  <a:pt x="-14278" y="78207"/>
                  <a:pt x="-1578" y="164567"/>
                  <a:pt x="16202" y="263627"/>
                </a:cubicBezTo>
                <a:cubicBezTo>
                  <a:pt x="33982" y="362687"/>
                  <a:pt x="86052" y="496037"/>
                  <a:pt x="138122" y="629387"/>
                </a:cubicBezTo>
              </a:path>
            </a:pathLst>
          </a:custGeom>
          <a:noFill/>
          <a:ln w="38100">
            <a:solidFill>
              <a:srgbClr val="C0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22668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grpId="1" nodeType="clickEffect">
                                  <p:stCondLst>
                                    <p:cond delay="0"/>
                                  </p:stCondLst>
                                  <p:childTnLst>
                                    <p:animMotion origin="layout" path="M 2.08333E-6 4.81481E-6 L 0.13568 0.00208 " pathEditMode="relative" rAng="0" ptsTypes="AA">
                                      <p:cBhvr>
                                        <p:cTn id="70" dur="2000" fill="hold"/>
                                        <p:tgtEl>
                                          <p:spTgt spid="77"/>
                                        </p:tgtEl>
                                        <p:attrNameLst>
                                          <p:attrName>ppt_x</p:attrName>
                                          <p:attrName>ppt_y</p:attrName>
                                        </p:attrNameLst>
                                      </p:cBhvr>
                                      <p:rCtr x="6784" y="93"/>
                                    </p:animMotion>
                                  </p:childTnLst>
                                </p:cTn>
                              </p:par>
                              <p:par>
                                <p:cTn id="71" presetID="10" presetClass="exit" presetSubtype="0" fill="hold" grpId="1" nodeType="withEffect">
                                  <p:stCondLst>
                                    <p:cond delay="0"/>
                                  </p:stCondLst>
                                  <p:childTnLst>
                                    <p:animEffect transition="out" filter="fade">
                                      <p:cBhvr>
                                        <p:cTn id="72" dur="500"/>
                                        <p:tgtEl>
                                          <p:spTgt spid="78"/>
                                        </p:tgtEl>
                                      </p:cBhvr>
                                    </p:animEffect>
                                    <p:set>
                                      <p:cBhvr>
                                        <p:cTn id="73" dur="1" fill="hold">
                                          <p:stCondLst>
                                            <p:cond delay="499"/>
                                          </p:stCondLst>
                                        </p:cTn>
                                        <p:tgtEl>
                                          <p:spTgt spid="78"/>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79"/>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42" presetClass="path" presetSubtype="0" accel="50000" decel="50000" fill="hold" grpId="2" nodeType="clickEffect">
                                  <p:stCondLst>
                                    <p:cond delay="0"/>
                                  </p:stCondLst>
                                  <p:childTnLst>
                                    <p:animMotion origin="layout" path="M 0.14062 0.00231 L 0.28633 0.00069 " pathEditMode="relative" rAng="0" ptsTypes="AA">
                                      <p:cBhvr>
                                        <p:cTn id="81" dur="2000" fill="hold"/>
                                        <p:tgtEl>
                                          <p:spTgt spid="77"/>
                                        </p:tgtEl>
                                        <p:attrNameLst>
                                          <p:attrName>ppt_x</p:attrName>
                                          <p:attrName>ppt_y</p:attrName>
                                        </p:attrNameLst>
                                      </p:cBhvr>
                                      <p:rCtr x="7279" y="-93"/>
                                    </p:animMotion>
                                  </p:childTnLst>
                                </p:cTn>
                              </p:par>
                              <p:par>
                                <p:cTn id="82" presetID="10" presetClass="exit" presetSubtype="0" fill="hold" grpId="1" nodeType="withEffect">
                                  <p:stCondLst>
                                    <p:cond delay="0"/>
                                  </p:stCondLst>
                                  <p:childTnLst>
                                    <p:animEffect transition="out" filter="fade">
                                      <p:cBhvr>
                                        <p:cTn id="83" dur="500"/>
                                        <p:tgtEl>
                                          <p:spTgt spid="79"/>
                                        </p:tgtEl>
                                      </p:cBhvr>
                                    </p:animEffect>
                                    <p:set>
                                      <p:cBhvr>
                                        <p:cTn id="84" dur="1" fill="hold">
                                          <p:stCondLst>
                                            <p:cond delay="499"/>
                                          </p:stCondLst>
                                        </p:cTn>
                                        <p:tgtEl>
                                          <p:spTgt spid="79"/>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80"/>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8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42" presetClass="path" presetSubtype="0" accel="50000" decel="50000" fill="hold" grpId="3" nodeType="clickEffect">
                                  <p:stCondLst>
                                    <p:cond delay="0"/>
                                  </p:stCondLst>
                                  <p:childTnLst>
                                    <p:animMotion origin="layout" path="M 0.29206 0.00231 L 0.44752 0.00578 " pathEditMode="relative" rAng="0" ptsTypes="AA">
                                      <p:cBhvr>
                                        <p:cTn id="96" dur="2000" fill="hold"/>
                                        <p:tgtEl>
                                          <p:spTgt spid="77"/>
                                        </p:tgtEl>
                                        <p:attrNameLst>
                                          <p:attrName>ppt_x</p:attrName>
                                          <p:attrName>ppt_y</p:attrName>
                                        </p:attrNameLst>
                                      </p:cBhvr>
                                      <p:rCtr x="7773" y="162"/>
                                    </p:animMotion>
                                  </p:childTnLst>
                                </p:cTn>
                              </p:par>
                              <p:par>
                                <p:cTn id="97" presetID="10" presetClass="exit" presetSubtype="0" fill="hold" grpId="1" nodeType="withEffect">
                                  <p:stCondLst>
                                    <p:cond delay="0"/>
                                  </p:stCondLst>
                                  <p:childTnLst>
                                    <p:animEffect transition="out" filter="fade">
                                      <p:cBhvr>
                                        <p:cTn id="98" dur="500"/>
                                        <p:tgtEl>
                                          <p:spTgt spid="80"/>
                                        </p:tgtEl>
                                      </p:cBhvr>
                                    </p:animEffect>
                                    <p:set>
                                      <p:cBhvr>
                                        <p:cTn id="99" dur="1" fill="hold">
                                          <p:stCondLst>
                                            <p:cond delay="499"/>
                                          </p:stCondLst>
                                        </p:cTn>
                                        <p:tgtEl>
                                          <p:spTgt spid="80"/>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82"/>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42" presetClass="path" presetSubtype="0" accel="50000" decel="50000" fill="hold" grpId="4" nodeType="clickEffect">
                                  <p:stCondLst>
                                    <p:cond delay="0"/>
                                  </p:stCondLst>
                                  <p:childTnLst>
                                    <p:animMotion origin="layout" path="M 0.45299 0.00694 L 0.59362 0.00925 " pathEditMode="relative" rAng="0" ptsTypes="AA">
                                      <p:cBhvr>
                                        <p:cTn id="107" dur="2000" fill="hold"/>
                                        <p:tgtEl>
                                          <p:spTgt spid="77"/>
                                        </p:tgtEl>
                                        <p:attrNameLst>
                                          <p:attrName>ppt_x</p:attrName>
                                          <p:attrName>ppt_y</p:attrName>
                                        </p:attrNameLst>
                                      </p:cBhvr>
                                      <p:rCtr x="7031" y="116"/>
                                    </p:animMotion>
                                  </p:childTnLst>
                                </p:cTn>
                              </p:par>
                              <p:par>
                                <p:cTn id="108" presetID="10" presetClass="exit" presetSubtype="0" fill="hold" grpId="1" nodeType="withEffect">
                                  <p:stCondLst>
                                    <p:cond delay="0"/>
                                  </p:stCondLst>
                                  <p:childTnLst>
                                    <p:animEffect transition="out" filter="fade">
                                      <p:cBhvr>
                                        <p:cTn id="109" dur="500"/>
                                        <p:tgtEl>
                                          <p:spTgt spid="82"/>
                                        </p:tgtEl>
                                      </p:cBhvr>
                                    </p:animEffect>
                                    <p:set>
                                      <p:cBhvr>
                                        <p:cTn id="110" dur="1" fill="hold">
                                          <p:stCondLst>
                                            <p:cond delay="499"/>
                                          </p:stCondLst>
                                        </p:cTn>
                                        <p:tgtEl>
                                          <p:spTgt spid="82"/>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83"/>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42" presetClass="path" presetSubtype="0" accel="50000" decel="50000" fill="hold" grpId="5" nodeType="clickEffect">
                                  <p:stCondLst>
                                    <p:cond delay="0"/>
                                  </p:stCondLst>
                                  <p:childTnLst>
                                    <p:animMotion origin="layout" path="M 0.59362 0.00925 L 0.70377 0.00949 " pathEditMode="relative" rAng="0" ptsTypes="AA">
                                      <p:cBhvr>
                                        <p:cTn id="118" dur="2000" fill="hold"/>
                                        <p:tgtEl>
                                          <p:spTgt spid="77"/>
                                        </p:tgtEl>
                                        <p:attrNameLst>
                                          <p:attrName>ppt_x</p:attrName>
                                          <p:attrName>ppt_y</p:attrName>
                                        </p:attrNameLst>
                                      </p:cBhvr>
                                      <p:rCtr x="5508" y="0"/>
                                    </p:animMotion>
                                  </p:childTnLst>
                                </p:cTn>
                              </p:par>
                              <p:par>
                                <p:cTn id="119" presetID="10" presetClass="exit" presetSubtype="0" fill="hold" grpId="1" nodeType="withEffect">
                                  <p:stCondLst>
                                    <p:cond delay="0"/>
                                  </p:stCondLst>
                                  <p:childTnLst>
                                    <p:animEffect transition="out" filter="fade">
                                      <p:cBhvr>
                                        <p:cTn id="120" dur="500"/>
                                        <p:tgtEl>
                                          <p:spTgt spid="83"/>
                                        </p:tgtEl>
                                      </p:cBhvr>
                                    </p:animEffect>
                                    <p:set>
                                      <p:cBhvr>
                                        <p:cTn id="121" dur="1" fill="hold">
                                          <p:stCondLst>
                                            <p:cond delay="499"/>
                                          </p:stCondLst>
                                        </p:cTn>
                                        <p:tgtEl>
                                          <p:spTgt spid="83"/>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nodeType="clickEffect">
                                  <p:stCondLst>
                                    <p:cond delay="0"/>
                                  </p:stCondLst>
                                  <p:childTnLst>
                                    <p:set>
                                      <p:cBhvr>
                                        <p:cTn id="12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nodeType="clickEffect">
                                  <p:stCondLst>
                                    <p:cond delay="0"/>
                                  </p:stCondLst>
                                  <p:childTnLst>
                                    <p:set>
                                      <p:cBhvr>
                                        <p:cTn id="13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nodeType="clickEffect">
                                  <p:stCondLst>
                                    <p:cond delay="0"/>
                                  </p:stCondLst>
                                  <p:childTnLst>
                                    <p:set>
                                      <p:cBhvr>
                                        <p:cTn id="13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nodeType="clickEffect">
                                  <p:stCondLst>
                                    <p:cond delay="0"/>
                                  </p:stCondLst>
                                  <p:childTnLst>
                                    <p:set>
                                      <p:cBhvr>
                                        <p:cTn id="141"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nodeType="clickEffect">
                                  <p:stCondLst>
                                    <p:cond delay="0"/>
                                  </p:stCondLst>
                                  <p:childTnLst>
                                    <p:set>
                                      <p:cBhvr>
                                        <p:cTn id="145"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nodeType="clickEffect">
                                  <p:stCondLst>
                                    <p:cond delay="0"/>
                                  </p:stCondLst>
                                  <p:childTnLst>
                                    <p:set>
                                      <p:cBhvr>
                                        <p:cTn id="149"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1" presetClass="entr" presetSubtype="0" fill="hold" nodeType="clickEffect">
                                  <p:stCondLst>
                                    <p:cond delay="0"/>
                                  </p:stCondLst>
                                  <p:childTnLst>
                                    <p:set>
                                      <p:cBhvr>
                                        <p:cTn id="153"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nodeType="clickEffect">
                                  <p:stCondLst>
                                    <p:cond delay="0"/>
                                  </p:stCondLst>
                                  <p:childTnLst>
                                    <p:set>
                                      <p:cBhvr>
                                        <p:cTn id="157"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nodeType="clickEffect">
                                  <p:stCondLst>
                                    <p:cond delay="0"/>
                                  </p:stCondLst>
                                  <p:childTnLst>
                                    <p:set>
                                      <p:cBhvr>
                                        <p:cTn id="161"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nodeType="clickEffect">
                                  <p:stCondLst>
                                    <p:cond delay="0"/>
                                  </p:stCondLst>
                                  <p:childTnLst>
                                    <p:set>
                                      <p:cBhvr>
                                        <p:cTn id="165"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1" presetClass="entr" presetSubtype="0" fill="hold" nodeType="clickEffect">
                                  <p:stCondLst>
                                    <p:cond delay="0"/>
                                  </p:stCondLst>
                                  <p:childTnLst>
                                    <p:set>
                                      <p:cBhvr>
                                        <p:cTn id="169"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nodeType="clickEffect">
                                  <p:stCondLst>
                                    <p:cond delay="0"/>
                                  </p:stCondLst>
                                  <p:childTnLst>
                                    <p:set>
                                      <p:cBhvr>
                                        <p:cTn id="173"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4" fill="hold">
                      <p:stCondLst>
                        <p:cond delay="indefinite"/>
                      </p:stCondLst>
                      <p:childTnLst>
                        <p:par>
                          <p:cTn id="175" fill="hold">
                            <p:stCondLst>
                              <p:cond delay="0"/>
                            </p:stCondLst>
                            <p:childTnLst>
                              <p:par>
                                <p:cTn id="176" presetID="1" presetClass="entr" presetSubtype="0" fill="hold" nodeType="clickEffect">
                                  <p:stCondLst>
                                    <p:cond delay="0"/>
                                  </p:stCondLst>
                                  <p:childTnLst>
                                    <p:set>
                                      <p:cBhvr>
                                        <p:cTn id="177"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nodeType="clickEffect">
                                  <p:stCondLst>
                                    <p:cond delay="0"/>
                                  </p:stCondLst>
                                  <p:childTnLst>
                                    <p:set>
                                      <p:cBhvr>
                                        <p:cTn id="181"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82" fill="hold">
                      <p:stCondLst>
                        <p:cond delay="indefinite"/>
                      </p:stCondLst>
                      <p:childTnLst>
                        <p:par>
                          <p:cTn id="183" fill="hold">
                            <p:stCondLst>
                              <p:cond delay="0"/>
                            </p:stCondLst>
                            <p:childTnLst>
                              <p:par>
                                <p:cTn id="184" presetID="1" presetClass="entr" presetSubtype="0" fill="hold" nodeType="clickEffect">
                                  <p:stCondLst>
                                    <p:cond delay="0"/>
                                  </p:stCondLst>
                                  <p:childTnLst>
                                    <p:set>
                                      <p:cBhvr>
                                        <p:cTn id="185"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presetID="1" presetClass="entr" presetSubtype="0" fill="hold" nodeType="clickEffect">
                                  <p:stCondLst>
                                    <p:cond delay="0"/>
                                  </p:stCondLst>
                                  <p:childTnLst>
                                    <p:set>
                                      <p:cBhvr>
                                        <p:cTn id="189"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90" fill="hold">
                      <p:stCondLst>
                        <p:cond delay="indefinite"/>
                      </p:stCondLst>
                      <p:childTnLst>
                        <p:par>
                          <p:cTn id="191" fill="hold">
                            <p:stCondLst>
                              <p:cond delay="0"/>
                            </p:stCondLst>
                            <p:childTnLst>
                              <p:par>
                                <p:cTn id="192" presetID="1" presetClass="entr" presetSubtype="0" fill="hold" nodeType="clickEffect">
                                  <p:stCondLst>
                                    <p:cond delay="0"/>
                                  </p:stCondLst>
                                  <p:childTnLst>
                                    <p:set>
                                      <p:cBhvr>
                                        <p:cTn id="193"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 presetClass="entr" presetSubtype="0" fill="hold" nodeType="clickEffect">
                                  <p:stCondLst>
                                    <p:cond delay="0"/>
                                  </p:stCondLst>
                                  <p:childTnLst>
                                    <p:set>
                                      <p:cBhvr>
                                        <p:cTn id="197"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198" fill="hold">
                      <p:stCondLst>
                        <p:cond delay="indefinite"/>
                      </p:stCondLst>
                      <p:childTnLst>
                        <p:par>
                          <p:cTn id="199" fill="hold">
                            <p:stCondLst>
                              <p:cond delay="0"/>
                            </p:stCondLst>
                            <p:childTnLst>
                              <p:par>
                                <p:cTn id="200" presetID="1" presetClass="entr" presetSubtype="0" fill="hold" nodeType="clickEffect">
                                  <p:stCondLst>
                                    <p:cond delay="0"/>
                                  </p:stCondLst>
                                  <p:childTnLst>
                                    <p:set>
                                      <p:cBhvr>
                                        <p:cTn id="201"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202" fill="hold">
                      <p:stCondLst>
                        <p:cond delay="indefinite"/>
                      </p:stCondLst>
                      <p:childTnLst>
                        <p:par>
                          <p:cTn id="203" fill="hold">
                            <p:stCondLst>
                              <p:cond delay="0"/>
                            </p:stCondLst>
                            <p:childTnLst>
                              <p:par>
                                <p:cTn id="204" presetID="1" presetClass="entr" presetSubtype="0" fill="hold" nodeType="clickEffect">
                                  <p:stCondLst>
                                    <p:cond delay="0"/>
                                  </p:stCondLst>
                                  <p:childTnLst>
                                    <p:set>
                                      <p:cBhvr>
                                        <p:cTn id="205"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206" fill="hold">
                      <p:stCondLst>
                        <p:cond delay="indefinite"/>
                      </p:stCondLst>
                      <p:childTnLst>
                        <p:par>
                          <p:cTn id="207" fill="hold">
                            <p:stCondLst>
                              <p:cond delay="0"/>
                            </p:stCondLst>
                            <p:childTnLst>
                              <p:par>
                                <p:cTn id="208" presetID="1" presetClass="entr" presetSubtype="0" fill="hold" nodeType="clickEffect">
                                  <p:stCondLst>
                                    <p:cond delay="0"/>
                                  </p:stCondLst>
                                  <p:childTnLst>
                                    <p:set>
                                      <p:cBhvr>
                                        <p:cTn id="209"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46" grpId="0"/>
      <p:bldP spid="62" grpId="0"/>
      <p:bldP spid="63" grpId="0"/>
      <p:bldP spid="64" grpId="0"/>
      <p:bldP spid="65" grpId="0"/>
      <p:bldP spid="66" grpId="0"/>
      <p:bldP spid="67" grpId="0"/>
      <p:bldP spid="68" grpId="0"/>
      <p:bldP spid="69" grpId="0"/>
      <p:bldP spid="70" grpId="0"/>
      <p:bldP spid="71" grpId="0"/>
      <p:bldP spid="72" grpId="0"/>
      <p:bldP spid="73" grpId="0"/>
      <p:bldP spid="74" grpId="0"/>
      <p:bldP spid="75" grpId="0"/>
      <p:bldP spid="76" grpId="0"/>
      <p:bldP spid="77" grpId="0"/>
      <p:bldP spid="77" grpId="1"/>
      <p:bldP spid="77" grpId="2"/>
      <p:bldP spid="77" grpId="3"/>
      <p:bldP spid="77" grpId="4"/>
      <p:bldP spid="77" grpId="5"/>
      <p:bldP spid="78" grpId="0" animBg="1"/>
      <p:bldP spid="78" grpId="1" animBg="1"/>
      <p:bldP spid="79" grpId="0" animBg="1"/>
      <p:bldP spid="79" grpId="1" animBg="1"/>
      <p:bldP spid="80" grpId="0" animBg="1"/>
      <p:bldP spid="80" grpId="1" animBg="1"/>
      <p:bldP spid="82" grpId="0" animBg="1"/>
      <p:bldP spid="82" grpId="1" animBg="1"/>
      <p:bldP spid="83" grpId="0" animBg="1"/>
      <p:bldP spid="83" grpId="1"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a:xfrm>
            <a:off x="831848" y="1709738"/>
            <a:ext cx="11360152" cy="2852737"/>
          </a:xfrm>
        </p:spPr>
        <p:txBody>
          <a:bodyPr/>
          <a:lstStyle/>
          <a:p>
            <a:r>
              <a:rPr lang="en-US" dirty="0">
                <a:solidFill>
                  <a:srgbClr val="1D3064"/>
                </a:solidFill>
              </a:rPr>
              <a:t>Singly Linked List – Count Number of Nodes in the Linked List</a:t>
            </a:r>
          </a:p>
        </p:txBody>
      </p:sp>
      <p:sp>
        <p:nvSpPr>
          <p:cNvPr id="4" name="Text Placeholder 3"/>
          <p:cNvSpPr>
            <a:spLocks noGrp="1"/>
          </p:cNvSpPr>
          <p:nvPr>
            <p:ph type="body" idx="1"/>
          </p:nvPr>
        </p:nvSpPr>
        <p:spPr/>
        <p:txBody>
          <a:bodyPr/>
          <a:lstStyle/>
          <a:p>
            <a:endParaRPr lang="en-IN"/>
          </a:p>
        </p:txBody>
      </p:sp>
    </p:spTree>
    <p:extLst>
      <p:ext uri="{BB962C8B-B14F-4D97-AF65-F5344CB8AC3E}">
        <p14:creationId xmlns:p14="http://schemas.microsoft.com/office/powerpoint/2010/main" val="829278866"/>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Singly Linked List-Count Number of Nodes in the Linked List</a:t>
            </a:r>
            <a:endParaRPr lang="en-US" dirty="0"/>
          </a:p>
        </p:txBody>
      </p:sp>
      <p:sp>
        <p:nvSpPr>
          <p:cNvPr id="3" name="Content Placeholder 2"/>
          <p:cNvSpPr>
            <a:spLocks noGrp="1"/>
          </p:cNvSpPr>
          <p:nvPr>
            <p:ph idx="4294967295"/>
          </p:nvPr>
        </p:nvSpPr>
        <p:spPr>
          <a:xfrm>
            <a:off x="131180" y="863444"/>
            <a:ext cx="11929641" cy="2281821"/>
          </a:xfrm>
        </p:spPr>
        <p:txBody>
          <a:bodyPr/>
          <a:lstStyle/>
          <a:p>
            <a:pPr marL="265113" indent="-265113" algn="just">
              <a:buClr>
                <a:srgbClr val="C00000"/>
              </a:buClr>
              <a:buFont typeface="Wingdings 3" panose="05040102010807070707" pitchFamily="18" charset="2"/>
              <a:buChar char=""/>
            </a:pPr>
            <a:r>
              <a:rPr lang="en-IN" sz="2400" dirty="0"/>
              <a:t>This function </a:t>
            </a:r>
            <a:r>
              <a:rPr lang="en-IN" sz="2400" b="1" dirty="0">
                <a:solidFill>
                  <a:srgbClr val="C00000"/>
                </a:solidFill>
              </a:rPr>
              <a:t>counts number of nodes </a:t>
            </a:r>
            <a:r>
              <a:rPr lang="en-IN" sz="2400" dirty="0"/>
              <a:t>of the linked list and returns </a:t>
            </a:r>
            <a:r>
              <a:rPr lang="en-IN" sz="2400" b="1" dirty="0">
                <a:solidFill>
                  <a:srgbClr val="C00000"/>
                </a:solidFill>
              </a:rPr>
              <a:t>COUNT</a:t>
            </a:r>
            <a:r>
              <a:rPr lang="en-IN" sz="2400" dirty="0"/>
              <a:t>. </a:t>
            </a:r>
          </a:p>
          <a:p>
            <a:pPr marL="265113" indent="-265113" algn="just">
              <a:buClr>
                <a:srgbClr val="C00000"/>
              </a:buClr>
              <a:buFont typeface="Wingdings 3" panose="05040102010807070707" pitchFamily="18" charset="2"/>
              <a:buChar char=""/>
            </a:pPr>
            <a:r>
              <a:rPr lang="en-IN" sz="2400" b="1" dirty="0">
                <a:solidFill>
                  <a:srgbClr val="C00000"/>
                </a:solidFill>
              </a:rPr>
              <a:t>FIRST</a:t>
            </a:r>
            <a:r>
              <a:rPr lang="en-IN" sz="2400" dirty="0"/>
              <a:t> is a </a:t>
            </a:r>
            <a:r>
              <a:rPr lang="en-IN" sz="2400" b="1" dirty="0">
                <a:solidFill>
                  <a:srgbClr val="C00000"/>
                </a:solidFill>
              </a:rPr>
              <a:t>pointer to the first element </a:t>
            </a:r>
            <a:r>
              <a:rPr lang="en-IN" sz="2400" dirty="0"/>
              <a:t>of a Singly linked linear list. </a:t>
            </a:r>
          </a:p>
          <a:p>
            <a:pPr marL="265113" indent="-265113" algn="just">
              <a:buClr>
                <a:srgbClr val="C00000"/>
              </a:buClr>
              <a:buFont typeface="Wingdings 3" panose="05040102010807070707" pitchFamily="18" charset="2"/>
              <a:buChar char=""/>
            </a:pPr>
            <a:r>
              <a:rPr lang="en-IN" sz="2400" dirty="0"/>
              <a:t>Typical node contains </a:t>
            </a:r>
            <a:r>
              <a:rPr lang="en-IN" sz="2400" b="1" dirty="0">
                <a:solidFill>
                  <a:srgbClr val="C00000"/>
                </a:solidFill>
              </a:rPr>
              <a:t>INFO and LINK </a:t>
            </a:r>
            <a:r>
              <a:rPr lang="en-IN" sz="2400" dirty="0"/>
              <a:t>fields. </a:t>
            </a:r>
          </a:p>
          <a:p>
            <a:pPr marL="265113" indent="-265113" algn="just">
              <a:buClr>
                <a:srgbClr val="C00000"/>
              </a:buClr>
              <a:buFont typeface="Wingdings 3" panose="05040102010807070707" pitchFamily="18" charset="2"/>
              <a:buChar char=""/>
            </a:pPr>
            <a:r>
              <a:rPr lang="en-IN" sz="2400" b="1" dirty="0">
                <a:solidFill>
                  <a:srgbClr val="C00000"/>
                </a:solidFill>
              </a:rPr>
              <a:t>PTR</a:t>
            </a:r>
            <a:r>
              <a:rPr lang="en-IN" sz="2400" dirty="0"/>
              <a:t> is a Temporary pointer variable.</a:t>
            </a:r>
          </a:p>
          <a:p>
            <a:endParaRPr lang="en-IN" dirty="0"/>
          </a:p>
          <a:p>
            <a:endParaRPr lang="en-US" dirty="0"/>
          </a:p>
        </p:txBody>
      </p:sp>
    </p:spTree>
    <p:extLst>
      <p:ext uri="{BB962C8B-B14F-4D97-AF65-F5344CB8AC3E}">
        <p14:creationId xmlns:p14="http://schemas.microsoft.com/office/powerpoint/2010/main" val="13081843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Singly Linked List-Count Number of Nodes in the Linked List</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0" indent="0">
              <a:buNone/>
            </a:pPr>
            <a:endParaRPr lang="en-US" dirty="0"/>
          </a:p>
          <a:p>
            <a:pPr marL="0" indent="0">
              <a:buNone/>
            </a:pPr>
            <a:endParaRPr lang="en-US" dirty="0"/>
          </a:p>
          <a:p>
            <a:endParaRPr lang="en-US" dirty="0"/>
          </a:p>
          <a:p>
            <a:endParaRPr lang="en-US" dirty="0"/>
          </a:p>
          <a:p>
            <a:pPr marL="0" indent="0">
              <a:spcBef>
                <a:spcPts val="1800"/>
              </a:spcBef>
              <a:buNone/>
            </a:pPr>
            <a:r>
              <a:rPr lang="en-US" b="1" dirty="0"/>
              <a:t>Algorithm:</a:t>
            </a:r>
            <a:r>
              <a:rPr lang="en-US" dirty="0"/>
              <a:t> </a:t>
            </a:r>
            <a:r>
              <a:rPr lang="en-US" b="1" dirty="0">
                <a:solidFill>
                  <a:srgbClr val="C00000"/>
                </a:solidFill>
              </a:rPr>
              <a:t>S_COUNT_NODE (First) </a:t>
            </a:r>
            <a:endParaRPr lang="en-US" dirty="0">
              <a:solidFill>
                <a:srgbClr val="C00000"/>
              </a:solidFill>
            </a:endParaRPr>
          </a:p>
          <a:p>
            <a:pPr marL="0" indent="0">
              <a:lnSpc>
                <a:spcPts val="2600"/>
              </a:lnSpc>
              <a:spcBef>
                <a:spcPts val="300"/>
              </a:spcBef>
              <a:buNone/>
            </a:pPr>
            <a:r>
              <a:rPr lang="en-US" sz="2200" b="1" dirty="0"/>
              <a:t>Step 1:</a:t>
            </a:r>
            <a:r>
              <a:rPr lang="en-US" sz="2200" dirty="0"/>
              <a:t>[Initialization]</a:t>
            </a:r>
          </a:p>
          <a:p>
            <a:pPr marL="806450" indent="0">
              <a:lnSpc>
                <a:spcPts val="2600"/>
              </a:lnSpc>
              <a:spcBef>
                <a:spcPts val="300"/>
              </a:spcBef>
              <a:buNone/>
            </a:pPr>
            <a:r>
              <a:rPr lang="en-US" sz="2200" dirty="0">
                <a:solidFill>
                  <a:srgbClr val="C00000"/>
                </a:solidFill>
              </a:rPr>
              <a:t>count </a:t>
            </a:r>
            <a:r>
              <a:rPr lang="en-US" sz="2200" dirty="0">
                <a:solidFill>
                  <a:srgbClr val="C00000"/>
                </a:solidFill>
                <a:sym typeface="Wingdings 3" panose="05040102010807070707" pitchFamily="18" charset="2"/>
              </a:rPr>
              <a:t> 0</a:t>
            </a:r>
            <a:endParaRPr lang="en-US" sz="2200" dirty="0">
              <a:solidFill>
                <a:srgbClr val="C00000"/>
              </a:solidFill>
            </a:endParaRPr>
          </a:p>
          <a:p>
            <a:pPr marL="806450" indent="0">
              <a:lnSpc>
                <a:spcPts val="2600"/>
              </a:lnSpc>
              <a:spcBef>
                <a:spcPts val="300"/>
              </a:spcBef>
              <a:buNone/>
            </a:pPr>
            <a:r>
              <a:rPr lang="en-US" sz="2200" dirty="0">
                <a:solidFill>
                  <a:srgbClr val="F19D19"/>
                </a:solidFill>
              </a:rPr>
              <a:t>PTR </a:t>
            </a:r>
            <a:r>
              <a:rPr lang="en-US" sz="2200" dirty="0">
                <a:solidFill>
                  <a:srgbClr val="F19D19"/>
                </a:solidFill>
                <a:sym typeface="Wingdings 3" panose="05040102010807070707" pitchFamily="18" charset="2"/>
              </a:rPr>
              <a:t> </a:t>
            </a:r>
            <a:r>
              <a:rPr lang="en-US" sz="2200" dirty="0">
                <a:solidFill>
                  <a:srgbClr val="F19D19"/>
                </a:solidFill>
              </a:rPr>
              <a:t>First</a:t>
            </a:r>
          </a:p>
          <a:p>
            <a:pPr marL="0" indent="0">
              <a:lnSpc>
                <a:spcPts val="2300"/>
              </a:lnSpc>
              <a:buClr>
                <a:schemeClr val="accent6"/>
              </a:buClr>
              <a:buNone/>
            </a:pPr>
            <a:r>
              <a:rPr lang="en-US" sz="2200" b="1" dirty="0"/>
              <a:t>Step 2:</a:t>
            </a:r>
            <a:r>
              <a:rPr lang="en-US" sz="2200" dirty="0"/>
              <a:t>[Traverse the List until last node is reached] </a:t>
            </a:r>
          </a:p>
          <a:p>
            <a:pPr marL="806450" indent="0">
              <a:lnSpc>
                <a:spcPts val="2300"/>
              </a:lnSpc>
              <a:buNone/>
              <a:tabLst>
                <a:tab pos="806450" algn="l"/>
              </a:tabLst>
            </a:pPr>
            <a:r>
              <a:rPr lang="en-US" sz="2200" dirty="0"/>
              <a:t>Repeat</a:t>
            </a:r>
            <a:r>
              <a:rPr lang="en-US" sz="2200" dirty="0">
                <a:solidFill>
                  <a:srgbClr val="0070C0"/>
                </a:solidFill>
              </a:rPr>
              <a:t> while</a:t>
            </a:r>
            <a:r>
              <a:rPr lang="en-US" sz="2200" dirty="0"/>
              <a:t>(</a:t>
            </a:r>
            <a:r>
              <a:rPr lang="en-US" sz="2200" dirty="0">
                <a:solidFill>
                  <a:srgbClr val="C00000"/>
                </a:solidFill>
              </a:rPr>
              <a:t>PTR &lt;&gt; NULL)</a:t>
            </a:r>
          </a:p>
          <a:p>
            <a:pPr marL="1263650" indent="0">
              <a:lnSpc>
                <a:spcPts val="2300"/>
              </a:lnSpc>
              <a:buNone/>
            </a:pPr>
            <a:r>
              <a:rPr lang="en-US" sz="2200" dirty="0">
                <a:solidFill>
                  <a:srgbClr val="1D6FA9"/>
                </a:solidFill>
              </a:rPr>
              <a:t>count </a:t>
            </a:r>
            <a:r>
              <a:rPr lang="en-US" sz="2200" dirty="0">
                <a:solidFill>
                  <a:srgbClr val="1D6FA9"/>
                </a:solidFill>
                <a:sym typeface="Wingdings 3" panose="05040102010807070707" pitchFamily="18" charset="2"/>
              </a:rPr>
              <a:t> count + 1</a:t>
            </a:r>
          </a:p>
          <a:p>
            <a:pPr marL="1263650" indent="0">
              <a:lnSpc>
                <a:spcPts val="2300"/>
              </a:lnSpc>
              <a:buNone/>
            </a:pPr>
            <a:r>
              <a:rPr lang="en-US" sz="2200" dirty="0">
                <a:solidFill>
                  <a:srgbClr val="1D6FA9"/>
                </a:solidFill>
              </a:rPr>
              <a:t>PTR </a:t>
            </a:r>
            <a:r>
              <a:rPr lang="en-US" sz="2200" dirty="0">
                <a:solidFill>
                  <a:srgbClr val="1D6FA9"/>
                </a:solidFill>
                <a:sym typeface="Wingdings 3" panose="05040102010807070707" pitchFamily="18" charset="2"/>
              </a:rPr>
              <a:t></a:t>
            </a:r>
            <a:r>
              <a:rPr lang="en-US" sz="2200" dirty="0">
                <a:solidFill>
                  <a:srgbClr val="1D6FA9"/>
                </a:solidFill>
              </a:rPr>
              <a:t> LINK(</a:t>
            </a:r>
            <a:r>
              <a:rPr lang="en-US" sz="2200" dirty="0">
                <a:solidFill>
                  <a:srgbClr val="C00000"/>
                </a:solidFill>
              </a:rPr>
              <a:t>PTR</a:t>
            </a:r>
            <a:r>
              <a:rPr lang="en-US" sz="2200" dirty="0">
                <a:solidFill>
                  <a:srgbClr val="1D6FA9"/>
                </a:solidFill>
              </a:rPr>
              <a:t>)</a:t>
            </a:r>
          </a:p>
          <a:p>
            <a:pPr marL="806450" indent="0">
              <a:lnSpc>
                <a:spcPts val="2600"/>
              </a:lnSpc>
              <a:spcBef>
                <a:spcPts val="300"/>
              </a:spcBef>
              <a:buNone/>
            </a:pPr>
            <a:endParaRPr lang="en-US" dirty="0"/>
          </a:p>
        </p:txBody>
      </p:sp>
      <p:sp>
        <p:nvSpPr>
          <p:cNvPr id="6" name="TextBox 5"/>
          <p:cNvSpPr txBox="1"/>
          <p:nvPr/>
        </p:nvSpPr>
        <p:spPr>
          <a:xfrm>
            <a:off x="5967659" y="3146589"/>
            <a:ext cx="4458272" cy="1426031"/>
          </a:xfrm>
          <a:prstGeom prst="rect">
            <a:avLst/>
          </a:prstGeom>
          <a:noFill/>
        </p:spPr>
        <p:txBody>
          <a:bodyPr wrap="none" rtlCol="0">
            <a:spAutoFit/>
          </a:bodyPr>
          <a:lstStyle/>
          <a:p>
            <a:pPr>
              <a:lnSpc>
                <a:spcPts val="2300"/>
              </a:lnSpc>
              <a:spcBef>
                <a:spcPts val="600"/>
              </a:spcBef>
            </a:pPr>
            <a:r>
              <a:rPr lang="en-US" sz="2200" b="1" dirty="0"/>
              <a:t>Step 3:</a:t>
            </a:r>
            <a:r>
              <a:rPr lang="en-US" sz="2200" dirty="0"/>
              <a:t>[Display count]</a:t>
            </a:r>
          </a:p>
          <a:p>
            <a:pPr marL="806450">
              <a:lnSpc>
                <a:spcPts val="2300"/>
              </a:lnSpc>
              <a:spcBef>
                <a:spcPts val="600"/>
              </a:spcBef>
            </a:pPr>
            <a:r>
              <a:rPr lang="en-US" sz="2200" dirty="0"/>
              <a:t>Write(‘Number of Node: </a:t>
            </a:r>
            <a:r>
              <a:rPr lang="en-US" sz="2200" b="1" dirty="0">
                <a:solidFill>
                  <a:srgbClr val="C00000"/>
                </a:solidFill>
              </a:rPr>
              <a:t>count</a:t>
            </a:r>
            <a:r>
              <a:rPr lang="en-US" sz="2200" dirty="0"/>
              <a:t>’)</a:t>
            </a:r>
          </a:p>
          <a:p>
            <a:pPr>
              <a:lnSpc>
                <a:spcPts val="2300"/>
              </a:lnSpc>
              <a:spcBef>
                <a:spcPts val="600"/>
              </a:spcBef>
            </a:pPr>
            <a:r>
              <a:rPr lang="en-US" sz="2200" b="1" dirty="0"/>
              <a:t>Step 4:</a:t>
            </a:r>
            <a:r>
              <a:rPr lang="en-US" sz="2200" dirty="0"/>
              <a:t>[Finished] </a:t>
            </a:r>
          </a:p>
          <a:p>
            <a:pPr marL="801688">
              <a:lnSpc>
                <a:spcPts val="2300"/>
              </a:lnSpc>
            </a:pPr>
            <a:r>
              <a:rPr lang="en-US" sz="2200" dirty="0"/>
              <a:t>Exit </a:t>
            </a:r>
          </a:p>
        </p:txBody>
      </p:sp>
      <p:sp>
        <p:nvSpPr>
          <p:cNvPr id="38" name="TextBox 37"/>
          <p:cNvSpPr txBox="1"/>
          <p:nvPr/>
        </p:nvSpPr>
        <p:spPr>
          <a:xfrm>
            <a:off x="5260775" y="1341883"/>
            <a:ext cx="794490" cy="461665"/>
          </a:xfrm>
          <a:prstGeom prst="rect">
            <a:avLst/>
          </a:prstGeom>
          <a:noFill/>
        </p:spPr>
        <p:txBody>
          <a:bodyPr wrap="square" rtlCol="0">
            <a:spAutoFit/>
          </a:bodyPr>
          <a:lstStyle/>
          <a:p>
            <a:r>
              <a:rPr lang="en-US" sz="2400" dirty="0">
                <a:solidFill>
                  <a:srgbClr val="0070C0"/>
                </a:solidFill>
              </a:rPr>
              <a:t>2500</a:t>
            </a:r>
          </a:p>
        </p:txBody>
      </p:sp>
      <p:graphicFrame>
        <p:nvGraphicFramePr>
          <p:cNvPr id="39" name="Table 38"/>
          <p:cNvGraphicFramePr>
            <a:graphicFrameLocks noGrp="1"/>
          </p:cNvGraphicFramePr>
          <p:nvPr/>
        </p:nvGraphicFramePr>
        <p:xfrm>
          <a:off x="4635324" y="1322523"/>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sz="2400"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40" name="Table 39"/>
          <p:cNvGraphicFramePr>
            <a:graphicFrameLocks noGrp="1"/>
          </p:cNvGraphicFramePr>
          <p:nvPr/>
        </p:nvGraphicFramePr>
        <p:xfrm>
          <a:off x="977946" y="1314266"/>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41" name="Table 40"/>
          <p:cNvGraphicFramePr>
            <a:graphicFrameLocks noGrp="1"/>
          </p:cNvGraphicFramePr>
          <p:nvPr/>
        </p:nvGraphicFramePr>
        <p:xfrm>
          <a:off x="2800239" y="1300968"/>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42" name="Table 41"/>
          <p:cNvGraphicFramePr>
            <a:graphicFrameLocks noGrp="1"/>
          </p:cNvGraphicFramePr>
          <p:nvPr/>
        </p:nvGraphicFramePr>
        <p:xfrm>
          <a:off x="6463586" y="1304050"/>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43" name="Table 42"/>
          <p:cNvGraphicFramePr>
            <a:graphicFrameLocks noGrp="1"/>
          </p:cNvGraphicFramePr>
          <p:nvPr/>
        </p:nvGraphicFramePr>
        <p:xfrm>
          <a:off x="8292386" y="1304050"/>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cxnSp>
        <p:nvCxnSpPr>
          <p:cNvPr id="44" name="Straight Arrow Connector 43"/>
          <p:cNvCxnSpPr>
            <a:cxnSpLocks/>
          </p:cNvCxnSpPr>
          <p:nvPr/>
        </p:nvCxnSpPr>
        <p:spPr>
          <a:xfrm>
            <a:off x="5979492" y="1554547"/>
            <a:ext cx="484094"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316145" y="1563070"/>
            <a:ext cx="484094"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4151230" y="1591759"/>
            <a:ext cx="484094"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7808292" y="1564176"/>
            <a:ext cx="484094"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cxnSpLocks/>
          </p:cNvCxnSpPr>
          <p:nvPr/>
        </p:nvCxnSpPr>
        <p:spPr>
          <a:xfrm flipH="1">
            <a:off x="8963992" y="1341883"/>
            <a:ext cx="656538" cy="49715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770744" y="1347908"/>
            <a:ext cx="336952" cy="461665"/>
          </a:xfrm>
          <a:prstGeom prst="rect">
            <a:avLst/>
          </a:prstGeom>
          <a:noFill/>
        </p:spPr>
        <p:txBody>
          <a:bodyPr wrap="none" rtlCol="0">
            <a:spAutoFit/>
          </a:bodyPr>
          <a:lstStyle/>
          <a:p>
            <a:r>
              <a:rPr lang="en-US" sz="2400" dirty="0"/>
              <a:t>9</a:t>
            </a:r>
          </a:p>
        </p:txBody>
      </p:sp>
      <p:sp>
        <p:nvSpPr>
          <p:cNvPr id="53" name="TextBox 52"/>
          <p:cNvSpPr txBox="1"/>
          <p:nvPr/>
        </p:nvSpPr>
        <p:spPr>
          <a:xfrm>
            <a:off x="1160852" y="1344118"/>
            <a:ext cx="336952" cy="461665"/>
          </a:xfrm>
          <a:prstGeom prst="rect">
            <a:avLst/>
          </a:prstGeom>
          <a:noFill/>
        </p:spPr>
        <p:txBody>
          <a:bodyPr wrap="none" rtlCol="0">
            <a:spAutoFit/>
          </a:bodyPr>
          <a:lstStyle/>
          <a:p>
            <a:r>
              <a:rPr lang="en-US" sz="2400" dirty="0"/>
              <a:t>1</a:t>
            </a:r>
          </a:p>
        </p:txBody>
      </p:sp>
      <p:sp>
        <p:nvSpPr>
          <p:cNvPr id="84" name="TextBox 83"/>
          <p:cNvSpPr txBox="1"/>
          <p:nvPr/>
        </p:nvSpPr>
        <p:spPr>
          <a:xfrm>
            <a:off x="2949227" y="1326309"/>
            <a:ext cx="336952" cy="461665"/>
          </a:xfrm>
          <a:prstGeom prst="rect">
            <a:avLst/>
          </a:prstGeom>
          <a:noFill/>
        </p:spPr>
        <p:txBody>
          <a:bodyPr wrap="none" rtlCol="0">
            <a:spAutoFit/>
          </a:bodyPr>
          <a:lstStyle/>
          <a:p>
            <a:r>
              <a:rPr lang="en-US" sz="2400" dirty="0"/>
              <a:t>7</a:t>
            </a:r>
          </a:p>
        </p:txBody>
      </p:sp>
      <p:sp>
        <p:nvSpPr>
          <p:cNvPr id="85" name="TextBox 84"/>
          <p:cNvSpPr txBox="1"/>
          <p:nvPr/>
        </p:nvSpPr>
        <p:spPr>
          <a:xfrm>
            <a:off x="6622852" y="1327143"/>
            <a:ext cx="336952" cy="461665"/>
          </a:xfrm>
          <a:prstGeom prst="rect">
            <a:avLst/>
          </a:prstGeom>
          <a:noFill/>
        </p:spPr>
        <p:txBody>
          <a:bodyPr wrap="none" rtlCol="0">
            <a:spAutoFit/>
          </a:bodyPr>
          <a:lstStyle/>
          <a:p>
            <a:r>
              <a:rPr lang="en-US" sz="2400" dirty="0"/>
              <a:t>5</a:t>
            </a:r>
          </a:p>
        </p:txBody>
      </p:sp>
      <p:sp>
        <p:nvSpPr>
          <p:cNvPr id="86" name="TextBox 85"/>
          <p:cNvSpPr txBox="1"/>
          <p:nvPr/>
        </p:nvSpPr>
        <p:spPr>
          <a:xfrm>
            <a:off x="8446980" y="1327142"/>
            <a:ext cx="336952" cy="461665"/>
          </a:xfrm>
          <a:prstGeom prst="rect">
            <a:avLst/>
          </a:prstGeom>
          <a:noFill/>
        </p:spPr>
        <p:txBody>
          <a:bodyPr wrap="none" rtlCol="0">
            <a:spAutoFit/>
          </a:bodyPr>
          <a:lstStyle/>
          <a:p>
            <a:r>
              <a:rPr lang="en-US" sz="2400" dirty="0"/>
              <a:t>3</a:t>
            </a:r>
          </a:p>
        </p:txBody>
      </p:sp>
      <p:sp>
        <p:nvSpPr>
          <p:cNvPr id="87" name="TextBox 86"/>
          <p:cNvSpPr txBox="1"/>
          <p:nvPr/>
        </p:nvSpPr>
        <p:spPr>
          <a:xfrm>
            <a:off x="1598726" y="1341883"/>
            <a:ext cx="793807" cy="461665"/>
          </a:xfrm>
          <a:prstGeom prst="rect">
            <a:avLst/>
          </a:prstGeom>
          <a:noFill/>
        </p:spPr>
        <p:txBody>
          <a:bodyPr wrap="none" rtlCol="0">
            <a:spAutoFit/>
          </a:bodyPr>
          <a:lstStyle/>
          <a:p>
            <a:r>
              <a:rPr lang="en-US" sz="2400" dirty="0">
                <a:solidFill>
                  <a:srgbClr val="0070C0"/>
                </a:solidFill>
              </a:rPr>
              <a:t>2020</a:t>
            </a:r>
          </a:p>
        </p:txBody>
      </p:sp>
      <p:sp>
        <p:nvSpPr>
          <p:cNvPr id="88" name="TextBox 87"/>
          <p:cNvSpPr txBox="1"/>
          <p:nvPr/>
        </p:nvSpPr>
        <p:spPr>
          <a:xfrm>
            <a:off x="949528" y="2219561"/>
            <a:ext cx="1468442" cy="461665"/>
          </a:xfrm>
          <a:prstGeom prst="rect">
            <a:avLst/>
          </a:prstGeom>
          <a:noFill/>
        </p:spPr>
        <p:txBody>
          <a:bodyPr wrap="square" rtlCol="0">
            <a:spAutoFit/>
          </a:bodyPr>
          <a:lstStyle/>
          <a:p>
            <a:r>
              <a:rPr lang="en-US" sz="2400" b="1" dirty="0">
                <a:solidFill>
                  <a:schemeClr val="accent3">
                    <a:lumMod val="75000"/>
                  </a:schemeClr>
                </a:solidFill>
              </a:rPr>
              <a:t>Count = 1</a:t>
            </a:r>
          </a:p>
        </p:txBody>
      </p:sp>
      <p:sp>
        <p:nvSpPr>
          <p:cNvPr id="89" name="TextBox 88"/>
          <p:cNvSpPr txBox="1"/>
          <p:nvPr/>
        </p:nvSpPr>
        <p:spPr>
          <a:xfrm>
            <a:off x="7069286" y="1341883"/>
            <a:ext cx="803743" cy="461665"/>
          </a:xfrm>
          <a:prstGeom prst="rect">
            <a:avLst/>
          </a:prstGeom>
          <a:noFill/>
        </p:spPr>
        <p:txBody>
          <a:bodyPr wrap="square" rtlCol="0">
            <a:spAutoFit/>
          </a:bodyPr>
          <a:lstStyle/>
          <a:p>
            <a:r>
              <a:rPr lang="en-US" sz="2400" dirty="0">
                <a:solidFill>
                  <a:srgbClr val="0070C0"/>
                </a:solidFill>
              </a:rPr>
              <a:t>3000</a:t>
            </a:r>
          </a:p>
        </p:txBody>
      </p:sp>
      <p:sp>
        <p:nvSpPr>
          <p:cNvPr id="90" name="TextBox 89"/>
          <p:cNvSpPr txBox="1"/>
          <p:nvPr/>
        </p:nvSpPr>
        <p:spPr>
          <a:xfrm>
            <a:off x="4853363" y="1851758"/>
            <a:ext cx="908677" cy="461665"/>
          </a:xfrm>
          <a:prstGeom prst="rect">
            <a:avLst/>
          </a:prstGeom>
          <a:noFill/>
        </p:spPr>
        <p:txBody>
          <a:bodyPr wrap="square" rtlCol="0">
            <a:spAutoFit/>
          </a:bodyPr>
          <a:lstStyle/>
          <a:p>
            <a:r>
              <a:rPr lang="en-US" sz="2400" b="1" dirty="0">
                <a:solidFill>
                  <a:schemeClr val="accent5"/>
                </a:solidFill>
              </a:rPr>
              <a:t>5000</a:t>
            </a:r>
          </a:p>
        </p:txBody>
      </p:sp>
      <p:sp>
        <p:nvSpPr>
          <p:cNvPr id="91" name="TextBox 90"/>
          <p:cNvSpPr txBox="1"/>
          <p:nvPr/>
        </p:nvSpPr>
        <p:spPr>
          <a:xfrm>
            <a:off x="1187768" y="1852233"/>
            <a:ext cx="894232" cy="461665"/>
          </a:xfrm>
          <a:prstGeom prst="rect">
            <a:avLst/>
          </a:prstGeom>
          <a:noFill/>
        </p:spPr>
        <p:txBody>
          <a:bodyPr wrap="square" rtlCol="0">
            <a:spAutoFit/>
          </a:bodyPr>
          <a:lstStyle/>
          <a:p>
            <a:r>
              <a:rPr lang="en-US" sz="2400" b="1" dirty="0">
                <a:solidFill>
                  <a:schemeClr val="accent5"/>
                </a:solidFill>
              </a:rPr>
              <a:t>1000</a:t>
            </a:r>
          </a:p>
        </p:txBody>
      </p:sp>
      <p:sp>
        <p:nvSpPr>
          <p:cNvPr id="92" name="TextBox 91"/>
          <p:cNvSpPr txBox="1"/>
          <p:nvPr/>
        </p:nvSpPr>
        <p:spPr>
          <a:xfrm>
            <a:off x="3117703" y="1851758"/>
            <a:ext cx="894232" cy="461665"/>
          </a:xfrm>
          <a:prstGeom prst="rect">
            <a:avLst/>
          </a:prstGeom>
          <a:noFill/>
        </p:spPr>
        <p:txBody>
          <a:bodyPr wrap="square" rtlCol="0">
            <a:spAutoFit/>
          </a:bodyPr>
          <a:lstStyle/>
          <a:p>
            <a:r>
              <a:rPr lang="en-US" sz="2400" b="1" dirty="0">
                <a:solidFill>
                  <a:schemeClr val="accent5"/>
                </a:solidFill>
              </a:rPr>
              <a:t>2020</a:t>
            </a:r>
          </a:p>
        </p:txBody>
      </p:sp>
      <p:sp>
        <p:nvSpPr>
          <p:cNvPr id="93" name="TextBox 92"/>
          <p:cNvSpPr txBox="1"/>
          <p:nvPr/>
        </p:nvSpPr>
        <p:spPr>
          <a:xfrm>
            <a:off x="6696901" y="1837039"/>
            <a:ext cx="894232" cy="461665"/>
          </a:xfrm>
          <a:prstGeom prst="rect">
            <a:avLst/>
          </a:prstGeom>
          <a:noFill/>
        </p:spPr>
        <p:txBody>
          <a:bodyPr wrap="square" rtlCol="0">
            <a:spAutoFit/>
          </a:bodyPr>
          <a:lstStyle/>
          <a:p>
            <a:r>
              <a:rPr lang="en-US" sz="2400" b="1" dirty="0">
                <a:solidFill>
                  <a:schemeClr val="accent5"/>
                </a:solidFill>
              </a:rPr>
              <a:t>2500</a:t>
            </a:r>
          </a:p>
        </p:txBody>
      </p:sp>
      <p:sp>
        <p:nvSpPr>
          <p:cNvPr id="94" name="TextBox 93"/>
          <p:cNvSpPr txBox="1"/>
          <p:nvPr/>
        </p:nvSpPr>
        <p:spPr>
          <a:xfrm>
            <a:off x="8527607" y="1835573"/>
            <a:ext cx="894232" cy="461665"/>
          </a:xfrm>
          <a:prstGeom prst="rect">
            <a:avLst/>
          </a:prstGeom>
          <a:noFill/>
        </p:spPr>
        <p:txBody>
          <a:bodyPr wrap="square" rtlCol="0">
            <a:spAutoFit/>
          </a:bodyPr>
          <a:lstStyle/>
          <a:p>
            <a:r>
              <a:rPr lang="en-US" sz="2400" b="1" dirty="0">
                <a:solidFill>
                  <a:schemeClr val="accent5"/>
                </a:solidFill>
              </a:rPr>
              <a:t>3000</a:t>
            </a:r>
          </a:p>
        </p:txBody>
      </p:sp>
      <p:sp>
        <p:nvSpPr>
          <p:cNvPr id="95" name="TextBox 94"/>
          <p:cNvSpPr txBox="1"/>
          <p:nvPr/>
        </p:nvSpPr>
        <p:spPr>
          <a:xfrm>
            <a:off x="1345277" y="924973"/>
            <a:ext cx="798861" cy="461665"/>
          </a:xfrm>
          <a:prstGeom prst="rect">
            <a:avLst/>
          </a:prstGeom>
          <a:noFill/>
        </p:spPr>
        <p:txBody>
          <a:bodyPr wrap="square" rtlCol="0">
            <a:spAutoFit/>
          </a:bodyPr>
          <a:lstStyle/>
          <a:p>
            <a:r>
              <a:rPr lang="en-US" sz="2400" b="1" dirty="0">
                <a:solidFill>
                  <a:schemeClr val="accent3">
                    <a:lumMod val="75000"/>
                  </a:schemeClr>
                </a:solidFill>
              </a:rPr>
              <a:t>First</a:t>
            </a:r>
          </a:p>
        </p:txBody>
      </p:sp>
      <p:sp>
        <p:nvSpPr>
          <p:cNvPr id="96" name="Freeform 95"/>
          <p:cNvSpPr/>
          <p:nvPr/>
        </p:nvSpPr>
        <p:spPr>
          <a:xfrm>
            <a:off x="2097808" y="842794"/>
            <a:ext cx="172502" cy="469109"/>
          </a:xfrm>
          <a:custGeom>
            <a:avLst/>
            <a:gdLst>
              <a:gd name="connsiteX0" fmla="*/ 0 w 184168"/>
              <a:gd name="connsiteY0" fmla="*/ 8640 h 755400"/>
              <a:gd name="connsiteX1" fmla="*/ 167640 w 184168"/>
              <a:gd name="connsiteY1" fmla="*/ 54360 h 755400"/>
              <a:gd name="connsiteX2" fmla="*/ 167640 w 184168"/>
              <a:gd name="connsiteY2" fmla="*/ 420120 h 755400"/>
              <a:gd name="connsiteX3" fmla="*/ 76200 w 184168"/>
              <a:gd name="connsiteY3" fmla="*/ 755400 h 755400"/>
              <a:gd name="connsiteX4" fmla="*/ 76200 w 184168"/>
              <a:gd name="connsiteY4" fmla="*/ 755400 h 755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68" h="755400">
                <a:moveTo>
                  <a:pt x="0" y="8640"/>
                </a:moveTo>
                <a:cubicBezTo>
                  <a:pt x="69850" y="-2790"/>
                  <a:pt x="139700" y="-14220"/>
                  <a:pt x="167640" y="54360"/>
                </a:cubicBezTo>
                <a:cubicBezTo>
                  <a:pt x="195580" y="122940"/>
                  <a:pt x="182880" y="303280"/>
                  <a:pt x="167640" y="420120"/>
                </a:cubicBezTo>
                <a:cubicBezTo>
                  <a:pt x="152400" y="536960"/>
                  <a:pt x="76200" y="755400"/>
                  <a:pt x="76200" y="755400"/>
                </a:cubicBezTo>
                <a:lnTo>
                  <a:pt x="76200" y="755400"/>
                </a:lnTo>
              </a:path>
            </a:pathLst>
          </a:custGeom>
          <a:noFill/>
          <a:ln w="38100">
            <a:solidFill>
              <a:srgbClr val="C0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p:cNvSpPr txBox="1"/>
          <p:nvPr/>
        </p:nvSpPr>
        <p:spPr>
          <a:xfrm>
            <a:off x="3427960" y="1341883"/>
            <a:ext cx="908677" cy="461665"/>
          </a:xfrm>
          <a:prstGeom prst="rect">
            <a:avLst/>
          </a:prstGeom>
          <a:noFill/>
        </p:spPr>
        <p:txBody>
          <a:bodyPr wrap="square" rtlCol="0">
            <a:spAutoFit/>
          </a:bodyPr>
          <a:lstStyle/>
          <a:p>
            <a:r>
              <a:rPr lang="en-US" sz="2400" dirty="0">
                <a:solidFill>
                  <a:srgbClr val="0070C0"/>
                </a:solidFill>
              </a:rPr>
              <a:t>5000</a:t>
            </a:r>
          </a:p>
        </p:txBody>
      </p:sp>
      <p:sp>
        <p:nvSpPr>
          <p:cNvPr id="98" name="TextBox 97"/>
          <p:cNvSpPr txBox="1"/>
          <p:nvPr/>
        </p:nvSpPr>
        <p:spPr>
          <a:xfrm>
            <a:off x="1386262" y="629009"/>
            <a:ext cx="723356" cy="461665"/>
          </a:xfrm>
          <a:prstGeom prst="rect">
            <a:avLst/>
          </a:prstGeom>
          <a:noFill/>
        </p:spPr>
        <p:txBody>
          <a:bodyPr wrap="square" rtlCol="0">
            <a:spAutoFit/>
          </a:bodyPr>
          <a:lstStyle/>
          <a:p>
            <a:r>
              <a:rPr lang="en-US" sz="2400" b="1" dirty="0">
                <a:solidFill>
                  <a:schemeClr val="accent5"/>
                </a:solidFill>
              </a:rPr>
              <a:t>PTR</a:t>
            </a:r>
          </a:p>
        </p:txBody>
      </p:sp>
      <p:sp>
        <p:nvSpPr>
          <p:cNvPr id="99" name="TextBox 98"/>
          <p:cNvSpPr txBox="1"/>
          <p:nvPr/>
        </p:nvSpPr>
        <p:spPr>
          <a:xfrm>
            <a:off x="2999291" y="2218552"/>
            <a:ext cx="1468442" cy="461665"/>
          </a:xfrm>
          <a:prstGeom prst="rect">
            <a:avLst/>
          </a:prstGeom>
          <a:noFill/>
        </p:spPr>
        <p:txBody>
          <a:bodyPr wrap="square" rtlCol="0">
            <a:spAutoFit/>
          </a:bodyPr>
          <a:lstStyle/>
          <a:p>
            <a:r>
              <a:rPr lang="en-US" sz="2400" b="1" dirty="0">
                <a:solidFill>
                  <a:schemeClr val="accent3">
                    <a:lumMod val="75000"/>
                  </a:schemeClr>
                </a:solidFill>
              </a:rPr>
              <a:t>Count = 2</a:t>
            </a:r>
          </a:p>
        </p:txBody>
      </p:sp>
      <p:sp>
        <p:nvSpPr>
          <p:cNvPr id="100" name="TextBox 99"/>
          <p:cNvSpPr txBox="1"/>
          <p:nvPr/>
        </p:nvSpPr>
        <p:spPr>
          <a:xfrm>
            <a:off x="4710024" y="2217850"/>
            <a:ext cx="1468442" cy="461665"/>
          </a:xfrm>
          <a:prstGeom prst="rect">
            <a:avLst/>
          </a:prstGeom>
          <a:noFill/>
        </p:spPr>
        <p:txBody>
          <a:bodyPr wrap="square" rtlCol="0">
            <a:spAutoFit/>
          </a:bodyPr>
          <a:lstStyle/>
          <a:p>
            <a:r>
              <a:rPr lang="en-US" sz="2400" b="1" dirty="0">
                <a:solidFill>
                  <a:schemeClr val="accent3">
                    <a:lumMod val="75000"/>
                  </a:schemeClr>
                </a:solidFill>
              </a:rPr>
              <a:t>Count = 3</a:t>
            </a:r>
          </a:p>
        </p:txBody>
      </p:sp>
      <p:sp>
        <p:nvSpPr>
          <p:cNvPr id="101" name="TextBox 100"/>
          <p:cNvSpPr txBox="1"/>
          <p:nvPr/>
        </p:nvSpPr>
        <p:spPr>
          <a:xfrm>
            <a:off x="6524385" y="2217850"/>
            <a:ext cx="1468442" cy="461665"/>
          </a:xfrm>
          <a:prstGeom prst="rect">
            <a:avLst/>
          </a:prstGeom>
          <a:noFill/>
        </p:spPr>
        <p:txBody>
          <a:bodyPr wrap="square" rtlCol="0">
            <a:spAutoFit/>
          </a:bodyPr>
          <a:lstStyle/>
          <a:p>
            <a:r>
              <a:rPr lang="en-US" sz="2400" b="1" dirty="0">
                <a:solidFill>
                  <a:schemeClr val="accent3">
                    <a:lumMod val="75000"/>
                  </a:schemeClr>
                </a:solidFill>
              </a:rPr>
              <a:t>Count = 4</a:t>
            </a:r>
          </a:p>
        </p:txBody>
      </p:sp>
      <p:sp>
        <p:nvSpPr>
          <p:cNvPr id="102" name="TextBox 101"/>
          <p:cNvSpPr txBox="1"/>
          <p:nvPr/>
        </p:nvSpPr>
        <p:spPr>
          <a:xfrm>
            <a:off x="8423567" y="2217850"/>
            <a:ext cx="1468442" cy="461665"/>
          </a:xfrm>
          <a:prstGeom prst="rect">
            <a:avLst/>
          </a:prstGeom>
          <a:noFill/>
        </p:spPr>
        <p:txBody>
          <a:bodyPr wrap="square" rtlCol="0">
            <a:spAutoFit/>
          </a:bodyPr>
          <a:lstStyle/>
          <a:p>
            <a:r>
              <a:rPr lang="en-US" sz="2400" b="1" dirty="0">
                <a:solidFill>
                  <a:schemeClr val="accent3">
                    <a:lumMod val="75000"/>
                  </a:schemeClr>
                </a:solidFill>
              </a:rPr>
              <a:t>Count = 5</a:t>
            </a:r>
          </a:p>
        </p:txBody>
      </p:sp>
      <p:sp>
        <p:nvSpPr>
          <p:cNvPr id="103" name="Freeform 102"/>
          <p:cNvSpPr/>
          <p:nvPr/>
        </p:nvSpPr>
        <p:spPr>
          <a:xfrm>
            <a:off x="3880758" y="820046"/>
            <a:ext cx="131178" cy="491857"/>
          </a:xfrm>
          <a:custGeom>
            <a:avLst/>
            <a:gdLst>
              <a:gd name="connsiteX0" fmla="*/ 0 w 184168"/>
              <a:gd name="connsiteY0" fmla="*/ 8640 h 755400"/>
              <a:gd name="connsiteX1" fmla="*/ 167640 w 184168"/>
              <a:gd name="connsiteY1" fmla="*/ 54360 h 755400"/>
              <a:gd name="connsiteX2" fmla="*/ 167640 w 184168"/>
              <a:gd name="connsiteY2" fmla="*/ 420120 h 755400"/>
              <a:gd name="connsiteX3" fmla="*/ 76200 w 184168"/>
              <a:gd name="connsiteY3" fmla="*/ 755400 h 755400"/>
              <a:gd name="connsiteX4" fmla="*/ 76200 w 184168"/>
              <a:gd name="connsiteY4" fmla="*/ 755400 h 755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68" h="755400">
                <a:moveTo>
                  <a:pt x="0" y="8640"/>
                </a:moveTo>
                <a:cubicBezTo>
                  <a:pt x="69850" y="-2790"/>
                  <a:pt x="139700" y="-14220"/>
                  <a:pt x="167640" y="54360"/>
                </a:cubicBezTo>
                <a:cubicBezTo>
                  <a:pt x="195580" y="122940"/>
                  <a:pt x="182880" y="303280"/>
                  <a:pt x="167640" y="420120"/>
                </a:cubicBezTo>
                <a:cubicBezTo>
                  <a:pt x="152400" y="536960"/>
                  <a:pt x="76200" y="755400"/>
                  <a:pt x="76200" y="755400"/>
                </a:cubicBezTo>
                <a:lnTo>
                  <a:pt x="76200" y="755400"/>
                </a:lnTo>
              </a:path>
            </a:pathLst>
          </a:custGeom>
          <a:noFill/>
          <a:ln w="38100">
            <a:solidFill>
              <a:srgbClr val="C0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103"/>
          <p:cNvSpPr/>
          <p:nvPr/>
        </p:nvSpPr>
        <p:spPr>
          <a:xfrm>
            <a:off x="5664100" y="844448"/>
            <a:ext cx="162172" cy="481862"/>
          </a:xfrm>
          <a:custGeom>
            <a:avLst/>
            <a:gdLst>
              <a:gd name="connsiteX0" fmla="*/ 0 w 184168"/>
              <a:gd name="connsiteY0" fmla="*/ 8640 h 755400"/>
              <a:gd name="connsiteX1" fmla="*/ 167640 w 184168"/>
              <a:gd name="connsiteY1" fmla="*/ 54360 h 755400"/>
              <a:gd name="connsiteX2" fmla="*/ 167640 w 184168"/>
              <a:gd name="connsiteY2" fmla="*/ 420120 h 755400"/>
              <a:gd name="connsiteX3" fmla="*/ 76200 w 184168"/>
              <a:gd name="connsiteY3" fmla="*/ 755400 h 755400"/>
              <a:gd name="connsiteX4" fmla="*/ 76200 w 184168"/>
              <a:gd name="connsiteY4" fmla="*/ 755400 h 755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68" h="755400">
                <a:moveTo>
                  <a:pt x="0" y="8640"/>
                </a:moveTo>
                <a:cubicBezTo>
                  <a:pt x="69850" y="-2790"/>
                  <a:pt x="139700" y="-14220"/>
                  <a:pt x="167640" y="54360"/>
                </a:cubicBezTo>
                <a:cubicBezTo>
                  <a:pt x="195580" y="122940"/>
                  <a:pt x="182880" y="303280"/>
                  <a:pt x="167640" y="420120"/>
                </a:cubicBezTo>
                <a:cubicBezTo>
                  <a:pt x="152400" y="536960"/>
                  <a:pt x="76200" y="755400"/>
                  <a:pt x="76200" y="755400"/>
                </a:cubicBezTo>
                <a:lnTo>
                  <a:pt x="76200" y="755400"/>
                </a:lnTo>
              </a:path>
            </a:pathLst>
          </a:custGeom>
          <a:noFill/>
          <a:ln w="38100">
            <a:solidFill>
              <a:srgbClr val="C0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104"/>
          <p:cNvSpPr/>
          <p:nvPr/>
        </p:nvSpPr>
        <p:spPr>
          <a:xfrm>
            <a:off x="7489671" y="818289"/>
            <a:ext cx="162172" cy="473024"/>
          </a:xfrm>
          <a:custGeom>
            <a:avLst/>
            <a:gdLst>
              <a:gd name="connsiteX0" fmla="*/ 0 w 184168"/>
              <a:gd name="connsiteY0" fmla="*/ 8640 h 755400"/>
              <a:gd name="connsiteX1" fmla="*/ 167640 w 184168"/>
              <a:gd name="connsiteY1" fmla="*/ 54360 h 755400"/>
              <a:gd name="connsiteX2" fmla="*/ 167640 w 184168"/>
              <a:gd name="connsiteY2" fmla="*/ 420120 h 755400"/>
              <a:gd name="connsiteX3" fmla="*/ 76200 w 184168"/>
              <a:gd name="connsiteY3" fmla="*/ 755400 h 755400"/>
              <a:gd name="connsiteX4" fmla="*/ 76200 w 184168"/>
              <a:gd name="connsiteY4" fmla="*/ 755400 h 755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68" h="755400">
                <a:moveTo>
                  <a:pt x="0" y="8640"/>
                </a:moveTo>
                <a:cubicBezTo>
                  <a:pt x="69850" y="-2790"/>
                  <a:pt x="139700" y="-14220"/>
                  <a:pt x="167640" y="54360"/>
                </a:cubicBezTo>
                <a:cubicBezTo>
                  <a:pt x="195580" y="122940"/>
                  <a:pt x="182880" y="303280"/>
                  <a:pt x="167640" y="420120"/>
                </a:cubicBezTo>
                <a:cubicBezTo>
                  <a:pt x="152400" y="536960"/>
                  <a:pt x="76200" y="755400"/>
                  <a:pt x="76200" y="755400"/>
                </a:cubicBezTo>
                <a:lnTo>
                  <a:pt x="76200" y="755400"/>
                </a:lnTo>
              </a:path>
            </a:pathLst>
          </a:custGeom>
          <a:noFill/>
          <a:ln w="38100">
            <a:solidFill>
              <a:srgbClr val="C0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105"/>
          <p:cNvSpPr/>
          <p:nvPr/>
        </p:nvSpPr>
        <p:spPr>
          <a:xfrm>
            <a:off x="9265518" y="842166"/>
            <a:ext cx="165401" cy="469738"/>
          </a:xfrm>
          <a:custGeom>
            <a:avLst/>
            <a:gdLst>
              <a:gd name="connsiteX0" fmla="*/ 0 w 184168"/>
              <a:gd name="connsiteY0" fmla="*/ 8640 h 755400"/>
              <a:gd name="connsiteX1" fmla="*/ 167640 w 184168"/>
              <a:gd name="connsiteY1" fmla="*/ 54360 h 755400"/>
              <a:gd name="connsiteX2" fmla="*/ 167640 w 184168"/>
              <a:gd name="connsiteY2" fmla="*/ 420120 h 755400"/>
              <a:gd name="connsiteX3" fmla="*/ 76200 w 184168"/>
              <a:gd name="connsiteY3" fmla="*/ 755400 h 755400"/>
              <a:gd name="connsiteX4" fmla="*/ 76200 w 184168"/>
              <a:gd name="connsiteY4" fmla="*/ 755400 h 755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68" h="755400">
                <a:moveTo>
                  <a:pt x="0" y="8640"/>
                </a:moveTo>
                <a:cubicBezTo>
                  <a:pt x="69850" y="-2790"/>
                  <a:pt x="139700" y="-14220"/>
                  <a:pt x="167640" y="54360"/>
                </a:cubicBezTo>
                <a:cubicBezTo>
                  <a:pt x="195580" y="122940"/>
                  <a:pt x="182880" y="303280"/>
                  <a:pt x="167640" y="420120"/>
                </a:cubicBezTo>
                <a:cubicBezTo>
                  <a:pt x="152400" y="536960"/>
                  <a:pt x="76200" y="755400"/>
                  <a:pt x="76200" y="755400"/>
                </a:cubicBezTo>
                <a:lnTo>
                  <a:pt x="76200" y="755400"/>
                </a:lnTo>
              </a:path>
            </a:pathLst>
          </a:custGeom>
          <a:noFill/>
          <a:ln w="38100">
            <a:solidFill>
              <a:srgbClr val="C0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105">
            <a:extLst>
              <a:ext uri="{FF2B5EF4-FFF2-40B4-BE49-F238E27FC236}">
                <a16:creationId xmlns:a16="http://schemas.microsoft.com/office/drawing/2014/main" id="{D803CC8A-EFA6-6097-CE31-B1A3733BB157}"/>
              </a:ext>
            </a:extLst>
          </p:cNvPr>
          <p:cNvSpPr/>
          <p:nvPr/>
        </p:nvSpPr>
        <p:spPr>
          <a:xfrm>
            <a:off x="10875965" y="806248"/>
            <a:ext cx="168629" cy="491858"/>
          </a:xfrm>
          <a:custGeom>
            <a:avLst/>
            <a:gdLst>
              <a:gd name="connsiteX0" fmla="*/ 0 w 184168"/>
              <a:gd name="connsiteY0" fmla="*/ 8640 h 755400"/>
              <a:gd name="connsiteX1" fmla="*/ 167640 w 184168"/>
              <a:gd name="connsiteY1" fmla="*/ 54360 h 755400"/>
              <a:gd name="connsiteX2" fmla="*/ 167640 w 184168"/>
              <a:gd name="connsiteY2" fmla="*/ 420120 h 755400"/>
              <a:gd name="connsiteX3" fmla="*/ 76200 w 184168"/>
              <a:gd name="connsiteY3" fmla="*/ 755400 h 755400"/>
              <a:gd name="connsiteX4" fmla="*/ 76200 w 184168"/>
              <a:gd name="connsiteY4" fmla="*/ 755400 h 755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68" h="755400">
                <a:moveTo>
                  <a:pt x="0" y="8640"/>
                </a:moveTo>
                <a:cubicBezTo>
                  <a:pt x="69850" y="-2790"/>
                  <a:pt x="139700" y="-14220"/>
                  <a:pt x="167640" y="54360"/>
                </a:cubicBezTo>
                <a:cubicBezTo>
                  <a:pt x="195580" y="122940"/>
                  <a:pt x="182880" y="303280"/>
                  <a:pt x="167640" y="420120"/>
                </a:cubicBezTo>
                <a:cubicBezTo>
                  <a:pt x="152400" y="536960"/>
                  <a:pt x="76200" y="755400"/>
                  <a:pt x="76200" y="755400"/>
                </a:cubicBezTo>
                <a:lnTo>
                  <a:pt x="76200" y="755400"/>
                </a:lnTo>
              </a:path>
            </a:pathLst>
          </a:custGeom>
          <a:noFill/>
          <a:ln w="38100">
            <a:solidFill>
              <a:srgbClr val="C0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11857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grpId="1" nodeType="clickEffect">
                                  <p:stCondLst>
                                    <p:cond delay="0"/>
                                  </p:stCondLst>
                                  <p:childTnLst>
                                    <p:animMotion origin="layout" path="M 6.25E-7 -1.48148E-6 L 0.13568 0.00208 " pathEditMode="relative" rAng="0" ptsTypes="AA">
                                      <p:cBhvr>
                                        <p:cTn id="70" dur="2000" fill="hold"/>
                                        <p:tgtEl>
                                          <p:spTgt spid="98"/>
                                        </p:tgtEl>
                                        <p:attrNameLst>
                                          <p:attrName>ppt_x</p:attrName>
                                          <p:attrName>ppt_y</p:attrName>
                                        </p:attrNameLst>
                                      </p:cBhvr>
                                      <p:rCtr x="6784" y="93"/>
                                    </p:animMotion>
                                  </p:childTnLst>
                                </p:cTn>
                              </p:par>
                              <p:par>
                                <p:cTn id="71" presetID="10" presetClass="exit" presetSubtype="0" fill="hold" grpId="1" nodeType="withEffect">
                                  <p:stCondLst>
                                    <p:cond delay="0"/>
                                  </p:stCondLst>
                                  <p:childTnLst>
                                    <p:animEffect transition="out" filter="fade">
                                      <p:cBhvr>
                                        <p:cTn id="72" dur="500"/>
                                        <p:tgtEl>
                                          <p:spTgt spid="96"/>
                                        </p:tgtEl>
                                      </p:cBhvr>
                                    </p:animEffect>
                                    <p:set>
                                      <p:cBhvr>
                                        <p:cTn id="73" dur="1" fill="hold">
                                          <p:stCondLst>
                                            <p:cond delay="499"/>
                                          </p:stCondLst>
                                        </p:cTn>
                                        <p:tgtEl>
                                          <p:spTgt spid="96"/>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103"/>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grpId="1" nodeType="clickEffect">
                                  <p:stCondLst>
                                    <p:cond delay="0"/>
                                  </p:stCondLst>
                                  <p:childTnLst>
                                    <p:animEffect transition="out" filter="fade">
                                      <p:cBhvr>
                                        <p:cTn id="81" dur="500"/>
                                        <p:tgtEl>
                                          <p:spTgt spid="88"/>
                                        </p:tgtEl>
                                      </p:cBhvr>
                                    </p:animEffect>
                                    <p:set>
                                      <p:cBhvr>
                                        <p:cTn id="82" dur="1" fill="hold">
                                          <p:stCondLst>
                                            <p:cond delay="499"/>
                                          </p:stCondLst>
                                        </p:cTn>
                                        <p:tgtEl>
                                          <p:spTgt spid="88"/>
                                        </p:tgtEl>
                                        <p:attrNameLst>
                                          <p:attrName>style.visibility</p:attrName>
                                        </p:attrNameLst>
                                      </p:cBhvr>
                                      <p:to>
                                        <p:strVal val="hidden"/>
                                      </p:to>
                                    </p:set>
                                  </p:childTnLst>
                                </p:cTn>
                              </p:par>
                              <p:par>
                                <p:cTn id="83" presetID="1" presetClass="entr" presetSubtype="0" fill="hold" grpId="0" nodeType="withEffect">
                                  <p:stCondLst>
                                    <p:cond delay="0"/>
                                  </p:stCondLst>
                                  <p:childTnLst>
                                    <p:set>
                                      <p:cBhvr>
                                        <p:cTn id="84" dur="1" fill="hold">
                                          <p:stCondLst>
                                            <p:cond delay="0"/>
                                          </p:stCondLst>
                                        </p:cTn>
                                        <p:tgtEl>
                                          <p:spTgt spid="9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42" presetClass="path" presetSubtype="0" accel="50000" decel="50000" fill="hold" grpId="2" nodeType="clickEffect">
                                  <p:stCondLst>
                                    <p:cond delay="0"/>
                                  </p:stCondLst>
                                  <p:childTnLst>
                                    <p:animMotion origin="layout" path="M 0.14062 0.00232 L 0.28633 0.0007 " pathEditMode="relative" rAng="0" ptsTypes="AA">
                                      <p:cBhvr>
                                        <p:cTn id="88" dur="2000" fill="hold"/>
                                        <p:tgtEl>
                                          <p:spTgt spid="98"/>
                                        </p:tgtEl>
                                        <p:attrNameLst>
                                          <p:attrName>ppt_x</p:attrName>
                                          <p:attrName>ppt_y</p:attrName>
                                        </p:attrNameLst>
                                      </p:cBhvr>
                                      <p:rCtr x="7279" y="-93"/>
                                    </p:animMotion>
                                  </p:childTnLst>
                                </p:cTn>
                              </p:par>
                              <p:par>
                                <p:cTn id="89" presetID="10" presetClass="exit" presetSubtype="0" fill="hold" grpId="1" nodeType="withEffect">
                                  <p:stCondLst>
                                    <p:cond delay="0"/>
                                  </p:stCondLst>
                                  <p:childTnLst>
                                    <p:animEffect transition="out" filter="fade">
                                      <p:cBhvr>
                                        <p:cTn id="90" dur="500"/>
                                        <p:tgtEl>
                                          <p:spTgt spid="103"/>
                                        </p:tgtEl>
                                      </p:cBhvr>
                                    </p:animEffect>
                                    <p:set>
                                      <p:cBhvr>
                                        <p:cTn id="91" dur="1" fill="hold">
                                          <p:stCondLst>
                                            <p:cond delay="499"/>
                                          </p:stCondLst>
                                        </p:cTn>
                                        <p:tgtEl>
                                          <p:spTgt spid="103"/>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104"/>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100"/>
                                        </p:tgtEl>
                                        <p:attrNameLst>
                                          <p:attrName>style.visibility</p:attrName>
                                        </p:attrNameLst>
                                      </p:cBhvr>
                                      <p:to>
                                        <p:strVal val="visible"/>
                                      </p:to>
                                    </p:set>
                                  </p:childTnLst>
                                </p:cTn>
                              </p:par>
                              <p:par>
                                <p:cTn id="100" presetID="10" presetClass="exit" presetSubtype="0" fill="hold" grpId="1" nodeType="withEffect">
                                  <p:stCondLst>
                                    <p:cond delay="0"/>
                                  </p:stCondLst>
                                  <p:childTnLst>
                                    <p:animEffect transition="out" filter="fade">
                                      <p:cBhvr>
                                        <p:cTn id="101" dur="500"/>
                                        <p:tgtEl>
                                          <p:spTgt spid="99"/>
                                        </p:tgtEl>
                                      </p:cBhvr>
                                    </p:animEffect>
                                    <p:set>
                                      <p:cBhvr>
                                        <p:cTn id="102" dur="1" fill="hold">
                                          <p:stCondLst>
                                            <p:cond delay="499"/>
                                          </p:stCondLst>
                                        </p:cTn>
                                        <p:tgtEl>
                                          <p:spTgt spid="99"/>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42" presetClass="path" presetSubtype="0" accel="50000" decel="50000" fill="hold" grpId="3" nodeType="clickEffect">
                                  <p:stCondLst>
                                    <p:cond delay="0"/>
                                  </p:stCondLst>
                                  <p:childTnLst>
                                    <p:animMotion origin="layout" path="M 0.29206 0.00232 L 0.44753 0.00579 " pathEditMode="relative" rAng="0" ptsTypes="AA">
                                      <p:cBhvr>
                                        <p:cTn id="106" dur="2000" fill="hold"/>
                                        <p:tgtEl>
                                          <p:spTgt spid="98"/>
                                        </p:tgtEl>
                                        <p:attrNameLst>
                                          <p:attrName>ppt_x</p:attrName>
                                          <p:attrName>ppt_y</p:attrName>
                                        </p:attrNameLst>
                                      </p:cBhvr>
                                      <p:rCtr x="7773" y="162"/>
                                    </p:animMotion>
                                  </p:childTnLst>
                                </p:cTn>
                              </p:par>
                              <p:par>
                                <p:cTn id="107" presetID="10" presetClass="exit" presetSubtype="0" fill="hold" grpId="1" nodeType="withEffect">
                                  <p:stCondLst>
                                    <p:cond delay="0"/>
                                  </p:stCondLst>
                                  <p:childTnLst>
                                    <p:animEffect transition="out" filter="fade">
                                      <p:cBhvr>
                                        <p:cTn id="108" dur="500"/>
                                        <p:tgtEl>
                                          <p:spTgt spid="104"/>
                                        </p:tgtEl>
                                      </p:cBhvr>
                                    </p:animEffect>
                                    <p:set>
                                      <p:cBhvr>
                                        <p:cTn id="109" dur="1" fill="hold">
                                          <p:stCondLst>
                                            <p:cond delay="499"/>
                                          </p:stCondLst>
                                        </p:cTn>
                                        <p:tgtEl>
                                          <p:spTgt spid="104"/>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105"/>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101"/>
                                        </p:tgtEl>
                                        <p:attrNameLst>
                                          <p:attrName>style.visibility</p:attrName>
                                        </p:attrNameLst>
                                      </p:cBhvr>
                                      <p:to>
                                        <p:strVal val="visible"/>
                                      </p:to>
                                    </p:set>
                                  </p:childTnLst>
                                </p:cTn>
                              </p:par>
                              <p:par>
                                <p:cTn id="118" presetID="10" presetClass="exit" presetSubtype="0" fill="hold" grpId="1" nodeType="withEffect">
                                  <p:stCondLst>
                                    <p:cond delay="0"/>
                                  </p:stCondLst>
                                  <p:childTnLst>
                                    <p:animEffect transition="out" filter="fade">
                                      <p:cBhvr>
                                        <p:cTn id="119" dur="500"/>
                                        <p:tgtEl>
                                          <p:spTgt spid="100"/>
                                        </p:tgtEl>
                                      </p:cBhvr>
                                    </p:animEffect>
                                    <p:set>
                                      <p:cBhvr>
                                        <p:cTn id="120" dur="1" fill="hold">
                                          <p:stCondLst>
                                            <p:cond delay="499"/>
                                          </p:stCondLst>
                                        </p:cTn>
                                        <p:tgtEl>
                                          <p:spTgt spid="100"/>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42" presetClass="path" presetSubtype="0" accel="50000" decel="50000" fill="hold" grpId="4" nodeType="clickEffect">
                                  <p:stCondLst>
                                    <p:cond delay="0"/>
                                  </p:stCondLst>
                                  <p:childTnLst>
                                    <p:animMotion origin="layout" path="M 0.45299 0.00695 L 0.59362 0.00926 " pathEditMode="relative" rAng="0" ptsTypes="AA">
                                      <p:cBhvr>
                                        <p:cTn id="124" dur="2000" fill="hold"/>
                                        <p:tgtEl>
                                          <p:spTgt spid="98"/>
                                        </p:tgtEl>
                                        <p:attrNameLst>
                                          <p:attrName>ppt_x</p:attrName>
                                          <p:attrName>ppt_y</p:attrName>
                                        </p:attrNameLst>
                                      </p:cBhvr>
                                      <p:rCtr x="7031" y="116"/>
                                    </p:animMotion>
                                  </p:childTnLst>
                                </p:cTn>
                              </p:par>
                              <p:par>
                                <p:cTn id="125" presetID="10" presetClass="exit" presetSubtype="0" fill="hold" grpId="1" nodeType="withEffect">
                                  <p:stCondLst>
                                    <p:cond delay="0"/>
                                  </p:stCondLst>
                                  <p:childTnLst>
                                    <p:animEffect transition="out" filter="fade">
                                      <p:cBhvr>
                                        <p:cTn id="126" dur="500"/>
                                        <p:tgtEl>
                                          <p:spTgt spid="105"/>
                                        </p:tgtEl>
                                      </p:cBhvr>
                                    </p:animEffect>
                                    <p:set>
                                      <p:cBhvr>
                                        <p:cTn id="127" dur="1" fill="hold">
                                          <p:stCondLst>
                                            <p:cond delay="499"/>
                                          </p:stCondLst>
                                        </p:cTn>
                                        <p:tgtEl>
                                          <p:spTgt spid="105"/>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10" presetClass="exit" presetSubtype="0" fill="hold" grpId="1" nodeType="clickEffect">
                                  <p:stCondLst>
                                    <p:cond delay="0"/>
                                  </p:stCondLst>
                                  <p:childTnLst>
                                    <p:animEffect transition="out" filter="fade">
                                      <p:cBhvr>
                                        <p:cTn id="131" dur="500"/>
                                        <p:tgtEl>
                                          <p:spTgt spid="101"/>
                                        </p:tgtEl>
                                      </p:cBhvr>
                                    </p:animEffect>
                                    <p:set>
                                      <p:cBhvr>
                                        <p:cTn id="132" dur="1" fill="hold">
                                          <p:stCondLst>
                                            <p:cond delay="499"/>
                                          </p:stCondLst>
                                        </p:cTn>
                                        <p:tgtEl>
                                          <p:spTgt spid="101"/>
                                        </p:tgtEl>
                                        <p:attrNameLst>
                                          <p:attrName>style.visibility</p:attrName>
                                        </p:attrNameLst>
                                      </p:cBhvr>
                                      <p:to>
                                        <p:strVal val="hidden"/>
                                      </p:to>
                                    </p:set>
                                  </p:childTnLst>
                                </p:cTn>
                              </p:par>
                              <p:par>
                                <p:cTn id="133" presetID="1" presetClass="entr" presetSubtype="0" fill="hold" grpId="0" nodeType="withEffect">
                                  <p:stCondLst>
                                    <p:cond delay="0"/>
                                  </p:stCondLst>
                                  <p:childTnLst>
                                    <p:set>
                                      <p:cBhvr>
                                        <p:cTn id="134" dur="1" fill="hold">
                                          <p:stCondLst>
                                            <p:cond delay="0"/>
                                          </p:stCondLst>
                                        </p:cTn>
                                        <p:tgtEl>
                                          <p:spTgt spid="106"/>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102"/>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42" presetClass="path" presetSubtype="0" accel="50000" decel="50000" fill="hold" grpId="5" nodeType="clickEffect">
                                  <p:stCondLst>
                                    <p:cond delay="0"/>
                                  </p:stCondLst>
                                  <p:childTnLst>
                                    <p:animMotion origin="layout" path="M 0.59362 0.00926 L 0.72617 0.01042 " pathEditMode="relative" rAng="0" ptsTypes="AA">
                                      <p:cBhvr>
                                        <p:cTn id="142" dur="2000" fill="hold"/>
                                        <p:tgtEl>
                                          <p:spTgt spid="98"/>
                                        </p:tgtEl>
                                        <p:attrNameLst>
                                          <p:attrName>ppt_x</p:attrName>
                                          <p:attrName>ppt_y</p:attrName>
                                        </p:attrNameLst>
                                      </p:cBhvr>
                                      <p:rCtr x="6628" y="46"/>
                                    </p:animMotion>
                                  </p:childTnLst>
                                </p:cTn>
                              </p:par>
                              <p:par>
                                <p:cTn id="143" presetID="10" presetClass="exit" presetSubtype="0" fill="hold" grpId="1" nodeType="withEffect">
                                  <p:stCondLst>
                                    <p:cond delay="0"/>
                                  </p:stCondLst>
                                  <p:childTnLst>
                                    <p:animEffect transition="out" filter="fade">
                                      <p:cBhvr>
                                        <p:cTn id="144" dur="500"/>
                                        <p:tgtEl>
                                          <p:spTgt spid="106"/>
                                        </p:tgtEl>
                                      </p:cBhvr>
                                    </p:animEffect>
                                    <p:set>
                                      <p:cBhvr>
                                        <p:cTn id="145" dur="1" fill="hold">
                                          <p:stCondLst>
                                            <p:cond delay="499"/>
                                          </p:stCondLst>
                                        </p:cTn>
                                        <p:tgtEl>
                                          <p:spTgt spid="106"/>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0" nodeType="clickEffect">
                                  <p:stCondLst>
                                    <p:cond delay="0"/>
                                  </p:stCondLst>
                                  <p:childTnLst>
                                    <p:set>
                                      <p:cBhvr>
                                        <p:cTn id="149" dur="1" fill="hold">
                                          <p:stCondLst>
                                            <p:cond delay="0"/>
                                          </p:stCondLst>
                                        </p:cTn>
                                        <p:tgtEl>
                                          <p:spTgt spid="4"/>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1" presetClass="entr" presetSubtype="0" fill="hold" nodeType="clickEffect">
                                  <p:stCondLst>
                                    <p:cond delay="0"/>
                                  </p:stCondLst>
                                  <p:childTnLst>
                                    <p:set>
                                      <p:cBhvr>
                                        <p:cTn id="15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nodeType="clickEffect">
                                  <p:stCondLst>
                                    <p:cond delay="0"/>
                                  </p:stCondLst>
                                  <p:childTnLst>
                                    <p:set>
                                      <p:cBhvr>
                                        <p:cTn id="15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nodeType="clickEffect">
                                  <p:stCondLst>
                                    <p:cond delay="0"/>
                                  </p:stCondLst>
                                  <p:childTnLst>
                                    <p:set>
                                      <p:cBhvr>
                                        <p:cTn id="16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nodeType="clickEffect">
                                  <p:stCondLst>
                                    <p:cond delay="0"/>
                                  </p:stCondLst>
                                  <p:childTnLst>
                                    <p:set>
                                      <p:cBhvr>
                                        <p:cTn id="16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1" presetClass="entr" presetSubtype="0" fill="hold" nodeType="clickEffect">
                                  <p:stCondLst>
                                    <p:cond delay="0"/>
                                  </p:stCondLst>
                                  <p:childTnLst>
                                    <p:set>
                                      <p:cBhvr>
                                        <p:cTn id="169"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nodeType="clickEffect">
                                  <p:stCondLst>
                                    <p:cond delay="0"/>
                                  </p:stCondLst>
                                  <p:childTnLst>
                                    <p:set>
                                      <p:cBhvr>
                                        <p:cTn id="173"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74" fill="hold">
                      <p:stCondLst>
                        <p:cond delay="indefinite"/>
                      </p:stCondLst>
                      <p:childTnLst>
                        <p:par>
                          <p:cTn id="175" fill="hold">
                            <p:stCondLst>
                              <p:cond delay="0"/>
                            </p:stCondLst>
                            <p:childTnLst>
                              <p:par>
                                <p:cTn id="176" presetID="1" presetClass="entr" presetSubtype="0" fill="hold" nodeType="clickEffect">
                                  <p:stCondLst>
                                    <p:cond delay="0"/>
                                  </p:stCondLst>
                                  <p:childTnLst>
                                    <p:set>
                                      <p:cBhvr>
                                        <p:cTn id="177"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nodeType="clickEffect">
                                  <p:stCondLst>
                                    <p:cond delay="0"/>
                                  </p:stCondLst>
                                  <p:childTnLst>
                                    <p:set>
                                      <p:cBhvr>
                                        <p:cTn id="181"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82" fill="hold">
                      <p:stCondLst>
                        <p:cond delay="indefinite"/>
                      </p:stCondLst>
                      <p:childTnLst>
                        <p:par>
                          <p:cTn id="183" fill="hold">
                            <p:stCondLst>
                              <p:cond delay="0"/>
                            </p:stCondLst>
                            <p:childTnLst>
                              <p:par>
                                <p:cTn id="184" presetID="1" presetClass="entr" presetSubtype="0" fill="hold" nodeType="clickEffect">
                                  <p:stCondLst>
                                    <p:cond delay="0"/>
                                  </p:stCondLst>
                                  <p:childTnLst>
                                    <p:set>
                                      <p:cBhvr>
                                        <p:cTn id="185"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presetID="1" presetClass="entr" presetSubtype="0" fill="hold" nodeType="clickEffect">
                                  <p:stCondLst>
                                    <p:cond delay="0"/>
                                  </p:stCondLst>
                                  <p:childTnLst>
                                    <p:set>
                                      <p:cBhvr>
                                        <p:cTn id="189"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0" fill="hold">
                      <p:stCondLst>
                        <p:cond delay="indefinite"/>
                      </p:stCondLst>
                      <p:childTnLst>
                        <p:par>
                          <p:cTn id="191" fill="hold">
                            <p:stCondLst>
                              <p:cond delay="0"/>
                            </p:stCondLst>
                            <p:childTnLst>
                              <p:par>
                                <p:cTn id="192" presetID="1" presetClass="entr" presetSubtype="0" fill="hold" nodeType="clickEffect">
                                  <p:stCondLst>
                                    <p:cond delay="0"/>
                                  </p:stCondLst>
                                  <p:childTnLst>
                                    <p:set>
                                      <p:cBhvr>
                                        <p:cTn id="193"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 presetClass="entr" presetSubtype="0" fill="hold" nodeType="clickEffect">
                                  <p:stCondLst>
                                    <p:cond delay="0"/>
                                  </p:stCondLst>
                                  <p:childTnLst>
                                    <p:set>
                                      <p:cBhvr>
                                        <p:cTn id="197"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52" grpId="0"/>
      <p:bldP spid="53" grpId="0"/>
      <p:bldP spid="84" grpId="0"/>
      <p:bldP spid="85" grpId="0"/>
      <p:bldP spid="86" grpId="0"/>
      <p:bldP spid="87" grpId="0"/>
      <p:bldP spid="88" grpId="0"/>
      <p:bldP spid="88" grpId="1"/>
      <p:bldP spid="89" grpId="0"/>
      <p:bldP spid="90" grpId="0"/>
      <p:bldP spid="91" grpId="0"/>
      <p:bldP spid="92" grpId="0"/>
      <p:bldP spid="93" grpId="0"/>
      <p:bldP spid="94" grpId="0"/>
      <p:bldP spid="95" grpId="0"/>
      <p:bldP spid="96" grpId="0" animBg="1"/>
      <p:bldP spid="96" grpId="1" animBg="1"/>
      <p:bldP spid="97" grpId="0"/>
      <p:bldP spid="98" grpId="0"/>
      <p:bldP spid="98" grpId="1"/>
      <p:bldP spid="98" grpId="2"/>
      <p:bldP spid="98" grpId="3"/>
      <p:bldP spid="98" grpId="4"/>
      <p:bldP spid="98" grpId="5"/>
      <p:bldP spid="99" grpId="0"/>
      <p:bldP spid="99" grpId="1"/>
      <p:bldP spid="100" grpId="0"/>
      <p:bldP spid="100" grpId="1"/>
      <p:bldP spid="101" grpId="0"/>
      <p:bldP spid="101" grpId="1"/>
      <p:bldP spid="102" grpId="0"/>
      <p:bldP spid="103" grpId="0" animBg="1"/>
      <p:bldP spid="103" grpId="1" animBg="1"/>
      <p:bldP spid="104" grpId="0" animBg="1"/>
      <p:bldP spid="104" grpId="1" animBg="1"/>
      <p:bldP spid="105" grpId="0" animBg="1"/>
      <p:bldP spid="105" grpId="1" animBg="1"/>
      <p:bldP spid="106" grpId="0" animBg="1"/>
      <p:bldP spid="106" grpId="1" animBg="1"/>
      <p:bldP spid="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a:xfrm>
            <a:off x="831848" y="1709738"/>
            <a:ext cx="11360152" cy="2852737"/>
          </a:xfrm>
        </p:spPr>
        <p:txBody>
          <a:bodyPr/>
          <a:lstStyle/>
          <a:p>
            <a:r>
              <a:rPr lang="en-US" dirty="0">
                <a:solidFill>
                  <a:srgbClr val="1D3064"/>
                </a:solidFill>
              </a:rPr>
              <a:t>Singly Linked List – Display the value of Nodes in the Linked List</a:t>
            </a:r>
          </a:p>
        </p:txBody>
      </p:sp>
      <p:sp>
        <p:nvSpPr>
          <p:cNvPr id="4" name="Text Placeholder 3"/>
          <p:cNvSpPr>
            <a:spLocks noGrp="1"/>
          </p:cNvSpPr>
          <p:nvPr>
            <p:ph type="body" idx="1"/>
          </p:nvPr>
        </p:nvSpPr>
        <p:spPr/>
        <p:txBody>
          <a:bodyPr/>
          <a:lstStyle/>
          <a:p>
            <a:endParaRPr lang="en-IN"/>
          </a:p>
        </p:txBody>
      </p:sp>
    </p:spTree>
    <p:extLst>
      <p:ext uri="{BB962C8B-B14F-4D97-AF65-F5344CB8AC3E}">
        <p14:creationId xmlns:p14="http://schemas.microsoft.com/office/powerpoint/2010/main" val="203367001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6CC86-FA1B-4B49-84B8-92EA0F3AD10A}"/>
              </a:ext>
            </a:extLst>
          </p:cNvPr>
          <p:cNvSpPr>
            <a:spLocks noGrp="1"/>
          </p:cNvSpPr>
          <p:nvPr>
            <p:ph type="title"/>
          </p:nvPr>
        </p:nvSpPr>
        <p:spPr/>
        <p:txBody>
          <a:bodyPr/>
          <a:lstStyle/>
          <a:p>
            <a:r>
              <a:rPr lang="en-US" dirty="0"/>
              <a:t>How to initialize a pointer variable</a:t>
            </a:r>
          </a:p>
        </p:txBody>
      </p:sp>
      <p:sp>
        <p:nvSpPr>
          <p:cNvPr id="4" name="Content Placeholder 3">
            <a:extLst>
              <a:ext uri="{FF2B5EF4-FFF2-40B4-BE49-F238E27FC236}">
                <a16:creationId xmlns:a16="http://schemas.microsoft.com/office/drawing/2014/main" id="{F48F13A9-A64E-4AB2-9E14-33CC59E356F9}"/>
              </a:ext>
            </a:extLst>
          </p:cNvPr>
          <p:cNvSpPr>
            <a:spLocks noGrp="1"/>
          </p:cNvSpPr>
          <p:nvPr>
            <p:ph idx="1"/>
          </p:nvPr>
        </p:nvSpPr>
        <p:spPr/>
        <p:txBody>
          <a:bodyPr/>
          <a:lstStyle/>
          <a:p>
            <a:r>
              <a:rPr lang="en-US" dirty="0"/>
              <a:t>The process of assigning the address of a variable to a pointer variable is known as </a:t>
            </a:r>
            <a:r>
              <a:rPr lang="en-US" b="1" dirty="0">
                <a:solidFill>
                  <a:srgbClr val="C00000"/>
                </a:solidFill>
              </a:rPr>
              <a:t>Initialization of Pointer</a:t>
            </a:r>
            <a:r>
              <a:rPr lang="en-US" dirty="0">
                <a:solidFill>
                  <a:srgbClr val="C00000"/>
                </a:solidFill>
              </a:rPr>
              <a:t>. </a:t>
            </a:r>
          </a:p>
          <a:p>
            <a:r>
              <a:rPr lang="en-US" dirty="0">
                <a:cs typeface="Lohit Gujarati" panose="020B0600000000000000" pitchFamily="34" charset="0"/>
              </a:rPr>
              <a:t>We must ensure that the pointer variables always point to the corresponding type of data.</a:t>
            </a:r>
          </a:p>
          <a:p>
            <a:r>
              <a:rPr lang="en-US" b="1" dirty="0">
                <a:solidFill>
                  <a:srgbClr val="C00000"/>
                </a:solidFill>
                <a:cs typeface="Lohit Gujarati" panose="020B0600000000000000" pitchFamily="34" charset="0"/>
              </a:rPr>
              <a:t>Example;</a:t>
            </a:r>
            <a:endParaRPr lang="gu-IN" b="1" dirty="0">
              <a:solidFill>
                <a:srgbClr val="C00000"/>
              </a:solidFill>
              <a:cs typeface="Lohit Gujarati" panose="020B0600000000000000" pitchFamily="34" charset="0"/>
            </a:endParaRPr>
          </a:p>
          <a:p>
            <a:endParaRPr lang="en-US" dirty="0">
              <a:cs typeface="Lohit Gujarati" panose="020B0600000000000000" pitchFamily="34" charset="0"/>
            </a:endParaRPr>
          </a:p>
        </p:txBody>
      </p:sp>
      <p:sp>
        <p:nvSpPr>
          <p:cNvPr id="5" name="TextBox 4">
            <a:extLst>
              <a:ext uri="{FF2B5EF4-FFF2-40B4-BE49-F238E27FC236}">
                <a16:creationId xmlns:a16="http://schemas.microsoft.com/office/drawing/2014/main" id="{F868BBC1-A252-4767-9BB3-3A8C8B8373C2}"/>
              </a:ext>
            </a:extLst>
          </p:cNvPr>
          <p:cNvSpPr txBox="1"/>
          <p:nvPr/>
        </p:nvSpPr>
        <p:spPr>
          <a:xfrm>
            <a:off x="4153309" y="2611209"/>
            <a:ext cx="1313644" cy="1200329"/>
          </a:xfrm>
          <a:prstGeom prst="rect">
            <a:avLst/>
          </a:prstGeom>
          <a:noFill/>
        </p:spPr>
        <p:txBody>
          <a:bodyPr wrap="square" rtlCol="0">
            <a:spAutoFit/>
          </a:bodyPr>
          <a:lstStyle/>
          <a:p>
            <a:r>
              <a:rPr lang="en-US" b="1" dirty="0"/>
              <a:t>Example – 1</a:t>
            </a:r>
          </a:p>
          <a:p>
            <a:r>
              <a:rPr lang="en-US" dirty="0"/>
              <a:t>int a; </a:t>
            </a:r>
          </a:p>
          <a:p>
            <a:r>
              <a:rPr lang="en-US" dirty="0"/>
              <a:t>int *p;</a:t>
            </a:r>
          </a:p>
          <a:p>
            <a:r>
              <a:rPr lang="en-US" dirty="0"/>
              <a:t>p=</a:t>
            </a:r>
            <a:r>
              <a:rPr lang="en-US" b="1" dirty="0">
                <a:solidFill>
                  <a:srgbClr val="C00000"/>
                </a:solidFill>
              </a:rPr>
              <a:t>&amp;</a:t>
            </a:r>
            <a:r>
              <a:rPr lang="en-US" dirty="0"/>
              <a:t>a;</a:t>
            </a:r>
          </a:p>
        </p:txBody>
      </p:sp>
      <p:pic>
        <p:nvPicPr>
          <p:cNvPr id="6" name="Picture 5">
            <a:extLst>
              <a:ext uri="{FF2B5EF4-FFF2-40B4-BE49-F238E27FC236}">
                <a16:creationId xmlns:a16="http://schemas.microsoft.com/office/drawing/2014/main" id="{57AAB6C6-B9E6-4571-AB9C-A18C6A93C0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41951" y="2911890"/>
            <a:ext cx="283335" cy="321968"/>
          </a:xfrm>
          <a:prstGeom prst="rect">
            <a:avLst/>
          </a:prstGeom>
        </p:spPr>
      </p:pic>
      <p:sp>
        <p:nvSpPr>
          <p:cNvPr id="7" name="Multiply 37">
            <a:extLst>
              <a:ext uri="{FF2B5EF4-FFF2-40B4-BE49-F238E27FC236}">
                <a16:creationId xmlns:a16="http://schemas.microsoft.com/office/drawing/2014/main" id="{F75162BF-3BFA-4481-8093-045971B8430A}"/>
              </a:ext>
            </a:extLst>
          </p:cNvPr>
          <p:cNvSpPr/>
          <p:nvPr/>
        </p:nvSpPr>
        <p:spPr>
          <a:xfrm>
            <a:off x="7579089" y="4583136"/>
            <a:ext cx="386367" cy="434659"/>
          </a:xfrm>
          <a:prstGeom prst="mathMultiply">
            <a:avLst>
              <a:gd name="adj1" fmla="val 15152"/>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291D03D-1CB3-46FC-9071-7BD17127AB00}"/>
              </a:ext>
            </a:extLst>
          </p:cNvPr>
          <p:cNvSpPr txBox="1"/>
          <p:nvPr/>
        </p:nvSpPr>
        <p:spPr>
          <a:xfrm>
            <a:off x="6342716" y="2611209"/>
            <a:ext cx="1313644" cy="923330"/>
          </a:xfrm>
          <a:prstGeom prst="rect">
            <a:avLst/>
          </a:prstGeom>
          <a:noFill/>
        </p:spPr>
        <p:txBody>
          <a:bodyPr wrap="square" rtlCol="0">
            <a:spAutoFit/>
          </a:bodyPr>
          <a:lstStyle/>
          <a:p>
            <a:r>
              <a:rPr lang="en-US" b="1" dirty="0"/>
              <a:t>Example – 2</a:t>
            </a:r>
            <a:endParaRPr lang="en-US" dirty="0"/>
          </a:p>
          <a:p>
            <a:r>
              <a:rPr lang="en-US" dirty="0"/>
              <a:t>int a,*p;</a:t>
            </a:r>
          </a:p>
          <a:p>
            <a:r>
              <a:rPr lang="en-US" dirty="0"/>
              <a:t>p=</a:t>
            </a:r>
            <a:r>
              <a:rPr lang="en-US" b="1" dirty="0">
                <a:solidFill>
                  <a:srgbClr val="C00000"/>
                </a:solidFill>
              </a:rPr>
              <a:t>&amp;</a:t>
            </a:r>
            <a:r>
              <a:rPr lang="en-US" dirty="0"/>
              <a:t>a;</a:t>
            </a:r>
          </a:p>
        </p:txBody>
      </p:sp>
      <p:pic>
        <p:nvPicPr>
          <p:cNvPr id="9" name="Picture 8">
            <a:extLst>
              <a:ext uri="{FF2B5EF4-FFF2-40B4-BE49-F238E27FC236}">
                <a16:creationId xmlns:a16="http://schemas.microsoft.com/office/drawing/2014/main" id="{67B560CA-9303-445A-AEA6-033DB58E1A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1358" y="2911890"/>
            <a:ext cx="283335" cy="321968"/>
          </a:xfrm>
          <a:prstGeom prst="rect">
            <a:avLst/>
          </a:prstGeom>
        </p:spPr>
      </p:pic>
      <p:sp>
        <p:nvSpPr>
          <p:cNvPr id="11" name="TextBox 10">
            <a:extLst>
              <a:ext uri="{FF2B5EF4-FFF2-40B4-BE49-F238E27FC236}">
                <a16:creationId xmlns:a16="http://schemas.microsoft.com/office/drawing/2014/main" id="{8C70C24C-80E5-477F-833C-C07297217F66}"/>
              </a:ext>
            </a:extLst>
          </p:cNvPr>
          <p:cNvSpPr txBox="1"/>
          <p:nvPr/>
        </p:nvSpPr>
        <p:spPr>
          <a:xfrm>
            <a:off x="8360408" y="2611209"/>
            <a:ext cx="1313644" cy="923330"/>
          </a:xfrm>
          <a:prstGeom prst="rect">
            <a:avLst/>
          </a:prstGeom>
          <a:noFill/>
        </p:spPr>
        <p:txBody>
          <a:bodyPr wrap="square" rtlCol="0">
            <a:spAutoFit/>
          </a:bodyPr>
          <a:lstStyle/>
          <a:p>
            <a:r>
              <a:rPr lang="en-US" b="1" dirty="0"/>
              <a:t>Example – 3</a:t>
            </a:r>
            <a:endParaRPr lang="en-US" dirty="0"/>
          </a:p>
          <a:p>
            <a:r>
              <a:rPr lang="en-US" dirty="0"/>
              <a:t>float a,*p;</a:t>
            </a:r>
          </a:p>
          <a:p>
            <a:r>
              <a:rPr lang="en-US" dirty="0"/>
              <a:t>p=</a:t>
            </a:r>
            <a:r>
              <a:rPr lang="en-US" b="1" dirty="0">
                <a:solidFill>
                  <a:srgbClr val="C00000"/>
                </a:solidFill>
              </a:rPr>
              <a:t>&amp;</a:t>
            </a:r>
            <a:r>
              <a:rPr lang="en-US" dirty="0"/>
              <a:t>a;</a:t>
            </a:r>
          </a:p>
        </p:txBody>
      </p:sp>
      <p:pic>
        <p:nvPicPr>
          <p:cNvPr id="12" name="Picture 11">
            <a:extLst>
              <a:ext uri="{FF2B5EF4-FFF2-40B4-BE49-F238E27FC236}">
                <a16:creationId xmlns:a16="http://schemas.microsoft.com/office/drawing/2014/main" id="{70E63709-4631-4BAC-91BE-969A5C1E33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5114" y="2924769"/>
            <a:ext cx="283335" cy="321968"/>
          </a:xfrm>
          <a:prstGeom prst="rect">
            <a:avLst/>
          </a:prstGeom>
        </p:spPr>
      </p:pic>
      <p:sp>
        <p:nvSpPr>
          <p:cNvPr id="13" name="TextBox 12">
            <a:extLst>
              <a:ext uri="{FF2B5EF4-FFF2-40B4-BE49-F238E27FC236}">
                <a16:creationId xmlns:a16="http://schemas.microsoft.com/office/drawing/2014/main" id="{1CC84963-6B6F-4F98-9474-6E1E477335DB}"/>
              </a:ext>
            </a:extLst>
          </p:cNvPr>
          <p:cNvSpPr txBox="1"/>
          <p:nvPr/>
        </p:nvSpPr>
        <p:spPr>
          <a:xfrm>
            <a:off x="4153309" y="4024712"/>
            <a:ext cx="1313644" cy="1477328"/>
          </a:xfrm>
          <a:prstGeom prst="rect">
            <a:avLst/>
          </a:prstGeom>
          <a:noFill/>
        </p:spPr>
        <p:txBody>
          <a:bodyPr wrap="square" rtlCol="0">
            <a:spAutoFit/>
          </a:bodyPr>
          <a:lstStyle/>
          <a:p>
            <a:r>
              <a:rPr lang="en-US" b="1" dirty="0"/>
              <a:t>Example – 5</a:t>
            </a:r>
            <a:endParaRPr lang="en-US" dirty="0"/>
          </a:p>
          <a:p>
            <a:r>
              <a:rPr lang="en-US" dirty="0"/>
              <a:t>float a,*p;</a:t>
            </a:r>
          </a:p>
          <a:p>
            <a:r>
              <a:rPr lang="en-US" dirty="0"/>
              <a:t>int b,*q;</a:t>
            </a:r>
          </a:p>
          <a:p>
            <a:r>
              <a:rPr lang="en-US" dirty="0"/>
              <a:t>p=</a:t>
            </a:r>
            <a:r>
              <a:rPr lang="en-US" b="1" dirty="0">
                <a:solidFill>
                  <a:srgbClr val="C00000"/>
                </a:solidFill>
              </a:rPr>
              <a:t>&amp;</a:t>
            </a:r>
            <a:r>
              <a:rPr lang="en-US" dirty="0"/>
              <a:t>a;</a:t>
            </a:r>
          </a:p>
          <a:p>
            <a:r>
              <a:rPr lang="en-US" dirty="0"/>
              <a:t>q=</a:t>
            </a:r>
            <a:r>
              <a:rPr lang="en-US" b="1" dirty="0">
                <a:solidFill>
                  <a:srgbClr val="C00000"/>
                </a:solidFill>
              </a:rPr>
              <a:t>&amp;</a:t>
            </a:r>
            <a:r>
              <a:rPr lang="en-US" dirty="0"/>
              <a:t>b;</a:t>
            </a:r>
          </a:p>
        </p:txBody>
      </p:sp>
      <p:pic>
        <p:nvPicPr>
          <p:cNvPr id="14" name="Picture 13">
            <a:extLst>
              <a:ext uri="{FF2B5EF4-FFF2-40B4-BE49-F238E27FC236}">
                <a16:creationId xmlns:a16="http://schemas.microsoft.com/office/drawing/2014/main" id="{D6673A6B-37CB-447A-B771-5987AB255A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41951" y="4583136"/>
            <a:ext cx="283335" cy="321968"/>
          </a:xfrm>
          <a:prstGeom prst="rect">
            <a:avLst/>
          </a:prstGeom>
        </p:spPr>
      </p:pic>
      <p:sp>
        <p:nvSpPr>
          <p:cNvPr id="15" name="TextBox 14">
            <a:extLst>
              <a:ext uri="{FF2B5EF4-FFF2-40B4-BE49-F238E27FC236}">
                <a16:creationId xmlns:a16="http://schemas.microsoft.com/office/drawing/2014/main" id="{DE88006E-8556-42A9-9D86-163BBFC65969}"/>
              </a:ext>
            </a:extLst>
          </p:cNvPr>
          <p:cNvSpPr txBox="1"/>
          <p:nvPr/>
        </p:nvSpPr>
        <p:spPr>
          <a:xfrm>
            <a:off x="6293338" y="4024712"/>
            <a:ext cx="1363021" cy="1477328"/>
          </a:xfrm>
          <a:prstGeom prst="rect">
            <a:avLst/>
          </a:prstGeom>
          <a:noFill/>
        </p:spPr>
        <p:txBody>
          <a:bodyPr wrap="square" rtlCol="0">
            <a:spAutoFit/>
          </a:bodyPr>
          <a:lstStyle/>
          <a:p>
            <a:r>
              <a:rPr lang="en-US" b="1" dirty="0"/>
              <a:t>Example – 6</a:t>
            </a:r>
            <a:endParaRPr lang="en-US" dirty="0"/>
          </a:p>
          <a:p>
            <a:r>
              <a:rPr lang="en-US" dirty="0"/>
              <a:t>float a,*p;</a:t>
            </a:r>
          </a:p>
          <a:p>
            <a:r>
              <a:rPr lang="en-US" dirty="0"/>
              <a:t>int b,*q;</a:t>
            </a:r>
          </a:p>
          <a:p>
            <a:r>
              <a:rPr lang="en-US" dirty="0"/>
              <a:t>p=</a:t>
            </a:r>
            <a:r>
              <a:rPr lang="en-US" b="1" dirty="0">
                <a:solidFill>
                  <a:srgbClr val="C00000"/>
                </a:solidFill>
              </a:rPr>
              <a:t>&amp;</a:t>
            </a:r>
            <a:r>
              <a:rPr lang="en-US" dirty="0"/>
              <a:t>b;</a:t>
            </a:r>
          </a:p>
          <a:p>
            <a:r>
              <a:rPr lang="en-US" dirty="0"/>
              <a:t>q=</a:t>
            </a:r>
            <a:r>
              <a:rPr lang="en-US" b="1" dirty="0">
                <a:solidFill>
                  <a:srgbClr val="C00000"/>
                </a:solidFill>
              </a:rPr>
              <a:t>&amp;</a:t>
            </a:r>
            <a:r>
              <a:rPr lang="en-US" dirty="0"/>
              <a:t>a;</a:t>
            </a:r>
          </a:p>
        </p:txBody>
      </p:sp>
      <p:sp>
        <p:nvSpPr>
          <p:cNvPr id="17" name="TextBox 16">
            <a:extLst>
              <a:ext uri="{FF2B5EF4-FFF2-40B4-BE49-F238E27FC236}">
                <a16:creationId xmlns:a16="http://schemas.microsoft.com/office/drawing/2014/main" id="{3FE4D074-7C66-46C5-AE10-B63E0BFB7832}"/>
              </a:ext>
            </a:extLst>
          </p:cNvPr>
          <p:cNvSpPr txBox="1"/>
          <p:nvPr/>
        </p:nvSpPr>
        <p:spPr>
          <a:xfrm>
            <a:off x="10564727" y="2575497"/>
            <a:ext cx="1313643" cy="1200329"/>
          </a:xfrm>
          <a:prstGeom prst="rect">
            <a:avLst/>
          </a:prstGeom>
          <a:noFill/>
        </p:spPr>
        <p:txBody>
          <a:bodyPr wrap="square" rtlCol="0">
            <a:spAutoFit/>
          </a:bodyPr>
          <a:lstStyle/>
          <a:p>
            <a:r>
              <a:rPr lang="en-US" b="1" dirty="0"/>
              <a:t>Example – 4</a:t>
            </a:r>
            <a:endParaRPr lang="en-US" dirty="0"/>
          </a:p>
          <a:p>
            <a:r>
              <a:rPr lang="en-US" dirty="0"/>
              <a:t>int a; </a:t>
            </a:r>
          </a:p>
          <a:p>
            <a:r>
              <a:rPr lang="en-US" dirty="0"/>
              <a:t>float *p;</a:t>
            </a:r>
          </a:p>
          <a:p>
            <a:r>
              <a:rPr lang="en-US" dirty="0"/>
              <a:t>p=</a:t>
            </a:r>
            <a:r>
              <a:rPr lang="en-US" b="1" dirty="0">
                <a:solidFill>
                  <a:srgbClr val="C00000"/>
                </a:solidFill>
              </a:rPr>
              <a:t>&amp;</a:t>
            </a:r>
            <a:r>
              <a:rPr lang="en-US" dirty="0"/>
              <a:t>a;</a:t>
            </a:r>
          </a:p>
        </p:txBody>
      </p:sp>
      <p:sp>
        <p:nvSpPr>
          <p:cNvPr id="18" name="Multiply 37">
            <a:extLst>
              <a:ext uri="{FF2B5EF4-FFF2-40B4-BE49-F238E27FC236}">
                <a16:creationId xmlns:a16="http://schemas.microsoft.com/office/drawing/2014/main" id="{AA01F58C-4046-4D26-A6BD-8C93CAE1CF78}"/>
              </a:ext>
            </a:extLst>
          </p:cNvPr>
          <p:cNvSpPr/>
          <p:nvPr/>
        </p:nvSpPr>
        <p:spPr>
          <a:xfrm>
            <a:off x="11674453" y="3016528"/>
            <a:ext cx="386367" cy="434659"/>
          </a:xfrm>
          <a:prstGeom prst="mathMultiply">
            <a:avLst>
              <a:gd name="adj1" fmla="val 15152"/>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5273D69F-C9AE-4105-BB1C-087ACDD882EF}"/>
              </a:ext>
            </a:extLst>
          </p:cNvPr>
          <p:cNvSpPr/>
          <p:nvPr/>
        </p:nvSpPr>
        <p:spPr>
          <a:xfrm>
            <a:off x="260320" y="2611209"/>
            <a:ext cx="3611327" cy="1032743"/>
          </a:xfrm>
          <a:prstGeom prst="roundRect">
            <a:avLst/>
          </a:prstGeom>
          <a:solidFill>
            <a:schemeClr val="accent1">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gn="just">
              <a:buClr>
                <a:srgbClr val="C00000"/>
              </a:buClr>
              <a:buFont typeface="Wingdings 3" panose="05040102010807070707" pitchFamily="18" charset="2"/>
              <a:buChar char="}"/>
            </a:pPr>
            <a:r>
              <a:rPr lang="en-US" b="1" dirty="0">
                <a:solidFill>
                  <a:srgbClr val="C00000"/>
                </a:solidFill>
              </a:rPr>
              <a:t>“&amp;”</a:t>
            </a:r>
            <a:r>
              <a:rPr lang="en-US" b="1" dirty="0">
                <a:solidFill>
                  <a:schemeClr val="accent1"/>
                </a:solidFill>
              </a:rPr>
              <a:t> is used to initialized a pointer variable. It indicates the address of the variable. </a:t>
            </a:r>
          </a:p>
        </p:txBody>
      </p:sp>
    </p:spTree>
    <p:extLst>
      <p:ext uri="{BB962C8B-B14F-4D97-AF65-F5344CB8AC3E}">
        <p14:creationId xmlns:p14="http://schemas.microsoft.com/office/powerpoint/2010/main" val="12861706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 presetClass="entr" presetSubtype="0" fill="hold" nodeType="withEffect">
                                  <p:stCondLst>
                                    <p:cond delay="1000"/>
                                  </p:stCondLst>
                                  <p:childTnLst>
                                    <p:set>
                                      <p:cBhvr>
                                        <p:cTn id="17"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26" presetClass="emph" presetSubtype="0" repeatCount="indefinite" fill="hold" nodeType="withEffect">
                                  <p:stCondLst>
                                    <p:cond delay="0"/>
                                  </p:stCondLst>
                                  <p:childTnLst>
                                    <p:animEffect transition="out" filter="fade">
                                      <p:cBhvr>
                                        <p:cTn id="33" dur="1000" tmFilter="0, 0; .2, .5; .8, .5; 1, 0"/>
                                        <p:tgtEl>
                                          <p:spTgt spid="6"/>
                                        </p:tgtEl>
                                      </p:cBhvr>
                                    </p:animEffect>
                                    <p:animScale>
                                      <p:cBhvr>
                                        <p:cTn id="34" dur="500" autoRev="1" fill="hold"/>
                                        <p:tgtEl>
                                          <p:spTgt spid="6"/>
                                        </p:tgtEl>
                                      </p:cBhvr>
                                      <p:by x="105000" y="105000"/>
                                    </p:animScale>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par>
                                <p:cTn id="45" presetID="26" presetClass="emph" presetSubtype="0" repeatCount="indefinite" fill="hold" nodeType="withEffect">
                                  <p:stCondLst>
                                    <p:cond delay="0"/>
                                  </p:stCondLst>
                                  <p:childTnLst>
                                    <p:animEffect transition="out" filter="fade">
                                      <p:cBhvr>
                                        <p:cTn id="46" dur="1000" tmFilter="0, 0; .2, .5; .8, .5; 1, 0"/>
                                        <p:tgtEl>
                                          <p:spTgt spid="9"/>
                                        </p:tgtEl>
                                      </p:cBhvr>
                                    </p:animEffect>
                                    <p:animScale>
                                      <p:cBhvr>
                                        <p:cTn id="47" dur="500" autoRev="1" fill="hold"/>
                                        <p:tgtEl>
                                          <p:spTgt spid="9"/>
                                        </p:tgtEl>
                                      </p:cBhvr>
                                      <p:by x="105000" y="105000"/>
                                    </p:animScale>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par>
                                <p:cTn id="58" presetID="26" presetClass="emph" presetSubtype="0" repeatCount="indefinite" fill="hold" nodeType="withEffect">
                                  <p:stCondLst>
                                    <p:cond delay="0"/>
                                  </p:stCondLst>
                                  <p:childTnLst>
                                    <p:animEffect transition="out" filter="fade">
                                      <p:cBhvr>
                                        <p:cTn id="59" dur="1000" tmFilter="0, 0; .2, .5; .8, .5; 1, 0"/>
                                        <p:tgtEl>
                                          <p:spTgt spid="12"/>
                                        </p:tgtEl>
                                      </p:cBhvr>
                                    </p:animEffect>
                                    <p:animScale>
                                      <p:cBhvr>
                                        <p:cTn id="60" dur="500" autoRev="1" fill="hold"/>
                                        <p:tgtEl>
                                          <p:spTgt spid="12"/>
                                        </p:tgtEl>
                                      </p:cBhvr>
                                      <p:by x="105000" y="105000"/>
                                    </p:animScale>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fade">
                                      <p:cBhvr>
                                        <p:cTn id="65" dur="500"/>
                                        <p:tgtEl>
                                          <p:spTgt spid="17"/>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fade">
                                      <p:cBhvr>
                                        <p:cTn id="70" dur="500"/>
                                        <p:tgtEl>
                                          <p:spTgt spid="18"/>
                                        </p:tgtEl>
                                      </p:cBhvr>
                                    </p:animEffect>
                                  </p:childTnLst>
                                </p:cTn>
                              </p:par>
                              <p:par>
                                <p:cTn id="71" presetID="26" presetClass="emph" presetSubtype="0" repeatCount="indefinite" fill="hold" grpId="1" nodeType="withEffect">
                                  <p:stCondLst>
                                    <p:cond delay="0"/>
                                  </p:stCondLst>
                                  <p:childTnLst>
                                    <p:animEffect transition="out" filter="fade">
                                      <p:cBhvr>
                                        <p:cTn id="72" dur="1000" tmFilter="0, 0; .2, .5; .8, .5; 1, 0"/>
                                        <p:tgtEl>
                                          <p:spTgt spid="18"/>
                                        </p:tgtEl>
                                      </p:cBhvr>
                                    </p:animEffect>
                                    <p:animScale>
                                      <p:cBhvr>
                                        <p:cTn id="73" dur="500" autoRev="1" fill="hold"/>
                                        <p:tgtEl>
                                          <p:spTgt spid="18"/>
                                        </p:tgtEl>
                                      </p:cBhvr>
                                      <p:by x="105000" y="105000"/>
                                    </p:animScale>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3"/>
                                        </p:tgtEl>
                                        <p:attrNameLst>
                                          <p:attrName>style.visibility</p:attrName>
                                        </p:attrNameLst>
                                      </p:cBhvr>
                                      <p:to>
                                        <p:strVal val="visible"/>
                                      </p:to>
                                    </p:set>
                                    <p:animEffect transition="in" filter="fade">
                                      <p:cBhvr>
                                        <p:cTn id="78" dur="500"/>
                                        <p:tgtEl>
                                          <p:spTgt spid="13"/>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fade">
                                      <p:cBhvr>
                                        <p:cTn id="83" dur="500"/>
                                        <p:tgtEl>
                                          <p:spTgt spid="14"/>
                                        </p:tgtEl>
                                      </p:cBhvr>
                                    </p:animEffect>
                                  </p:childTnLst>
                                </p:cTn>
                              </p:par>
                              <p:par>
                                <p:cTn id="84" presetID="26" presetClass="emph" presetSubtype="0" repeatCount="indefinite" fill="hold" nodeType="withEffect">
                                  <p:stCondLst>
                                    <p:cond delay="0"/>
                                  </p:stCondLst>
                                  <p:childTnLst>
                                    <p:animEffect transition="out" filter="fade">
                                      <p:cBhvr>
                                        <p:cTn id="85" dur="1000" tmFilter="0, 0; .2, .5; .8, .5; 1, 0"/>
                                        <p:tgtEl>
                                          <p:spTgt spid="14"/>
                                        </p:tgtEl>
                                      </p:cBhvr>
                                    </p:animEffect>
                                    <p:animScale>
                                      <p:cBhvr>
                                        <p:cTn id="86" dur="500" autoRev="1" fill="hold"/>
                                        <p:tgtEl>
                                          <p:spTgt spid="14"/>
                                        </p:tgtEl>
                                      </p:cBhvr>
                                      <p:by x="105000" y="105000"/>
                                    </p:animScale>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5"/>
                                        </p:tgtEl>
                                        <p:attrNameLst>
                                          <p:attrName>style.visibility</p:attrName>
                                        </p:attrNameLst>
                                      </p:cBhvr>
                                      <p:to>
                                        <p:strVal val="visible"/>
                                      </p:to>
                                    </p:set>
                                    <p:animEffect transition="in" filter="fade">
                                      <p:cBhvr>
                                        <p:cTn id="91" dur="500"/>
                                        <p:tgtEl>
                                          <p:spTgt spid="15"/>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7"/>
                                        </p:tgtEl>
                                        <p:attrNameLst>
                                          <p:attrName>style.visibility</p:attrName>
                                        </p:attrNameLst>
                                      </p:cBhvr>
                                      <p:to>
                                        <p:strVal val="visible"/>
                                      </p:to>
                                    </p:set>
                                    <p:animEffect transition="in" filter="fade">
                                      <p:cBhvr>
                                        <p:cTn id="96" dur="500"/>
                                        <p:tgtEl>
                                          <p:spTgt spid="7"/>
                                        </p:tgtEl>
                                      </p:cBhvr>
                                    </p:animEffect>
                                  </p:childTnLst>
                                </p:cTn>
                              </p:par>
                              <p:par>
                                <p:cTn id="97" presetID="26" presetClass="emph" presetSubtype="0" repeatCount="indefinite" fill="hold" grpId="1" nodeType="withEffect">
                                  <p:stCondLst>
                                    <p:cond delay="0"/>
                                  </p:stCondLst>
                                  <p:childTnLst>
                                    <p:animEffect transition="out" filter="fade">
                                      <p:cBhvr>
                                        <p:cTn id="98" dur="1000" tmFilter="0, 0; .2, .5; .8, .5; 1, 0"/>
                                        <p:tgtEl>
                                          <p:spTgt spid="7"/>
                                        </p:tgtEl>
                                      </p:cBhvr>
                                    </p:animEffect>
                                    <p:animScale>
                                      <p:cBhvr>
                                        <p:cTn id="99" dur="50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7" grpId="1" animBg="1"/>
      <p:bldP spid="8" grpId="0"/>
      <p:bldP spid="11" grpId="0"/>
      <p:bldP spid="13" grpId="0"/>
      <p:bldP spid="15" grpId="0"/>
      <p:bldP spid="17" grpId="0"/>
      <p:bldP spid="18" grpId="0" animBg="1"/>
      <p:bldP spid="18" grpId="1" animBg="1"/>
      <p:bldP spid="1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Singly Linked List-Display the values of Nodes in the Linked List</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marL="0" indent="0">
              <a:buNone/>
            </a:pPr>
            <a:endParaRPr lang="en-US" dirty="0"/>
          </a:p>
          <a:p>
            <a:pPr marL="0" indent="0">
              <a:buNone/>
            </a:pPr>
            <a:endParaRPr lang="en-US" dirty="0"/>
          </a:p>
          <a:p>
            <a:endParaRPr lang="en-US" dirty="0"/>
          </a:p>
          <a:p>
            <a:endParaRPr lang="en-US" dirty="0"/>
          </a:p>
          <a:p>
            <a:pPr marL="0" indent="0">
              <a:spcBef>
                <a:spcPts val="1800"/>
              </a:spcBef>
              <a:buNone/>
            </a:pPr>
            <a:r>
              <a:rPr lang="en-US" b="1" dirty="0"/>
              <a:t>Algorithm:</a:t>
            </a:r>
            <a:r>
              <a:rPr lang="en-US" dirty="0"/>
              <a:t> </a:t>
            </a:r>
            <a:r>
              <a:rPr lang="en-US" b="1" dirty="0">
                <a:solidFill>
                  <a:srgbClr val="C00000"/>
                </a:solidFill>
              </a:rPr>
              <a:t>S_DISPLAY_NODE (First) </a:t>
            </a:r>
            <a:endParaRPr lang="en-US" dirty="0">
              <a:solidFill>
                <a:srgbClr val="C00000"/>
              </a:solidFill>
            </a:endParaRPr>
          </a:p>
          <a:p>
            <a:pPr marL="0" indent="0">
              <a:lnSpc>
                <a:spcPts val="2600"/>
              </a:lnSpc>
              <a:spcBef>
                <a:spcPts val="300"/>
              </a:spcBef>
              <a:buNone/>
            </a:pPr>
            <a:r>
              <a:rPr lang="en-US" sz="2200" b="1" dirty="0"/>
              <a:t>Step 1:</a:t>
            </a:r>
            <a:r>
              <a:rPr lang="en-US" sz="2200" dirty="0"/>
              <a:t>[Initialization]</a:t>
            </a:r>
          </a:p>
          <a:p>
            <a:pPr marL="806450" indent="0">
              <a:lnSpc>
                <a:spcPts val="2600"/>
              </a:lnSpc>
              <a:spcBef>
                <a:spcPts val="300"/>
              </a:spcBef>
              <a:buNone/>
            </a:pPr>
            <a:r>
              <a:rPr lang="en-US" sz="2200" dirty="0">
                <a:solidFill>
                  <a:srgbClr val="F19D19"/>
                </a:solidFill>
              </a:rPr>
              <a:t>PTR </a:t>
            </a:r>
            <a:r>
              <a:rPr lang="en-US" sz="2200" dirty="0">
                <a:solidFill>
                  <a:srgbClr val="F19D19"/>
                </a:solidFill>
                <a:sym typeface="Wingdings 3" panose="05040102010807070707" pitchFamily="18" charset="2"/>
              </a:rPr>
              <a:t> </a:t>
            </a:r>
            <a:r>
              <a:rPr lang="en-US" sz="2200" dirty="0">
                <a:solidFill>
                  <a:srgbClr val="F19D19"/>
                </a:solidFill>
              </a:rPr>
              <a:t>First</a:t>
            </a:r>
          </a:p>
          <a:p>
            <a:pPr marL="0" indent="0">
              <a:lnSpc>
                <a:spcPts val="2300"/>
              </a:lnSpc>
              <a:buClr>
                <a:schemeClr val="accent6"/>
              </a:buClr>
              <a:buNone/>
            </a:pPr>
            <a:r>
              <a:rPr lang="en-US" sz="2200" b="1" dirty="0"/>
              <a:t>Step 2:</a:t>
            </a:r>
            <a:r>
              <a:rPr lang="en-US" sz="2200" dirty="0"/>
              <a:t>[Traverse the List until last node is reached] </a:t>
            </a:r>
          </a:p>
          <a:p>
            <a:pPr marL="806450" indent="0">
              <a:lnSpc>
                <a:spcPts val="2300"/>
              </a:lnSpc>
              <a:buNone/>
              <a:tabLst>
                <a:tab pos="806450" algn="l"/>
              </a:tabLst>
            </a:pPr>
            <a:r>
              <a:rPr lang="en-US" sz="2200" dirty="0"/>
              <a:t>Repeat</a:t>
            </a:r>
            <a:r>
              <a:rPr lang="en-US" sz="2200" dirty="0">
                <a:solidFill>
                  <a:srgbClr val="0070C0"/>
                </a:solidFill>
              </a:rPr>
              <a:t> while</a:t>
            </a:r>
            <a:r>
              <a:rPr lang="en-US" sz="2200" dirty="0"/>
              <a:t>(</a:t>
            </a:r>
            <a:r>
              <a:rPr lang="en-US" sz="2200" dirty="0">
                <a:solidFill>
                  <a:srgbClr val="C00000"/>
                </a:solidFill>
              </a:rPr>
              <a:t>PTR &lt;&gt; NULL)</a:t>
            </a:r>
          </a:p>
          <a:p>
            <a:pPr marL="1263650" indent="0">
              <a:lnSpc>
                <a:spcPts val="2300"/>
              </a:lnSpc>
              <a:buNone/>
            </a:pPr>
            <a:r>
              <a:rPr lang="en-US" sz="2200" dirty="0">
                <a:solidFill>
                  <a:srgbClr val="1D6FA9"/>
                </a:solidFill>
              </a:rPr>
              <a:t>Write(INFO(PTR))</a:t>
            </a:r>
          </a:p>
          <a:p>
            <a:pPr marL="1263650" indent="0">
              <a:lnSpc>
                <a:spcPts val="2300"/>
              </a:lnSpc>
              <a:buNone/>
            </a:pPr>
            <a:r>
              <a:rPr lang="en-US" sz="2200" dirty="0">
                <a:solidFill>
                  <a:srgbClr val="1D6FA9"/>
                </a:solidFill>
              </a:rPr>
              <a:t>PTR </a:t>
            </a:r>
            <a:r>
              <a:rPr lang="en-US" sz="2200" dirty="0">
                <a:solidFill>
                  <a:srgbClr val="1D6FA9"/>
                </a:solidFill>
                <a:sym typeface="Wingdings 3" panose="05040102010807070707" pitchFamily="18" charset="2"/>
              </a:rPr>
              <a:t></a:t>
            </a:r>
            <a:r>
              <a:rPr lang="en-US" sz="2200" dirty="0">
                <a:solidFill>
                  <a:srgbClr val="1D6FA9"/>
                </a:solidFill>
              </a:rPr>
              <a:t> LINK(</a:t>
            </a:r>
            <a:r>
              <a:rPr lang="en-US" sz="2200" dirty="0">
                <a:solidFill>
                  <a:srgbClr val="C00000"/>
                </a:solidFill>
              </a:rPr>
              <a:t>PTR</a:t>
            </a:r>
            <a:r>
              <a:rPr lang="en-US" sz="2200" dirty="0">
                <a:solidFill>
                  <a:srgbClr val="1D6FA9"/>
                </a:solidFill>
              </a:rPr>
              <a:t>)</a:t>
            </a:r>
          </a:p>
          <a:p>
            <a:pPr marL="806450" indent="0">
              <a:lnSpc>
                <a:spcPts val="2600"/>
              </a:lnSpc>
              <a:spcBef>
                <a:spcPts val="300"/>
              </a:spcBef>
              <a:buNone/>
            </a:pPr>
            <a:endParaRPr lang="en-US" dirty="0"/>
          </a:p>
        </p:txBody>
      </p:sp>
      <p:sp>
        <p:nvSpPr>
          <p:cNvPr id="6" name="TextBox 5"/>
          <p:cNvSpPr txBox="1"/>
          <p:nvPr/>
        </p:nvSpPr>
        <p:spPr>
          <a:xfrm>
            <a:off x="131180" y="5546889"/>
            <a:ext cx="2125903" cy="682238"/>
          </a:xfrm>
          <a:prstGeom prst="rect">
            <a:avLst/>
          </a:prstGeom>
          <a:noFill/>
        </p:spPr>
        <p:txBody>
          <a:bodyPr wrap="none" rtlCol="0">
            <a:spAutoFit/>
          </a:bodyPr>
          <a:lstStyle/>
          <a:p>
            <a:pPr>
              <a:lnSpc>
                <a:spcPts val="2300"/>
              </a:lnSpc>
              <a:spcBef>
                <a:spcPts val="600"/>
              </a:spcBef>
            </a:pPr>
            <a:r>
              <a:rPr lang="en-US" sz="2200" b="1" dirty="0"/>
              <a:t>Step 3:</a:t>
            </a:r>
            <a:r>
              <a:rPr lang="en-US" sz="2200" dirty="0"/>
              <a:t>[Finished] </a:t>
            </a:r>
          </a:p>
          <a:p>
            <a:pPr marL="801688">
              <a:lnSpc>
                <a:spcPts val="2300"/>
              </a:lnSpc>
            </a:pPr>
            <a:r>
              <a:rPr lang="en-US" sz="2200" dirty="0"/>
              <a:t>Exit </a:t>
            </a:r>
          </a:p>
        </p:txBody>
      </p:sp>
      <p:sp>
        <p:nvSpPr>
          <p:cNvPr id="38" name="TextBox 37"/>
          <p:cNvSpPr txBox="1"/>
          <p:nvPr/>
        </p:nvSpPr>
        <p:spPr>
          <a:xfrm>
            <a:off x="5260775" y="1341883"/>
            <a:ext cx="794490" cy="461665"/>
          </a:xfrm>
          <a:prstGeom prst="rect">
            <a:avLst/>
          </a:prstGeom>
          <a:noFill/>
        </p:spPr>
        <p:txBody>
          <a:bodyPr wrap="square" rtlCol="0">
            <a:spAutoFit/>
          </a:bodyPr>
          <a:lstStyle/>
          <a:p>
            <a:r>
              <a:rPr lang="en-US" sz="2400" dirty="0">
                <a:solidFill>
                  <a:srgbClr val="0070C0"/>
                </a:solidFill>
              </a:rPr>
              <a:t>2500</a:t>
            </a:r>
          </a:p>
        </p:txBody>
      </p:sp>
      <p:graphicFrame>
        <p:nvGraphicFramePr>
          <p:cNvPr id="39" name="Table 38"/>
          <p:cNvGraphicFramePr>
            <a:graphicFrameLocks noGrp="1"/>
          </p:cNvGraphicFramePr>
          <p:nvPr/>
        </p:nvGraphicFramePr>
        <p:xfrm>
          <a:off x="4635324" y="1322523"/>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sz="2400"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40" name="Table 39"/>
          <p:cNvGraphicFramePr>
            <a:graphicFrameLocks noGrp="1"/>
          </p:cNvGraphicFramePr>
          <p:nvPr/>
        </p:nvGraphicFramePr>
        <p:xfrm>
          <a:off x="977946" y="1314266"/>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41" name="Table 40"/>
          <p:cNvGraphicFramePr>
            <a:graphicFrameLocks noGrp="1"/>
          </p:cNvGraphicFramePr>
          <p:nvPr/>
        </p:nvGraphicFramePr>
        <p:xfrm>
          <a:off x="2800239" y="1300968"/>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42" name="Table 41"/>
          <p:cNvGraphicFramePr>
            <a:graphicFrameLocks noGrp="1"/>
          </p:cNvGraphicFramePr>
          <p:nvPr/>
        </p:nvGraphicFramePr>
        <p:xfrm>
          <a:off x="6463586" y="1304050"/>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43" name="Table 42"/>
          <p:cNvGraphicFramePr>
            <a:graphicFrameLocks noGrp="1"/>
          </p:cNvGraphicFramePr>
          <p:nvPr/>
        </p:nvGraphicFramePr>
        <p:xfrm>
          <a:off x="8292386" y="1304050"/>
          <a:ext cx="1343212" cy="520251"/>
        </p:xfrm>
        <a:graphic>
          <a:graphicData uri="http://schemas.openxmlformats.org/drawingml/2006/table">
            <a:tbl>
              <a:tblPr firstRow="1" bandRow="1">
                <a:tableStyleId>{5940675A-B579-460E-94D1-54222C63F5DA}</a:tableStyleId>
              </a:tblPr>
              <a:tblGrid>
                <a:gridCol w="671606">
                  <a:extLst>
                    <a:ext uri="{9D8B030D-6E8A-4147-A177-3AD203B41FA5}">
                      <a16:colId xmlns:a16="http://schemas.microsoft.com/office/drawing/2014/main" val="20000"/>
                    </a:ext>
                  </a:extLst>
                </a:gridCol>
                <a:gridCol w="671606">
                  <a:extLst>
                    <a:ext uri="{9D8B030D-6E8A-4147-A177-3AD203B41FA5}">
                      <a16:colId xmlns:a16="http://schemas.microsoft.com/office/drawing/2014/main" val="20001"/>
                    </a:ext>
                  </a:extLst>
                </a:gridCol>
              </a:tblGrid>
              <a:tr h="52025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cxnSp>
        <p:nvCxnSpPr>
          <p:cNvPr id="44" name="Straight Arrow Connector 43"/>
          <p:cNvCxnSpPr>
            <a:cxnSpLocks/>
          </p:cNvCxnSpPr>
          <p:nvPr/>
        </p:nvCxnSpPr>
        <p:spPr>
          <a:xfrm>
            <a:off x="5979492" y="1554547"/>
            <a:ext cx="484094"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316145" y="1563070"/>
            <a:ext cx="484094"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4151230" y="1591759"/>
            <a:ext cx="484094"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7808292" y="1564176"/>
            <a:ext cx="484094"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cxnSpLocks/>
          </p:cNvCxnSpPr>
          <p:nvPr/>
        </p:nvCxnSpPr>
        <p:spPr>
          <a:xfrm flipH="1">
            <a:off x="8963992" y="1341883"/>
            <a:ext cx="656538" cy="49715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770744" y="1347908"/>
            <a:ext cx="336952" cy="461665"/>
          </a:xfrm>
          <a:prstGeom prst="rect">
            <a:avLst/>
          </a:prstGeom>
          <a:noFill/>
        </p:spPr>
        <p:txBody>
          <a:bodyPr wrap="none" rtlCol="0">
            <a:spAutoFit/>
          </a:bodyPr>
          <a:lstStyle/>
          <a:p>
            <a:r>
              <a:rPr lang="en-US" sz="2400" dirty="0"/>
              <a:t>9</a:t>
            </a:r>
          </a:p>
        </p:txBody>
      </p:sp>
      <p:sp>
        <p:nvSpPr>
          <p:cNvPr id="53" name="TextBox 52"/>
          <p:cNvSpPr txBox="1"/>
          <p:nvPr/>
        </p:nvSpPr>
        <p:spPr>
          <a:xfrm>
            <a:off x="1160852" y="1344118"/>
            <a:ext cx="336952" cy="461665"/>
          </a:xfrm>
          <a:prstGeom prst="rect">
            <a:avLst/>
          </a:prstGeom>
          <a:noFill/>
        </p:spPr>
        <p:txBody>
          <a:bodyPr wrap="none" rtlCol="0">
            <a:spAutoFit/>
          </a:bodyPr>
          <a:lstStyle/>
          <a:p>
            <a:r>
              <a:rPr lang="en-US" sz="2400" dirty="0"/>
              <a:t>1</a:t>
            </a:r>
          </a:p>
        </p:txBody>
      </p:sp>
      <p:sp>
        <p:nvSpPr>
          <p:cNvPr id="84" name="TextBox 83"/>
          <p:cNvSpPr txBox="1"/>
          <p:nvPr/>
        </p:nvSpPr>
        <p:spPr>
          <a:xfrm>
            <a:off x="2949227" y="1326309"/>
            <a:ext cx="336952" cy="461665"/>
          </a:xfrm>
          <a:prstGeom prst="rect">
            <a:avLst/>
          </a:prstGeom>
          <a:noFill/>
        </p:spPr>
        <p:txBody>
          <a:bodyPr wrap="none" rtlCol="0">
            <a:spAutoFit/>
          </a:bodyPr>
          <a:lstStyle/>
          <a:p>
            <a:r>
              <a:rPr lang="en-US" sz="2400" dirty="0"/>
              <a:t>7</a:t>
            </a:r>
          </a:p>
        </p:txBody>
      </p:sp>
      <p:sp>
        <p:nvSpPr>
          <p:cNvPr id="85" name="TextBox 84"/>
          <p:cNvSpPr txBox="1"/>
          <p:nvPr/>
        </p:nvSpPr>
        <p:spPr>
          <a:xfrm>
            <a:off x="6622852" y="1327143"/>
            <a:ext cx="336952" cy="461665"/>
          </a:xfrm>
          <a:prstGeom prst="rect">
            <a:avLst/>
          </a:prstGeom>
          <a:noFill/>
        </p:spPr>
        <p:txBody>
          <a:bodyPr wrap="none" rtlCol="0">
            <a:spAutoFit/>
          </a:bodyPr>
          <a:lstStyle/>
          <a:p>
            <a:r>
              <a:rPr lang="en-US" sz="2400" dirty="0"/>
              <a:t>5</a:t>
            </a:r>
          </a:p>
        </p:txBody>
      </p:sp>
      <p:sp>
        <p:nvSpPr>
          <p:cNvPr id="86" name="TextBox 85"/>
          <p:cNvSpPr txBox="1"/>
          <p:nvPr/>
        </p:nvSpPr>
        <p:spPr>
          <a:xfrm>
            <a:off x="8446980" y="1327142"/>
            <a:ext cx="336952" cy="461665"/>
          </a:xfrm>
          <a:prstGeom prst="rect">
            <a:avLst/>
          </a:prstGeom>
          <a:noFill/>
        </p:spPr>
        <p:txBody>
          <a:bodyPr wrap="none" rtlCol="0">
            <a:spAutoFit/>
          </a:bodyPr>
          <a:lstStyle/>
          <a:p>
            <a:r>
              <a:rPr lang="en-US" sz="2400" dirty="0"/>
              <a:t>3</a:t>
            </a:r>
          </a:p>
        </p:txBody>
      </p:sp>
      <p:sp>
        <p:nvSpPr>
          <p:cNvPr id="87" name="TextBox 86"/>
          <p:cNvSpPr txBox="1"/>
          <p:nvPr/>
        </p:nvSpPr>
        <p:spPr>
          <a:xfrm>
            <a:off x="1598726" y="1341883"/>
            <a:ext cx="793807" cy="461665"/>
          </a:xfrm>
          <a:prstGeom prst="rect">
            <a:avLst/>
          </a:prstGeom>
          <a:noFill/>
        </p:spPr>
        <p:txBody>
          <a:bodyPr wrap="none" rtlCol="0">
            <a:spAutoFit/>
          </a:bodyPr>
          <a:lstStyle/>
          <a:p>
            <a:r>
              <a:rPr lang="en-US" sz="2400" dirty="0">
                <a:solidFill>
                  <a:srgbClr val="0070C0"/>
                </a:solidFill>
              </a:rPr>
              <a:t>2020</a:t>
            </a:r>
          </a:p>
        </p:txBody>
      </p:sp>
      <p:sp>
        <p:nvSpPr>
          <p:cNvPr id="88" name="TextBox 87"/>
          <p:cNvSpPr txBox="1"/>
          <p:nvPr/>
        </p:nvSpPr>
        <p:spPr>
          <a:xfrm>
            <a:off x="949528" y="2219561"/>
            <a:ext cx="1468442" cy="461665"/>
          </a:xfrm>
          <a:prstGeom prst="rect">
            <a:avLst/>
          </a:prstGeom>
          <a:noFill/>
        </p:spPr>
        <p:txBody>
          <a:bodyPr wrap="square" rtlCol="0">
            <a:spAutoFit/>
          </a:bodyPr>
          <a:lstStyle/>
          <a:p>
            <a:r>
              <a:rPr lang="en-US" sz="2400" b="1" dirty="0">
                <a:solidFill>
                  <a:schemeClr val="accent3">
                    <a:lumMod val="75000"/>
                  </a:schemeClr>
                </a:solidFill>
              </a:rPr>
              <a:t>print  1</a:t>
            </a:r>
          </a:p>
        </p:txBody>
      </p:sp>
      <p:sp>
        <p:nvSpPr>
          <p:cNvPr id="89" name="TextBox 88"/>
          <p:cNvSpPr txBox="1"/>
          <p:nvPr/>
        </p:nvSpPr>
        <p:spPr>
          <a:xfrm>
            <a:off x="7069286" y="1341883"/>
            <a:ext cx="803743" cy="461665"/>
          </a:xfrm>
          <a:prstGeom prst="rect">
            <a:avLst/>
          </a:prstGeom>
          <a:noFill/>
        </p:spPr>
        <p:txBody>
          <a:bodyPr wrap="square" rtlCol="0">
            <a:spAutoFit/>
          </a:bodyPr>
          <a:lstStyle/>
          <a:p>
            <a:r>
              <a:rPr lang="en-US" sz="2400" dirty="0">
                <a:solidFill>
                  <a:srgbClr val="0070C0"/>
                </a:solidFill>
              </a:rPr>
              <a:t>3000</a:t>
            </a:r>
          </a:p>
        </p:txBody>
      </p:sp>
      <p:sp>
        <p:nvSpPr>
          <p:cNvPr id="90" name="TextBox 89"/>
          <p:cNvSpPr txBox="1"/>
          <p:nvPr/>
        </p:nvSpPr>
        <p:spPr>
          <a:xfrm>
            <a:off x="4853363" y="1851758"/>
            <a:ext cx="908677" cy="461665"/>
          </a:xfrm>
          <a:prstGeom prst="rect">
            <a:avLst/>
          </a:prstGeom>
          <a:noFill/>
        </p:spPr>
        <p:txBody>
          <a:bodyPr wrap="square" rtlCol="0">
            <a:spAutoFit/>
          </a:bodyPr>
          <a:lstStyle/>
          <a:p>
            <a:r>
              <a:rPr lang="en-US" sz="2400" b="1" dirty="0">
                <a:solidFill>
                  <a:schemeClr val="accent5"/>
                </a:solidFill>
              </a:rPr>
              <a:t>5000</a:t>
            </a:r>
          </a:p>
        </p:txBody>
      </p:sp>
      <p:sp>
        <p:nvSpPr>
          <p:cNvPr id="91" name="TextBox 90"/>
          <p:cNvSpPr txBox="1"/>
          <p:nvPr/>
        </p:nvSpPr>
        <p:spPr>
          <a:xfrm>
            <a:off x="1187768" y="1852233"/>
            <a:ext cx="894232" cy="461665"/>
          </a:xfrm>
          <a:prstGeom prst="rect">
            <a:avLst/>
          </a:prstGeom>
          <a:noFill/>
        </p:spPr>
        <p:txBody>
          <a:bodyPr wrap="square" rtlCol="0">
            <a:spAutoFit/>
          </a:bodyPr>
          <a:lstStyle/>
          <a:p>
            <a:r>
              <a:rPr lang="en-US" sz="2400" b="1" dirty="0">
                <a:solidFill>
                  <a:schemeClr val="accent5"/>
                </a:solidFill>
              </a:rPr>
              <a:t>1000</a:t>
            </a:r>
          </a:p>
        </p:txBody>
      </p:sp>
      <p:sp>
        <p:nvSpPr>
          <p:cNvPr id="92" name="TextBox 91"/>
          <p:cNvSpPr txBox="1"/>
          <p:nvPr/>
        </p:nvSpPr>
        <p:spPr>
          <a:xfrm>
            <a:off x="3117703" y="1851758"/>
            <a:ext cx="894232" cy="461665"/>
          </a:xfrm>
          <a:prstGeom prst="rect">
            <a:avLst/>
          </a:prstGeom>
          <a:noFill/>
        </p:spPr>
        <p:txBody>
          <a:bodyPr wrap="square" rtlCol="0">
            <a:spAutoFit/>
          </a:bodyPr>
          <a:lstStyle/>
          <a:p>
            <a:r>
              <a:rPr lang="en-US" sz="2400" b="1" dirty="0">
                <a:solidFill>
                  <a:schemeClr val="accent5"/>
                </a:solidFill>
              </a:rPr>
              <a:t>2020</a:t>
            </a:r>
          </a:p>
        </p:txBody>
      </p:sp>
      <p:sp>
        <p:nvSpPr>
          <p:cNvPr id="93" name="TextBox 92"/>
          <p:cNvSpPr txBox="1"/>
          <p:nvPr/>
        </p:nvSpPr>
        <p:spPr>
          <a:xfrm>
            <a:off x="6696901" y="1837039"/>
            <a:ext cx="894232" cy="461665"/>
          </a:xfrm>
          <a:prstGeom prst="rect">
            <a:avLst/>
          </a:prstGeom>
          <a:noFill/>
        </p:spPr>
        <p:txBody>
          <a:bodyPr wrap="square" rtlCol="0">
            <a:spAutoFit/>
          </a:bodyPr>
          <a:lstStyle/>
          <a:p>
            <a:r>
              <a:rPr lang="en-US" sz="2400" b="1" dirty="0">
                <a:solidFill>
                  <a:schemeClr val="accent5"/>
                </a:solidFill>
              </a:rPr>
              <a:t>2500</a:t>
            </a:r>
          </a:p>
        </p:txBody>
      </p:sp>
      <p:sp>
        <p:nvSpPr>
          <p:cNvPr id="94" name="TextBox 93"/>
          <p:cNvSpPr txBox="1"/>
          <p:nvPr/>
        </p:nvSpPr>
        <p:spPr>
          <a:xfrm>
            <a:off x="8527607" y="1835573"/>
            <a:ext cx="894232" cy="461665"/>
          </a:xfrm>
          <a:prstGeom prst="rect">
            <a:avLst/>
          </a:prstGeom>
          <a:noFill/>
        </p:spPr>
        <p:txBody>
          <a:bodyPr wrap="square" rtlCol="0">
            <a:spAutoFit/>
          </a:bodyPr>
          <a:lstStyle/>
          <a:p>
            <a:r>
              <a:rPr lang="en-US" sz="2400" b="1" dirty="0">
                <a:solidFill>
                  <a:schemeClr val="accent5"/>
                </a:solidFill>
              </a:rPr>
              <a:t>3000</a:t>
            </a:r>
          </a:p>
        </p:txBody>
      </p:sp>
      <p:sp>
        <p:nvSpPr>
          <p:cNvPr id="95" name="TextBox 94"/>
          <p:cNvSpPr txBox="1"/>
          <p:nvPr/>
        </p:nvSpPr>
        <p:spPr>
          <a:xfrm>
            <a:off x="1345277" y="924973"/>
            <a:ext cx="798861" cy="461665"/>
          </a:xfrm>
          <a:prstGeom prst="rect">
            <a:avLst/>
          </a:prstGeom>
          <a:noFill/>
        </p:spPr>
        <p:txBody>
          <a:bodyPr wrap="square" rtlCol="0">
            <a:spAutoFit/>
          </a:bodyPr>
          <a:lstStyle/>
          <a:p>
            <a:r>
              <a:rPr lang="en-US" sz="2400" b="1" dirty="0">
                <a:solidFill>
                  <a:schemeClr val="accent3">
                    <a:lumMod val="75000"/>
                  </a:schemeClr>
                </a:solidFill>
              </a:rPr>
              <a:t>First</a:t>
            </a:r>
          </a:p>
        </p:txBody>
      </p:sp>
      <p:sp>
        <p:nvSpPr>
          <p:cNvPr id="96" name="Freeform 95"/>
          <p:cNvSpPr/>
          <p:nvPr/>
        </p:nvSpPr>
        <p:spPr>
          <a:xfrm>
            <a:off x="2097808" y="842794"/>
            <a:ext cx="172502" cy="469109"/>
          </a:xfrm>
          <a:custGeom>
            <a:avLst/>
            <a:gdLst>
              <a:gd name="connsiteX0" fmla="*/ 0 w 184168"/>
              <a:gd name="connsiteY0" fmla="*/ 8640 h 755400"/>
              <a:gd name="connsiteX1" fmla="*/ 167640 w 184168"/>
              <a:gd name="connsiteY1" fmla="*/ 54360 h 755400"/>
              <a:gd name="connsiteX2" fmla="*/ 167640 w 184168"/>
              <a:gd name="connsiteY2" fmla="*/ 420120 h 755400"/>
              <a:gd name="connsiteX3" fmla="*/ 76200 w 184168"/>
              <a:gd name="connsiteY3" fmla="*/ 755400 h 755400"/>
              <a:gd name="connsiteX4" fmla="*/ 76200 w 184168"/>
              <a:gd name="connsiteY4" fmla="*/ 755400 h 755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68" h="755400">
                <a:moveTo>
                  <a:pt x="0" y="8640"/>
                </a:moveTo>
                <a:cubicBezTo>
                  <a:pt x="69850" y="-2790"/>
                  <a:pt x="139700" y="-14220"/>
                  <a:pt x="167640" y="54360"/>
                </a:cubicBezTo>
                <a:cubicBezTo>
                  <a:pt x="195580" y="122940"/>
                  <a:pt x="182880" y="303280"/>
                  <a:pt x="167640" y="420120"/>
                </a:cubicBezTo>
                <a:cubicBezTo>
                  <a:pt x="152400" y="536960"/>
                  <a:pt x="76200" y="755400"/>
                  <a:pt x="76200" y="755400"/>
                </a:cubicBezTo>
                <a:lnTo>
                  <a:pt x="76200" y="755400"/>
                </a:lnTo>
              </a:path>
            </a:pathLst>
          </a:custGeom>
          <a:noFill/>
          <a:ln w="38100">
            <a:solidFill>
              <a:srgbClr val="C0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p:cNvSpPr txBox="1"/>
          <p:nvPr/>
        </p:nvSpPr>
        <p:spPr>
          <a:xfrm>
            <a:off x="3427960" y="1341883"/>
            <a:ext cx="908677" cy="461665"/>
          </a:xfrm>
          <a:prstGeom prst="rect">
            <a:avLst/>
          </a:prstGeom>
          <a:noFill/>
        </p:spPr>
        <p:txBody>
          <a:bodyPr wrap="square" rtlCol="0">
            <a:spAutoFit/>
          </a:bodyPr>
          <a:lstStyle/>
          <a:p>
            <a:r>
              <a:rPr lang="en-US" sz="2400" dirty="0">
                <a:solidFill>
                  <a:srgbClr val="0070C0"/>
                </a:solidFill>
              </a:rPr>
              <a:t>5000</a:t>
            </a:r>
          </a:p>
        </p:txBody>
      </p:sp>
      <p:sp>
        <p:nvSpPr>
          <p:cNvPr id="98" name="TextBox 97"/>
          <p:cNvSpPr txBox="1"/>
          <p:nvPr/>
        </p:nvSpPr>
        <p:spPr>
          <a:xfrm>
            <a:off x="1386262" y="629009"/>
            <a:ext cx="723356" cy="461665"/>
          </a:xfrm>
          <a:prstGeom prst="rect">
            <a:avLst/>
          </a:prstGeom>
          <a:noFill/>
        </p:spPr>
        <p:txBody>
          <a:bodyPr wrap="square" rtlCol="0">
            <a:spAutoFit/>
          </a:bodyPr>
          <a:lstStyle/>
          <a:p>
            <a:r>
              <a:rPr lang="en-US" sz="2400" b="1" dirty="0">
                <a:solidFill>
                  <a:schemeClr val="accent5"/>
                </a:solidFill>
              </a:rPr>
              <a:t>PTR</a:t>
            </a:r>
          </a:p>
        </p:txBody>
      </p:sp>
      <p:sp>
        <p:nvSpPr>
          <p:cNvPr id="99" name="TextBox 98"/>
          <p:cNvSpPr txBox="1"/>
          <p:nvPr/>
        </p:nvSpPr>
        <p:spPr>
          <a:xfrm>
            <a:off x="2999291" y="2218552"/>
            <a:ext cx="1468442" cy="461665"/>
          </a:xfrm>
          <a:prstGeom prst="rect">
            <a:avLst/>
          </a:prstGeom>
          <a:noFill/>
        </p:spPr>
        <p:txBody>
          <a:bodyPr wrap="square" rtlCol="0">
            <a:spAutoFit/>
          </a:bodyPr>
          <a:lstStyle/>
          <a:p>
            <a:r>
              <a:rPr lang="en-US" sz="2400" b="1" dirty="0">
                <a:solidFill>
                  <a:schemeClr val="accent3">
                    <a:lumMod val="75000"/>
                  </a:schemeClr>
                </a:solidFill>
              </a:rPr>
              <a:t>print 7</a:t>
            </a:r>
          </a:p>
        </p:txBody>
      </p:sp>
      <p:sp>
        <p:nvSpPr>
          <p:cNvPr id="100" name="TextBox 99"/>
          <p:cNvSpPr txBox="1"/>
          <p:nvPr/>
        </p:nvSpPr>
        <p:spPr>
          <a:xfrm>
            <a:off x="4710024" y="2217850"/>
            <a:ext cx="1468442" cy="461665"/>
          </a:xfrm>
          <a:prstGeom prst="rect">
            <a:avLst/>
          </a:prstGeom>
          <a:noFill/>
        </p:spPr>
        <p:txBody>
          <a:bodyPr wrap="square" rtlCol="0">
            <a:spAutoFit/>
          </a:bodyPr>
          <a:lstStyle/>
          <a:p>
            <a:r>
              <a:rPr lang="en-US" sz="2400" b="1" dirty="0">
                <a:solidFill>
                  <a:schemeClr val="accent3">
                    <a:lumMod val="75000"/>
                  </a:schemeClr>
                </a:solidFill>
              </a:rPr>
              <a:t>print 9</a:t>
            </a:r>
          </a:p>
        </p:txBody>
      </p:sp>
      <p:sp>
        <p:nvSpPr>
          <p:cNvPr id="101" name="TextBox 100"/>
          <p:cNvSpPr txBox="1"/>
          <p:nvPr/>
        </p:nvSpPr>
        <p:spPr>
          <a:xfrm>
            <a:off x="6524385" y="2217850"/>
            <a:ext cx="1468442" cy="461665"/>
          </a:xfrm>
          <a:prstGeom prst="rect">
            <a:avLst/>
          </a:prstGeom>
          <a:noFill/>
        </p:spPr>
        <p:txBody>
          <a:bodyPr wrap="square" rtlCol="0">
            <a:spAutoFit/>
          </a:bodyPr>
          <a:lstStyle/>
          <a:p>
            <a:r>
              <a:rPr lang="en-US" sz="2400" b="1" dirty="0">
                <a:solidFill>
                  <a:schemeClr val="accent3">
                    <a:lumMod val="75000"/>
                  </a:schemeClr>
                </a:solidFill>
              </a:rPr>
              <a:t>print 5</a:t>
            </a:r>
          </a:p>
        </p:txBody>
      </p:sp>
      <p:sp>
        <p:nvSpPr>
          <p:cNvPr id="102" name="TextBox 101"/>
          <p:cNvSpPr txBox="1"/>
          <p:nvPr/>
        </p:nvSpPr>
        <p:spPr>
          <a:xfrm>
            <a:off x="8423567" y="2217850"/>
            <a:ext cx="1468442" cy="461665"/>
          </a:xfrm>
          <a:prstGeom prst="rect">
            <a:avLst/>
          </a:prstGeom>
          <a:noFill/>
        </p:spPr>
        <p:txBody>
          <a:bodyPr wrap="square" rtlCol="0">
            <a:spAutoFit/>
          </a:bodyPr>
          <a:lstStyle/>
          <a:p>
            <a:r>
              <a:rPr lang="en-US" sz="2400" b="1" dirty="0">
                <a:solidFill>
                  <a:schemeClr val="accent3">
                    <a:lumMod val="75000"/>
                  </a:schemeClr>
                </a:solidFill>
              </a:rPr>
              <a:t>print 3</a:t>
            </a:r>
          </a:p>
        </p:txBody>
      </p:sp>
      <p:sp>
        <p:nvSpPr>
          <p:cNvPr id="103" name="Freeform 102"/>
          <p:cNvSpPr/>
          <p:nvPr/>
        </p:nvSpPr>
        <p:spPr>
          <a:xfrm>
            <a:off x="3880758" y="820046"/>
            <a:ext cx="131178" cy="491857"/>
          </a:xfrm>
          <a:custGeom>
            <a:avLst/>
            <a:gdLst>
              <a:gd name="connsiteX0" fmla="*/ 0 w 184168"/>
              <a:gd name="connsiteY0" fmla="*/ 8640 h 755400"/>
              <a:gd name="connsiteX1" fmla="*/ 167640 w 184168"/>
              <a:gd name="connsiteY1" fmla="*/ 54360 h 755400"/>
              <a:gd name="connsiteX2" fmla="*/ 167640 w 184168"/>
              <a:gd name="connsiteY2" fmla="*/ 420120 h 755400"/>
              <a:gd name="connsiteX3" fmla="*/ 76200 w 184168"/>
              <a:gd name="connsiteY3" fmla="*/ 755400 h 755400"/>
              <a:gd name="connsiteX4" fmla="*/ 76200 w 184168"/>
              <a:gd name="connsiteY4" fmla="*/ 755400 h 755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68" h="755400">
                <a:moveTo>
                  <a:pt x="0" y="8640"/>
                </a:moveTo>
                <a:cubicBezTo>
                  <a:pt x="69850" y="-2790"/>
                  <a:pt x="139700" y="-14220"/>
                  <a:pt x="167640" y="54360"/>
                </a:cubicBezTo>
                <a:cubicBezTo>
                  <a:pt x="195580" y="122940"/>
                  <a:pt x="182880" y="303280"/>
                  <a:pt x="167640" y="420120"/>
                </a:cubicBezTo>
                <a:cubicBezTo>
                  <a:pt x="152400" y="536960"/>
                  <a:pt x="76200" y="755400"/>
                  <a:pt x="76200" y="755400"/>
                </a:cubicBezTo>
                <a:lnTo>
                  <a:pt x="76200" y="755400"/>
                </a:lnTo>
              </a:path>
            </a:pathLst>
          </a:custGeom>
          <a:noFill/>
          <a:ln w="38100">
            <a:solidFill>
              <a:srgbClr val="C0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103"/>
          <p:cNvSpPr/>
          <p:nvPr/>
        </p:nvSpPr>
        <p:spPr>
          <a:xfrm>
            <a:off x="5664100" y="844448"/>
            <a:ext cx="162172" cy="481862"/>
          </a:xfrm>
          <a:custGeom>
            <a:avLst/>
            <a:gdLst>
              <a:gd name="connsiteX0" fmla="*/ 0 w 184168"/>
              <a:gd name="connsiteY0" fmla="*/ 8640 h 755400"/>
              <a:gd name="connsiteX1" fmla="*/ 167640 w 184168"/>
              <a:gd name="connsiteY1" fmla="*/ 54360 h 755400"/>
              <a:gd name="connsiteX2" fmla="*/ 167640 w 184168"/>
              <a:gd name="connsiteY2" fmla="*/ 420120 h 755400"/>
              <a:gd name="connsiteX3" fmla="*/ 76200 w 184168"/>
              <a:gd name="connsiteY3" fmla="*/ 755400 h 755400"/>
              <a:gd name="connsiteX4" fmla="*/ 76200 w 184168"/>
              <a:gd name="connsiteY4" fmla="*/ 755400 h 755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68" h="755400">
                <a:moveTo>
                  <a:pt x="0" y="8640"/>
                </a:moveTo>
                <a:cubicBezTo>
                  <a:pt x="69850" y="-2790"/>
                  <a:pt x="139700" y="-14220"/>
                  <a:pt x="167640" y="54360"/>
                </a:cubicBezTo>
                <a:cubicBezTo>
                  <a:pt x="195580" y="122940"/>
                  <a:pt x="182880" y="303280"/>
                  <a:pt x="167640" y="420120"/>
                </a:cubicBezTo>
                <a:cubicBezTo>
                  <a:pt x="152400" y="536960"/>
                  <a:pt x="76200" y="755400"/>
                  <a:pt x="76200" y="755400"/>
                </a:cubicBezTo>
                <a:lnTo>
                  <a:pt x="76200" y="755400"/>
                </a:lnTo>
              </a:path>
            </a:pathLst>
          </a:custGeom>
          <a:noFill/>
          <a:ln w="38100">
            <a:solidFill>
              <a:srgbClr val="C0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104"/>
          <p:cNvSpPr/>
          <p:nvPr/>
        </p:nvSpPr>
        <p:spPr>
          <a:xfrm>
            <a:off x="7489671" y="818289"/>
            <a:ext cx="162172" cy="473024"/>
          </a:xfrm>
          <a:custGeom>
            <a:avLst/>
            <a:gdLst>
              <a:gd name="connsiteX0" fmla="*/ 0 w 184168"/>
              <a:gd name="connsiteY0" fmla="*/ 8640 h 755400"/>
              <a:gd name="connsiteX1" fmla="*/ 167640 w 184168"/>
              <a:gd name="connsiteY1" fmla="*/ 54360 h 755400"/>
              <a:gd name="connsiteX2" fmla="*/ 167640 w 184168"/>
              <a:gd name="connsiteY2" fmla="*/ 420120 h 755400"/>
              <a:gd name="connsiteX3" fmla="*/ 76200 w 184168"/>
              <a:gd name="connsiteY3" fmla="*/ 755400 h 755400"/>
              <a:gd name="connsiteX4" fmla="*/ 76200 w 184168"/>
              <a:gd name="connsiteY4" fmla="*/ 755400 h 755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68" h="755400">
                <a:moveTo>
                  <a:pt x="0" y="8640"/>
                </a:moveTo>
                <a:cubicBezTo>
                  <a:pt x="69850" y="-2790"/>
                  <a:pt x="139700" y="-14220"/>
                  <a:pt x="167640" y="54360"/>
                </a:cubicBezTo>
                <a:cubicBezTo>
                  <a:pt x="195580" y="122940"/>
                  <a:pt x="182880" y="303280"/>
                  <a:pt x="167640" y="420120"/>
                </a:cubicBezTo>
                <a:cubicBezTo>
                  <a:pt x="152400" y="536960"/>
                  <a:pt x="76200" y="755400"/>
                  <a:pt x="76200" y="755400"/>
                </a:cubicBezTo>
                <a:lnTo>
                  <a:pt x="76200" y="755400"/>
                </a:lnTo>
              </a:path>
            </a:pathLst>
          </a:custGeom>
          <a:noFill/>
          <a:ln w="38100">
            <a:solidFill>
              <a:srgbClr val="C0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105"/>
          <p:cNvSpPr/>
          <p:nvPr/>
        </p:nvSpPr>
        <p:spPr>
          <a:xfrm>
            <a:off x="9265518" y="842166"/>
            <a:ext cx="165401" cy="469738"/>
          </a:xfrm>
          <a:custGeom>
            <a:avLst/>
            <a:gdLst>
              <a:gd name="connsiteX0" fmla="*/ 0 w 184168"/>
              <a:gd name="connsiteY0" fmla="*/ 8640 h 755400"/>
              <a:gd name="connsiteX1" fmla="*/ 167640 w 184168"/>
              <a:gd name="connsiteY1" fmla="*/ 54360 h 755400"/>
              <a:gd name="connsiteX2" fmla="*/ 167640 w 184168"/>
              <a:gd name="connsiteY2" fmla="*/ 420120 h 755400"/>
              <a:gd name="connsiteX3" fmla="*/ 76200 w 184168"/>
              <a:gd name="connsiteY3" fmla="*/ 755400 h 755400"/>
              <a:gd name="connsiteX4" fmla="*/ 76200 w 184168"/>
              <a:gd name="connsiteY4" fmla="*/ 755400 h 755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68" h="755400">
                <a:moveTo>
                  <a:pt x="0" y="8640"/>
                </a:moveTo>
                <a:cubicBezTo>
                  <a:pt x="69850" y="-2790"/>
                  <a:pt x="139700" y="-14220"/>
                  <a:pt x="167640" y="54360"/>
                </a:cubicBezTo>
                <a:cubicBezTo>
                  <a:pt x="195580" y="122940"/>
                  <a:pt x="182880" y="303280"/>
                  <a:pt x="167640" y="420120"/>
                </a:cubicBezTo>
                <a:cubicBezTo>
                  <a:pt x="152400" y="536960"/>
                  <a:pt x="76200" y="755400"/>
                  <a:pt x="76200" y="755400"/>
                </a:cubicBezTo>
                <a:lnTo>
                  <a:pt x="76200" y="755400"/>
                </a:lnTo>
              </a:path>
            </a:pathLst>
          </a:custGeom>
          <a:noFill/>
          <a:ln w="38100">
            <a:solidFill>
              <a:srgbClr val="C0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105">
            <a:extLst>
              <a:ext uri="{FF2B5EF4-FFF2-40B4-BE49-F238E27FC236}">
                <a16:creationId xmlns:a16="http://schemas.microsoft.com/office/drawing/2014/main" id="{D803CC8A-EFA6-6097-CE31-B1A3733BB157}"/>
              </a:ext>
            </a:extLst>
          </p:cNvPr>
          <p:cNvSpPr/>
          <p:nvPr/>
        </p:nvSpPr>
        <p:spPr>
          <a:xfrm>
            <a:off x="10875965" y="806248"/>
            <a:ext cx="168629" cy="491858"/>
          </a:xfrm>
          <a:custGeom>
            <a:avLst/>
            <a:gdLst>
              <a:gd name="connsiteX0" fmla="*/ 0 w 184168"/>
              <a:gd name="connsiteY0" fmla="*/ 8640 h 755400"/>
              <a:gd name="connsiteX1" fmla="*/ 167640 w 184168"/>
              <a:gd name="connsiteY1" fmla="*/ 54360 h 755400"/>
              <a:gd name="connsiteX2" fmla="*/ 167640 w 184168"/>
              <a:gd name="connsiteY2" fmla="*/ 420120 h 755400"/>
              <a:gd name="connsiteX3" fmla="*/ 76200 w 184168"/>
              <a:gd name="connsiteY3" fmla="*/ 755400 h 755400"/>
              <a:gd name="connsiteX4" fmla="*/ 76200 w 184168"/>
              <a:gd name="connsiteY4" fmla="*/ 755400 h 755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68" h="755400">
                <a:moveTo>
                  <a:pt x="0" y="8640"/>
                </a:moveTo>
                <a:cubicBezTo>
                  <a:pt x="69850" y="-2790"/>
                  <a:pt x="139700" y="-14220"/>
                  <a:pt x="167640" y="54360"/>
                </a:cubicBezTo>
                <a:cubicBezTo>
                  <a:pt x="195580" y="122940"/>
                  <a:pt x="182880" y="303280"/>
                  <a:pt x="167640" y="420120"/>
                </a:cubicBezTo>
                <a:cubicBezTo>
                  <a:pt x="152400" y="536960"/>
                  <a:pt x="76200" y="755400"/>
                  <a:pt x="76200" y="755400"/>
                </a:cubicBezTo>
                <a:lnTo>
                  <a:pt x="76200" y="755400"/>
                </a:lnTo>
              </a:path>
            </a:pathLst>
          </a:custGeom>
          <a:noFill/>
          <a:ln w="38100">
            <a:solidFill>
              <a:srgbClr val="C0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99492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grpId="1" nodeType="clickEffect">
                                  <p:stCondLst>
                                    <p:cond delay="0"/>
                                  </p:stCondLst>
                                  <p:childTnLst>
                                    <p:animMotion origin="layout" path="M 6.25E-7 -1.48148E-6 L 0.13568 0.00208 " pathEditMode="relative" rAng="0" ptsTypes="AA">
                                      <p:cBhvr>
                                        <p:cTn id="70" dur="2000" fill="hold"/>
                                        <p:tgtEl>
                                          <p:spTgt spid="98"/>
                                        </p:tgtEl>
                                        <p:attrNameLst>
                                          <p:attrName>ppt_x</p:attrName>
                                          <p:attrName>ppt_y</p:attrName>
                                        </p:attrNameLst>
                                      </p:cBhvr>
                                      <p:rCtr x="6784" y="93"/>
                                    </p:animMotion>
                                  </p:childTnLst>
                                </p:cTn>
                              </p:par>
                              <p:par>
                                <p:cTn id="71" presetID="10" presetClass="exit" presetSubtype="0" fill="hold" grpId="1" nodeType="withEffect">
                                  <p:stCondLst>
                                    <p:cond delay="0"/>
                                  </p:stCondLst>
                                  <p:childTnLst>
                                    <p:animEffect transition="out" filter="fade">
                                      <p:cBhvr>
                                        <p:cTn id="72" dur="500"/>
                                        <p:tgtEl>
                                          <p:spTgt spid="96"/>
                                        </p:tgtEl>
                                      </p:cBhvr>
                                    </p:animEffect>
                                    <p:set>
                                      <p:cBhvr>
                                        <p:cTn id="73" dur="1" fill="hold">
                                          <p:stCondLst>
                                            <p:cond delay="499"/>
                                          </p:stCondLst>
                                        </p:cTn>
                                        <p:tgtEl>
                                          <p:spTgt spid="96"/>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103"/>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grpId="1" nodeType="clickEffect">
                                  <p:stCondLst>
                                    <p:cond delay="0"/>
                                  </p:stCondLst>
                                  <p:childTnLst>
                                    <p:animEffect transition="out" filter="fade">
                                      <p:cBhvr>
                                        <p:cTn id="81" dur="500"/>
                                        <p:tgtEl>
                                          <p:spTgt spid="88"/>
                                        </p:tgtEl>
                                      </p:cBhvr>
                                    </p:animEffect>
                                    <p:set>
                                      <p:cBhvr>
                                        <p:cTn id="82" dur="1" fill="hold">
                                          <p:stCondLst>
                                            <p:cond delay="499"/>
                                          </p:stCondLst>
                                        </p:cTn>
                                        <p:tgtEl>
                                          <p:spTgt spid="88"/>
                                        </p:tgtEl>
                                        <p:attrNameLst>
                                          <p:attrName>style.visibility</p:attrName>
                                        </p:attrNameLst>
                                      </p:cBhvr>
                                      <p:to>
                                        <p:strVal val="hidden"/>
                                      </p:to>
                                    </p:set>
                                  </p:childTnLst>
                                </p:cTn>
                              </p:par>
                              <p:par>
                                <p:cTn id="83" presetID="1" presetClass="entr" presetSubtype="0" fill="hold" grpId="0" nodeType="withEffect">
                                  <p:stCondLst>
                                    <p:cond delay="0"/>
                                  </p:stCondLst>
                                  <p:childTnLst>
                                    <p:set>
                                      <p:cBhvr>
                                        <p:cTn id="84" dur="1" fill="hold">
                                          <p:stCondLst>
                                            <p:cond delay="0"/>
                                          </p:stCondLst>
                                        </p:cTn>
                                        <p:tgtEl>
                                          <p:spTgt spid="9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42" presetClass="path" presetSubtype="0" accel="50000" decel="50000" fill="hold" grpId="2" nodeType="clickEffect">
                                  <p:stCondLst>
                                    <p:cond delay="0"/>
                                  </p:stCondLst>
                                  <p:childTnLst>
                                    <p:animMotion origin="layout" path="M 0.14062 0.00232 L 0.28633 0.0007 " pathEditMode="relative" rAng="0" ptsTypes="AA">
                                      <p:cBhvr>
                                        <p:cTn id="88" dur="2000" fill="hold"/>
                                        <p:tgtEl>
                                          <p:spTgt spid="98"/>
                                        </p:tgtEl>
                                        <p:attrNameLst>
                                          <p:attrName>ppt_x</p:attrName>
                                          <p:attrName>ppt_y</p:attrName>
                                        </p:attrNameLst>
                                      </p:cBhvr>
                                      <p:rCtr x="7279" y="-93"/>
                                    </p:animMotion>
                                  </p:childTnLst>
                                </p:cTn>
                              </p:par>
                              <p:par>
                                <p:cTn id="89" presetID="10" presetClass="exit" presetSubtype="0" fill="hold" grpId="1" nodeType="withEffect">
                                  <p:stCondLst>
                                    <p:cond delay="0"/>
                                  </p:stCondLst>
                                  <p:childTnLst>
                                    <p:animEffect transition="out" filter="fade">
                                      <p:cBhvr>
                                        <p:cTn id="90" dur="500"/>
                                        <p:tgtEl>
                                          <p:spTgt spid="103"/>
                                        </p:tgtEl>
                                      </p:cBhvr>
                                    </p:animEffect>
                                    <p:set>
                                      <p:cBhvr>
                                        <p:cTn id="91" dur="1" fill="hold">
                                          <p:stCondLst>
                                            <p:cond delay="499"/>
                                          </p:stCondLst>
                                        </p:cTn>
                                        <p:tgtEl>
                                          <p:spTgt spid="103"/>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104"/>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100"/>
                                        </p:tgtEl>
                                        <p:attrNameLst>
                                          <p:attrName>style.visibility</p:attrName>
                                        </p:attrNameLst>
                                      </p:cBhvr>
                                      <p:to>
                                        <p:strVal val="visible"/>
                                      </p:to>
                                    </p:set>
                                  </p:childTnLst>
                                </p:cTn>
                              </p:par>
                              <p:par>
                                <p:cTn id="100" presetID="10" presetClass="exit" presetSubtype="0" fill="hold" grpId="1" nodeType="withEffect">
                                  <p:stCondLst>
                                    <p:cond delay="0"/>
                                  </p:stCondLst>
                                  <p:childTnLst>
                                    <p:animEffect transition="out" filter="fade">
                                      <p:cBhvr>
                                        <p:cTn id="101" dur="500"/>
                                        <p:tgtEl>
                                          <p:spTgt spid="99"/>
                                        </p:tgtEl>
                                      </p:cBhvr>
                                    </p:animEffect>
                                    <p:set>
                                      <p:cBhvr>
                                        <p:cTn id="102" dur="1" fill="hold">
                                          <p:stCondLst>
                                            <p:cond delay="499"/>
                                          </p:stCondLst>
                                        </p:cTn>
                                        <p:tgtEl>
                                          <p:spTgt spid="99"/>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42" presetClass="path" presetSubtype="0" accel="50000" decel="50000" fill="hold" grpId="3" nodeType="clickEffect">
                                  <p:stCondLst>
                                    <p:cond delay="0"/>
                                  </p:stCondLst>
                                  <p:childTnLst>
                                    <p:animMotion origin="layout" path="M 0.29206 0.00232 L 0.44753 0.00579 " pathEditMode="relative" rAng="0" ptsTypes="AA">
                                      <p:cBhvr>
                                        <p:cTn id="106" dur="2000" fill="hold"/>
                                        <p:tgtEl>
                                          <p:spTgt spid="98"/>
                                        </p:tgtEl>
                                        <p:attrNameLst>
                                          <p:attrName>ppt_x</p:attrName>
                                          <p:attrName>ppt_y</p:attrName>
                                        </p:attrNameLst>
                                      </p:cBhvr>
                                      <p:rCtr x="7773" y="162"/>
                                    </p:animMotion>
                                  </p:childTnLst>
                                </p:cTn>
                              </p:par>
                              <p:par>
                                <p:cTn id="107" presetID="10" presetClass="exit" presetSubtype="0" fill="hold" grpId="1" nodeType="withEffect">
                                  <p:stCondLst>
                                    <p:cond delay="0"/>
                                  </p:stCondLst>
                                  <p:childTnLst>
                                    <p:animEffect transition="out" filter="fade">
                                      <p:cBhvr>
                                        <p:cTn id="108" dur="500"/>
                                        <p:tgtEl>
                                          <p:spTgt spid="104"/>
                                        </p:tgtEl>
                                      </p:cBhvr>
                                    </p:animEffect>
                                    <p:set>
                                      <p:cBhvr>
                                        <p:cTn id="109" dur="1" fill="hold">
                                          <p:stCondLst>
                                            <p:cond delay="499"/>
                                          </p:stCondLst>
                                        </p:cTn>
                                        <p:tgtEl>
                                          <p:spTgt spid="104"/>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105"/>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101"/>
                                        </p:tgtEl>
                                        <p:attrNameLst>
                                          <p:attrName>style.visibility</p:attrName>
                                        </p:attrNameLst>
                                      </p:cBhvr>
                                      <p:to>
                                        <p:strVal val="visible"/>
                                      </p:to>
                                    </p:set>
                                  </p:childTnLst>
                                </p:cTn>
                              </p:par>
                              <p:par>
                                <p:cTn id="118" presetID="10" presetClass="exit" presetSubtype="0" fill="hold" grpId="1" nodeType="withEffect">
                                  <p:stCondLst>
                                    <p:cond delay="0"/>
                                  </p:stCondLst>
                                  <p:childTnLst>
                                    <p:animEffect transition="out" filter="fade">
                                      <p:cBhvr>
                                        <p:cTn id="119" dur="500"/>
                                        <p:tgtEl>
                                          <p:spTgt spid="100"/>
                                        </p:tgtEl>
                                      </p:cBhvr>
                                    </p:animEffect>
                                    <p:set>
                                      <p:cBhvr>
                                        <p:cTn id="120" dur="1" fill="hold">
                                          <p:stCondLst>
                                            <p:cond delay="499"/>
                                          </p:stCondLst>
                                        </p:cTn>
                                        <p:tgtEl>
                                          <p:spTgt spid="100"/>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42" presetClass="path" presetSubtype="0" accel="50000" decel="50000" fill="hold" grpId="4" nodeType="clickEffect">
                                  <p:stCondLst>
                                    <p:cond delay="0"/>
                                  </p:stCondLst>
                                  <p:childTnLst>
                                    <p:animMotion origin="layout" path="M 0.45299 0.00695 L 0.59362 0.00926 " pathEditMode="relative" rAng="0" ptsTypes="AA">
                                      <p:cBhvr>
                                        <p:cTn id="124" dur="2000" fill="hold"/>
                                        <p:tgtEl>
                                          <p:spTgt spid="98"/>
                                        </p:tgtEl>
                                        <p:attrNameLst>
                                          <p:attrName>ppt_x</p:attrName>
                                          <p:attrName>ppt_y</p:attrName>
                                        </p:attrNameLst>
                                      </p:cBhvr>
                                      <p:rCtr x="7031" y="116"/>
                                    </p:animMotion>
                                  </p:childTnLst>
                                </p:cTn>
                              </p:par>
                              <p:par>
                                <p:cTn id="125" presetID="10" presetClass="exit" presetSubtype="0" fill="hold" grpId="1" nodeType="withEffect">
                                  <p:stCondLst>
                                    <p:cond delay="0"/>
                                  </p:stCondLst>
                                  <p:childTnLst>
                                    <p:animEffect transition="out" filter="fade">
                                      <p:cBhvr>
                                        <p:cTn id="126" dur="500"/>
                                        <p:tgtEl>
                                          <p:spTgt spid="105"/>
                                        </p:tgtEl>
                                      </p:cBhvr>
                                    </p:animEffect>
                                    <p:set>
                                      <p:cBhvr>
                                        <p:cTn id="127" dur="1" fill="hold">
                                          <p:stCondLst>
                                            <p:cond delay="499"/>
                                          </p:stCondLst>
                                        </p:cTn>
                                        <p:tgtEl>
                                          <p:spTgt spid="105"/>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10" presetClass="exit" presetSubtype="0" fill="hold" grpId="1" nodeType="clickEffect">
                                  <p:stCondLst>
                                    <p:cond delay="0"/>
                                  </p:stCondLst>
                                  <p:childTnLst>
                                    <p:animEffect transition="out" filter="fade">
                                      <p:cBhvr>
                                        <p:cTn id="131" dur="500"/>
                                        <p:tgtEl>
                                          <p:spTgt spid="101"/>
                                        </p:tgtEl>
                                      </p:cBhvr>
                                    </p:animEffect>
                                    <p:set>
                                      <p:cBhvr>
                                        <p:cTn id="132" dur="1" fill="hold">
                                          <p:stCondLst>
                                            <p:cond delay="499"/>
                                          </p:stCondLst>
                                        </p:cTn>
                                        <p:tgtEl>
                                          <p:spTgt spid="101"/>
                                        </p:tgtEl>
                                        <p:attrNameLst>
                                          <p:attrName>style.visibility</p:attrName>
                                        </p:attrNameLst>
                                      </p:cBhvr>
                                      <p:to>
                                        <p:strVal val="hidden"/>
                                      </p:to>
                                    </p:set>
                                  </p:childTnLst>
                                </p:cTn>
                              </p:par>
                              <p:par>
                                <p:cTn id="133" presetID="1" presetClass="entr" presetSubtype="0" fill="hold" grpId="0" nodeType="withEffect">
                                  <p:stCondLst>
                                    <p:cond delay="0"/>
                                  </p:stCondLst>
                                  <p:childTnLst>
                                    <p:set>
                                      <p:cBhvr>
                                        <p:cTn id="134" dur="1" fill="hold">
                                          <p:stCondLst>
                                            <p:cond delay="0"/>
                                          </p:stCondLst>
                                        </p:cTn>
                                        <p:tgtEl>
                                          <p:spTgt spid="106"/>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102"/>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42" presetClass="path" presetSubtype="0" accel="50000" decel="50000" fill="hold" grpId="5" nodeType="clickEffect">
                                  <p:stCondLst>
                                    <p:cond delay="0"/>
                                  </p:stCondLst>
                                  <p:childTnLst>
                                    <p:animMotion origin="layout" path="M 0.59362 0.00926 L 0.72617 0.01042 " pathEditMode="relative" rAng="0" ptsTypes="AA">
                                      <p:cBhvr>
                                        <p:cTn id="142" dur="2000" fill="hold"/>
                                        <p:tgtEl>
                                          <p:spTgt spid="98"/>
                                        </p:tgtEl>
                                        <p:attrNameLst>
                                          <p:attrName>ppt_x</p:attrName>
                                          <p:attrName>ppt_y</p:attrName>
                                        </p:attrNameLst>
                                      </p:cBhvr>
                                      <p:rCtr x="6628" y="46"/>
                                    </p:animMotion>
                                  </p:childTnLst>
                                </p:cTn>
                              </p:par>
                              <p:par>
                                <p:cTn id="143" presetID="10" presetClass="exit" presetSubtype="0" fill="hold" grpId="1" nodeType="withEffect">
                                  <p:stCondLst>
                                    <p:cond delay="0"/>
                                  </p:stCondLst>
                                  <p:childTnLst>
                                    <p:animEffect transition="out" filter="fade">
                                      <p:cBhvr>
                                        <p:cTn id="144" dur="500"/>
                                        <p:tgtEl>
                                          <p:spTgt spid="106"/>
                                        </p:tgtEl>
                                      </p:cBhvr>
                                    </p:animEffect>
                                    <p:set>
                                      <p:cBhvr>
                                        <p:cTn id="145" dur="1" fill="hold">
                                          <p:stCondLst>
                                            <p:cond delay="499"/>
                                          </p:stCondLst>
                                        </p:cTn>
                                        <p:tgtEl>
                                          <p:spTgt spid="106"/>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0" nodeType="clickEffect">
                                  <p:stCondLst>
                                    <p:cond delay="0"/>
                                  </p:stCondLst>
                                  <p:childTnLst>
                                    <p:set>
                                      <p:cBhvr>
                                        <p:cTn id="149" dur="1" fill="hold">
                                          <p:stCondLst>
                                            <p:cond delay="0"/>
                                          </p:stCondLst>
                                        </p:cTn>
                                        <p:tgtEl>
                                          <p:spTgt spid="4"/>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1" presetClass="entr" presetSubtype="0" fill="hold" nodeType="clickEffect">
                                  <p:stCondLst>
                                    <p:cond delay="0"/>
                                  </p:stCondLst>
                                  <p:childTnLst>
                                    <p:set>
                                      <p:cBhvr>
                                        <p:cTn id="15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nodeType="clickEffect">
                                  <p:stCondLst>
                                    <p:cond delay="0"/>
                                  </p:stCondLst>
                                  <p:childTnLst>
                                    <p:set>
                                      <p:cBhvr>
                                        <p:cTn id="15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nodeType="clickEffect">
                                  <p:stCondLst>
                                    <p:cond delay="0"/>
                                  </p:stCondLst>
                                  <p:childTnLst>
                                    <p:set>
                                      <p:cBhvr>
                                        <p:cTn id="16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nodeType="clickEffect">
                                  <p:stCondLst>
                                    <p:cond delay="0"/>
                                  </p:stCondLst>
                                  <p:childTnLst>
                                    <p:set>
                                      <p:cBhvr>
                                        <p:cTn id="16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1" presetClass="entr" presetSubtype="0" fill="hold" nodeType="clickEffect">
                                  <p:stCondLst>
                                    <p:cond delay="0"/>
                                  </p:stCondLst>
                                  <p:childTnLst>
                                    <p:set>
                                      <p:cBhvr>
                                        <p:cTn id="169"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nodeType="clickEffect">
                                  <p:stCondLst>
                                    <p:cond delay="0"/>
                                  </p:stCondLst>
                                  <p:childTnLst>
                                    <p:set>
                                      <p:cBhvr>
                                        <p:cTn id="173"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74" fill="hold">
                      <p:stCondLst>
                        <p:cond delay="indefinite"/>
                      </p:stCondLst>
                      <p:childTnLst>
                        <p:par>
                          <p:cTn id="175" fill="hold">
                            <p:stCondLst>
                              <p:cond delay="0"/>
                            </p:stCondLst>
                            <p:childTnLst>
                              <p:par>
                                <p:cTn id="176" presetID="1" presetClass="entr" presetSubtype="0" fill="hold" nodeType="clickEffect">
                                  <p:stCondLst>
                                    <p:cond delay="0"/>
                                  </p:stCondLst>
                                  <p:childTnLst>
                                    <p:set>
                                      <p:cBhvr>
                                        <p:cTn id="177"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nodeType="clickEffect">
                                  <p:stCondLst>
                                    <p:cond delay="0"/>
                                  </p:stCondLst>
                                  <p:childTnLst>
                                    <p:set>
                                      <p:cBhvr>
                                        <p:cTn id="181"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82" fill="hold">
                      <p:stCondLst>
                        <p:cond delay="indefinite"/>
                      </p:stCondLst>
                      <p:childTnLst>
                        <p:par>
                          <p:cTn id="183" fill="hold">
                            <p:stCondLst>
                              <p:cond delay="0"/>
                            </p:stCondLst>
                            <p:childTnLst>
                              <p:par>
                                <p:cTn id="184" presetID="1" presetClass="entr" presetSubtype="0" fill="hold" nodeType="clickEffect">
                                  <p:stCondLst>
                                    <p:cond delay="0"/>
                                  </p:stCondLst>
                                  <p:childTnLst>
                                    <p:set>
                                      <p:cBhvr>
                                        <p:cTn id="185"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52" grpId="0"/>
      <p:bldP spid="53" grpId="0"/>
      <p:bldP spid="84" grpId="0"/>
      <p:bldP spid="85" grpId="0"/>
      <p:bldP spid="86" grpId="0"/>
      <p:bldP spid="87" grpId="0"/>
      <p:bldP spid="88" grpId="0"/>
      <p:bldP spid="88" grpId="1"/>
      <p:bldP spid="89" grpId="0"/>
      <p:bldP spid="90" grpId="0"/>
      <p:bldP spid="91" grpId="0"/>
      <p:bldP spid="92" grpId="0"/>
      <p:bldP spid="93" grpId="0"/>
      <p:bldP spid="94" grpId="0"/>
      <p:bldP spid="95" grpId="0"/>
      <p:bldP spid="96" grpId="0" animBg="1"/>
      <p:bldP spid="96" grpId="1" animBg="1"/>
      <p:bldP spid="97" grpId="0"/>
      <p:bldP spid="98" grpId="0"/>
      <p:bldP spid="98" grpId="1"/>
      <p:bldP spid="98" grpId="2"/>
      <p:bldP spid="98" grpId="3"/>
      <p:bldP spid="98" grpId="4"/>
      <p:bldP spid="98" grpId="5"/>
      <p:bldP spid="99" grpId="0"/>
      <p:bldP spid="99" grpId="1"/>
      <p:bldP spid="100" grpId="0"/>
      <p:bldP spid="100" grpId="1"/>
      <p:bldP spid="101" grpId="0"/>
      <p:bldP spid="101" grpId="1"/>
      <p:bldP spid="102" grpId="0"/>
      <p:bldP spid="103" grpId="0" animBg="1"/>
      <p:bldP spid="103" grpId="1" animBg="1"/>
      <p:bldP spid="104" grpId="0" animBg="1"/>
      <p:bldP spid="104" grpId="1" animBg="1"/>
      <p:bldP spid="105" grpId="0" animBg="1"/>
      <p:bldP spid="105" grpId="1" animBg="1"/>
      <p:bldP spid="106" grpId="0" animBg="1"/>
      <p:bldP spid="106" grpId="1" animBg="1"/>
      <p:bldP spid="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a:xfrm>
            <a:off x="831848" y="1709738"/>
            <a:ext cx="11360152" cy="2852737"/>
          </a:xfrm>
        </p:spPr>
        <p:txBody>
          <a:bodyPr/>
          <a:lstStyle/>
          <a:p>
            <a:r>
              <a:rPr lang="en-US" dirty="0">
                <a:solidFill>
                  <a:srgbClr val="1D3064"/>
                </a:solidFill>
              </a:rPr>
              <a:t>Application of Linked List</a:t>
            </a:r>
          </a:p>
        </p:txBody>
      </p:sp>
      <p:sp>
        <p:nvSpPr>
          <p:cNvPr id="4" name="Text Placeholder 3"/>
          <p:cNvSpPr>
            <a:spLocks noGrp="1"/>
          </p:cNvSpPr>
          <p:nvPr>
            <p:ph type="body" idx="1"/>
          </p:nvPr>
        </p:nvSpPr>
        <p:spPr/>
        <p:txBody>
          <a:bodyPr/>
          <a:lstStyle/>
          <a:p>
            <a:endParaRPr lang="en-IN"/>
          </a:p>
        </p:txBody>
      </p:sp>
    </p:spTree>
    <p:extLst>
      <p:ext uri="{BB962C8B-B14F-4D97-AF65-F5344CB8AC3E}">
        <p14:creationId xmlns:p14="http://schemas.microsoft.com/office/powerpoint/2010/main" val="1038267328"/>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t>Application of Linked List</a:t>
            </a:r>
          </a:p>
        </p:txBody>
      </p:sp>
      <p:sp>
        <p:nvSpPr>
          <p:cNvPr id="7" name="Content Placeholder 2"/>
          <p:cNvSpPr txBox="1">
            <a:spLocks/>
          </p:cNvSpPr>
          <p:nvPr/>
        </p:nvSpPr>
        <p:spPr>
          <a:xfrm>
            <a:off x="126540" y="863650"/>
            <a:ext cx="10608868" cy="5484395"/>
          </a:xfrm>
          <a:prstGeom prst="rect">
            <a:avLst/>
          </a:prstGeom>
        </p:spPr>
        <p:txBody>
          <a:bodyPr vert="horz" lIns="91440" tIns="45720" rIns="91440" bIns="45720" rtlCol="0">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buFont typeface="Arial" pitchFamily="34" charset="0"/>
              <a:buChar char="•"/>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buFont typeface="Arial" pitchFamily="34" charset="0"/>
              <a:buChar char="–"/>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buFont typeface="Arial" pitchFamily="34" charset="0"/>
              <a:buChar char="»"/>
              <a:defRPr lang="en-US" sz="1600" kern="1200" dirty="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5113" indent="-265113">
              <a:spcBef>
                <a:spcPts val="1000"/>
              </a:spcBef>
              <a:buClr>
                <a:srgbClr val="C00000"/>
              </a:buClr>
              <a:buFont typeface="Wingdings 3" panose="05040102010807070707" pitchFamily="18" charset="2"/>
              <a:buChar char=""/>
            </a:pPr>
            <a:r>
              <a:rPr lang="en-IN" dirty="0">
                <a:latin typeface="+mn-lt"/>
                <a:ea typeface="+mn-ea"/>
                <a:cs typeface="+mn-cs"/>
              </a:rPr>
              <a:t>Memory Management</a:t>
            </a:r>
          </a:p>
          <a:p>
            <a:pPr marL="265113" indent="-265113">
              <a:spcBef>
                <a:spcPts val="1000"/>
              </a:spcBef>
              <a:buClr>
                <a:srgbClr val="C00000"/>
              </a:buClr>
              <a:buFont typeface="Wingdings 3" panose="05040102010807070707" pitchFamily="18" charset="2"/>
              <a:buChar char=""/>
            </a:pPr>
            <a:r>
              <a:rPr lang="en-US" dirty="0"/>
              <a:t>Implementing Stacks and Queues</a:t>
            </a:r>
          </a:p>
          <a:p>
            <a:pPr marL="265113" indent="-265113">
              <a:spcBef>
                <a:spcPts val="1000"/>
              </a:spcBef>
              <a:buClr>
                <a:srgbClr val="C00000"/>
              </a:buClr>
              <a:buFont typeface="Wingdings 3" panose="05040102010807070707" pitchFamily="18" charset="2"/>
              <a:buChar char=""/>
            </a:pPr>
            <a:r>
              <a:rPr lang="en-US" dirty="0"/>
              <a:t>Graph Representation</a:t>
            </a:r>
          </a:p>
          <a:p>
            <a:pPr marL="265113" indent="-265113">
              <a:spcBef>
                <a:spcPts val="1000"/>
              </a:spcBef>
              <a:buClr>
                <a:srgbClr val="C00000"/>
              </a:buClr>
              <a:buFont typeface="Wingdings 3" panose="05040102010807070707" pitchFamily="18" charset="2"/>
              <a:buChar char=""/>
            </a:pPr>
            <a:r>
              <a:rPr lang="en-US" dirty="0"/>
              <a:t>Polynomial Arithmetic</a:t>
            </a:r>
          </a:p>
          <a:p>
            <a:pPr marL="265113" indent="-265113">
              <a:spcBef>
                <a:spcPts val="1000"/>
              </a:spcBef>
              <a:buClr>
                <a:srgbClr val="C00000"/>
              </a:buClr>
              <a:buFont typeface="Wingdings 3" panose="05040102010807070707" pitchFamily="18" charset="2"/>
              <a:buChar char=""/>
            </a:pPr>
            <a:r>
              <a:rPr lang="en-US" dirty="0"/>
              <a:t>Round-Robin Scheduling (Circular Linked Lists)</a:t>
            </a:r>
          </a:p>
          <a:p>
            <a:pPr marL="265113" indent="-265113">
              <a:spcBef>
                <a:spcPts val="1000"/>
              </a:spcBef>
              <a:buClr>
                <a:srgbClr val="C00000"/>
              </a:buClr>
              <a:buFont typeface="Wingdings 3" panose="05040102010807070707" pitchFamily="18" charset="2"/>
              <a:buChar char=""/>
            </a:pPr>
            <a:r>
              <a:rPr lang="en-US" dirty="0"/>
              <a:t>Navigating Through Data (e.g., Web Browsers, Undo/Redo)</a:t>
            </a:r>
          </a:p>
          <a:p>
            <a:pPr marL="265113" indent="-265113">
              <a:spcBef>
                <a:spcPts val="1000"/>
              </a:spcBef>
              <a:buClr>
                <a:srgbClr val="C00000"/>
              </a:buClr>
              <a:buFont typeface="Wingdings 3" panose="05040102010807070707" pitchFamily="18" charset="2"/>
              <a:buChar char=""/>
            </a:pPr>
            <a:r>
              <a:rPr lang="en-US" dirty="0"/>
              <a:t>Sparse Matrix Representation</a:t>
            </a:r>
          </a:p>
          <a:p>
            <a:pPr marL="265113" indent="-265113">
              <a:spcBef>
                <a:spcPts val="1000"/>
              </a:spcBef>
              <a:buClr>
                <a:srgbClr val="C00000"/>
              </a:buClr>
              <a:buFont typeface="Wingdings 3" panose="05040102010807070707" pitchFamily="18" charset="2"/>
              <a:buChar char=""/>
            </a:pPr>
            <a:r>
              <a:rPr lang="en-US" dirty="0"/>
              <a:t>Real-Time Gaming Applications</a:t>
            </a:r>
          </a:p>
          <a:p>
            <a:endParaRPr lang="en-US" dirty="0"/>
          </a:p>
        </p:txBody>
      </p:sp>
    </p:spTree>
    <p:extLst>
      <p:ext uri="{BB962C8B-B14F-4D97-AF65-F5344CB8AC3E}">
        <p14:creationId xmlns:p14="http://schemas.microsoft.com/office/powerpoint/2010/main" val="30574819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IN" dirty="0"/>
              <a:t>Data Structure (DS) </a:t>
            </a:r>
          </a:p>
          <a:p>
            <a:r>
              <a:rPr lang="en-IN" dirty="0"/>
              <a:t>DU #</a:t>
            </a:r>
            <a:r>
              <a:rPr lang="en-US"/>
              <a:t>2304CS411</a:t>
            </a:r>
            <a:endParaRPr lang="en-US" dirty="0"/>
          </a:p>
        </p:txBody>
      </p:sp>
      <p:sp>
        <p:nvSpPr>
          <p:cNvPr id="3" name="Text Placeholder 2"/>
          <p:cNvSpPr>
            <a:spLocks noGrp="1"/>
          </p:cNvSpPr>
          <p:nvPr>
            <p:ph type="body" sz="quarter" idx="11"/>
          </p:nvPr>
        </p:nvSpPr>
        <p:spPr/>
        <p:txBody>
          <a:bodyPr/>
          <a:lstStyle/>
          <a:p>
            <a:r>
              <a:rPr lang="en-IN" dirty="0"/>
              <a:t>umesh.thoriya@darshan.ac.in</a:t>
            </a:r>
          </a:p>
        </p:txBody>
      </p:sp>
      <p:sp>
        <p:nvSpPr>
          <p:cNvPr id="4" name="Text Placeholder 3"/>
          <p:cNvSpPr>
            <a:spLocks noGrp="1"/>
          </p:cNvSpPr>
          <p:nvPr>
            <p:ph type="body" sz="quarter" idx="12"/>
          </p:nvPr>
        </p:nvSpPr>
        <p:spPr/>
        <p:txBody>
          <a:bodyPr/>
          <a:lstStyle/>
          <a:p>
            <a:r>
              <a:rPr lang="en-IN"/>
              <a:t>9714233355</a:t>
            </a:r>
            <a:endParaRPr lang="en-IN" dirty="0"/>
          </a:p>
        </p:txBody>
      </p:sp>
      <p:sp>
        <p:nvSpPr>
          <p:cNvPr id="5" name="Text Placeholder 4"/>
          <p:cNvSpPr>
            <a:spLocks noGrp="1"/>
          </p:cNvSpPr>
          <p:nvPr>
            <p:ph type="body" sz="quarter" idx="13"/>
          </p:nvPr>
        </p:nvSpPr>
        <p:spPr/>
        <p:txBody>
          <a:bodyPr/>
          <a:lstStyle/>
          <a:p>
            <a:r>
              <a:rPr lang="en-IN" dirty="0"/>
              <a:t>Department of Computer Science &amp; Engineering </a:t>
            </a:r>
            <a:endParaRPr lang="en-US" dirty="0"/>
          </a:p>
        </p:txBody>
      </p:sp>
      <p:sp>
        <p:nvSpPr>
          <p:cNvPr id="6" name="Text Placeholder 5"/>
          <p:cNvSpPr>
            <a:spLocks noGrp="1"/>
          </p:cNvSpPr>
          <p:nvPr>
            <p:ph type="body" sz="quarter" idx="14"/>
          </p:nvPr>
        </p:nvSpPr>
        <p:spPr/>
        <p:txBody>
          <a:bodyPr/>
          <a:lstStyle/>
          <a:p>
            <a:r>
              <a:rPr lang="en-IN" dirty="0" err="1"/>
              <a:t>Prof.</a:t>
            </a:r>
            <a:r>
              <a:rPr lang="en-IN" dirty="0"/>
              <a:t> </a:t>
            </a:r>
            <a:r>
              <a:rPr lang="en-IN" dirty="0" err="1"/>
              <a:t>Umesh</a:t>
            </a:r>
            <a:r>
              <a:rPr lang="en-IN" dirty="0"/>
              <a:t> H </a:t>
            </a:r>
            <a:r>
              <a:rPr lang="en-IN" dirty="0" err="1"/>
              <a:t>Thoriya</a:t>
            </a:r>
            <a:endParaRPr lang="en-IN" dirty="0"/>
          </a:p>
        </p:txBody>
      </p:sp>
      <p:pic>
        <p:nvPicPr>
          <p:cNvPr id="8" name="Picture Placeholder 7"/>
          <p:cNvPicPr>
            <a:picLocks noGrp="1" noChangeAspect="1"/>
          </p:cNvPicPr>
          <p:nvPr>
            <p:ph type="pic" sz="quarter" idx="10"/>
          </p:nvPr>
        </p:nvPicPr>
        <p:blipFill>
          <a:blip r:embed="rId2" cstate="hqprint">
            <a:extLst>
              <a:ext uri="{28A0092B-C50C-407E-A947-70E740481C1C}">
                <a14:useLocalDpi xmlns:a14="http://schemas.microsoft.com/office/drawing/2010/main" val="0"/>
              </a:ext>
            </a:extLst>
          </a:blip>
          <a:stretch>
            <a:fillRect/>
          </a:stretch>
        </p:blipFill>
        <p:spPr>
          <a:xfrm>
            <a:off x="353569" y="5211251"/>
            <a:ext cx="1353599" cy="1353599"/>
          </a:xfrm>
        </p:spPr>
      </p:pic>
    </p:spTree>
    <p:extLst>
      <p:ext uri="{BB962C8B-B14F-4D97-AF65-F5344CB8AC3E}">
        <p14:creationId xmlns:p14="http://schemas.microsoft.com/office/powerpoint/2010/main" val="2482678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41FBC-E2CB-4875-84EE-927B4FFFE578}"/>
              </a:ext>
            </a:extLst>
          </p:cNvPr>
          <p:cNvSpPr>
            <a:spLocks noGrp="1"/>
          </p:cNvSpPr>
          <p:nvPr>
            <p:ph type="title"/>
          </p:nvPr>
        </p:nvSpPr>
        <p:spPr/>
        <p:txBody>
          <a:bodyPr/>
          <a:lstStyle/>
          <a:p>
            <a:r>
              <a:rPr lang="en-US" dirty="0"/>
              <a:t>Pointer Example</a:t>
            </a:r>
          </a:p>
        </p:txBody>
      </p:sp>
      <p:sp>
        <p:nvSpPr>
          <p:cNvPr id="4" name="TextBox 3">
            <a:extLst>
              <a:ext uri="{FF2B5EF4-FFF2-40B4-BE49-F238E27FC236}">
                <a16:creationId xmlns:a16="http://schemas.microsoft.com/office/drawing/2014/main" id="{2C530B34-E788-4782-A26A-71003A79D67F}"/>
              </a:ext>
            </a:extLst>
          </p:cNvPr>
          <p:cNvSpPr txBox="1"/>
          <p:nvPr/>
        </p:nvSpPr>
        <p:spPr>
          <a:xfrm>
            <a:off x="1596980" y="1255911"/>
            <a:ext cx="1880315" cy="369332"/>
          </a:xfrm>
          <a:prstGeom prst="rect">
            <a:avLst/>
          </a:prstGeom>
          <a:noFill/>
        </p:spPr>
        <p:txBody>
          <a:bodyPr wrap="square" rtlCol="0">
            <a:spAutoFit/>
          </a:bodyPr>
          <a:lstStyle/>
          <a:p>
            <a:r>
              <a:rPr lang="en-US" dirty="0"/>
              <a:t>#include&lt;stdio.h&gt;</a:t>
            </a:r>
          </a:p>
        </p:txBody>
      </p:sp>
      <p:sp>
        <p:nvSpPr>
          <p:cNvPr id="5" name="TextBox 4">
            <a:extLst>
              <a:ext uri="{FF2B5EF4-FFF2-40B4-BE49-F238E27FC236}">
                <a16:creationId xmlns:a16="http://schemas.microsoft.com/office/drawing/2014/main" id="{387804D1-9331-4378-AA2A-CBDCA90984AE}"/>
              </a:ext>
            </a:extLst>
          </p:cNvPr>
          <p:cNvSpPr txBox="1"/>
          <p:nvPr/>
        </p:nvSpPr>
        <p:spPr>
          <a:xfrm>
            <a:off x="1596980" y="1651002"/>
            <a:ext cx="1880315" cy="369332"/>
          </a:xfrm>
          <a:prstGeom prst="rect">
            <a:avLst/>
          </a:prstGeom>
          <a:noFill/>
        </p:spPr>
        <p:txBody>
          <a:bodyPr wrap="square" rtlCol="0">
            <a:spAutoFit/>
          </a:bodyPr>
          <a:lstStyle/>
          <a:p>
            <a:r>
              <a:rPr lang="en-US" dirty="0"/>
              <a:t>void main()</a:t>
            </a:r>
          </a:p>
        </p:txBody>
      </p:sp>
      <p:sp>
        <p:nvSpPr>
          <p:cNvPr id="6" name="TextBox 5">
            <a:extLst>
              <a:ext uri="{FF2B5EF4-FFF2-40B4-BE49-F238E27FC236}">
                <a16:creationId xmlns:a16="http://schemas.microsoft.com/office/drawing/2014/main" id="{C008D1D5-778F-449A-A9A5-C1D7D1FC0D1E}"/>
              </a:ext>
            </a:extLst>
          </p:cNvPr>
          <p:cNvSpPr txBox="1"/>
          <p:nvPr/>
        </p:nvSpPr>
        <p:spPr>
          <a:xfrm>
            <a:off x="1596980" y="2020334"/>
            <a:ext cx="1880315" cy="369332"/>
          </a:xfrm>
          <a:prstGeom prst="rect">
            <a:avLst/>
          </a:prstGeom>
          <a:noFill/>
        </p:spPr>
        <p:txBody>
          <a:bodyPr wrap="square" rtlCol="0">
            <a:spAutoFit/>
          </a:bodyPr>
          <a:lstStyle/>
          <a:p>
            <a:r>
              <a:rPr lang="en-US" dirty="0"/>
              <a:t>{</a:t>
            </a:r>
          </a:p>
        </p:txBody>
      </p:sp>
      <p:sp>
        <p:nvSpPr>
          <p:cNvPr id="7" name="TextBox 6">
            <a:extLst>
              <a:ext uri="{FF2B5EF4-FFF2-40B4-BE49-F238E27FC236}">
                <a16:creationId xmlns:a16="http://schemas.microsoft.com/office/drawing/2014/main" id="{3AE52C97-980F-4EA2-A75D-1BD50EF0ACCB}"/>
              </a:ext>
            </a:extLst>
          </p:cNvPr>
          <p:cNvSpPr txBox="1"/>
          <p:nvPr/>
        </p:nvSpPr>
        <p:spPr>
          <a:xfrm>
            <a:off x="1596979" y="4244800"/>
            <a:ext cx="1880315" cy="369332"/>
          </a:xfrm>
          <a:prstGeom prst="rect">
            <a:avLst/>
          </a:prstGeom>
          <a:noFill/>
        </p:spPr>
        <p:txBody>
          <a:bodyPr wrap="square" rtlCol="0">
            <a:spAutoFit/>
          </a:bodyPr>
          <a:lstStyle/>
          <a:p>
            <a:r>
              <a:rPr lang="en-US" dirty="0"/>
              <a:t>}</a:t>
            </a:r>
          </a:p>
        </p:txBody>
      </p:sp>
      <p:sp>
        <p:nvSpPr>
          <p:cNvPr id="8" name="TextBox 7">
            <a:extLst>
              <a:ext uri="{FF2B5EF4-FFF2-40B4-BE49-F238E27FC236}">
                <a16:creationId xmlns:a16="http://schemas.microsoft.com/office/drawing/2014/main" id="{9CD51149-0A65-42A2-9896-F4A3D64AC65C}"/>
              </a:ext>
            </a:extLst>
          </p:cNvPr>
          <p:cNvSpPr txBox="1"/>
          <p:nvPr/>
        </p:nvSpPr>
        <p:spPr>
          <a:xfrm>
            <a:off x="1968322" y="2733536"/>
            <a:ext cx="3093076" cy="369332"/>
          </a:xfrm>
          <a:prstGeom prst="rect">
            <a:avLst/>
          </a:prstGeom>
          <a:noFill/>
        </p:spPr>
        <p:txBody>
          <a:bodyPr wrap="square" rtlCol="0">
            <a:spAutoFit/>
          </a:bodyPr>
          <a:lstStyle/>
          <a:p>
            <a:r>
              <a:rPr lang="en-US" dirty="0"/>
              <a:t>int *p;</a:t>
            </a:r>
          </a:p>
        </p:txBody>
      </p:sp>
      <p:sp>
        <p:nvSpPr>
          <p:cNvPr id="9" name="TextBox 8">
            <a:extLst>
              <a:ext uri="{FF2B5EF4-FFF2-40B4-BE49-F238E27FC236}">
                <a16:creationId xmlns:a16="http://schemas.microsoft.com/office/drawing/2014/main" id="{DBFDA367-19A9-4700-BFB8-AC8D7AE621ED}"/>
              </a:ext>
            </a:extLst>
          </p:cNvPr>
          <p:cNvSpPr txBox="1"/>
          <p:nvPr/>
        </p:nvSpPr>
        <p:spPr>
          <a:xfrm>
            <a:off x="1968320" y="2384246"/>
            <a:ext cx="2783983" cy="369332"/>
          </a:xfrm>
          <a:prstGeom prst="rect">
            <a:avLst/>
          </a:prstGeom>
          <a:noFill/>
        </p:spPr>
        <p:txBody>
          <a:bodyPr wrap="square" rtlCol="0">
            <a:spAutoFit/>
          </a:bodyPr>
          <a:lstStyle/>
          <a:p>
            <a:r>
              <a:rPr lang="en-US" dirty="0"/>
              <a:t>int a=10;</a:t>
            </a:r>
          </a:p>
        </p:txBody>
      </p:sp>
      <p:sp>
        <p:nvSpPr>
          <p:cNvPr id="10" name="TextBox 9">
            <a:extLst>
              <a:ext uri="{FF2B5EF4-FFF2-40B4-BE49-F238E27FC236}">
                <a16:creationId xmlns:a16="http://schemas.microsoft.com/office/drawing/2014/main" id="{B23BBD0B-BC60-4DDE-9415-BC84802E8168}"/>
              </a:ext>
            </a:extLst>
          </p:cNvPr>
          <p:cNvSpPr txBox="1"/>
          <p:nvPr/>
        </p:nvSpPr>
        <p:spPr>
          <a:xfrm>
            <a:off x="1968321" y="3126769"/>
            <a:ext cx="1650644" cy="369332"/>
          </a:xfrm>
          <a:prstGeom prst="rect">
            <a:avLst/>
          </a:prstGeom>
          <a:noFill/>
        </p:spPr>
        <p:txBody>
          <a:bodyPr wrap="square" rtlCol="0">
            <a:spAutoFit/>
          </a:bodyPr>
          <a:lstStyle/>
          <a:p>
            <a:r>
              <a:rPr lang="en-US" b="1" dirty="0">
                <a:solidFill>
                  <a:srgbClr val="C00000"/>
                </a:solidFill>
              </a:rPr>
              <a:t>p=&amp;a;</a:t>
            </a:r>
          </a:p>
        </p:txBody>
      </p:sp>
      <p:sp>
        <p:nvSpPr>
          <p:cNvPr id="11" name="TextBox 10">
            <a:extLst>
              <a:ext uri="{FF2B5EF4-FFF2-40B4-BE49-F238E27FC236}">
                <a16:creationId xmlns:a16="http://schemas.microsoft.com/office/drawing/2014/main" id="{42DEE87C-9170-4C57-A8FC-8EFECFDF0903}"/>
              </a:ext>
            </a:extLst>
          </p:cNvPr>
          <p:cNvSpPr txBox="1"/>
          <p:nvPr/>
        </p:nvSpPr>
        <p:spPr>
          <a:xfrm>
            <a:off x="1968322" y="3503302"/>
            <a:ext cx="3093076" cy="369332"/>
          </a:xfrm>
          <a:prstGeom prst="rect">
            <a:avLst/>
          </a:prstGeom>
          <a:noFill/>
        </p:spPr>
        <p:txBody>
          <a:bodyPr wrap="square" rtlCol="0">
            <a:spAutoFit/>
          </a:bodyPr>
          <a:lstStyle/>
          <a:p>
            <a:r>
              <a:rPr lang="en-US" dirty="0" err="1"/>
              <a:t>printf</a:t>
            </a:r>
            <a:r>
              <a:rPr lang="en-US" dirty="0"/>
              <a:t>("Value of a is: %</a:t>
            </a:r>
            <a:r>
              <a:rPr lang="en-US" dirty="0" err="1"/>
              <a:t>d",a</a:t>
            </a:r>
            <a:r>
              <a:rPr lang="en-US" dirty="0"/>
              <a:t>);</a:t>
            </a:r>
          </a:p>
        </p:txBody>
      </p:sp>
      <p:sp>
        <p:nvSpPr>
          <p:cNvPr id="12" name="TextBox 11">
            <a:extLst>
              <a:ext uri="{FF2B5EF4-FFF2-40B4-BE49-F238E27FC236}">
                <a16:creationId xmlns:a16="http://schemas.microsoft.com/office/drawing/2014/main" id="{E37B8371-6C4E-4AAA-BA96-792D61F628EB}"/>
              </a:ext>
            </a:extLst>
          </p:cNvPr>
          <p:cNvSpPr txBox="1"/>
          <p:nvPr/>
        </p:nvSpPr>
        <p:spPr>
          <a:xfrm>
            <a:off x="1968322" y="3875468"/>
            <a:ext cx="3093076" cy="369332"/>
          </a:xfrm>
          <a:prstGeom prst="rect">
            <a:avLst/>
          </a:prstGeom>
          <a:noFill/>
        </p:spPr>
        <p:txBody>
          <a:bodyPr wrap="square" rtlCol="0">
            <a:spAutoFit/>
          </a:bodyPr>
          <a:lstStyle/>
          <a:p>
            <a:r>
              <a:rPr lang="en-US" dirty="0" err="1"/>
              <a:t>printf</a:t>
            </a:r>
            <a:r>
              <a:rPr lang="en-US" dirty="0"/>
              <a:t>("\</a:t>
            </a:r>
            <a:r>
              <a:rPr lang="en-US" dirty="0" err="1"/>
              <a:t>nAddress</a:t>
            </a:r>
            <a:r>
              <a:rPr lang="en-US" dirty="0"/>
              <a:t> of a is: %</a:t>
            </a:r>
            <a:r>
              <a:rPr lang="en-US" dirty="0" err="1"/>
              <a:t>u",p</a:t>
            </a:r>
            <a:r>
              <a:rPr lang="en-US" dirty="0"/>
              <a:t>);</a:t>
            </a:r>
          </a:p>
        </p:txBody>
      </p:sp>
      <p:sp>
        <p:nvSpPr>
          <p:cNvPr id="13" name="TextBox 12">
            <a:extLst>
              <a:ext uri="{FF2B5EF4-FFF2-40B4-BE49-F238E27FC236}">
                <a16:creationId xmlns:a16="http://schemas.microsoft.com/office/drawing/2014/main" id="{32097463-4DAA-416D-B6B1-51FE1DF9A3B0}"/>
              </a:ext>
            </a:extLst>
          </p:cNvPr>
          <p:cNvSpPr txBox="1"/>
          <p:nvPr/>
        </p:nvSpPr>
        <p:spPr>
          <a:xfrm>
            <a:off x="7014571" y="3095991"/>
            <a:ext cx="1880315" cy="400110"/>
          </a:xfrm>
          <a:prstGeom prst="rect">
            <a:avLst/>
          </a:prstGeom>
          <a:noFill/>
        </p:spPr>
        <p:txBody>
          <a:bodyPr wrap="square" rtlCol="0">
            <a:spAutoFit/>
          </a:bodyPr>
          <a:lstStyle/>
          <a:p>
            <a:r>
              <a:rPr lang="en-US" sz="2000" b="1" dirty="0">
                <a:solidFill>
                  <a:srgbClr val="C00000"/>
                </a:solidFill>
              </a:rPr>
              <a:t>OUTPUT</a:t>
            </a:r>
          </a:p>
        </p:txBody>
      </p:sp>
      <p:sp>
        <p:nvSpPr>
          <p:cNvPr id="14" name="TextBox 13">
            <a:extLst>
              <a:ext uri="{FF2B5EF4-FFF2-40B4-BE49-F238E27FC236}">
                <a16:creationId xmlns:a16="http://schemas.microsoft.com/office/drawing/2014/main" id="{77FE0C05-71AC-48E4-BB6D-4A4432425248}"/>
              </a:ext>
            </a:extLst>
          </p:cNvPr>
          <p:cNvSpPr txBox="1"/>
          <p:nvPr/>
        </p:nvSpPr>
        <p:spPr>
          <a:xfrm>
            <a:off x="7014571" y="3499725"/>
            <a:ext cx="3093076" cy="369332"/>
          </a:xfrm>
          <a:prstGeom prst="rect">
            <a:avLst/>
          </a:prstGeom>
          <a:noFill/>
        </p:spPr>
        <p:txBody>
          <a:bodyPr wrap="square" rtlCol="0">
            <a:spAutoFit/>
          </a:bodyPr>
          <a:lstStyle/>
          <a:p>
            <a:r>
              <a:rPr lang="en-US" b="1" dirty="0"/>
              <a:t>Value of a is: 10</a:t>
            </a:r>
          </a:p>
        </p:txBody>
      </p:sp>
      <p:sp>
        <p:nvSpPr>
          <p:cNvPr id="15" name="TextBox 14">
            <a:extLst>
              <a:ext uri="{FF2B5EF4-FFF2-40B4-BE49-F238E27FC236}">
                <a16:creationId xmlns:a16="http://schemas.microsoft.com/office/drawing/2014/main" id="{25B1A740-EF85-4DD2-BA4E-01D7AFBC46EA}"/>
              </a:ext>
            </a:extLst>
          </p:cNvPr>
          <p:cNvSpPr txBox="1"/>
          <p:nvPr/>
        </p:nvSpPr>
        <p:spPr>
          <a:xfrm>
            <a:off x="7014571" y="3871891"/>
            <a:ext cx="3093076" cy="369332"/>
          </a:xfrm>
          <a:prstGeom prst="rect">
            <a:avLst/>
          </a:prstGeom>
          <a:noFill/>
        </p:spPr>
        <p:txBody>
          <a:bodyPr wrap="square" rtlCol="0">
            <a:spAutoFit/>
          </a:bodyPr>
          <a:lstStyle/>
          <a:p>
            <a:r>
              <a:rPr lang="en-US" b="1" dirty="0"/>
              <a:t>Address of a is: 6487574</a:t>
            </a:r>
          </a:p>
        </p:txBody>
      </p:sp>
      <p:sp>
        <p:nvSpPr>
          <p:cNvPr id="16" name="Oval 15">
            <a:extLst>
              <a:ext uri="{FF2B5EF4-FFF2-40B4-BE49-F238E27FC236}">
                <a16:creationId xmlns:a16="http://schemas.microsoft.com/office/drawing/2014/main" id="{3C5CEF50-29A2-472F-81B5-B92A47396F48}"/>
              </a:ext>
            </a:extLst>
          </p:cNvPr>
          <p:cNvSpPr/>
          <p:nvPr/>
        </p:nvSpPr>
        <p:spPr>
          <a:xfrm>
            <a:off x="4257207" y="3831983"/>
            <a:ext cx="495096" cy="44108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7D98E66C-9A47-42E2-B586-75BF4DC5315F}"/>
              </a:ext>
            </a:extLst>
          </p:cNvPr>
          <p:cNvCxnSpPr/>
          <p:nvPr/>
        </p:nvCxnSpPr>
        <p:spPr>
          <a:xfrm flipH="1">
            <a:off x="2975020" y="2923504"/>
            <a:ext cx="309093" cy="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EB149937-390E-48BB-AA96-557855CA02F8}"/>
              </a:ext>
            </a:extLst>
          </p:cNvPr>
          <p:cNvSpPr/>
          <p:nvPr/>
        </p:nvSpPr>
        <p:spPr>
          <a:xfrm>
            <a:off x="3293825" y="2750356"/>
            <a:ext cx="1701086" cy="369332"/>
          </a:xfrm>
          <a:prstGeom prst="roundRect">
            <a:avLst/>
          </a:prstGeom>
          <a:solidFill>
            <a:schemeClr val="accent1">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accent6"/>
              </a:buClr>
            </a:pPr>
            <a:r>
              <a:rPr lang="en-US" sz="1400" b="1" dirty="0">
                <a:solidFill>
                  <a:schemeClr val="accent1"/>
                </a:solidFill>
                <a:cs typeface="Lohit Gujarati" panose="020B0600000000000000" pitchFamily="34" charset="0"/>
              </a:rPr>
              <a:t>Pointer Declaration </a:t>
            </a:r>
          </a:p>
        </p:txBody>
      </p:sp>
      <p:cxnSp>
        <p:nvCxnSpPr>
          <p:cNvPr id="20" name="Straight Arrow Connector 19">
            <a:extLst>
              <a:ext uri="{FF2B5EF4-FFF2-40B4-BE49-F238E27FC236}">
                <a16:creationId xmlns:a16="http://schemas.microsoft.com/office/drawing/2014/main" id="{C0E3DAE3-7809-4513-AF47-7A6036D52CF4}"/>
              </a:ext>
            </a:extLst>
          </p:cNvPr>
          <p:cNvCxnSpPr/>
          <p:nvPr/>
        </p:nvCxnSpPr>
        <p:spPr>
          <a:xfrm flipH="1">
            <a:off x="2975020" y="3345124"/>
            <a:ext cx="309093" cy="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B7A9E164-16C5-4D80-B469-178E5AB9214E}"/>
              </a:ext>
            </a:extLst>
          </p:cNvPr>
          <p:cNvSpPr/>
          <p:nvPr/>
        </p:nvSpPr>
        <p:spPr>
          <a:xfrm>
            <a:off x="3293825" y="3162266"/>
            <a:ext cx="1701086" cy="369332"/>
          </a:xfrm>
          <a:prstGeom prst="roundRect">
            <a:avLst/>
          </a:prstGeom>
          <a:solidFill>
            <a:schemeClr val="accent1">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accent6"/>
              </a:buClr>
            </a:pPr>
            <a:r>
              <a:rPr lang="en-US" sz="1400" b="1" dirty="0">
                <a:solidFill>
                  <a:schemeClr val="accent1"/>
                </a:solidFill>
                <a:cs typeface="Lohit Gujarati" panose="020B0600000000000000" pitchFamily="34" charset="0"/>
              </a:rPr>
              <a:t>Pointer Initialization</a:t>
            </a:r>
          </a:p>
        </p:txBody>
      </p:sp>
    </p:spTree>
    <p:extLst>
      <p:ext uri="{BB962C8B-B14F-4D97-AF65-F5344CB8AC3E}">
        <p14:creationId xmlns:p14="http://schemas.microsoft.com/office/powerpoint/2010/main" val="29133018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100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10" presetClass="entr" presetSubtype="0"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par>
                                <p:cTn id="37" presetID="10" presetClass="entr" presetSubtype="0" fill="hold" nodeType="withEffect">
                                  <p:stCondLst>
                                    <p:cond delay="0"/>
                                  </p:stCondLst>
                                  <p:childTnLst>
                                    <p:set>
                                      <p:cBhvr>
                                        <p:cTn id="38" dur="1" fill="hold">
                                          <p:stCondLst>
                                            <p:cond delay="0"/>
                                          </p:stCondLst>
                                        </p:cTn>
                                        <p:tgtEl>
                                          <p:spTgt spid="19">
                                            <p:txEl>
                                              <p:pRg st="0" end="0"/>
                                            </p:txEl>
                                          </p:spTgt>
                                        </p:tgtEl>
                                        <p:attrNameLst>
                                          <p:attrName>style.visibility</p:attrName>
                                        </p:attrNameLst>
                                      </p:cBhvr>
                                      <p:to>
                                        <p:strVal val="visible"/>
                                      </p:to>
                                    </p:set>
                                    <p:animEffect transition="in" filter="fade">
                                      <p:cBhvr>
                                        <p:cTn id="39" dur="500"/>
                                        <p:tgtEl>
                                          <p:spTgt spid="19">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par>
                                <p:cTn id="53" presetID="10" presetClass="entr" presetSubtype="0" fill="hold" nodeType="withEffect">
                                  <p:stCondLst>
                                    <p:cond delay="0"/>
                                  </p:stCondLst>
                                  <p:childTnLst>
                                    <p:set>
                                      <p:cBhvr>
                                        <p:cTn id="54" dur="1" fill="hold">
                                          <p:stCondLst>
                                            <p:cond delay="0"/>
                                          </p:stCondLst>
                                        </p:cTn>
                                        <p:tgtEl>
                                          <p:spTgt spid="21">
                                            <p:txEl>
                                              <p:pRg st="0" end="0"/>
                                            </p:txEl>
                                          </p:spTgt>
                                        </p:tgtEl>
                                        <p:attrNameLst>
                                          <p:attrName>style.visibility</p:attrName>
                                        </p:attrNameLst>
                                      </p:cBhvr>
                                      <p:to>
                                        <p:strVal val="visible"/>
                                      </p:to>
                                    </p:set>
                                    <p:animEffect transition="in" filter="fade">
                                      <p:cBhvr>
                                        <p:cTn id="55" dur="500"/>
                                        <p:tgtEl>
                                          <p:spTgt spid="21">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fade">
                                      <p:cBhvr>
                                        <p:cTn id="60" dur="500"/>
                                        <p:tgtEl>
                                          <p:spTgt spid="1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fade">
                                      <p:cBhvr>
                                        <p:cTn id="65" dur="500"/>
                                        <p:tgtEl>
                                          <p:spTgt spid="1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3"/>
                                        </p:tgtEl>
                                        <p:attrNameLst>
                                          <p:attrName>style.visibility</p:attrName>
                                        </p:attrNameLst>
                                      </p:cBhvr>
                                      <p:to>
                                        <p:strVal val="visible"/>
                                      </p:to>
                                    </p:set>
                                    <p:animEffect transition="in" filter="fade">
                                      <p:cBhvr>
                                        <p:cTn id="70" dur="500"/>
                                        <p:tgtEl>
                                          <p:spTgt spid="1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fade">
                                      <p:cBhvr>
                                        <p:cTn id="75" dur="500"/>
                                        <p:tgtEl>
                                          <p:spTgt spid="14"/>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16"/>
                                        </p:tgtEl>
                                        <p:attrNameLst>
                                          <p:attrName>style.visibility</p:attrName>
                                        </p:attrNameLst>
                                      </p:cBhvr>
                                      <p:to>
                                        <p:strVal val="visible"/>
                                      </p:to>
                                    </p:set>
                                    <p:animEffect transition="in" filter="fade">
                                      <p:cBhvr>
                                        <p:cTn id="80" dur="500"/>
                                        <p:tgtEl>
                                          <p:spTgt spid="16"/>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15"/>
                                        </p:tgtEl>
                                        <p:attrNameLst>
                                          <p:attrName>style.visibility</p:attrName>
                                        </p:attrNameLst>
                                      </p:cBhvr>
                                      <p:to>
                                        <p:strVal val="visible"/>
                                      </p:to>
                                    </p:set>
                                    <p:animEffect transition="in" filter="fade">
                                      <p:cBhvr>
                                        <p:cTn id="85" dur="500"/>
                                        <p:tgtEl>
                                          <p:spTgt spid="15"/>
                                        </p:tgtEl>
                                      </p:cBhvr>
                                    </p:animEffect>
                                  </p:childTnLst>
                                </p:cTn>
                              </p:par>
                              <p:par>
                                <p:cTn id="86" presetID="10" presetClass="exit" presetSubtype="0" fill="hold" grpId="1" nodeType="withEffect">
                                  <p:stCondLst>
                                    <p:cond delay="0"/>
                                  </p:stCondLst>
                                  <p:childTnLst>
                                    <p:animEffect transition="out" filter="fade">
                                      <p:cBhvr>
                                        <p:cTn id="87" dur="500"/>
                                        <p:tgtEl>
                                          <p:spTgt spid="16"/>
                                        </p:tgtEl>
                                      </p:cBhvr>
                                    </p:animEffect>
                                    <p:set>
                                      <p:cBhvr>
                                        <p:cTn id="88"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14" grpId="0"/>
      <p:bldP spid="15" grpId="0"/>
      <p:bldP spid="16" grpId="0" animBg="1"/>
      <p:bldP spid="16" grpId="1" animBg="1"/>
      <p:bldP spid="19" grpId="0" animBg="1"/>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4291A-E875-45AA-9A48-EFB885A5FB50}"/>
              </a:ext>
            </a:extLst>
          </p:cNvPr>
          <p:cNvSpPr>
            <a:spLocks noGrp="1"/>
          </p:cNvSpPr>
          <p:nvPr>
            <p:ph type="title"/>
          </p:nvPr>
        </p:nvSpPr>
        <p:spPr/>
        <p:txBody>
          <a:bodyPr/>
          <a:lstStyle/>
          <a:p>
            <a:r>
              <a:rPr lang="en-US" dirty="0"/>
              <a:t>Advantages of Pointer</a:t>
            </a:r>
            <a:endParaRPr lang="en-US" dirty="0">
              <a:latin typeface="Lohit Gujarati" panose="020B0600000000000000" pitchFamily="34" charset="0"/>
              <a:cs typeface="Lohit Gujarati" panose="020B0600000000000000" pitchFamily="34" charset="0"/>
            </a:endParaRPr>
          </a:p>
        </p:txBody>
      </p:sp>
      <p:sp>
        <p:nvSpPr>
          <p:cNvPr id="3" name="Content Placeholder 2">
            <a:extLst>
              <a:ext uri="{FF2B5EF4-FFF2-40B4-BE49-F238E27FC236}">
                <a16:creationId xmlns:a16="http://schemas.microsoft.com/office/drawing/2014/main" id="{D6C148A8-94B1-4F87-811F-B47A8A400D50}"/>
              </a:ext>
            </a:extLst>
          </p:cNvPr>
          <p:cNvSpPr>
            <a:spLocks noGrp="1"/>
          </p:cNvSpPr>
          <p:nvPr>
            <p:ph idx="1"/>
          </p:nvPr>
        </p:nvSpPr>
        <p:spPr/>
        <p:txBody>
          <a:bodyPr/>
          <a:lstStyle/>
          <a:p>
            <a:r>
              <a:rPr lang="en-US" dirty="0"/>
              <a:t>Pointers provide </a:t>
            </a:r>
            <a:r>
              <a:rPr lang="en-US" dirty="0">
                <a:solidFill>
                  <a:srgbClr val="C00000"/>
                </a:solidFill>
              </a:rPr>
              <a:t>direct access to memory</a:t>
            </a:r>
            <a:r>
              <a:rPr lang="en-US" dirty="0"/>
              <a:t>.</a:t>
            </a:r>
          </a:p>
          <a:p>
            <a:r>
              <a:rPr lang="en-US" dirty="0"/>
              <a:t>Pointer </a:t>
            </a:r>
            <a:r>
              <a:rPr lang="en-US" dirty="0">
                <a:solidFill>
                  <a:srgbClr val="C00000"/>
                </a:solidFill>
              </a:rPr>
              <a:t>reduces the execution time </a:t>
            </a:r>
            <a:r>
              <a:rPr lang="en-US" dirty="0"/>
              <a:t>of the program.</a:t>
            </a:r>
          </a:p>
          <a:p>
            <a:r>
              <a:rPr lang="en-US" dirty="0"/>
              <a:t>Pointer </a:t>
            </a:r>
            <a:r>
              <a:rPr lang="en-US" dirty="0">
                <a:solidFill>
                  <a:srgbClr val="C00000"/>
                </a:solidFill>
              </a:rPr>
              <a:t>saves memory space</a:t>
            </a:r>
            <a:r>
              <a:rPr lang="en-US" dirty="0"/>
              <a:t>.</a:t>
            </a:r>
          </a:p>
          <a:p>
            <a:r>
              <a:rPr lang="en-US" dirty="0"/>
              <a:t>Pointers provide a way to </a:t>
            </a:r>
            <a:r>
              <a:rPr lang="en-US" dirty="0">
                <a:solidFill>
                  <a:srgbClr val="C00000"/>
                </a:solidFill>
              </a:rPr>
              <a:t>return more than one value to the functions</a:t>
            </a:r>
            <a:r>
              <a:rPr lang="en-US" dirty="0"/>
              <a:t>.</a:t>
            </a:r>
          </a:p>
          <a:p>
            <a:r>
              <a:rPr lang="en-US" dirty="0"/>
              <a:t>Pointer reduces the storage space and complexity of the program.</a:t>
            </a:r>
            <a:endParaRPr lang="gu-IN" dirty="0"/>
          </a:p>
          <a:p>
            <a:r>
              <a:rPr lang="en-US" dirty="0"/>
              <a:t>Pointer provides an </a:t>
            </a:r>
            <a:r>
              <a:rPr lang="en-US" dirty="0">
                <a:solidFill>
                  <a:srgbClr val="C00000"/>
                </a:solidFill>
              </a:rPr>
              <a:t>alternate way to access array elements</a:t>
            </a:r>
            <a:r>
              <a:rPr lang="en-US" dirty="0"/>
              <a:t>.</a:t>
            </a:r>
          </a:p>
          <a:p>
            <a:r>
              <a:rPr lang="en-US" dirty="0"/>
              <a:t>Pointers help us to build complex data structures like linked list, stack, queues, trees, graphs etc.</a:t>
            </a:r>
          </a:p>
          <a:p>
            <a:r>
              <a:rPr lang="en-US" dirty="0"/>
              <a:t>Pointers allow us to resize the dynamically allocated memory block.</a:t>
            </a:r>
            <a:endParaRPr lang="gu-IN" dirty="0"/>
          </a:p>
          <a:p>
            <a:endParaRPr lang="en-US" dirty="0"/>
          </a:p>
          <a:p>
            <a:endParaRPr lang="en-US" dirty="0"/>
          </a:p>
        </p:txBody>
      </p:sp>
    </p:spTree>
    <p:extLst>
      <p:ext uri="{BB962C8B-B14F-4D97-AF65-F5344CB8AC3E}">
        <p14:creationId xmlns:p14="http://schemas.microsoft.com/office/powerpoint/2010/main" val="3639329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4291A-E875-45AA-9A48-EFB885A5FB50}"/>
              </a:ext>
            </a:extLst>
          </p:cNvPr>
          <p:cNvSpPr>
            <a:spLocks noGrp="1"/>
          </p:cNvSpPr>
          <p:nvPr>
            <p:ph type="title"/>
          </p:nvPr>
        </p:nvSpPr>
        <p:spPr/>
        <p:txBody>
          <a:bodyPr/>
          <a:lstStyle/>
          <a:p>
            <a:r>
              <a:rPr lang="en-US" dirty="0"/>
              <a:t>Disadvantages of Pointer</a:t>
            </a:r>
            <a:endParaRPr lang="en-US" dirty="0">
              <a:latin typeface="Lohit Gujarati" panose="020B0600000000000000" pitchFamily="34" charset="0"/>
              <a:cs typeface="Lohit Gujarati" panose="020B0600000000000000" pitchFamily="34" charset="0"/>
            </a:endParaRPr>
          </a:p>
        </p:txBody>
      </p:sp>
      <p:sp>
        <p:nvSpPr>
          <p:cNvPr id="3" name="Content Placeholder 2">
            <a:extLst>
              <a:ext uri="{FF2B5EF4-FFF2-40B4-BE49-F238E27FC236}">
                <a16:creationId xmlns:a16="http://schemas.microsoft.com/office/drawing/2014/main" id="{D6C148A8-94B1-4F87-811F-B47A8A400D50}"/>
              </a:ext>
            </a:extLst>
          </p:cNvPr>
          <p:cNvSpPr>
            <a:spLocks noGrp="1"/>
          </p:cNvSpPr>
          <p:nvPr>
            <p:ph idx="1"/>
          </p:nvPr>
        </p:nvSpPr>
        <p:spPr/>
        <p:txBody>
          <a:bodyPr/>
          <a:lstStyle/>
          <a:p>
            <a:r>
              <a:rPr lang="en-US" dirty="0"/>
              <a:t>If pointers are updated with incorrect values, it might lead to memory corruption.</a:t>
            </a:r>
            <a:endParaRPr lang="gu-IN" dirty="0">
              <a:latin typeface="Lohit Gujarati" panose="020B0600000000000000" pitchFamily="34" charset="0"/>
              <a:cs typeface="Lohit Gujarati" panose="020B0600000000000000" pitchFamily="34" charset="0"/>
            </a:endParaRPr>
          </a:p>
          <a:p>
            <a:r>
              <a:rPr lang="en-US" dirty="0"/>
              <a:t>Uninitialized pointers might cause segmentation fault.</a:t>
            </a:r>
          </a:p>
          <a:p>
            <a:pPr marL="0" indent="0">
              <a:buNone/>
            </a:pPr>
            <a:endParaRPr lang="gu-IN" dirty="0">
              <a:latin typeface="Lohit Gujarati" panose="020B0600000000000000" pitchFamily="34" charset="0"/>
              <a:cs typeface="Lohit Gujarati" panose="020B0600000000000000" pitchFamily="34" charset="0"/>
            </a:endParaRPr>
          </a:p>
          <a:p>
            <a:endParaRPr lang="gu-IN" dirty="0">
              <a:latin typeface="Lohit Gujarati" panose="020B0600000000000000" pitchFamily="34" charset="0"/>
              <a:cs typeface="Lohit Gujarati" panose="020B0600000000000000" pitchFamily="34" charset="0"/>
            </a:endParaRPr>
          </a:p>
        </p:txBody>
      </p:sp>
    </p:spTree>
    <p:extLst>
      <p:ext uri="{BB962C8B-B14F-4D97-AF65-F5344CB8AC3E}">
        <p14:creationId xmlns:p14="http://schemas.microsoft.com/office/powerpoint/2010/main" val="15138584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10.4|3.3|3.2|16"/>
</p:tagLst>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9333</TotalTime>
  <Words>4599</Words>
  <Application>Microsoft Office PowerPoint</Application>
  <PresentationFormat>Widescreen</PresentationFormat>
  <Paragraphs>1172</Paragraphs>
  <Slides>63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63</vt:i4>
      </vt:variant>
    </vt:vector>
  </HeadingPairs>
  <TitlesOfParts>
    <vt:vector size="75" baseType="lpstr">
      <vt:lpstr>Roboto Condensed Light</vt:lpstr>
      <vt:lpstr>Calibri</vt:lpstr>
      <vt:lpstr>Wingdings</vt:lpstr>
      <vt:lpstr>Consolas</vt:lpstr>
      <vt:lpstr>Segoe UI Black</vt:lpstr>
      <vt:lpstr>Roboto Condensed</vt:lpstr>
      <vt:lpstr>Lohit Gujarati</vt:lpstr>
      <vt:lpstr>Arial</vt:lpstr>
      <vt:lpstr>Times New Roman</vt:lpstr>
      <vt:lpstr>Wingdings 3</vt:lpstr>
      <vt:lpstr>Wingdings 2</vt:lpstr>
      <vt:lpstr>Office Theme</vt:lpstr>
      <vt:lpstr>Unit-03  Linear Data Structures: Linked List</vt:lpstr>
      <vt:lpstr>PowerPoint Presentation</vt:lpstr>
      <vt:lpstr>Introduction of pointer</vt:lpstr>
      <vt:lpstr>Pointer</vt:lpstr>
      <vt:lpstr>How to declare a pointer variable </vt:lpstr>
      <vt:lpstr>How to initialize a pointer variable</vt:lpstr>
      <vt:lpstr>Pointer Example</vt:lpstr>
      <vt:lpstr>Advantages of Pointer</vt:lpstr>
      <vt:lpstr>Disadvantages of Pointer</vt:lpstr>
      <vt:lpstr>Dynamic Memory Allocation</vt:lpstr>
      <vt:lpstr>Dynamic Memory Allocation</vt:lpstr>
      <vt:lpstr>Malloc</vt:lpstr>
      <vt:lpstr>Example of Malloc</vt:lpstr>
      <vt:lpstr>Example of Malloc (Conti…)</vt:lpstr>
      <vt:lpstr>Calloc</vt:lpstr>
      <vt:lpstr>Example of Calloc</vt:lpstr>
      <vt:lpstr>Example of Calloc (Conti…)</vt:lpstr>
      <vt:lpstr>malloc (Memory Allocation) &amp; calloc (Contiguous Allocation):</vt:lpstr>
      <vt:lpstr>malloc (Memory Allocation) &amp; calloc (Contiguous Allocation)</vt:lpstr>
      <vt:lpstr>Structure</vt:lpstr>
      <vt:lpstr>Introduction of Structure</vt:lpstr>
      <vt:lpstr>Introduction of Structure</vt:lpstr>
      <vt:lpstr>Introduction of Structure</vt:lpstr>
      <vt:lpstr>Linked Allocation</vt:lpstr>
      <vt:lpstr>Linked Storage Representation</vt:lpstr>
      <vt:lpstr>Linked Storage Representation</vt:lpstr>
      <vt:lpstr>Pros &amp; Cons of Linked Allocation</vt:lpstr>
      <vt:lpstr>Pros &amp; Cons of Linked Allocation</vt:lpstr>
      <vt:lpstr>Pros &amp; Cons of Linked Allocation</vt:lpstr>
      <vt:lpstr>Pros &amp; Cons of Linked Allocation</vt:lpstr>
      <vt:lpstr>Linked List</vt:lpstr>
      <vt:lpstr>Types of Linked List</vt:lpstr>
      <vt:lpstr>Types of Linked List–Singly Linked List</vt:lpstr>
      <vt:lpstr>Types of Linked List–Doubly Linked List</vt:lpstr>
      <vt:lpstr>Types of Linked List–Circular Linked List</vt:lpstr>
      <vt:lpstr>Singly Linked List Operations</vt:lpstr>
      <vt:lpstr>Operations on Linked List</vt:lpstr>
      <vt:lpstr>Singly Linked List</vt:lpstr>
      <vt:lpstr>Node Structure of Singly List</vt:lpstr>
      <vt:lpstr>Algorithms for singly linked list</vt:lpstr>
      <vt:lpstr>Availability List</vt:lpstr>
      <vt:lpstr>Availability Stack</vt:lpstr>
      <vt:lpstr>Singly Linked List Insertion Operations</vt:lpstr>
      <vt:lpstr>Singly Linked List Insertion Operations-Create Node </vt:lpstr>
      <vt:lpstr>Singly Linked List Insertion Operations-At Beginning</vt:lpstr>
      <vt:lpstr>Singly Linked List Insertion Operations-At Beginning</vt:lpstr>
      <vt:lpstr>Singly Linked List Insertion Operations-At End</vt:lpstr>
      <vt:lpstr>Singly Linked List Insertion Operations-After Given Node</vt:lpstr>
      <vt:lpstr>Singly Linked List Deletion Operations</vt:lpstr>
      <vt:lpstr>Singly Linked List Deletion Operations-First Node</vt:lpstr>
      <vt:lpstr>Singly Linked List Deletion Operations-First Node</vt:lpstr>
      <vt:lpstr>Singly Linked List Deletion Operations-Last Node</vt:lpstr>
      <vt:lpstr>Singly Linked List Deletion Operations-Given Node</vt:lpstr>
      <vt:lpstr>Singly Linked List – Search Given Node in the Linked List</vt:lpstr>
      <vt:lpstr>Singly Linked List-Search Given Node in the Linked List</vt:lpstr>
      <vt:lpstr>Singly Linked List – Count Number of Nodes in the Linked List</vt:lpstr>
      <vt:lpstr>Singly Linked List-Count Number of Nodes in the Linked List</vt:lpstr>
      <vt:lpstr>Singly Linked List-Count Number of Nodes in the Linked List</vt:lpstr>
      <vt:lpstr>Singly Linked List – Display the value of Nodes in the Linked List</vt:lpstr>
      <vt:lpstr>Singly Linked List-Display the values of Nodes in the Linked List</vt:lpstr>
      <vt:lpstr>Application of Linked List</vt:lpstr>
      <vt:lpstr>Application of Linked List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DELL</cp:lastModifiedBy>
  <cp:revision>983</cp:revision>
  <dcterms:created xsi:type="dcterms:W3CDTF">2020-05-01T05:09:15Z</dcterms:created>
  <dcterms:modified xsi:type="dcterms:W3CDTF">2025-01-17T11:14:07Z</dcterms:modified>
</cp:coreProperties>
</file>