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8" r:id="rId2"/>
    <p:sldId id="543" r:id="rId3"/>
    <p:sldId id="288" r:id="rId4"/>
    <p:sldId id="286" r:id="rId5"/>
    <p:sldId id="664" r:id="rId6"/>
    <p:sldId id="621" r:id="rId7"/>
    <p:sldId id="622" r:id="rId8"/>
    <p:sldId id="623" r:id="rId9"/>
    <p:sldId id="572" r:id="rId10"/>
    <p:sldId id="666" r:id="rId11"/>
    <p:sldId id="626" r:id="rId12"/>
    <p:sldId id="674" r:id="rId13"/>
    <p:sldId id="627" r:id="rId14"/>
    <p:sldId id="628" r:id="rId15"/>
    <p:sldId id="680" r:id="rId16"/>
    <p:sldId id="657" r:id="rId17"/>
    <p:sldId id="629" r:id="rId18"/>
    <p:sldId id="665" r:id="rId19"/>
    <p:sldId id="630" r:id="rId20"/>
    <p:sldId id="671" r:id="rId21"/>
    <p:sldId id="672" r:id="rId22"/>
    <p:sldId id="673" r:id="rId23"/>
    <p:sldId id="678" r:id="rId24"/>
    <p:sldId id="679" r:id="rId25"/>
    <p:sldId id="658" r:id="rId26"/>
    <p:sldId id="636" r:id="rId27"/>
    <p:sldId id="637" r:id="rId28"/>
    <p:sldId id="675" r:id="rId29"/>
    <p:sldId id="638" r:id="rId30"/>
    <p:sldId id="639" r:id="rId31"/>
    <p:sldId id="641" r:id="rId32"/>
    <p:sldId id="643" r:id="rId33"/>
    <p:sldId id="644" r:id="rId34"/>
    <p:sldId id="645" r:id="rId35"/>
    <p:sldId id="681" r:id="rId36"/>
    <p:sldId id="647" r:id="rId37"/>
    <p:sldId id="682" r:id="rId38"/>
    <p:sldId id="649" r:id="rId39"/>
    <p:sldId id="683" r:id="rId40"/>
    <p:sldId id="667" r:id="rId41"/>
    <p:sldId id="668" r:id="rId42"/>
    <p:sldId id="669" r:id="rId43"/>
    <p:sldId id="676" r:id="rId44"/>
    <p:sldId id="677" r:id="rId45"/>
    <p:sldId id="67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W9/TTvXieB3QjdcVaHEeQ==" hashData="CUk9DaDTT9DJr8lkvDHgWz6b5UuN03PGXvr+EYFfMxGU/5oq6zsmTeIKpDKgBtM4i3j0VBLnmKLm2P919kQwq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FA9"/>
    <a:srgbClr val="0D7150"/>
    <a:srgbClr val="909090"/>
    <a:srgbClr val="00B050"/>
    <a:srgbClr val="E99718"/>
    <a:srgbClr val="88570A"/>
    <a:srgbClr val="000000"/>
    <a:srgbClr val="301B92"/>
    <a:srgbClr val="673BB7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76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3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8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4.png"/><Relationship Id="rId9" Type="http://schemas.openxmlformats.org/officeDocument/2006/relationships/image" Target="../media/image17.jpeg"/></Relationships>
</file>

<file path=ppt/slideLayouts/_rels/slideLayout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474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</a:t>
            </a:r>
            <a:r>
              <a:rPr lang="en-US" sz="1600" dirty="0" smtClean="0"/>
              <a:t>Technology,</a:t>
            </a:r>
            <a:r>
              <a:rPr lang="en-US" sz="1600" baseline="0" dirty="0" smtClean="0"/>
              <a:t> </a:t>
            </a:r>
            <a:r>
              <a:rPr lang="en-US" sz="1600" dirty="0" smtClean="0"/>
              <a:t>Rajkot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8DF9A5-AE2C-8325-65FD-A93E9C56E6E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2112" y="53062"/>
            <a:ext cx="2946640" cy="905256"/>
          </a:xfrm>
          <a:prstGeom prst="rect">
            <a:avLst/>
          </a:prstGeom>
        </p:spPr>
      </p:pic>
      <p:pic>
        <p:nvPicPr>
          <p:cNvPr id="31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</a:t>
            </a:r>
            <a:r>
              <a:rPr lang="en-US" sz="1600" baseline="0" dirty="0"/>
              <a:t> Diploma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0066"/>
            <a:ext cx="11929641" cy="559394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83951F7-E68C-64FD-7127-C49D1241AB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185" y="873945"/>
            <a:ext cx="1992081" cy="612000"/>
          </a:xfrm>
          <a:prstGeom prst="rect">
            <a:avLst/>
          </a:prstGeom>
        </p:spPr>
      </p:pic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Nonlinear Data Structure : Tree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gradFill flip="none" rotWithShape="1"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/>
              <a:t>Computer Graphics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(CG)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3150712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40769"/>
            <a:ext cx="5581038" cy="287080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sp>
        <p:nvSpPr>
          <p:cNvPr id="39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2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0066"/>
            <a:ext cx="11929641" cy="559394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83951F7-E68C-64FD-7127-C49D1241AB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07" y="872795"/>
            <a:ext cx="1992081" cy="612000"/>
          </a:xfrm>
          <a:prstGeom prst="rect">
            <a:avLst/>
          </a:prstGeom>
        </p:spPr>
      </p:pic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Nonlinear Data Structure : Tree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7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49046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8D3BC4-53FA-66E2-6ECA-F98BEBE601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5330" y="5841836"/>
            <a:ext cx="1992081" cy="612000"/>
          </a:xfrm>
          <a:prstGeom prst="rect">
            <a:avLst/>
          </a:prstGeom>
        </p:spPr>
      </p:pic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Nonlinear Data Structure : Tree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56790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C7F3A6B-5DC8-6F1C-0E8C-AA4CD35FB6F1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Nonlinear Data Structure : Tree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What is Data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Section-1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9C926-20E4-865F-5E0A-27CF0000A80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6896" y="6153969"/>
            <a:ext cx="1992081" cy="612000"/>
          </a:xfrm>
          <a:prstGeom prst="rect">
            <a:avLst/>
          </a:prstGeom>
        </p:spPr>
      </p:pic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Nonlinear Data Structure : Tree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3994E0E-D683-617F-E01F-20C000E010B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0881" y="0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7DDE2E7-887A-A0D8-C73C-CEEBA7739AC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0881" y="0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Nonlinear Data Structure : Tree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1CDBB07-A7DB-8E0F-D57C-6B93B3BB8C7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Nonlinear Data Structure : Tree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93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52CC84-22B8-4A73-8C03-84C06D1D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176" y="1515840"/>
            <a:ext cx="8192624" cy="3456518"/>
          </a:xfrm>
        </p:spPr>
        <p:txBody>
          <a:bodyPr/>
          <a:lstStyle/>
          <a:p>
            <a:r>
              <a:rPr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sz="4800" dirty="0"/>
              <a:t/>
            </a:r>
            <a:br>
              <a:rPr sz="4800" dirty="0"/>
            </a:br>
            <a:r>
              <a:rPr lang="en-US" sz="6000" dirty="0"/>
              <a:t>Non-Linear Data Structure </a:t>
            </a:r>
            <a:r>
              <a:rPr lang="en-US" dirty="0"/>
              <a:t/>
            </a:r>
            <a:br>
              <a:rPr lang="en-US" dirty="0"/>
            </a:br>
            <a:r>
              <a:rPr lang="en-US" sz="8000" dirty="0"/>
              <a:t>Tree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mesh.thoriy</a:t>
            </a:r>
            <a:r>
              <a:rPr dirty="0" smtClean="0"/>
              <a:t>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dirty="0" smtClean="0"/>
              <a:t>9714233355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7" y="5537768"/>
            <a:ext cx="4311195" cy="353884"/>
          </a:xfrm>
        </p:spPr>
        <p:txBody>
          <a:bodyPr/>
          <a:lstStyle/>
          <a:p>
            <a:r>
              <a:rPr lang="en-IN" dirty="0"/>
              <a:t>Department of Computer Science &amp; Engineering 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Prof. </a:t>
            </a:r>
            <a:r>
              <a:rPr dirty="0" err="1" smtClean="0"/>
              <a:t>Umesh</a:t>
            </a:r>
            <a:r>
              <a:rPr dirty="0" smtClean="0"/>
              <a:t> </a:t>
            </a:r>
            <a:r>
              <a:rPr dirty="0" err="1" smtClean="0"/>
              <a:t>Thoriya</a:t>
            </a:r>
            <a:endParaRPr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b="1" dirty="0"/>
              <a:t>Data Structures</a:t>
            </a:r>
            <a:r>
              <a:rPr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2304CS411</a:t>
            </a: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Graph Notations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075889" y="186283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8128807" y="299877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9901015" y="297212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 rot="5400000">
            <a:off x="8570131" y="2458654"/>
            <a:ext cx="6988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5"/>
            <a:endCxn id="30" idx="1"/>
          </p:cNvCxnSpPr>
          <p:nvPr/>
        </p:nvCxnSpPr>
        <p:spPr>
          <a:xfrm>
            <a:off x="9596215" y="2383163"/>
            <a:ext cx="394074" cy="67823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9801657" y="2383282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182657" y="2078482"/>
            <a:ext cx="18742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Directed Edge</a:t>
            </a:r>
          </a:p>
        </p:txBody>
      </p:sp>
      <p:sp>
        <p:nvSpPr>
          <p:cNvPr id="35" name="Oval 34"/>
          <p:cNvSpPr/>
          <p:nvPr/>
        </p:nvSpPr>
        <p:spPr>
          <a:xfrm>
            <a:off x="9088146" y="182955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8357407" y="230130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9997901" y="218356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8" name="Oval 37"/>
          <p:cNvSpPr/>
          <p:nvPr/>
        </p:nvSpPr>
        <p:spPr>
          <a:xfrm>
            <a:off x="7738142" y="291744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" name="Oval 38"/>
          <p:cNvSpPr/>
          <p:nvPr/>
        </p:nvSpPr>
        <p:spPr>
          <a:xfrm>
            <a:off x="8778794" y="303135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Oval 39"/>
          <p:cNvSpPr/>
          <p:nvPr/>
        </p:nvSpPr>
        <p:spPr>
          <a:xfrm>
            <a:off x="9598879" y="286936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10696846" y="269397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8891109" y="2210553"/>
            <a:ext cx="197037" cy="2220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>
            <a:off x="8236570" y="2758507"/>
            <a:ext cx="197037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9701693" y="2208515"/>
            <a:ext cx="313766" cy="1669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0595992" y="2610766"/>
            <a:ext cx="165474" cy="1912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  <a:stCxn id="36" idx="5"/>
          </p:cNvCxnSpPr>
          <p:nvPr/>
        </p:nvCxnSpPr>
        <p:spPr>
          <a:xfrm>
            <a:off x="8877733" y="2821633"/>
            <a:ext cx="158937" cy="23513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stCxn id="37" idx="3"/>
          </p:cNvCxnSpPr>
          <p:nvPr/>
        </p:nvCxnSpPr>
        <p:spPr>
          <a:xfrm flipH="1">
            <a:off x="9980275" y="2703893"/>
            <a:ext cx="106900" cy="1912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478546" y="1905753"/>
            <a:ext cx="533400" cy="1524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60811" y="1753353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50" name="Oval 49"/>
          <p:cNvSpPr/>
          <p:nvPr/>
        </p:nvSpPr>
        <p:spPr>
          <a:xfrm>
            <a:off x="8281207" y="2225107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011946" y="1753353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176448" y="359670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4" name="Oval 53"/>
          <p:cNvSpPr/>
          <p:nvPr/>
        </p:nvSpPr>
        <p:spPr>
          <a:xfrm>
            <a:off x="8283773" y="371156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>
            <a:off x="8765720" y="3564757"/>
            <a:ext cx="165474" cy="23513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0100716" y="347896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10043005" y="3389693"/>
            <a:ext cx="165474" cy="165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1382646" y="32419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11217172" y="3214302"/>
            <a:ext cx="221396" cy="165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702594" y="2955157"/>
            <a:ext cx="762000" cy="762000"/>
          </a:xfrm>
          <a:prstGeom prst="ellipse">
            <a:avLst/>
          </a:pr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921701" y="2107367"/>
            <a:ext cx="762000" cy="762000"/>
          </a:xfrm>
          <a:prstGeom prst="ellipse">
            <a:avLst/>
          </a:pr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620646" y="2617776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306446" y="3165730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22679" y="2793167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024516" y="3402767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D856FB-4AEC-BAD7-9F0A-6B8350D84165}"/>
              </a:ext>
            </a:extLst>
          </p:cNvPr>
          <p:cNvCxnSpPr>
            <a:cxnSpLocks/>
          </p:cNvCxnSpPr>
          <p:nvPr/>
        </p:nvCxnSpPr>
        <p:spPr>
          <a:xfrm flipH="1">
            <a:off x="7661779" y="3415081"/>
            <a:ext cx="165474" cy="23513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8D46EF-CB66-0158-4964-5FE181E75580}"/>
              </a:ext>
            </a:extLst>
          </p:cNvPr>
          <p:cNvSpPr txBox="1"/>
          <p:nvPr/>
        </p:nvSpPr>
        <p:spPr>
          <a:xfrm>
            <a:off x="104846" y="804474"/>
            <a:ext cx="6955965" cy="517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M-array tree: </a:t>
            </a:r>
            <a:r>
              <a:rPr lang="en-US" sz="2400" dirty="0">
                <a:solidFill>
                  <a:srgbClr val="1D6FA9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1D6FA9"/>
                </a:solidFill>
              </a:rPr>
              <a:t>out-degree of every node is less than or equal to 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then the tree is called an M-array tree. 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Directed Edge: </a:t>
            </a:r>
            <a:r>
              <a:rPr lang="en-US" sz="2400" dirty="0"/>
              <a:t>The edge which is </a:t>
            </a:r>
            <a:r>
              <a:rPr lang="en-US" sz="2400" dirty="0">
                <a:solidFill>
                  <a:srgbClr val="1D6FA9"/>
                </a:solidFill>
              </a:rPr>
              <a:t>directed from one end to another end is called </a:t>
            </a:r>
            <a:r>
              <a:rPr lang="en-US" sz="2400" dirty="0"/>
              <a:t>a</a:t>
            </a:r>
            <a:r>
              <a:rPr lang="en-US" sz="2400" dirty="0">
                <a:solidFill>
                  <a:srgbClr val="1D6FA9"/>
                </a:solidFill>
              </a:rPr>
              <a:t> </a:t>
            </a:r>
            <a:r>
              <a:rPr lang="en-US" sz="2400" dirty="0"/>
              <a:t>directed edge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Undirected Edge: </a:t>
            </a:r>
            <a:r>
              <a:rPr lang="en-US" sz="2400" dirty="0" smtClean="0"/>
              <a:t>The </a:t>
            </a:r>
            <a:r>
              <a:rPr lang="en-US" sz="2400" dirty="0"/>
              <a:t>edge which has </a:t>
            </a:r>
            <a:r>
              <a:rPr lang="en-US" sz="2400" dirty="0">
                <a:solidFill>
                  <a:srgbClr val="1D6FA9"/>
                </a:solidFill>
              </a:rPr>
              <a:t>no specific direction</a:t>
            </a:r>
            <a:r>
              <a:rPr lang="en-US" sz="2400" dirty="0"/>
              <a:t> is called undirected edge.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Ancestor nodes: </a:t>
            </a:r>
            <a:r>
              <a:rPr lang="en-US" sz="2400" dirty="0"/>
              <a:t>Ancestors of a node are </a:t>
            </a:r>
            <a:r>
              <a:rPr lang="en-US" sz="2400" dirty="0">
                <a:solidFill>
                  <a:srgbClr val="1D6FA9"/>
                </a:solidFill>
              </a:rPr>
              <a:t>all the nodes along the path from the root to that node. </a:t>
            </a:r>
            <a:endParaRPr lang="en-US" sz="2400" b="1" dirty="0">
              <a:solidFill>
                <a:srgbClr val="1D6FA9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Descendant nodes: </a:t>
            </a:r>
            <a:r>
              <a:rPr lang="en-US" sz="2400" dirty="0"/>
              <a:t>Descendants of a node are </a:t>
            </a:r>
            <a:r>
              <a:rPr lang="en-US" sz="2400" dirty="0">
                <a:solidFill>
                  <a:srgbClr val="1D6FA9"/>
                </a:solidFill>
              </a:rPr>
              <a:t>all the nodes along the path from that node to the leaf node.</a:t>
            </a:r>
            <a:endParaRPr lang="en-IN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7550154" y="4376114"/>
            <a:ext cx="4171737" cy="1745539"/>
            <a:chOff x="7550154" y="4376114"/>
            <a:chExt cx="4171737" cy="1745539"/>
          </a:xfrm>
        </p:grpSpPr>
        <p:sp>
          <p:nvSpPr>
            <p:cNvPr id="66" name="Oval 65"/>
            <p:cNvSpPr/>
            <p:nvPr/>
          </p:nvSpPr>
          <p:spPr>
            <a:xfrm>
              <a:off x="8497236" y="4376114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7550154" y="5512053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9322362" y="5485401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9" name="Straight Connector 68"/>
            <p:cNvCxnSpPr>
              <a:cxnSpLocks/>
            </p:cNvCxnSpPr>
            <p:nvPr/>
          </p:nvCxnSpPr>
          <p:spPr>
            <a:xfrm rot="5400000">
              <a:off x="7991478" y="4971931"/>
              <a:ext cx="698874" cy="54647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6" idx="5"/>
              <a:endCxn id="68" idx="1"/>
            </p:cNvCxnSpPr>
            <p:nvPr/>
          </p:nvCxnSpPr>
          <p:spPr>
            <a:xfrm>
              <a:off x="9017562" y="4896440"/>
              <a:ext cx="394074" cy="67823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9604004" y="4591759"/>
              <a:ext cx="211788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 smtClean="0">
                  <a:solidFill>
                    <a:srgbClr val="C00000"/>
                  </a:solidFill>
                </a:rPr>
                <a:t>Undirected </a:t>
              </a:r>
              <a:r>
                <a:rPr lang="en-US" sz="2300" b="1" dirty="0">
                  <a:solidFill>
                    <a:srgbClr val="C00000"/>
                  </a:solidFill>
                </a:rPr>
                <a:t>Edge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rot="10800000" flipV="1">
              <a:off x="9274094" y="4896597"/>
              <a:ext cx="381000" cy="30480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1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4" grpId="0"/>
      <p:bldP spid="34" grpId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9" grpId="0"/>
      <p:bldP spid="50" grpId="0" animBg="1"/>
      <p:bldP spid="50" grpId="1" animBg="1"/>
      <p:bldP spid="51" grpId="0" animBg="1"/>
      <p:bldP spid="51" grpId="1" animBg="1"/>
      <p:bldP spid="52" grpId="0" animBg="1"/>
      <p:bldP spid="54" grpId="0" animBg="1"/>
      <p:bldP spid="56" grpId="0" animBg="1"/>
      <p:bldP spid="58" grpId="0" animBg="1"/>
      <p:bldP spid="60" grpId="0" animBg="1"/>
      <p:bldP spid="60" grpId="1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 3" panose="05040102010807070707" pitchFamily="18" charset="2"/>
              <a:buChar char="}"/>
            </a:pPr>
            <a:endParaRPr lang="en-US" b="1" dirty="0">
              <a:solidFill>
                <a:schemeClr val="accent6"/>
              </a:solidFill>
            </a:endParaRPr>
          </a:p>
          <a:p>
            <a:pPr>
              <a:lnSpc>
                <a:spcPct val="110000"/>
              </a:lnSpc>
              <a:buFont typeface="Wingdings 3" panose="05040102010807070707" pitchFamily="18" charset="2"/>
              <a:buChar char="}"/>
            </a:pPr>
            <a:endParaRPr lang="en-US" b="1" dirty="0">
              <a:solidFill>
                <a:schemeClr val="accent6"/>
              </a:solidFill>
            </a:endParaRPr>
          </a:p>
          <a:p>
            <a:pPr>
              <a:lnSpc>
                <a:spcPct val="110000"/>
              </a:lnSpc>
              <a:buFont typeface="Wingdings 3" panose="05040102010807070707" pitchFamily="18" charset="2"/>
              <a:buChar char="}"/>
            </a:pPr>
            <a:endParaRPr lang="en-US" b="1" dirty="0">
              <a:solidFill>
                <a:schemeClr val="accent6"/>
              </a:solidFill>
            </a:endParaRPr>
          </a:p>
          <a:p>
            <a:pPr>
              <a:lnSpc>
                <a:spcPct val="110000"/>
              </a:lnSpc>
              <a:buFont typeface="Wingdings 3" panose="05040102010807070707" pitchFamily="18" charset="2"/>
              <a:buChar char="}"/>
            </a:pPr>
            <a:endParaRPr lang="en-US" b="1" dirty="0">
              <a:solidFill>
                <a:schemeClr val="accent6"/>
              </a:solidFill>
            </a:endParaRPr>
          </a:p>
          <a:p>
            <a:pPr>
              <a:lnSpc>
                <a:spcPct val="110000"/>
              </a:lnSpc>
              <a:buFont typeface="Wingdings 3" panose="05040102010807070707" pitchFamily="18" charset="2"/>
              <a:buChar char="}"/>
            </a:pPr>
            <a:endParaRPr lang="en-US" b="1" dirty="0">
              <a:solidFill>
                <a:schemeClr val="accent6"/>
              </a:solidFill>
            </a:endParaRPr>
          </a:p>
          <a:p>
            <a:pPr>
              <a:lnSpc>
                <a:spcPct val="110000"/>
              </a:lnSpc>
              <a:buFont typeface="Wingdings 3" panose="05040102010807070707" pitchFamily="18" charset="2"/>
              <a:buChar char="}"/>
            </a:pPr>
            <a:endParaRPr lang="en-US" b="1" dirty="0">
              <a:solidFill>
                <a:schemeClr val="accent6"/>
              </a:solidFill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Tree is called Binary Tree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dirty="0">
                <a:solidFill>
                  <a:schemeClr val="accent6"/>
                </a:solidFill>
              </a:rPr>
              <a:t>if each and every node can have most two branches</a:t>
            </a:r>
            <a:r>
              <a:rPr lang="en-US" dirty="0">
                <a:solidFill>
                  <a:srgbClr val="1D6FA9"/>
                </a:solidFill>
              </a:rPr>
              <a:t>.  </a:t>
            </a:r>
            <a:endParaRPr lang="en-US" dirty="0" smtClean="0">
              <a:solidFill>
                <a:srgbClr val="1D6FA9"/>
              </a:solidFill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 binary tree is a special type of tree data structure in which </a:t>
            </a:r>
            <a:r>
              <a:rPr lang="en-US" b="1" dirty="0">
                <a:solidFill>
                  <a:schemeClr val="accent6"/>
                </a:solidFill>
              </a:rPr>
              <a:t>every node can have a maximum of 2 children.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 smtClean="0"/>
              <a:t>One </a:t>
            </a:r>
            <a:r>
              <a:rPr lang="en-US" dirty="0"/>
              <a:t>is known as a </a:t>
            </a:r>
            <a:r>
              <a:rPr lang="en-US" dirty="0">
                <a:solidFill>
                  <a:schemeClr val="accent6"/>
                </a:solidFill>
              </a:rPr>
              <a:t>left child </a:t>
            </a:r>
            <a:r>
              <a:rPr lang="en-US" dirty="0"/>
              <a:t>and the other is known as </a:t>
            </a:r>
            <a:r>
              <a:rPr lang="en-US" dirty="0">
                <a:solidFill>
                  <a:schemeClr val="accent6"/>
                </a:solidFill>
              </a:rPr>
              <a:t>right child.</a:t>
            </a:r>
          </a:p>
        </p:txBody>
      </p:sp>
      <p:sp>
        <p:nvSpPr>
          <p:cNvPr id="66" name="Oval 65"/>
          <p:cNvSpPr/>
          <p:nvPr/>
        </p:nvSpPr>
        <p:spPr>
          <a:xfrm>
            <a:off x="5535706" y="9861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Oval 66"/>
          <p:cNvSpPr/>
          <p:nvPr/>
        </p:nvSpPr>
        <p:spPr>
          <a:xfrm>
            <a:off x="4621306" y="17481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8" name="Oval 67"/>
          <p:cNvSpPr/>
          <p:nvPr/>
        </p:nvSpPr>
        <p:spPr>
          <a:xfrm>
            <a:off x="6373906" y="16719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9" name="Oval 68"/>
          <p:cNvSpPr/>
          <p:nvPr/>
        </p:nvSpPr>
        <p:spPr>
          <a:xfrm>
            <a:off x="3859306" y="25101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0" name="Oval 69"/>
          <p:cNvSpPr/>
          <p:nvPr/>
        </p:nvSpPr>
        <p:spPr>
          <a:xfrm>
            <a:off x="5154706" y="26625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1" name="Oval 70"/>
          <p:cNvSpPr/>
          <p:nvPr/>
        </p:nvSpPr>
        <p:spPr>
          <a:xfrm>
            <a:off x="6907306" y="25101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2" name="Straight Connector 71"/>
          <p:cNvCxnSpPr>
            <a:endCxn id="67" idx="7"/>
          </p:cNvCxnSpPr>
          <p:nvPr/>
        </p:nvCxnSpPr>
        <p:spPr>
          <a:xfrm rot="5400000">
            <a:off x="5103532" y="1405218"/>
            <a:ext cx="4702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346986" y="2266028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6122446" y="1398418"/>
            <a:ext cx="360000" cy="360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 rot="16200000" flipH="1">
            <a:off x="6845632" y="2234526"/>
            <a:ext cx="345600" cy="248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5"/>
          </p:cNvCxnSpPr>
          <p:nvPr/>
        </p:nvCxnSpPr>
        <p:spPr>
          <a:xfrm rot="16200000" flipH="1">
            <a:off x="5065432" y="2344644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926106" y="1062318"/>
            <a:ext cx="533400" cy="1524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08371" y="909918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79" name="Oval 78"/>
          <p:cNvSpPr/>
          <p:nvPr/>
        </p:nvSpPr>
        <p:spPr>
          <a:xfrm>
            <a:off x="4621306" y="34245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80" name="Straight Connector 79"/>
          <p:cNvCxnSpPr>
            <a:cxnSpLocks/>
          </p:cNvCxnSpPr>
          <p:nvPr/>
        </p:nvCxnSpPr>
        <p:spPr>
          <a:xfrm rot="5400000">
            <a:off x="5071306" y="3248958"/>
            <a:ext cx="273600" cy="198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221506" y="32721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82" name="Straight Connector 81"/>
          <p:cNvCxnSpPr>
            <a:cxnSpLocks/>
          </p:cNvCxnSpPr>
          <p:nvPr/>
        </p:nvCxnSpPr>
        <p:spPr>
          <a:xfrm rot="5400000">
            <a:off x="6701683" y="3022707"/>
            <a:ext cx="302400" cy="317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440706" y="33483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84" name="Straight Connector 83"/>
          <p:cNvCxnSpPr/>
          <p:nvPr/>
        </p:nvCxnSpPr>
        <p:spPr>
          <a:xfrm rot="16200000" flipH="1">
            <a:off x="7384432" y="3078126"/>
            <a:ext cx="334800" cy="248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8" grpId="0"/>
      <p:bldP spid="79" grpId="0" animBg="1"/>
      <p:bldP spid="81" grpId="0" animBg="1"/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72" y="1564170"/>
            <a:ext cx="4206605" cy="318848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704949" y="1564170"/>
            <a:ext cx="4191000" cy="3048000"/>
            <a:chOff x="8901695" y="1604507"/>
            <a:chExt cx="4191000" cy="3048000"/>
          </a:xfrm>
        </p:grpSpPr>
        <p:sp>
          <p:nvSpPr>
            <p:cNvPr id="26" name="Oval 25"/>
            <p:cNvSpPr/>
            <p:nvPr/>
          </p:nvSpPr>
          <p:spPr>
            <a:xfrm>
              <a:off x="10578095" y="16045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9663695" y="23665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1416295" y="22903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8901695" y="31285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10197095" y="32809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1949695" y="31285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32" name="Straight Connector 31"/>
            <p:cNvCxnSpPr>
              <a:endCxn id="27" idx="7"/>
            </p:cNvCxnSpPr>
            <p:nvPr/>
          </p:nvCxnSpPr>
          <p:spPr>
            <a:xfrm rot="5400000">
              <a:off x="10145921" y="2023607"/>
              <a:ext cx="470274" cy="39407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9389375" y="2884417"/>
              <a:ext cx="381000" cy="3048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11164835" y="2016807"/>
              <a:ext cx="360000" cy="3600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 rot="16200000" flipH="1">
              <a:off x="11888021" y="2852915"/>
              <a:ext cx="345600" cy="2484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7" idx="5"/>
            </p:cNvCxnSpPr>
            <p:nvPr/>
          </p:nvCxnSpPr>
          <p:spPr>
            <a:xfrm rot="16200000" flipH="1">
              <a:off x="10107821" y="2963033"/>
              <a:ext cx="394074" cy="24167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663695" y="40429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 rot="5400000">
              <a:off x="10113695" y="3867347"/>
              <a:ext cx="273600" cy="1980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1263895" y="38905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 rot="5400000">
              <a:off x="11744072" y="3641096"/>
              <a:ext cx="302400" cy="31787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2483095" y="39667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16200000" flipH="1">
              <a:off x="12426821" y="3696515"/>
              <a:ext cx="334800" cy="2484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578095" y="263941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M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>
              <a:cxnSpLocks/>
              <a:stCxn id="26" idx="4"/>
              <a:endCxn id="43" idx="0"/>
            </p:cNvCxnSpPr>
            <p:nvPr/>
          </p:nvCxnSpPr>
          <p:spPr>
            <a:xfrm>
              <a:off x="10882895" y="2214107"/>
              <a:ext cx="0" cy="42531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30" y="5018662"/>
            <a:ext cx="854243" cy="79284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078" y="5018662"/>
            <a:ext cx="695471" cy="6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Strict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Strict Binary Tree: It is a type of binary tree where every node has </a:t>
            </a:r>
            <a:r>
              <a:rPr lang="en-US" b="1" dirty="0">
                <a:solidFill>
                  <a:schemeClr val="accent6"/>
                </a:solidFill>
              </a:rPr>
              <a:t>either zero or exactly two children, i.e., {0, 2}.</a:t>
            </a:r>
          </a:p>
          <a:p>
            <a:pPr marL="265113" lvl="1" indent="-265113">
              <a:lnSpc>
                <a:spcPct val="10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1993392" y="187390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Oval 33"/>
          <p:cNvSpPr/>
          <p:nvPr/>
        </p:nvSpPr>
        <p:spPr>
          <a:xfrm>
            <a:off x="1078992" y="263590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2983992" y="271210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316992" y="339790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1612392" y="355030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3517392" y="355030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9" name="Straight Connector 38"/>
          <p:cNvCxnSpPr>
            <a:endCxn id="34" idx="7"/>
          </p:cNvCxnSpPr>
          <p:nvPr/>
        </p:nvCxnSpPr>
        <p:spPr>
          <a:xfrm rot="5400000">
            <a:off x="1561218" y="2293006"/>
            <a:ext cx="4702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797778" y="3160234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2573964" y="2309332"/>
            <a:ext cx="504000" cy="504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5"/>
          </p:cNvCxnSpPr>
          <p:nvPr/>
        </p:nvCxnSpPr>
        <p:spPr>
          <a:xfrm rot="16200000" flipH="1">
            <a:off x="3466218" y="3270532"/>
            <a:ext cx="3178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rot="16200000" flipH="1">
            <a:off x="1500441" y="3238783"/>
            <a:ext cx="4104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383792" y="1950106"/>
            <a:ext cx="533400" cy="1524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-33943" y="1797706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46" name="Oval 45"/>
          <p:cNvSpPr/>
          <p:nvPr/>
        </p:nvSpPr>
        <p:spPr>
          <a:xfrm>
            <a:off x="2831592" y="431230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47" name="Straight Connector 46"/>
          <p:cNvCxnSpPr>
            <a:stCxn id="38" idx="3"/>
          </p:cNvCxnSpPr>
          <p:nvPr/>
        </p:nvCxnSpPr>
        <p:spPr>
          <a:xfrm rot="5400000">
            <a:off x="3294729" y="4064695"/>
            <a:ext cx="306000" cy="317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050792" y="438850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16200000" flipH="1">
            <a:off x="3999618" y="4108732"/>
            <a:ext cx="3178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002792" y="2559706"/>
            <a:ext cx="762000" cy="762000"/>
          </a:xfrm>
          <a:prstGeom prst="ellipse">
            <a:avLst/>
          </a:prstGeom>
          <a:noFill/>
          <a:ln w="412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50592" y="355030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2831592" y="3321706"/>
            <a:ext cx="381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907792" y="2635906"/>
            <a:ext cx="762000" cy="762000"/>
          </a:xfrm>
          <a:prstGeom prst="ellipse">
            <a:avLst/>
          </a:prstGeom>
          <a:noFill/>
          <a:ln w="412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917192" y="1797706"/>
            <a:ext cx="762000" cy="762000"/>
          </a:xfrm>
          <a:prstGeom prst="ellipse">
            <a:avLst/>
          </a:prstGeom>
          <a:noFill/>
          <a:ln w="412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88278" y="5112582"/>
            <a:ext cx="151996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Leaf Nodes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97992" y="4083706"/>
            <a:ext cx="342900" cy="96803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459992" y="4236106"/>
            <a:ext cx="304800" cy="84611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796355" y="4159906"/>
            <a:ext cx="882837" cy="99997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450592" y="4845706"/>
            <a:ext cx="381000" cy="3810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36392" y="4921906"/>
            <a:ext cx="914400" cy="41383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17" y="5701420"/>
            <a:ext cx="628559" cy="5833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4934681" y="1990597"/>
            <a:ext cx="4191000" cy="3048000"/>
            <a:chOff x="8901695" y="1604507"/>
            <a:chExt cx="4191000" cy="3048000"/>
          </a:xfrm>
        </p:grpSpPr>
        <p:sp>
          <p:nvSpPr>
            <p:cNvPr id="63" name="Oval 62"/>
            <p:cNvSpPr/>
            <p:nvPr/>
          </p:nvSpPr>
          <p:spPr>
            <a:xfrm>
              <a:off x="10578095" y="16045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9663695" y="23665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11416295" y="22903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8901695" y="31285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10197095" y="32809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1949695" y="31285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69" name="Straight Connector 68"/>
            <p:cNvCxnSpPr>
              <a:endCxn id="64" idx="7"/>
            </p:cNvCxnSpPr>
            <p:nvPr/>
          </p:nvCxnSpPr>
          <p:spPr>
            <a:xfrm rot="5400000">
              <a:off x="10145921" y="2023607"/>
              <a:ext cx="470274" cy="39407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9389375" y="2884417"/>
              <a:ext cx="381000" cy="3048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/>
            </p:cNvCxnSpPr>
            <p:nvPr/>
          </p:nvCxnSpPr>
          <p:spPr>
            <a:xfrm>
              <a:off x="11164835" y="2016807"/>
              <a:ext cx="360000" cy="3600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/>
            </p:cNvCxnSpPr>
            <p:nvPr/>
          </p:nvCxnSpPr>
          <p:spPr>
            <a:xfrm rot="16200000" flipH="1">
              <a:off x="11888021" y="2852915"/>
              <a:ext cx="345600" cy="2484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4" idx="5"/>
            </p:cNvCxnSpPr>
            <p:nvPr/>
          </p:nvCxnSpPr>
          <p:spPr>
            <a:xfrm rot="16200000" flipH="1">
              <a:off x="10107821" y="2963033"/>
              <a:ext cx="394074" cy="24167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9663695" y="40429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75" name="Straight Connector 74"/>
            <p:cNvCxnSpPr>
              <a:cxnSpLocks/>
            </p:cNvCxnSpPr>
            <p:nvPr/>
          </p:nvCxnSpPr>
          <p:spPr>
            <a:xfrm rot="5400000">
              <a:off x="10113695" y="3867347"/>
              <a:ext cx="273600" cy="1980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1263895" y="38905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77" name="Straight Connector 76"/>
            <p:cNvCxnSpPr>
              <a:cxnSpLocks/>
            </p:cNvCxnSpPr>
            <p:nvPr/>
          </p:nvCxnSpPr>
          <p:spPr>
            <a:xfrm rot="5400000">
              <a:off x="11744072" y="3641096"/>
              <a:ext cx="302400" cy="31787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12483095" y="39667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16200000" flipH="1">
              <a:off x="12426821" y="3696515"/>
              <a:ext cx="334800" cy="2484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44" y="5353743"/>
            <a:ext cx="695471" cy="600387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9290055" y="2035234"/>
            <a:ext cx="2895600" cy="2286000"/>
            <a:chOff x="9663695" y="1604507"/>
            <a:chExt cx="2895600" cy="2286000"/>
          </a:xfrm>
        </p:grpSpPr>
        <p:sp>
          <p:nvSpPr>
            <p:cNvPr id="84" name="Oval 83"/>
            <p:cNvSpPr/>
            <p:nvPr/>
          </p:nvSpPr>
          <p:spPr>
            <a:xfrm>
              <a:off x="10578095" y="16045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9663695" y="23665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11416295" y="22903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10197095" y="32809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11949695" y="3128507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90" name="Straight Connector 89"/>
            <p:cNvCxnSpPr>
              <a:endCxn id="85" idx="7"/>
            </p:cNvCxnSpPr>
            <p:nvPr/>
          </p:nvCxnSpPr>
          <p:spPr>
            <a:xfrm rot="5400000">
              <a:off x="10145921" y="2023607"/>
              <a:ext cx="470274" cy="39407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cxnSpLocks/>
            </p:cNvCxnSpPr>
            <p:nvPr/>
          </p:nvCxnSpPr>
          <p:spPr>
            <a:xfrm>
              <a:off x="11164835" y="2016807"/>
              <a:ext cx="360000" cy="3600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cxnSpLocks/>
            </p:cNvCxnSpPr>
            <p:nvPr/>
          </p:nvCxnSpPr>
          <p:spPr>
            <a:xfrm rot="16200000" flipH="1">
              <a:off x="11888021" y="2852915"/>
              <a:ext cx="345600" cy="2484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5" idx="5"/>
            </p:cNvCxnSpPr>
            <p:nvPr/>
          </p:nvCxnSpPr>
          <p:spPr>
            <a:xfrm rot="16200000" flipH="1">
              <a:off x="10107821" y="2963033"/>
              <a:ext cx="394074" cy="24167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11055623" y="3140681"/>
              <a:ext cx="609600" cy="6096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98" name="Straight Connector 97"/>
            <p:cNvCxnSpPr>
              <a:cxnSpLocks/>
              <a:endCxn id="97" idx="0"/>
            </p:cNvCxnSpPr>
            <p:nvPr/>
          </p:nvCxnSpPr>
          <p:spPr>
            <a:xfrm flipH="1">
              <a:off x="11360423" y="2848725"/>
              <a:ext cx="259957" cy="29195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596" y="4725436"/>
            <a:ext cx="695471" cy="60038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792441" y="2172340"/>
            <a:ext cx="0" cy="3598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186641" y="2234909"/>
            <a:ext cx="0" cy="3598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21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/>
      <p:bldP spid="46" grpId="0" animBg="1"/>
      <p:bldP spid="48" grpId="0" animBg="1"/>
      <p:bldP spid="50" grpId="0" animBg="1"/>
      <p:bldP spid="51" grpId="0" animBg="1"/>
      <p:bldP spid="53" grpId="0" animBg="1"/>
      <p:bldP spid="55" grpId="0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Complete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binary tree is a special type of binary tree where </a:t>
            </a:r>
            <a:r>
              <a:rPr lang="en-US" b="1" dirty="0">
                <a:solidFill>
                  <a:schemeClr val="accent6"/>
                </a:solidFill>
              </a:rPr>
              <a:t>all the levels of the tree are filled completely except the lowest level </a:t>
            </a:r>
            <a:r>
              <a:rPr lang="en-US" dirty="0"/>
              <a:t>nodes which are </a:t>
            </a:r>
            <a:r>
              <a:rPr lang="en-US" b="1" dirty="0">
                <a:solidFill>
                  <a:schemeClr val="accent6"/>
                </a:solidFill>
              </a:rPr>
              <a:t>filled from as left as possible</a:t>
            </a:r>
            <a:r>
              <a:rPr lang="en-US" dirty="0"/>
              <a:t>.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2158515" y="231714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3" name="Oval 62"/>
          <p:cNvSpPr/>
          <p:nvPr/>
        </p:nvSpPr>
        <p:spPr>
          <a:xfrm>
            <a:off x="1244115" y="307914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3149115" y="315534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5" name="Oval 64"/>
          <p:cNvSpPr/>
          <p:nvPr/>
        </p:nvSpPr>
        <p:spPr>
          <a:xfrm>
            <a:off x="482115" y="384114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6" name="Oval 65"/>
          <p:cNvSpPr/>
          <p:nvPr/>
        </p:nvSpPr>
        <p:spPr>
          <a:xfrm>
            <a:off x="1777515" y="399354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rot="5400000">
            <a:off x="1740855" y="2750762"/>
            <a:ext cx="4702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962901" y="3588962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2753601" y="2738060"/>
            <a:ext cx="489600" cy="504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 rot="16200000" flipH="1">
            <a:off x="1678278" y="3680225"/>
            <a:ext cx="4140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548915" y="2393348"/>
            <a:ext cx="533400" cy="1524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31180" y="2240948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75" name="Oval 74"/>
          <p:cNvSpPr/>
          <p:nvPr/>
        </p:nvSpPr>
        <p:spPr>
          <a:xfrm>
            <a:off x="2615715" y="399354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2992701" y="3754448"/>
            <a:ext cx="360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54397" y="244849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Oval 25"/>
          <p:cNvSpPr/>
          <p:nvPr/>
        </p:nvSpPr>
        <p:spPr>
          <a:xfrm>
            <a:off x="4839997" y="321049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6744997" y="328669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4077997" y="397249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Oval 28"/>
          <p:cNvSpPr/>
          <p:nvPr/>
        </p:nvSpPr>
        <p:spPr>
          <a:xfrm>
            <a:off x="5373397" y="412489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Oval 29"/>
          <p:cNvSpPr/>
          <p:nvPr/>
        </p:nvSpPr>
        <p:spPr>
          <a:xfrm>
            <a:off x="7278397" y="412489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 rot="5400000">
            <a:off x="5336737" y="2882111"/>
            <a:ext cx="4702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558783" y="3720311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349483" y="2869409"/>
            <a:ext cx="489600" cy="504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220560" y="3852974"/>
            <a:ext cx="3312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rot="16200000" flipH="1">
            <a:off x="5274160" y="3811574"/>
            <a:ext cx="4140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211597" y="412489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588583" y="3885797"/>
            <a:ext cx="360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864326" y="248037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8949926" y="324237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Oval 41"/>
          <p:cNvSpPr/>
          <p:nvPr/>
        </p:nvSpPr>
        <p:spPr>
          <a:xfrm>
            <a:off x="10854926" y="331857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Oval 42"/>
          <p:cNvSpPr/>
          <p:nvPr/>
        </p:nvSpPr>
        <p:spPr>
          <a:xfrm>
            <a:off x="8187926" y="400437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4" name="Oval 43"/>
          <p:cNvSpPr/>
          <p:nvPr/>
        </p:nvSpPr>
        <p:spPr>
          <a:xfrm>
            <a:off x="9483326" y="415677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44"/>
          <p:cNvSpPr/>
          <p:nvPr/>
        </p:nvSpPr>
        <p:spPr>
          <a:xfrm>
            <a:off x="11388326" y="415677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rot="5400000">
            <a:off x="9446666" y="2913990"/>
            <a:ext cx="4702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8668712" y="3752190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10459412" y="2901288"/>
            <a:ext cx="489600" cy="504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 rot="16200000" flipH="1">
            <a:off x="11330489" y="3884853"/>
            <a:ext cx="3312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rot="16200000" flipH="1">
            <a:off x="9384089" y="3843453"/>
            <a:ext cx="4140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93" y="4907948"/>
            <a:ext cx="854243" cy="79284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753" y="4920140"/>
            <a:ext cx="695471" cy="60038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49" y="5133984"/>
            <a:ext cx="854243" cy="6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3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3" grpId="0" animBg="1"/>
      <p:bldP spid="64" grpId="0" animBg="1"/>
      <p:bldP spid="65" grpId="0" animBg="1"/>
      <p:bldP spid="66" grpId="0" animBg="1"/>
      <p:bldP spid="74" grpId="0"/>
      <p:bldP spid="7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Binary </a:t>
            </a:r>
            <a:r>
              <a:rPr lang="en-US" dirty="0" smtClean="0"/>
              <a:t>Tree Vs</a:t>
            </a:r>
            <a:r>
              <a:rPr lang="en-US" dirty="0"/>
              <a:t>. </a:t>
            </a:r>
            <a:r>
              <a:rPr lang="en-US" dirty="0" smtClean="0"/>
              <a:t>Strict/Full </a:t>
            </a:r>
            <a:r>
              <a:rPr lang="en-US" dirty="0"/>
              <a:t>Binary Tree</a:t>
            </a:r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07801"/>
              </p:ext>
            </p:extLst>
          </p:nvPr>
        </p:nvGraphicFramePr>
        <p:xfrm>
          <a:off x="1" y="709119"/>
          <a:ext cx="12092472" cy="4854849"/>
        </p:xfrm>
        <a:graphic>
          <a:graphicData uri="http://schemas.openxmlformats.org/drawingml/2006/table">
            <a:tbl>
              <a:tblPr/>
              <a:tblGrid>
                <a:gridCol w="1976614">
                  <a:extLst>
                    <a:ext uri="{9D8B030D-6E8A-4147-A177-3AD203B41FA5}">
                      <a16:colId xmlns:a16="http://schemas.microsoft.com/office/drawing/2014/main" val="1334376901"/>
                    </a:ext>
                  </a:extLst>
                </a:gridCol>
                <a:gridCol w="4909377">
                  <a:extLst>
                    <a:ext uri="{9D8B030D-6E8A-4147-A177-3AD203B41FA5}">
                      <a16:colId xmlns:a16="http://schemas.microsoft.com/office/drawing/2014/main" val="1271509782"/>
                    </a:ext>
                  </a:extLst>
                </a:gridCol>
                <a:gridCol w="5206481">
                  <a:extLst>
                    <a:ext uri="{9D8B030D-6E8A-4147-A177-3AD203B41FA5}">
                      <a16:colId xmlns:a16="http://schemas.microsoft.com/office/drawing/2014/main" val="650483474"/>
                    </a:ext>
                  </a:extLst>
                </a:gridCol>
              </a:tblGrid>
              <a:tr h="44405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Feature</a:t>
                      </a:r>
                      <a:endParaRPr lang="en-IN" sz="2400" b="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Complete Binary Tree</a:t>
                      </a:r>
                      <a:endParaRPr lang="en-IN" sz="2400" b="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Strict/Full </a:t>
                      </a:r>
                      <a:r>
                        <a:rPr lang="en-IN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Binary Tree</a:t>
                      </a:r>
                      <a:endParaRPr lang="en-IN" sz="2400" b="0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19280"/>
                  </a:ext>
                </a:extLst>
              </a:tr>
              <a:tr h="93696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Definition</a:t>
                      </a:r>
                      <a:endParaRPr lang="en-IN" sz="2200" b="1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 binary tree where all levels are fully filled except possibly the last, which is </a:t>
                      </a:r>
                      <a:r>
                        <a:rPr lang="en-US" sz="22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filled from left to right.</a:t>
                      </a:r>
                      <a:endParaRPr lang="en-US" sz="2200" b="1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 binary tree where every node has </a:t>
                      </a:r>
                      <a:r>
                        <a:rPr lang="en-US" sz="22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either 0 or 2 children, no node has only one child.</a:t>
                      </a:r>
                      <a:endParaRPr lang="en-US" sz="2200" b="1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55252"/>
                  </a:ext>
                </a:extLst>
              </a:tr>
              <a:tr h="69716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i="0" u="none" strike="noStrike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Node Structure</a:t>
                      </a:r>
                      <a:endParaRPr lang="en-IN" sz="2200" b="1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Nodes can have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0, 1, or 2 children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with 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</a:t>
                      </a:r>
                      <a:r>
                        <a:rPr lang="en-US" sz="22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last level filled from left to right.</a:t>
                      </a:r>
                      <a:endParaRPr lang="en-US" sz="2200" b="1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Nodes have </a:t>
                      </a:r>
                      <a:r>
                        <a:rPr lang="en-US" sz="22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either 0 or 2 children, no node has only one child.</a:t>
                      </a:r>
                      <a:endParaRPr lang="en-US" sz="2200" b="1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675279"/>
                  </a:ext>
                </a:extLst>
              </a:tr>
              <a:tr h="69716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i="0" u="none" strike="noStrike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Leaf Nodes</a:t>
                      </a:r>
                      <a:endParaRPr lang="en-IN" sz="2200" b="1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leaf nodes are </a:t>
                      </a:r>
                      <a:r>
                        <a:rPr lang="en-US" sz="22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as left as possible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en-US" sz="2200" b="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leaf nodes are </a:t>
                      </a:r>
                      <a:r>
                        <a:rPr lang="en-US" sz="22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at the same level.</a:t>
                      </a:r>
                      <a:endParaRPr lang="en-US" sz="2200" b="1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888174"/>
                  </a:ext>
                </a:extLst>
              </a:tr>
              <a:tr h="69716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i="0" u="none" strike="noStrike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Internal Nodes</a:t>
                      </a:r>
                      <a:endParaRPr lang="en-IN" sz="2200" b="1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Internal nodes may have one or two children.</a:t>
                      </a:r>
                      <a:endParaRPr lang="en-US" sz="2200" b="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Internal nodes always have two children.</a:t>
                      </a:r>
                      <a:endParaRPr lang="en-US" sz="2200" b="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220808"/>
                  </a:ext>
                </a:extLst>
              </a:tr>
              <a:tr h="93696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Applications</a:t>
                      </a:r>
                      <a:endParaRPr lang="en-IN" sz="2200" b="1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Used in heaps, array representations of trees, and level-order traversal.</a:t>
                      </a:r>
                      <a:endParaRPr lang="en-US" sz="2200" b="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Used in expression trees, Huffman coding, and perfect 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balance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requirements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en-US" sz="2200" b="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52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/>
              <a:t>General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General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 general tree is a tree where each node may have </a:t>
            </a:r>
            <a:r>
              <a:rPr lang="en-US" dirty="0">
                <a:solidFill>
                  <a:srgbClr val="1D6FA9"/>
                </a:solidFill>
              </a:rPr>
              <a:t>zero or more sub tree.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1D6FA9"/>
                </a:solidFill>
              </a:rPr>
              <a:t>specialized case of a general tree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where each node may </a:t>
            </a:r>
            <a:r>
              <a:rPr lang="en-US" dirty="0">
                <a:solidFill>
                  <a:srgbClr val="1D6FA9"/>
                </a:solidFill>
              </a:rPr>
              <a:t>necessarily have 0, 1, or 2 sub-trees.</a:t>
            </a:r>
            <a:endParaRPr lang="en-US" dirty="0"/>
          </a:p>
          <a:p>
            <a:pPr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 general tree is </a:t>
            </a:r>
            <a:r>
              <a:rPr lang="en-US" dirty="0">
                <a:solidFill>
                  <a:srgbClr val="1D6FA9"/>
                </a:solidFill>
              </a:rPr>
              <a:t>highly structured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has </a:t>
            </a:r>
            <a:r>
              <a:rPr lang="en-US" dirty="0">
                <a:solidFill>
                  <a:srgbClr val="1D6FA9"/>
                </a:solidFill>
              </a:rPr>
              <a:t>3 sub-trees per node</a:t>
            </a:r>
            <a:r>
              <a:rPr lang="en-US" dirty="0"/>
              <a:t>, which is called a </a:t>
            </a:r>
            <a:r>
              <a:rPr lang="en-US" b="1" dirty="0">
                <a:solidFill>
                  <a:srgbClr val="C00000"/>
                </a:solidFill>
              </a:rPr>
              <a:t>Ternary Tree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9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endParaRPr lang="en-US" dirty="0"/>
          </a:p>
          <a:p>
            <a:pPr>
              <a:lnSpc>
                <a:spcPct val="110000"/>
              </a:lnSpc>
              <a:spcBef>
                <a:spcPts val="9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There is </a:t>
            </a:r>
            <a:r>
              <a:rPr lang="en-US" dirty="0">
                <a:solidFill>
                  <a:srgbClr val="1D6FA9"/>
                </a:solidFill>
              </a:rPr>
              <a:t>no upper limit </a:t>
            </a:r>
            <a:r>
              <a:rPr lang="en-US" dirty="0"/>
              <a:t>on the </a:t>
            </a:r>
            <a:r>
              <a:rPr lang="en-US" dirty="0">
                <a:solidFill>
                  <a:srgbClr val="1D6FA9"/>
                </a:solidFill>
              </a:rPr>
              <a:t>out-degree </a:t>
            </a:r>
            <a:r>
              <a:rPr lang="en-US" dirty="0"/>
              <a:t>of a node. </a:t>
            </a:r>
          </a:p>
          <a:p>
            <a:pPr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General trees are used to </a:t>
            </a:r>
            <a:r>
              <a:rPr lang="en-US" dirty="0">
                <a:solidFill>
                  <a:srgbClr val="1D6FA9"/>
                </a:solidFill>
              </a:rPr>
              <a:t>model applications such as file systems</a:t>
            </a:r>
            <a:r>
              <a:rPr lang="en-US" dirty="0"/>
              <a:t>. </a:t>
            </a:r>
          </a:p>
        </p:txBody>
      </p:sp>
      <p:sp>
        <p:nvSpPr>
          <p:cNvPr id="25" name="Oval 24"/>
          <p:cNvSpPr/>
          <p:nvPr/>
        </p:nvSpPr>
        <p:spPr>
          <a:xfrm>
            <a:off x="5477435" y="28528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Oval 25"/>
          <p:cNvSpPr/>
          <p:nvPr/>
        </p:nvSpPr>
        <p:spPr>
          <a:xfrm>
            <a:off x="2810435" y="38434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8373035" y="38434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2200835" y="46816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Oval 28"/>
          <p:cNvSpPr/>
          <p:nvPr/>
        </p:nvSpPr>
        <p:spPr>
          <a:xfrm>
            <a:off x="3343835" y="47578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Oval 29"/>
          <p:cNvSpPr/>
          <p:nvPr/>
        </p:nvSpPr>
        <p:spPr>
          <a:xfrm>
            <a:off x="8906435" y="46816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1" name="Straight Connector 30"/>
          <p:cNvCxnSpPr>
            <a:stCxn id="25" idx="2"/>
            <a:endCxn id="26" idx="7"/>
          </p:cNvCxnSpPr>
          <p:nvPr/>
        </p:nvCxnSpPr>
        <p:spPr>
          <a:xfrm rot="10800000" flipV="1">
            <a:off x="3330761" y="3157639"/>
            <a:ext cx="2146674" cy="775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543735" y="4367767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5" idx="6"/>
            <a:endCxn id="27" idx="1"/>
          </p:cNvCxnSpPr>
          <p:nvPr/>
        </p:nvCxnSpPr>
        <p:spPr>
          <a:xfrm>
            <a:off x="6087035" y="3157639"/>
            <a:ext cx="2375274" cy="775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5"/>
          </p:cNvCxnSpPr>
          <p:nvPr/>
        </p:nvCxnSpPr>
        <p:spPr>
          <a:xfrm rot="16200000" flipH="1">
            <a:off x="8855261" y="4401865"/>
            <a:ext cx="3178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5"/>
          </p:cNvCxnSpPr>
          <p:nvPr/>
        </p:nvCxnSpPr>
        <p:spPr>
          <a:xfrm rot="16200000" flipH="1">
            <a:off x="3254561" y="4439965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39635" y="46816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8220635" y="4453039"/>
            <a:ext cx="381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53635" y="39958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4791635" y="47578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0" name="Oval 39"/>
          <p:cNvSpPr/>
          <p:nvPr/>
        </p:nvSpPr>
        <p:spPr>
          <a:xfrm>
            <a:off x="6100109" y="484711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5250407" y="4498639"/>
            <a:ext cx="396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6010835" y="4558268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592529" y="3728345"/>
            <a:ext cx="533400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/>
              <a:t>Conversion of General Tree to Binary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Conversion of General Tree to Binary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Rules to Convert General Tree to Binary Tree: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1D6FA9"/>
                </a:solidFill>
              </a:rPr>
              <a:t>root of the general tree </a:t>
            </a:r>
            <a:r>
              <a:rPr lang="en-US" sz="2200" dirty="0">
                <a:solidFill>
                  <a:srgbClr val="1D6FA9"/>
                </a:solidFill>
              </a:rPr>
              <a:t>= </a:t>
            </a:r>
            <a:r>
              <a:rPr lang="en-US" sz="2200" b="1" dirty="0">
                <a:solidFill>
                  <a:srgbClr val="1D6FA9"/>
                </a:solidFill>
              </a:rPr>
              <a:t>Root node of the binary tree</a:t>
            </a:r>
            <a:r>
              <a:rPr lang="en-US" sz="2200" dirty="0"/>
              <a:t>. 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The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</a:rPr>
              <a:t>Left child </a:t>
            </a:r>
            <a:r>
              <a:rPr lang="en-US" sz="2200" dirty="0"/>
              <a:t>of a node in the </a:t>
            </a:r>
            <a:r>
              <a:rPr lang="en-US" sz="2200" dirty="0">
                <a:solidFill>
                  <a:srgbClr val="1D6FA9"/>
                </a:solidFill>
              </a:rPr>
              <a:t>binary tree = leftmost child </a:t>
            </a:r>
            <a:r>
              <a:rPr lang="en-US" sz="2200" dirty="0"/>
              <a:t>of the node in the </a:t>
            </a:r>
            <a:r>
              <a:rPr lang="en-US" sz="2200" dirty="0">
                <a:solidFill>
                  <a:srgbClr val="1D6FA9"/>
                </a:solidFill>
              </a:rPr>
              <a:t>general tree</a:t>
            </a:r>
            <a:r>
              <a:rPr lang="en-US" sz="2200" dirty="0"/>
              <a:t>. 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The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</a:rPr>
              <a:t>Right child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of a node in the </a:t>
            </a:r>
            <a:r>
              <a:rPr lang="en-US" sz="2200" dirty="0">
                <a:solidFill>
                  <a:srgbClr val="1D6FA9"/>
                </a:solidFill>
              </a:rPr>
              <a:t>binary tree = Right sibling </a:t>
            </a:r>
            <a:r>
              <a:rPr lang="en-US" sz="2200" dirty="0"/>
              <a:t>of the node in the </a:t>
            </a:r>
            <a:r>
              <a:rPr lang="en-US" sz="2200" dirty="0">
                <a:solidFill>
                  <a:srgbClr val="1D6FA9"/>
                </a:solidFill>
              </a:rPr>
              <a:t>general tree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1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634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222046"/>
            <a:ext cx="8071440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ysClr val="windowText" lastClr="000000"/>
                </a:solidFill>
              </a:rPr>
              <a:t>Topics to be covered</a:t>
            </a:r>
          </a:p>
          <a:p>
            <a:endParaRPr lang="en-US" sz="2000" b="1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of Non-Linear Data Structure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Graph Notations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General </a:t>
            </a:r>
            <a:r>
              <a:rPr lang="en-IN" sz="2000" dirty="0"/>
              <a:t>Tree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Conversion of General Tree to Binary </a:t>
            </a:r>
            <a:r>
              <a:rPr lang="en-US" sz="2000" dirty="0" smtClean="0"/>
              <a:t>Tree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Conversion of </a:t>
            </a:r>
            <a:r>
              <a:rPr lang="en-US" sz="2000" dirty="0" smtClean="0"/>
              <a:t>Forest to </a:t>
            </a:r>
            <a:r>
              <a:rPr lang="en-US" sz="2000" dirty="0"/>
              <a:t>Binary </a:t>
            </a:r>
            <a:r>
              <a:rPr lang="en-US" sz="2000" dirty="0" smtClean="0"/>
              <a:t>Tree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Binary </a:t>
            </a:r>
            <a:r>
              <a:rPr lang="en-US" sz="2000" dirty="0"/>
              <a:t>Search Tree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Binary Search Tree Operations-Insertion, Deletion, Searching, </a:t>
            </a:r>
            <a:r>
              <a:rPr lang="en-US" sz="2000" dirty="0" smtClean="0"/>
              <a:t>Traversal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Tree Traversal - Preorder, </a:t>
            </a:r>
            <a:r>
              <a:rPr lang="en-US" sz="2000" dirty="0" err="1"/>
              <a:t>Inorder</a:t>
            </a:r>
            <a:r>
              <a:rPr lang="en-US" sz="2000" dirty="0"/>
              <a:t>, </a:t>
            </a:r>
            <a:r>
              <a:rPr lang="en-US" sz="2000" dirty="0" err="1" smtClean="0"/>
              <a:t>Postorder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Application of </a:t>
            </a:r>
            <a:r>
              <a:rPr lang="en-IN" sz="2000" dirty="0" smtClean="0"/>
              <a:t>Tree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89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Convert any tree to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Tree can be Uniquely represented by binary tree</a:t>
            </a:r>
          </a:p>
          <a:p>
            <a:r>
              <a:rPr lang="en-IN" dirty="0" smtClean="0"/>
              <a:t>Let’s have an example to convert given tree into binary tree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3379" y="2270886"/>
            <a:ext cx="4203389" cy="3596089"/>
            <a:chOff x="380999" y="990599"/>
            <a:chExt cx="3141514" cy="2687632"/>
          </a:xfrm>
        </p:grpSpPr>
        <p:sp>
          <p:nvSpPr>
            <p:cNvPr id="5" name="Oval 4"/>
            <p:cNvSpPr/>
            <p:nvPr/>
          </p:nvSpPr>
          <p:spPr>
            <a:xfrm>
              <a:off x="1808440" y="990599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41639" y="1676508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84690" y="1652766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099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050640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06133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594740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782749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142999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145835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15" name="Straight Arrow Connector 14"/>
            <p:cNvCxnSpPr>
              <a:stCxn id="6" idx="3"/>
              <a:endCxn id="8" idx="0"/>
            </p:cNvCxnSpPr>
            <p:nvPr/>
          </p:nvCxnSpPr>
          <p:spPr>
            <a:xfrm flipH="1">
              <a:off x="569338" y="1998023"/>
              <a:ext cx="227464" cy="4865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7"/>
            </p:cNvCxnSpPr>
            <p:nvPr/>
          </p:nvCxnSpPr>
          <p:spPr>
            <a:xfrm flipH="1">
              <a:off x="1063153" y="1312114"/>
              <a:ext cx="800450" cy="4195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5"/>
              <a:endCxn id="7" idx="1"/>
            </p:cNvCxnSpPr>
            <p:nvPr/>
          </p:nvCxnSpPr>
          <p:spPr>
            <a:xfrm>
              <a:off x="2129955" y="1312114"/>
              <a:ext cx="509898" cy="39581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9" idx="0"/>
            </p:cNvCxnSpPr>
            <p:nvPr/>
          </p:nvCxnSpPr>
          <p:spPr>
            <a:xfrm>
              <a:off x="1063153" y="1998023"/>
              <a:ext cx="175826" cy="47887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0" idx="0"/>
            </p:cNvCxnSpPr>
            <p:nvPr/>
          </p:nvCxnSpPr>
          <p:spPr>
            <a:xfrm flipH="1">
              <a:off x="2249678" y="1974281"/>
              <a:ext cx="390175" cy="51029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11" idx="0"/>
            </p:cNvCxnSpPr>
            <p:nvPr/>
          </p:nvCxnSpPr>
          <p:spPr>
            <a:xfrm>
              <a:off x="2773029" y="2029444"/>
              <a:ext cx="10050" cy="45513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2" idx="0"/>
            </p:cNvCxnSpPr>
            <p:nvPr/>
          </p:nvCxnSpPr>
          <p:spPr>
            <a:xfrm flipH="1">
              <a:off x="1971088" y="2806090"/>
              <a:ext cx="145414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4"/>
              <a:endCxn id="13" idx="0"/>
            </p:cNvCxnSpPr>
            <p:nvPr/>
          </p:nvCxnSpPr>
          <p:spPr>
            <a:xfrm>
              <a:off x="1238979" y="2853573"/>
              <a:ext cx="92359" cy="4479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  <a:endCxn id="14" idx="0"/>
            </p:cNvCxnSpPr>
            <p:nvPr/>
          </p:nvCxnSpPr>
          <p:spPr>
            <a:xfrm>
              <a:off x="2906205" y="1974281"/>
              <a:ext cx="427969" cy="50261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330596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25" name="Straight Arrow Connector 24"/>
            <p:cNvCxnSpPr>
              <a:stCxn id="10" idx="5"/>
              <a:endCxn id="24" idx="0"/>
            </p:cNvCxnSpPr>
            <p:nvPr/>
          </p:nvCxnSpPr>
          <p:spPr>
            <a:xfrm>
              <a:off x="2382854" y="2806090"/>
              <a:ext cx="136082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4756356" y="211328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4756356" y="3135256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6301670" y="312929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Oval 29"/>
          <p:cNvSpPr/>
          <p:nvPr/>
        </p:nvSpPr>
        <p:spPr>
          <a:xfrm>
            <a:off x="4756356" y="428521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5581366" y="4276571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6301670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3" name="Oval 32"/>
          <p:cNvSpPr/>
          <p:nvPr/>
        </p:nvSpPr>
        <p:spPr>
          <a:xfrm>
            <a:off x="719826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4" name="Oval 33"/>
          <p:cNvSpPr/>
          <p:nvPr/>
        </p:nvSpPr>
        <p:spPr>
          <a:xfrm>
            <a:off x="6301670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5" name="Oval 34"/>
          <p:cNvSpPr/>
          <p:nvPr/>
        </p:nvSpPr>
        <p:spPr>
          <a:xfrm>
            <a:off x="5581366" y="5384819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804802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7" name="Straight Arrow Connector 36"/>
          <p:cNvCxnSpPr>
            <a:stCxn id="28" idx="4"/>
            <a:endCxn id="30" idx="0"/>
          </p:cNvCxnSpPr>
          <p:nvPr/>
        </p:nvCxnSpPr>
        <p:spPr>
          <a:xfrm>
            <a:off x="5008356" y="3639256"/>
            <a:ext cx="0" cy="6459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4"/>
            <a:endCxn id="28" idx="0"/>
          </p:cNvCxnSpPr>
          <p:nvPr/>
        </p:nvCxnSpPr>
        <p:spPr>
          <a:xfrm>
            <a:off x="5008356" y="2617280"/>
            <a:ext cx="0" cy="5179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29" idx="2"/>
          </p:cNvCxnSpPr>
          <p:nvPr/>
        </p:nvCxnSpPr>
        <p:spPr>
          <a:xfrm flipV="1">
            <a:off x="5260356" y="3381292"/>
            <a:ext cx="1041314" cy="59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5260356" y="4528571"/>
            <a:ext cx="321010" cy="8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2" idx="0"/>
          </p:cNvCxnSpPr>
          <p:nvPr/>
        </p:nvCxnSpPr>
        <p:spPr>
          <a:xfrm>
            <a:off x="6553670" y="3633292"/>
            <a:ext cx="0" cy="6700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  <a:endCxn id="33" idx="2"/>
          </p:cNvCxnSpPr>
          <p:nvPr/>
        </p:nvCxnSpPr>
        <p:spPr>
          <a:xfrm>
            <a:off x="6805670" y="4555304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4"/>
            <a:endCxn id="34" idx="0"/>
          </p:cNvCxnSpPr>
          <p:nvPr/>
        </p:nvCxnSpPr>
        <p:spPr>
          <a:xfrm>
            <a:off x="6553670" y="4807304"/>
            <a:ext cx="0" cy="573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5" idx="0"/>
          </p:cNvCxnSpPr>
          <p:nvPr/>
        </p:nvCxnSpPr>
        <p:spPr>
          <a:xfrm>
            <a:off x="5833366" y="4780571"/>
            <a:ext cx="0" cy="6042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6"/>
            <a:endCxn id="36" idx="2"/>
          </p:cNvCxnSpPr>
          <p:nvPr/>
        </p:nvCxnSpPr>
        <p:spPr>
          <a:xfrm>
            <a:off x="7702268" y="4555304"/>
            <a:ext cx="34576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198268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47" name="Straight Arrow Connector 46"/>
          <p:cNvCxnSpPr>
            <a:stCxn id="34" idx="6"/>
            <a:endCxn id="46" idx="2"/>
          </p:cNvCxnSpPr>
          <p:nvPr/>
        </p:nvCxnSpPr>
        <p:spPr>
          <a:xfrm>
            <a:off x="6805670" y="5632945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994343" y="1798382"/>
            <a:ext cx="3018644" cy="4026721"/>
            <a:chOff x="228600" y="990600"/>
            <a:chExt cx="3018644" cy="4026721"/>
          </a:xfrm>
        </p:grpSpPr>
        <p:sp>
          <p:nvSpPr>
            <p:cNvPr id="49" name="Oval 48"/>
            <p:cNvSpPr/>
            <p:nvPr/>
          </p:nvSpPr>
          <p:spPr>
            <a:xfrm>
              <a:off x="1808440" y="990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41640" y="1676509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253932" y="24384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28600" y="2484576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09600" y="3276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1696804" y="307934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2362244" y="3771497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275040" y="3793472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28600" y="4038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743244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59" name="Straight Arrow Connector 58"/>
            <p:cNvCxnSpPr>
              <a:stCxn id="50" idx="3"/>
              <a:endCxn id="52" idx="0"/>
            </p:cNvCxnSpPr>
            <p:nvPr/>
          </p:nvCxnSpPr>
          <p:spPr>
            <a:xfrm flipH="1">
              <a:off x="480600" y="2106700"/>
              <a:ext cx="334849" cy="37787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3"/>
              <a:endCxn id="50" idx="7"/>
            </p:cNvCxnSpPr>
            <p:nvPr/>
          </p:nvCxnSpPr>
          <p:spPr>
            <a:xfrm flipH="1">
              <a:off x="1171831" y="1420791"/>
              <a:ext cx="710418" cy="329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0" idx="5"/>
              <a:endCxn id="51" idx="1"/>
            </p:cNvCxnSpPr>
            <p:nvPr/>
          </p:nvCxnSpPr>
          <p:spPr>
            <a:xfrm>
              <a:off x="1171831" y="2106700"/>
              <a:ext cx="1155910" cy="4055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2" idx="5"/>
              <a:endCxn id="53" idx="0"/>
            </p:cNvCxnSpPr>
            <p:nvPr/>
          </p:nvCxnSpPr>
          <p:spPr>
            <a:xfrm>
              <a:off x="658791" y="2914767"/>
              <a:ext cx="202809" cy="3618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1" idx="3"/>
              <a:endCxn id="54" idx="0"/>
            </p:cNvCxnSpPr>
            <p:nvPr/>
          </p:nvCxnSpPr>
          <p:spPr>
            <a:xfrm flipH="1">
              <a:off x="1948804" y="2868591"/>
              <a:ext cx="378937" cy="21075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4" idx="5"/>
              <a:endCxn id="55" idx="0"/>
            </p:cNvCxnSpPr>
            <p:nvPr/>
          </p:nvCxnSpPr>
          <p:spPr>
            <a:xfrm>
              <a:off x="2126995" y="3509532"/>
              <a:ext cx="487249" cy="26196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3"/>
              <a:endCxn id="56" idx="0"/>
            </p:cNvCxnSpPr>
            <p:nvPr/>
          </p:nvCxnSpPr>
          <p:spPr>
            <a:xfrm flipH="1">
              <a:off x="1527040" y="3509532"/>
              <a:ext cx="243573" cy="28394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3"/>
              <a:endCxn id="57" idx="0"/>
            </p:cNvCxnSpPr>
            <p:nvPr/>
          </p:nvCxnSpPr>
          <p:spPr>
            <a:xfrm flipH="1">
              <a:off x="480600" y="3706791"/>
              <a:ext cx="202809" cy="3318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5"/>
              <a:endCxn id="58" idx="0"/>
            </p:cNvCxnSpPr>
            <p:nvPr/>
          </p:nvCxnSpPr>
          <p:spPr>
            <a:xfrm>
              <a:off x="2792435" y="4201688"/>
              <a:ext cx="202809" cy="3116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688286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69" name="Straight Arrow Connector 68"/>
            <p:cNvCxnSpPr>
              <a:stCxn id="56" idx="5"/>
              <a:endCxn id="68" idx="0"/>
            </p:cNvCxnSpPr>
            <p:nvPr/>
          </p:nvCxnSpPr>
          <p:spPr>
            <a:xfrm>
              <a:off x="1705231" y="4223663"/>
              <a:ext cx="235055" cy="2896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8780929" y="1922929"/>
            <a:ext cx="0" cy="457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of General Tree to Binary Tree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7126329" y="257186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7126329" y="359384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8671643" y="3587876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7126329" y="4743796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7951339" y="473515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8671643" y="4761888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9568241" y="4761888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25" idx="4"/>
            <a:endCxn id="27" idx="0"/>
          </p:cNvCxnSpPr>
          <p:nvPr/>
        </p:nvCxnSpPr>
        <p:spPr>
          <a:xfrm>
            <a:off x="7378329" y="4097840"/>
            <a:ext cx="0" cy="6459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4"/>
            <a:endCxn id="25" idx="0"/>
          </p:cNvCxnSpPr>
          <p:nvPr/>
        </p:nvCxnSpPr>
        <p:spPr>
          <a:xfrm>
            <a:off x="7378329" y="3075864"/>
            <a:ext cx="0" cy="5179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6"/>
            <a:endCxn id="26" idx="2"/>
          </p:cNvCxnSpPr>
          <p:nvPr/>
        </p:nvCxnSpPr>
        <p:spPr>
          <a:xfrm flipV="1">
            <a:off x="7630329" y="3839876"/>
            <a:ext cx="1041314" cy="59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28" idx="2"/>
          </p:cNvCxnSpPr>
          <p:nvPr/>
        </p:nvCxnSpPr>
        <p:spPr>
          <a:xfrm flipV="1">
            <a:off x="7630329" y="4987155"/>
            <a:ext cx="321010" cy="8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4"/>
            <a:endCxn id="29" idx="0"/>
          </p:cNvCxnSpPr>
          <p:nvPr/>
        </p:nvCxnSpPr>
        <p:spPr>
          <a:xfrm>
            <a:off x="8923643" y="4091876"/>
            <a:ext cx="0" cy="6700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0" idx="2"/>
          </p:cNvCxnSpPr>
          <p:nvPr/>
        </p:nvCxnSpPr>
        <p:spPr>
          <a:xfrm>
            <a:off x="9175643" y="5013888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214994" y="3589831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 flipV="1">
            <a:off x="9173680" y="3841831"/>
            <a:ext cx="1041314" cy="59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0247361" y="475411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11143959" y="475411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</a:t>
            </a:r>
            <a:endParaRPr lang="en-US" b="1" dirty="0"/>
          </a:p>
        </p:txBody>
      </p:sp>
      <p:cxnSp>
        <p:nvCxnSpPr>
          <p:cNvPr id="53" name="Straight Arrow Connector 52"/>
          <p:cNvCxnSpPr>
            <a:endCxn id="51" idx="0"/>
          </p:cNvCxnSpPr>
          <p:nvPr/>
        </p:nvCxnSpPr>
        <p:spPr>
          <a:xfrm>
            <a:off x="10499361" y="4084100"/>
            <a:ext cx="0" cy="6700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6"/>
            <a:endCxn id="52" idx="2"/>
          </p:cNvCxnSpPr>
          <p:nvPr/>
        </p:nvCxnSpPr>
        <p:spPr>
          <a:xfrm>
            <a:off x="10751361" y="5006112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1142105" y="592812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</a:t>
            </a:r>
            <a:endParaRPr lang="en-US" b="1" dirty="0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>
            <a:off x="11394105" y="5258112"/>
            <a:ext cx="0" cy="6700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0" y="1268921"/>
            <a:ext cx="6435151" cy="2939183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6802086" y="1356880"/>
            <a:ext cx="0" cy="457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97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9" grpId="0" animBg="1"/>
      <p:bldP spid="51" grpId="0" animBg="1"/>
      <p:bldP spid="52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of General Tree to Binary Tree</a:t>
            </a:r>
          </a:p>
        </p:txBody>
      </p:sp>
      <p:sp>
        <p:nvSpPr>
          <p:cNvPr id="86" name="Oval 85"/>
          <p:cNvSpPr/>
          <p:nvPr/>
        </p:nvSpPr>
        <p:spPr>
          <a:xfrm>
            <a:off x="9644820" y="2971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6" name="Oval 105"/>
          <p:cNvSpPr/>
          <p:nvPr/>
        </p:nvSpPr>
        <p:spPr>
          <a:xfrm>
            <a:off x="10649934" y="1066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Oval 106"/>
          <p:cNvSpPr/>
          <p:nvPr/>
        </p:nvSpPr>
        <p:spPr>
          <a:xfrm>
            <a:off x="9964134" y="1828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8" name="Straight Connector 107"/>
          <p:cNvCxnSpPr/>
          <p:nvPr/>
        </p:nvCxnSpPr>
        <p:spPr>
          <a:xfrm rot="5400000">
            <a:off x="10355106" y="1512972"/>
            <a:ext cx="360000" cy="324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cxnSpLocks/>
          </p:cNvCxnSpPr>
          <p:nvPr/>
        </p:nvCxnSpPr>
        <p:spPr>
          <a:xfrm rot="10800000" flipV="1">
            <a:off x="9568134" y="2148114"/>
            <a:ext cx="396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9049734" y="2362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1" name="Oval 110"/>
          <p:cNvSpPr/>
          <p:nvPr/>
        </p:nvSpPr>
        <p:spPr>
          <a:xfrm>
            <a:off x="10649934" y="2590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2" name="Straight Connector 111"/>
          <p:cNvCxnSpPr/>
          <p:nvPr/>
        </p:nvCxnSpPr>
        <p:spPr>
          <a:xfrm rot="16200000" flipH="1">
            <a:off x="10494048" y="2294532"/>
            <a:ext cx="360000" cy="324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9909648" y="3146028"/>
            <a:ext cx="900000" cy="762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9659334" y="39624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6" name="Oval 115"/>
          <p:cNvSpPr/>
          <p:nvPr/>
        </p:nvSpPr>
        <p:spPr>
          <a:xfrm>
            <a:off x="11382906" y="3429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7" name="Straight Connector 116"/>
          <p:cNvCxnSpPr>
            <a:cxnSpLocks/>
          </p:cNvCxnSpPr>
          <p:nvPr/>
        </p:nvCxnSpPr>
        <p:spPr>
          <a:xfrm rot="16200000" flipH="1">
            <a:off x="11149269" y="3119163"/>
            <a:ext cx="378000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11297634" y="4000500"/>
            <a:ext cx="2286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0864020" y="4114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23" name="Straight Connector 122"/>
          <p:cNvCxnSpPr/>
          <p:nvPr/>
        </p:nvCxnSpPr>
        <p:spPr>
          <a:xfrm rot="16200000" flipH="1">
            <a:off x="11297634" y="4715328"/>
            <a:ext cx="2286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1397420" y="48006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27" name="Straight Connector 126"/>
          <p:cNvCxnSpPr/>
          <p:nvPr/>
        </p:nvCxnSpPr>
        <p:spPr>
          <a:xfrm rot="10800000" flipV="1">
            <a:off x="11213934" y="5119914"/>
            <a:ext cx="198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10635420" y="51054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131" name="Straight Connector 130"/>
          <p:cNvCxnSpPr>
            <a:cxnSpLocks/>
          </p:cNvCxnSpPr>
          <p:nvPr/>
        </p:nvCxnSpPr>
        <p:spPr>
          <a:xfrm rot="16200000" flipH="1">
            <a:off x="9564597" y="2891577"/>
            <a:ext cx="176400" cy="165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10113762" y="4525686"/>
            <a:ext cx="216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0131048" y="466271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8758403" y="1219578"/>
            <a:ext cx="0" cy="457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1933">
            <a:off x="4643483" y="1782912"/>
            <a:ext cx="4535817" cy="39017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9" y="1371600"/>
            <a:ext cx="3986213" cy="3429000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>
            <a:off x="4618722" y="1371600"/>
            <a:ext cx="0" cy="457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0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06" grpId="0" animBg="1"/>
      <p:bldP spid="107" grpId="0" animBg="1"/>
      <p:bldP spid="110" grpId="0" animBg="1"/>
      <p:bldP spid="111" grpId="0" animBg="1"/>
      <p:bldP spid="115" grpId="0" animBg="1"/>
      <p:bldP spid="116" grpId="0" animBg="1"/>
      <p:bldP spid="121" grpId="0" animBg="1"/>
      <p:bldP spid="124" grpId="0" animBg="1"/>
      <p:bldP spid="128" grpId="0" animBg="1"/>
      <p:bldP spid="1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/>
              <a:t>Conversion of </a:t>
            </a:r>
            <a:r>
              <a:rPr lang="en-US" dirty="0" smtClean="0"/>
              <a:t>Forest to </a:t>
            </a:r>
            <a:r>
              <a:rPr lang="en-US" dirty="0"/>
              <a:t>Binary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of </a:t>
            </a:r>
            <a:r>
              <a:rPr lang="en-US" dirty="0" smtClean="0"/>
              <a:t>Forest to </a:t>
            </a:r>
            <a:r>
              <a:rPr lang="en-US" dirty="0"/>
              <a:t>Binary Tree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482799" y="1044022"/>
            <a:ext cx="2661600" cy="2608022"/>
            <a:chOff x="5595722" y="845269"/>
            <a:chExt cx="2414451" cy="2098191"/>
          </a:xfrm>
        </p:grpSpPr>
        <p:sp>
          <p:nvSpPr>
            <p:cNvPr id="29" name="Oval 28"/>
            <p:cNvSpPr/>
            <p:nvPr/>
          </p:nvSpPr>
          <p:spPr>
            <a:xfrm>
              <a:off x="6781800" y="8452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7500722" y="1683578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6129122" y="16834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7500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595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65863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35" name="Straight Arrow Connector 34"/>
            <p:cNvCxnSpPr>
              <a:stCxn id="30" idx="4"/>
              <a:endCxn id="32" idx="0"/>
            </p:cNvCxnSpPr>
            <p:nvPr/>
          </p:nvCxnSpPr>
          <p:spPr>
            <a:xfrm>
              <a:off x="7755447" y="2135393"/>
              <a:ext cx="0" cy="3562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9" idx="5"/>
              <a:endCxn id="30" idx="0"/>
            </p:cNvCxnSpPr>
            <p:nvPr/>
          </p:nvCxnSpPr>
          <p:spPr>
            <a:xfrm>
              <a:off x="7216644" y="1230918"/>
              <a:ext cx="538803" cy="45266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3"/>
              <a:endCxn id="31" idx="0"/>
            </p:cNvCxnSpPr>
            <p:nvPr/>
          </p:nvCxnSpPr>
          <p:spPr>
            <a:xfrm flipH="1">
              <a:off x="6383848" y="1230918"/>
              <a:ext cx="472560" cy="4525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1" idx="3"/>
              <a:endCxn id="33" idx="0"/>
            </p:cNvCxnSpPr>
            <p:nvPr/>
          </p:nvCxnSpPr>
          <p:spPr>
            <a:xfrm flipH="1">
              <a:off x="5850448" y="2069118"/>
              <a:ext cx="3532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1" idx="5"/>
              <a:endCxn id="34" idx="0"/>
            </p:cNvCxnSpPr>
            <p:nvPr/>
          </p:nvCxnSpPr>
          <p:spPr>
            <a:xfrm>
              <a:off x="6563966" y="2069118"/>
              <a:ext cx="2770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54113" y="1044020"/>
            <a:ext cx="2632151" cy="2448509"/>
            <a:chOff x="6172199" y="997668"/>
            <a:chExt cx="2231288" cy="1821784"/>
          </a:xfrm>
        </p:grpSpPr>
        <p:sp>
          <p:nvSpPr>
            <p:cNvPr id="41" name="Oval 40"/>
            <p:cNvSpPr/>
            <p:nvPr/>
          </p:nvSpPr>
          <p:spPr>
            <a:xfrm>
              <a:off x="6850194" y="99766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6172199" y="168357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7489680" y="1659834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6172199" y="2401600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7218225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7927416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48" name="Straight Arrow Connector 47"/>
            <p:cNvCxnSpPr>
              <a:stCxn id="42" idx="4"/>
              <a:endCxn id="44" idx="0"/>
            </p:cNvCxnSpPr>
            <p:nvPr/>
          </p:nvCxnSpPr>
          <p:spPr>
            <a:xfrm>
              <a:off x="6410235" y="2101430"/>
              <a:ext cx="0" cy="3001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1" idx="3"/>
              <a:endCxn id="42" idx="0"/>
            </p:cNvCxnSpPr>
            <p:nvPr/>
          </p:nvCxnSpPr>
          <p:spPr>
            <a:xfrm flipH="1">
              <a:off x="6410235" y="1354327"/>
              <a:ext cx="509678" cy="3292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1" idx="5"/>
              <a:endCxn id="43" idx="0"/>
            </p:cNvCxnSpPr>
            <p:nvPr/>
          </p:nvCxnSpPr>
          <p:spPr>
            <a:xfrm>
              <a:off x="7256546" y="1354327"/>
              <a:ext cx="471170" cy="3055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3" idx="3"/>
              <a:endCxn id="46" idx="0"/>
            </p:cNvCxnSpPr>
            <p:nvPr/>
          </p:nvCxnSpPr>
          <p:spPr>
            <a:xfrm flipH="1">
              <a:off x="7456260" y="2016493"/>
              <a:ext cx="10313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3" idx="5"/>
              <a:endCxn id="47" idx="0"/>
            </p:cNvCxnSpPr>
            <p:nvPr/>
          </p:nvCxnSpPr>
          <p:spPr>
            <a:xfrm>
              <a:off x="7896033" y="2016493"/>
              <a:ext cx="26941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3818974" y="410546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54" name="Oval 53"/>
          <p:cNvSpPr/>
          <p:nvPr/>
        </p:nvSpPr>
        <p:spPr>
          <a:xfrm>
            <a:off x="5723974" y="494366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55" name="Oval 54"/>
          <p:cNvSpPr/>
          <p:nvPr/>
        </p:nvSpPr>
        <p:spPr>
          <a:xfrm>
            <a:off x="3829929" y="494366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56" name="Oval 55"/>
          <p:cNvSpPr/>
          <p:nvPr/>
        </p:nvSpPr>
        <p:spPr>
          <a:xfrm>
            <a:off x="5721040" y="576205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57" name="Oval 56"/>
          <p:cNvSpPr/>
          <p:nvPr/>
        </p:nvSpPr>
        <p:spPr>
          <a:xfrm>
            <a:off x="3823479" y="576205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58" name="Oval 57"/>
          <p:cNvSpPr/>
          <p:nvPr/>
        </p:nvSpPr>
        <p:spPr>
          <a:xfrm>
            <a:off x="4809574" y="575184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59" name="Straight Arrow Connector 58"/>
          <p:cNvCxnSpPr>
            <a:stCxn id="54" idx="4"/>
            <a:endCxn id="56" idx="0"/>
          </p:cNvCxnSpPr>
          <p:nvPr/>
        </p:nvCxnSpPr>
        <p:spPr>
          <a:xfrm flipH="1">
            <a:off x="6001840" y="5505269"/>
            <a:ext cx="2934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6"/>
            <a:endCxn id="54" idx="2"/>
          </p:cNvCxnSpPr>
          <p:nvPr/>
        </p:nvCxnSpPr>
        <p:spPr>
          <a:xfrm>
            <a:off x="4391529" y="5224469"/>
            <a:ext cx="1332445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4"/>
            <a:endCxn id="55" idx="0"/>
          </p:cNvCxnSpPr>
          <p:nvPr/>
        </p:nvCxnSpPr>
        <p:spPr>
          <a:xfrm>
            <a:off x="4099774" y="4667069"/>
            <a:ext cx="10955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4"/>
            <a:endCxn id="57" idx="0"/>
          </p:cNvCxnSpPr>
          <p:nvPr/>
        </p:nvCxnSpPr>
        <p:spPr>
          <a:xfrm flipH="1">
            <a:off x="4104279" y="5505269"/>
            <a:ext cx="6450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7" idx="6"/>
            <a:endCxn id="58" idx="2"/>
          </p:cNvCxnSpPr>
          <p:nvPr/>
        </p:nvCxnSpPr>
        <p:spPr>
          <a:xfrm flipV="1">
            <a:off x="4385079" y="6032645"/>
            <a:ext cx="424495" cy="102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14091" y="410546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65" name="Oval 64"/>
          <p:cNvSpPr/>
          <p:nvPr/>
        </p:nvSpPr>
        <p:spPr>
          <a:xfrm>
            <a:off x="614091" y="494366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66" name="Oval 65"/>
          <p:cNvSpPr/>
          <p:nvPr/>
        </p:nvSpPr>
        <p:spPr>
          <a:xfrm>
            <a:off x="1631837" y="494366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67" name="Oval 66"/>
          <p:cNvSpPr/>
          <p:nvPr/>
        </p:nvSpPr>
        <p:spPr>
          <a:xfrm>
            <a:off x="614091" y="578186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68" name="Oval 67"/>
          <p:cNvSpPr/>
          <p:nvPr/>
        </p:nvSpPr>
        <p:spPr>
          <a:xfrm>
            <a:off x="1631837" y="578186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69" name="Oval 68"/>
          <p:cNvSpPr/>
          <p:nvPr/>
        </p:nvSpPr>
        <p:spPr>
          <a:xfrm>
            <a:off x="2595291" y="578186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70" name="Straight Arrow Connector 69"/>
          <p:cNvCxnSpPr>
            <a:stCxn id="65" idx="4"/>
            <a:endCxn id="67" idx="0"/>
          </p:cNvCxnSpPr>
          <p:nvPr/>
        </p:nvCxnSpPr>
        <p:spPr>
          <a:xfrm>
            <a:off x="894891" y="5505269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4"/>
            <a:endCxn id="65" idx="0"/>
          </p:cNvCxnSpPr>
          <p:nvPr/>
        </p:nvCxnSpPr>
        <p:spPr>
          <a:xfrm>
            <a:off x="894891" y="4667069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6"/>
            <a:endCxn id="66" idx="2"/>
          </p:cNvCxnSpPr>
          <p:nvPr/>
        </p:nvCxnSpPr>
        <p:spPr>
          <a:xfrm>
            <a:off x="1175691" y="5224469"/>
            <a:ext cx="456146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6" idx="4"/>
            <a:endCxn id="68" idx="0"/>
          </p:cNvCxnSpPr>
          <p:nvPr/>
        </p:nvCxnSpPr>
        <p:spPr>
          <a:xfrm>
            <a:off x="1912637" y="5505269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6"/>
            <a:endCxn id="69" idx="2"/>
          </p:cNvCxnSpPr>
          <p:nvPr/>
        </p:nvCxnSpPr>
        <p:spPr>
          <a:xfrm>
            <a:off x="2193437" y="6062669"/>
            <a:ext cx="401854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4" idx="6"/>
            <a:endCxn id="53" idx="2"/>
          </p:cNvCxnSpPr>
          <p:nvPr/>
        </p:nvCxnSpPr>
        <p:spPr>
          <a:xfrm>
            <a:off x="1175691" y="4386269"/>
            <a:ext cx="2643283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117312" y="1270971"/>
            <a:ext cx="4566449" cy="4399077"/>
            <a:chOff x="1676400" y="2977994"/>
            <a:chExt cx="4566449" cy="4399077"/>
          </a:xfrm>
        </p:grpSpPr>
        <p:sp>
          <p:nvSpPr>
            <p:cNvPr id="78" name="Oval 77"/>
            <p:cNvSpPr/>
            <p:nvPr/>
          </p:nvSpPr>
          <p:spPr>
            <a:xfrm>
              <a:off x="5559987" y="412136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681249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4923364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51054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3962400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44958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84" name="Straight Arrow Connector 83"/>
            <p:cNvCxnSpPr>
              <a:stCxn id="79" idx="3"/>
              <a:endCxn id="81" idx="0"/>
            </p:cNvCxnSpPr>
            <p:nvPr/>
          </p:nvCxnSpPr>
          <p:spPr>
            <a:xfrm flipH="1">
              <a:off x="5386200" y="6423526"/>
              <a:ext cx="377293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0" idx="5"/>
              <a:endCxn id="79" idx="0"/>
            </p:cNvCxnSpPr>
            <p:nvPr/>
          </p:nvCxnSpPr>
          <p:spPr>
            <a:xfrm>
              <a:off x="5402720" y="5529547"/>
              <a:ext cx="559329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80" idx="0"/>
            </p:cNvCxnSpPr>
            <p:nvPr/>
          </p:nvCxnSpPr>
          <p:spPr>
            <a:xfrm flipH="1">
              <a:off x="5204164" y="4600721"/>
              <a:ext cx="438067" cy="4494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0" idx="3"/>
              <a:endCxn id="82" idx="0"/>
            </p:cNvCxnSpPr>
            <p:nvPr/>
          </p:nvCxnSpPr>
          <p:spPr>
            <a:xfrm flipH="1">
              <a:off x="4243200" y="5529547"/>
              <a:ext cx="762408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2" idx="5"/>
              <a:endCxn id="83" idx="0"/>
            </p:cNvCxnSpPr>
            <p:nvPr/>
          </p:nvCxnSpPr>
          <p:spPr>
            <a:xfrm>
              <a:off x="4441756" y="6423526"/>
              <a:ext cx="334844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962400" y="2977994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2286000" y="406731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2866827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1676400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341796" y="59634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95" name="Oval 94"/>
            <p:cNvSpPr/>
            <p:nvPr/>
          </p:nvSpPr>
          <p:spPr>
            <a:xfrm>
              <a:off x="2936531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96" name="Straight Arrow Connector 95"/>
            <p:cNvCxnSpPr>
              <a:stCxn id="91" idx="3"/>
              <a:endCxn id="93" idx="0"/>
            </p:cNvCxnSpPr>
            <p:nvPr/>
          </p:nvCxnSpPr>
          <p:spPr>
            <a:xfrm flipH="1">
              <a:off x="1957200" y="4546669"/>
              <a:ext cx="411044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0" idx="3"/>
              <a:endCxn id="91" idx="7"/>
            </p:cNvCxnSpPr>
            <p:nvPr/>
          </p:nvCxnSpPr>
          <p:spPr>
            <a:xfrm flipH="1">
              <a:off x="2765356" y="3457350"/>
              <a:ext cx="1279288" cy="6922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1" idx="5"/>
              <a:endCxn id="92" idx="0"/>
            </p:cNvCxnSpPr>
            <p:nvPr/>
          </p:nvCxnSpPr>
          <p:spPr>
            <a:xfrm>
              <a:off x="2765356" y="4546669"/>
              <a:ext cx="382271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2" idx="3"/>
              <a:endCxn id="94" idx="0"/>
            </p:cNvCxnSpPr>
            <p:nvPr/>
          </p:nvCxnSpPr>
          <p:spPr>
            <a:xfrm flipH="1">
              <a:off x="2622596" y="5529547"/>
              <a:ext cx="326475" cy="4339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4" idx="5"/>
              <a:endCxn id="95" idx="0"/>
            </p:cNvCxnSpPr>
            <p:nvPr/>
          </p:nvCxnSpPr>
          <p:spPr>
            <a:xfrm>
              <a:off x="2821152" y="6442826"/>
              <a:ext cx="396179" cy="372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0" idx="5"/>
              <a:endCxn id="78" idx="1"/>
            </p:cNvCxnSpPr>
            <p:nvPr/>
          </p:nvCxnSpPr>
          <p:spPr>
            <a:xfrm>
              <a:off x="4441756" y="3457350"/>
              <a:ext cx="1200475" cy="74625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/>
          <p:cNvCxnSpPr/>
          <p:nvPr/>
        </p:nvCxnSpPr>
        <p:spPr>
          <a:xfrm>
            <a:off x="6710081" y="1044020"/>
            <a:ext cx="0" cy="5269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05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/>
              <a:t>Binary Search Tree (BST)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 binary search tree is also known as an </a:t>
            </a:r>
            <a:r>
              <a:rPr lang="en-US" b="1" dirty="0">
                <a:solidFill>
                  <a:srgbClr val="1D6FA9"/>
                </a:solidFill>
              </a:rPr>
              <a:t>Ordered Binary Tree.</a:t>
            </a:r>
            <a:r>
              <a:rPr lang="en-US" b="1" dirty="0"/>
              <a:t> </a:t>
            </a:r>
            <a:endParaRPr lang="en-US" dirty="0"/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It is a variant of the binary tree in which </a:t>
            </a:r>
            <a:r>
              <a:rPr lang="en-US" dirty="0">
                <a:solidFill>
                  <a:srgbClr val="1D6FA9"/>
                </a:solidFill>
              </a:rPr>
              <a:t>all nodes are arranged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 an order.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In a binary search tree, all the nodes in the</a:t>
            </a:r>
            <a:r>
              <a:rPr lang="en-US" dirty="0">
                <a:solidFill>
                  <a:srgbClr val="1D6FA9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left sub-tree </a:t>
            </a:r>
            <a:r>
              <a:rPr lang="en-US" dirty="0"/>
              <a:t>have a value </a:t>
            </a:r>
            <a:r>
              <a:rPr lang="en-US" dirty="0">
                <a:solidFill>
                  <a:srgbClr val="1D6FA9"/>
                </a:solidFill>
              </a:rPr>
              <a:t>less than that of the root node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Correspondingly, all the nodes in the </a:t>
            </a:r>
            <a:r>
              <a:rPr lang="en-US" dirty="0">
                <a:solidFill>
                  <a:srgbClr val="C00000"/>
                </a:solidFill>
              </a:rPr>
              <a:t>right sub-tree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have a value</a:t>
            </a:r>
            <a:r>
              <a:rPr lang="en-US" dirty="0">
                <a:solidFill>
                  <a:srgbClr val="1D6FA9"/>
                </a:solidFill>
              </a:rPr>
              <a:t> either equal or greater than the root node.</a:t>
            </a:r>
            <a:r>
              <a:rPr lang="en-US" dirty="0"/>
              <a:t>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The same rules apply to every sub-tree.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Following operations are performed on the binary search tree: </a:t>
            </a:r>
          </a:p>
          <a:p>
            <a:pPr marL="914400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Insertion </a:t>
            </a:r>
          </a:p>
          <a:p>
            <a:pPr marL="914400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Deletion </a:t>
            </a:r>
          </a:p>
          <a:p>
            <a:pPr marL="914400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Searching </a:t>
            </a:r>
          </a:p>
          <a:p>
            <a:pPr marL="914400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Traversal</a:t>
            </a:r>
          </a:p>
        </p:txBody>
      </p:sp>
    </p:spTree>
    <p:extLst>
      <p:ext uri="{BB962C8B-B14F-4D97-AF65-F5344CB8AC3E}">
        <p14:creationId xmlns:p14="http://schemas.microsoft.com/office/powerpoint/2010/main" val="228530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Operations-Insertion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To create a Binary </a:t>
            </a:r>
            <a:r>
              <a:rPr lang="en-US" dirty="0" smtClean="0"/>
              <a:t>Search Tree</a:t>
            </a:r>
            <a:r>
              <a:rPr lang="en-US" dirty="0"/>
              <a:t>, it will require </a:t>
            </a:r>
            <a:r>
              <a:rPr lang="en-US" dirty="0" smtClean="0"/>
              <a:t>two stages: </a:t>
            </a:r>
            <a:endParaRPr lang="en-US" dirty="0"/>
          </a:p>
          <a:p>
            <a:pPr marL="808038" lvl="1" indent="-350838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Find out the appropriate location of new node. </a:t>
            </a:r>
          </a:p>
          <a:p>
            <a:pPr marL="808038" lvl="1" indent="-350838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Insert the new node into BST. </a:t>
            </a:r>
          </a:p>
        </p:txBody>
      </p:sp>
    </p:spTree>
    <p:extLst>
      <p:ext uri="{BB962C8B-B14F-4D97-AF65-F5344CB8AC3E}">
        <p14:creationId xmlns:p14="http://schemas.microsoft.com/office/powerpoint/2010/main" val="12057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Operations-Insertion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endParaRPr lang="en-US" dirty="0" smtClean="0"/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endParaRPr lang="en-US" dirty="0"/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 smtClean="0"/>
              <a:t>Initially</a:t>
            </a:r>
            <a:r>
              <a:rPr lang="en-US" dirty="0"/>
              <a:t>, </a:t>
            </a:r>
            <a:r>
              <a:rPr lang="en-US" dirty="0" smtClean="0"/>
              <a:t>binary search </a:t>
            </a:r>
            <a:r>
              <a:rPr lang="en-US" dirty="0"/>
              <a:t>tree is </a:t>
            </a:r>
            <a:r>
              <a:rPr lang="en-US" b="1" dirty="0"/>
              <a:t>empty</a:t>
            </a:r>
            <a:r>
              <a:rPr lang="en-US" dirty="0"/>
              <a:t>.</a:t>
            </a:r>
          </a:p>
          <a:p>
            <a:pPr marL="457200" indent="-457200">
              <a:buNone/>
            </a:pPr>
            <a:r>
              <a:rPr lang="en-US" b="1" dirty="0"/>
              <a:t>Step 1: </a:t>
            </a:r>
            <a:r>
              <a:rPr lang="en-US" dirty="0"/>
              <a:t>Insert new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node 45 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r>
              <a:rPr lang="en-US" b="1" dirty="0"/>
              <a:t>Step 2: </a:t>
            </a:r>
            <a:r>
              <a:rPr lang="en-US" dirty="0"/>
              <a:t>Insert new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node 68 </a:t>
            </a:r>
          </a:p>
        </p:txBody>
      </p:sp>
      <p:sp>
        <p:nvSpPr>
          <p:cNvPr id="4" name="Oval 3"/>
          <p:cNvSpPr/>
          <p:nvPr/>
        </p:nvSpPr>
        <p:spPr>
          <a:xfrm>
            <a:off x="2590800" y="344774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3053666"/>
            <a:ext cx="1362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Root Node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3200400" y="3295340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33800" y="4876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8" name="Oval 7"/>
          <p:cNvSpPr/>
          <p:nvPr/>
        </p:nvSpPr>
        <p:spPr>
          <a:xfrm>
            <a:off x="4495800" y="5638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9" name="Straight Connector 8"/>
          <p:cNvCxnSpPr>
            <a:stCxn id="7" idx="5"/>
            <a:endCxn id="8" idx="1"/>
          </p:cNvCxnSpPr>
          <p:nvPr/>
        </p:nvCxnSpPr>
        <p:spPr>
          <a:xfrm rot="16200000" flipH="1">
            <a:off x="4254126" y="5397126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8200" y="4876800"/>
            <a:ext cx="1015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68 &gt; 45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63117" y="886570"/>
            <a:ext cx="4464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3: </a:t>
            </a:r>
            <a:r>
              <a:rPr lang="en-US" sz="2400" dirty="0"/>
              <a:t>Insert new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node 35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 </a:t>
            </a:r>
          </a:p>
          <a:p>
            <a:r>
              <a:rPr lang="en-US" sz="2400" b="1" dirty="0"/>
              <a:t>Step 4: </a:t>
            </a:r>
            <a:r>
              <a:rPr lang="en-US" sz="2400" dirty="0"/>
              <a:t>Insert new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node 42</a:t>
            </a:r>
          </a:p>
          <a:p>
            <a:r>
              <a:rPr lang="en-US" sz="2400" b="1" dirty="0"/>
              <a:t> </a:t>
            </a:r>
          </a:p>
          <a:p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9854558" y="146274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/>
          <p:cNvSpPr/>
          <p:nvPr/>
        </p:nvSpPr>
        <p:spPr>
          <a:xfrm>
            <a:off x="10616558" y="222474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14" name="Straight Connector 13"/>
          <p:cNvCxnSpPr>
            <a:stCxn id="12" idx="5"/>
            <a:endCxn id="13" idx="1"/>
          </p:cNvCxnSpPr>
          <p:nvPr/>
        </p:nvCxnSpPr>
        <p:spPr>
          <a:xfrm rot="16200000" flipH="1">
            <a:off x="10374884" y="1983068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11558" y="153894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35 &lt; 45</a:t>
            </a:r>
          </a:p>
        </p:txBody>
      </p:sp>
      <p:cxnSp>
        <p:nvCxnSpPr>
          <p:cNvPr id="16" name="Straight Connector 15"/>
          <p:cNvCxnSpPr>
            <a:stCxn id="12" idx="3"/>
          </p:cNvCxnSpPr>
          <p:nvPr/>
        </p:nvCxnSpPr>
        <p:spPr>
          <a:xfrm rot="5400000">
            <a:off x="9587858" y="1944968"/>
            <a:ext cx="3178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68758" y="228749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8" name="Oval 17"/>
          <p:cNvSpPr/>
          <p:nvPr/>
        </p:nvSpPr>
        <p:spPr>
          <a:xfrm>
            <a:off x="9765284" y="355450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9" name="Oval 18"/>
          <p:cNvSpPr/>
          <p:nvPr/>
        </p:nvSpPr>
        <p:spPr>
          <a:xfrm>
            <a:off x="10527284" y="43030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20" name="Straight Connector 19"/>
          <p:cNvCxnSpPr>
            <a:stCxn id="18" idx="5"/>
            <a:endCxn id="19" idx="1"/>
          </p:cNvCxnSpPr>
          <p:nvPr/>
        </p:nvCxnSpPr>
        <p:spPr>
          <a:xfrm>
            <a:off x="10285610" y="4074832"/>
            <a:ext cx="330948" cy="31750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9460484" y="4074459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079484" y="436581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6084" y="3693459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42 &lt; 45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6484" y="4455459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42 &gt; 35</a:t>
            </a:r>
          </a:p>
        </p:txBody>
      </p:sp>
      <p:sp>
        <p:nvSpPr>
          <p:cNvPr id="25" name="Oval 24"/>
          <p:cNvSpPr/>
          <p:nvPr/>
        </p:nvSpPr>
        <p:spPr>
          <a:xfrm>
            <a:off x="9841484" y="51412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26" name="Straight Connector 25"/>
          <p:cNvCxnSpPr>
            <a:endCxn id="25" idx="1"/>
          </p:cNvCxnSpPr>
          <p:nvPr/>
        </p:nvCxnSpPr>
        <p:spPr>
          <a:xfrm rot="16200000" flipH="1">
            <a:off x="9599810" y="4899585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7877" y="818100"/>
            <a:ext cx="4937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6"/>
                </a:solidFill>
              </a:rPr>
              <a:t>Insert the following values in BST</a:t>
            </a:r>
          </a:p>
          <a:p>
            <a:r>
              <a:rPr lang="en-IN" sz="2400" b="1" dirty="0" smtClean="0"/>
              <a:t>45  </a:t>
            </a:r>
            <a:r>
              <a:rPr lang="en-IN" sz="2400" b="1" dirty="0"/>
              <a:t>68  35  42  15  64  67 </a:t>
            </a:r>
          </a:p>
        </p:txBody>
      </p:sp>
    </p:spTree>
    <p:extLst>
      <p:ext uri="{BB962C8B-B14F-4D97-AF65-F5344CB8AC3E}">
        <p14:creationId xmlns:p14="http://schemas.microsoft.com/office/powerpoint/2010/main" val="20284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10" grpId="0"/>
      <p:bldP spid="12" grpId="0" animBg="1"/>
      <p:bldP spid="13" grpId="0" animBg="1"/>
      <p:bldP spid="15" grpId="0"/>
      <p:bldP spid="17" grpId="0" animBg="1"/>
      <p:bldP spid="18" grpId="0" animBg="1"/>
      <p:bldP spid="19" grpId="0" animBg="1"/>
      <p:bldP spid="22" grpId="0" animBg="1"/>
      <p:bldP spid="23" grpId="0"/>
      <p:bldP spid="24" grpId="0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Operations-Insertion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5: Insert new </a:t>
            </a:r>
            <a:r>
              <a:rPr lang="en-US" b="1" dirty="0">
                <a:solidFill>
                  <a:srgbClr val="0070C0"/>
                </a:solidFill>
              </a:rPr>
              <a:t>node 15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Step 6: Insert new </a:t>
            </a:r>
            <a:r>
              <a:rPr lang="en-US" b="1" dirty="0">
                <a:solidFill>
                  <a:srgbClr val="0070C0"/>
                </a:solidFill>
              </a:rPr>
              <a:t>node 64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6545" y="831756"/>
            <a:ext cx="4464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None/>
            </a:pPr>
            <a:r>
              <a:rPr lang="en-US" sz="2400" b="1" dirty="0"/>
              <a:t>Step 7: Insert new </a:t>
            </a:r>
            <a:r>
              <a:rPr lang="en-US" sz="2400" b="1" dirty="0">
                <a:solidFill>
                  <a:srgbClr val="0070C0"/>
                </a:solidFill>
              </a:rPr>
              <a:t>node 67 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 </a:t>
            </a:r>
          </a:p>
          <a:p>
            <a:r>
              <a:rPr lang="en-US" sz="2400" b="1" dirty="0"/>
              <a:t> </a:t>
            </a:r>
          </a:p>
          <a:p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3886200" y="139284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8" name="Oval 27"/>
          <p:cNvSpPr/>
          <p:nvPr/>
        </p:nvSpPr>
        <p:spPr>
          <a:xfrm>
            <a:off x="4648200" y="215484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29" name="Straight Connector 28"/>
          <p:cNvCxnSpPr>
            <a:stCxn id="27" idx="5"/>
            <a:endCxn id="28" idx="1"/>
          </p:cNvCxnSpPr>
          <p:nvPr/>
        </p:nvCxnSpPr>
        <p:spPr>
          <a:xfrm rot="16200000" flipH="1">
            <a:off x="4406526" y="1913166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3"/>
          </p:cNvCxnSpPr>
          <p:nvPr/>
        </p:nvCxnSpPr>
        <p:spPr>
          <a:xfrm rot="5400000">
            <a:off x="3619500" y="1875066"/>
            <a:ext cx="3178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00400" y="221759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25061" y="1423035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15 &lt; 45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48816" y="2297685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15 &lt; 35</a:t>
            </a:r>
          </a:p>
        </p:txBody>
      </p:sp>
      <p:sp>
        <p:nvSpPr>
          <p:cNvPr id="34" name="Oval 33"/>
          <p:cNvSpPr/>
          <p:nvPr/>
        </p:nvSpPr>
        <p:spPr>
          <a:xfrm>
            <a:off x="3975847" y="296614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3734173" y="2724472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2895600" y="2724099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514600" y="301545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" name="Oval 37"/>
          <p:cNvSpPr/>
          <p:nvPr/>
        </p:nvSpPr>
        <p:spPr>
          <a:xfrm>
            <a:off x="4016411" y="42716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9" name="Oval 38"/>
          <p:cNvSpPr/>
          <p:nvPr/>
        </p:nvSpPr>
        <p:spPr>
          <a:xfrm>
            <a:off x="5083211" y="51098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40" name="Straight Connector 39"/>
          <p:cNvCxnSpPr>
            <a:stCxn id="38" idx="5"/>
            <a:endCxn id="39" idx="1"/>
          </p:cNvCxnSpPr>
          <p:nvPr/>
        </p:nvCxnSpPr>
        <p:spPr>
          <a:xfrm rot="16200000" flipH="1">
            <a:off x="4651037" y="4677708"/>
            <a:ext cx="407148" cy="6357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3"/>
            <a:endCxn id="42" idx="7"/>
          </p:cNvCxnSpPr>
          <p:nvPr/>
        </p:nvCxnSpPr>
        <p:spPr>
          <a:xfrm rot="5400000">
            <a:off x="3546137" y="4639608"/>
            <a:ext cx="407148" cy="711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873411" y="51098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42018" y="43026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64 &gt; 45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05885" y="5164650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64 &lt; 68</a:t>
            </a:r>
          </a:p>
        </p:txBody>
      </p:sp>
      <p:sp>
        <p:nvSpPr>
          <p:cNvPr id="45" name="Oval 44"/>
          <p:cNvSpPr/>
          <p:nvPr/>
        </p:nvSpPr>
        <p:spPr>
          <a:xfrm>
            <a:off x="3635411" y="58718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 rot="16200000" flipH="1">
            <a:off x="3393737" y="5630208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 flipV="1">
            <a:off x="2555164" y="5589494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097964" y="58180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9" name="Straight Connector 48"/>
          <p:cNvCxnSpPr>
            <a:stCxn id="39" idx="3"/>
            <a:endCxn id="50" idx="7"/>
          </p:cNvCxnSpPr>
          <p:nvPr/>
        </p:nvCxnSpPr>
        <p:spPr>
          <a:xfrm rot="5400000">
            <a:off x="4803437" y="5668308"/>
            <a:ext cx="4071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321211" y="59480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52" name="Oval 51"/>
          <p:cNvSpPr/>
          <p:nvPr/>
        </p:nvSpPr>
        <p:spPr>
          <a:xfrm>
            <a:off x="9183881" y="15483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53" name="Oval 52"/>
          <p:cNvSpPr/>
          <p:nvPr/>
        </p:nvSpPr>
        <p:spPr>
          <a:xfrm>
            <a:off x="10250681" y="23865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54" name="Straight Connector 53"/>
          <p:cNvCxnSpPr>
            <a:stCxn id="52" idx="5"/>
            <a:endCxn id="53" idx="1"/>
          </p:cNvCxnSpPr>
          <p:nvPr/>
        </p:nvCxnSpPr>
        <p:spPr>
          <a:xfrm rot="16200000" flipH="1">
            <a:off x="9818507" y="1954351"/>
            <a:ext cx="407148" cy="6357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  <a:endCxn id="56" idx="7"/>
          </p:cNvCxnSpPr>
          <p:nvPr/>
        </p:nvCxnSpPr>
        <p:spPr>
          <a:xfrm rot="5400000">
            <a:off x="8713607" y="1916251"/>
            <a:ext cx="407148" cy="711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040881" y="23865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776833" y="155981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67 &gt; 45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860281" y="2386525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67 &lt; 68</a:t>
            </a:r>
          </a:p>
        </p:txBody>
      </p:sp>
      <p:sp>
        <p:nvSpPr>
          <p:cNvPr id="59" name="Oval 58"/>
          <p:cNvSpPr/>
          <p:nvPr/>
        </p:nvSpPr>
        <p:spPr>
          <a:xfrm>
            <a:off x="8802881" y="313507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 rot="16200000" flipH="1">
            <a:off x="8561207" y="2893404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 flipV="1">
            <a:off x="7722634" y="2866137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265434" y="312163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63" name="Straight Connector 62"/>
          <p:cNvCxnSpPr>
            <a:stCxn id="53" idx="3"/>
          </p:cNvCxnSpPr>
          <p:nvPr/>
        </p:nvCxnSpPr>
        <p:spPr>
          <a:xfrm rot="5400000">
            <a:off x="10022081" y="2983051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641081" y="32247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35846" y="32874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67 &gt; 64</a:t>
            </a:r>
          </a:p>
        </p:txBody>
      </p:sp>
      <p:sp>
        <p:nvSpPr>
          <p:cNvPr id="66" name="Oval 65"/>
          <p:cNvSpPr/>
          <p:nvPr/>
        </p:nvSpPr>
        <p:spPr>
          <a:xfrm>
            <a:off x="10403081" y="39867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 rot="16200000" flipH="1">
            <a:off x="10161407" y="3745051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3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32" grpId="0"/>
      <p:bldP spid="33" grpId="0"/>
      <p:bldP spid="34" grpId="0" animBg="1"/>
      <p:bldP spid="37" grpId="0" animBg="1"/>
      <p:bldP spid="38" grpId="0" animBg="1"/>
      <p:bldP spid="39" grpId="0" animBg="1"/>
      <p:bldP spid="42" grpId="0" animBg="1"/>
      <p:bldP spid="43" grpId="0"/>
      <p:bldP spid="44" grpId="0"/>
      <p:bldP spid="45" grpId="0" animBg="1"/>
      <p:bldP spid="48" grpId="0" animBg="1"/>
      <p:bldP spid="50" grpId="0" animBg="1"/>
      <p:bldP spid="52" grpId="0" animBg="1"/>
      <p:bldP spid="53" grpId="0" animBg="1"/>
      <p:bldP spid="56" grpId="0" animBg="1"/>
      <p:bldP spid="57" grpId="0"/>
      <p:bldP spid="58" grpId="0"/>
      <p:bldP spid="59" grpId="0" animBg="1"/>
      <p:bldP spid="62" grpId="0" animBg="1"/>
      <p:bldP spid="64" grpId="0" animBg="1"/>
      <p:bldP spid="65" grpId="0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/>
              <a:t>Introduction of Non-Linear 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Section-1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Operations-Deletion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Rules:</a:t>
            </a:r>
          </a:p>
          <a:p>
            <a:pPr marL="806450" lvl="1" indent="-34925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If the deleted node has only </a:t>
            </a:r>
            <a:r>
              <a:rPr lang="en-US" sz="2200" dirty="0">
                <a:solidFill>
                  <a:srgbClr val="C00000"/>
                </a:solidFill>
              </a:rPr>
              <a:t>one sub-tree</a:t>
            </a:r>
            <a:r>
              <a:rPr lang="en-US" sz="2200" dirty="0"/>
              <a:t>, delete the link of the parent of the deleted node to its sub-tree. </a:t>
            </a:r>
          </a:p>
          <a:p>
            <a:pPr marL="806450" lvl="1" indent="-34925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If deleted node have</a:t>
            </a:r>
            <a:r>
              <a:rPr lang="en-US" sz="2200" dirty="0">
                <a:solidFill>
                  <a:srgbClr val="C00000"/>
                </a:solidFill>
              </a:rPr>
              <a:t> two sub-tree</a:t>
            </a:r>
            <a:r>
              <a:rPr lang="en-US" sz="2200" dirty="0"/>
              <a:t>,</a:t>
            </a:r>
            <a:r>
              <a:rPr lang="en-US" sz="2200" dirty="0">
                <a:solidFill>
                  <a:srgbClr val="1D6FA9"/>
                </a:solidFill>
              </a:rPr>
              <a:t> left &amp; right sub-tree</a:t>
            </a:r>
            <a:r>
              <a:rPr lang="en-US" sz="2200" dirty="0"/>
              <a:t>:</a:t>
            </a:r>
            <a:r>
              <a:rPr lang="en-US" dirty="0"/>
              <a:t> </a:t>
            </a:r>
          </a:p>
          <a:p>
            <a:pPr marL="1169988" lvl="2" indent="-366713">
              <a:buClr>
                <a:srgbClr val="C00000"/>
              </a:buClr>
              <a:buFont typeface="+mj-lt"/>
              <a:buAutoNum type="romanUcPeriod"/>
            </a:pPr>
            <a:r>
              <a:rPr lang="en-US" sz="2000" dirty="0"/>
              <a:t>Find out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1D6FA9"/>
                </a:solidFill>
              </a:rPr>
              <a:t>in order successor or next higher value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in the tree of a deleted node from the entire tree.</a:t>
            </a:r>
          </a:p>
          <a:p>
            <a:pPr marL="1169988" lvl="2" indent="-366713">
              <a:buClr>
                <a:srgbClr val="C00000"/>
              </a:buClr>
              <a:buFont typeface="+mj-lt"/>
              <a:buAutoNum type="romanUcPeriod"/>
            </a:pPr>
            <a:r>
              <a:rPr lang="en-US" sz="2000" dirty="0"/>
              <a:t>Successor node must be placed as a child node of the parent node of the deleted node.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87471" y="34143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9" name="Oval 28"/>
          <p:cNvSpPr/>
          <p:nvPr/>
        </p:nvSpPr>
        <p:spPr>
          <a:xfrm>
            <a:off x="3341408" y="40239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Oval 29"/>
          <p:cNvSpPr/>
          <p:nvPr/>
        </p:nvSpPr>
        <p:spPr>
          <a:xfrm>
            <a:off x="6862820" y="40239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1" name="Oval 30"/>
          <p:cNvSpPr/>
          <p:nvPr/>
        </p:nvSpPr>
        <p:spPr>
          <a:xfrm>
            <a:off x="2427008" y="49383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Oval 31"/>
          <p:cNvSpPr/>
          <p:nvPr/>
        </p:nvSpPr>
        <p:spPr>
          <a:xfrm>
            <a:off x="4332008" y="48621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Oval 32"/>
          <p:cNvSpPr/>
          <p:nvPr/>
        </p:nvSpPr>
        <p:spPr>
          <a:xfrm>
            <a:off x="7853420" y="48621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90</a:t>
            </a:r>
          </a:p>
        </p:txBody>
      </p:sp>
      <p:cxnSp>
        <p:nvCxnSpPr>
          <p:cNvPr id="34" name="Straight Connector 33"/>
          <p:cNvCxnSpPr>
            <a:stCxn id="28" idx="2"/>
            <a:endCxn id="29" idx="7"/>
          </p:cNvCxnSpPr>
          <p:nvPr/>
        </p:nvCxnSpPr>
        <p:spPr>
          <a:xfrm flipH="1">
            <a:off x="3861734" y="3719194"/>
            <a:ext cx="1225737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2874764" y="4486264"/>
            <a:ext cx="504000" cy="4833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6"/>
            <a:endCxn id="30" idx="1"/>
          </p:cNvCxnSpPr>
          <p:nvPr/>
        </p:nvCxnSpPr>
        <p:spPr>
          <a:xfrm>
            <a:off x="5697071" y="3719194"/>
            <a:ext cx="1255023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5"/>
            <a:endCxn id="33" idx="0"/>
          </p:cNvCxnSpPr>
          <p:nvPr/>
        </p:nvCxnSpPr>
        <p:spPr>
          <a:xfrm rot="16200000" flipH="1">
            <a:off x="7611746" y="4315720"/>
            <a:ext cx="317874" cy="775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5"/>
            <a:endCxn id="32" idx="1"/>
          </p:cNvCxnSpPr>
          <p:nvPr/>
        </p:nvCxnSpPr>
        <p:spPr>
          <a:xfrm rot="16200000" flipH="1">
            <a:off x="3937934" y="4468120"/>
            <a:ext cx="407148" cy="5595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796020" y="47097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40" name="Straight Connector 39"/>
          <p:cNvCxnSpPr>
            <a:stCxn id="30" idx="3"/>
            <a:endCxn id="39" idx="7"/>
          </p:cNvCxnSpPr>
          <p:nvPr/>
        </p:nvCxnSpPr>
        <p:spPr>
          <a:xfrm rot="5400000">
            <a:off x="6506846" y="4353820"/>
            <a:ext cx="254748" cy="6357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651934" y="583818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2079011" y="5403571"/>
            <a:ext cx="3940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884208" y="59289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4" name="Straight Connector 43"/>
          <p:cNvCxnSpPr>
            <a:stCxn id="31" idx="5"/>
            <a:endCxn id="43" idx="0"/>
          </p:cNvCxnSpPr>
          <p:nvPr/>
        </p:nvCxnSpPr>
        <p:spPr>
          <a:xfrm rot="16200000" flipH="1">
            <a:off x="2833034" y="5573020"/>
            <a:ext cx="4702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46208" y="58527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6" name="Straight Connector 45"/>
          <p:cNvCxnSpPr>
            <a:stCxn id="32" idx="3"/>
            <a:endCxn id="45" idx="0"/>
          </p:cNvCxnSpPr>
          <p:nvPr/>
        </p:nvCxnSpPr>
        <p:spPr>
          <a:xfrm rot="5400000">
            <a:off x="3951008" y="5382520"/>
            <a:ext cx="4702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789208" y="58527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48" name="Straight Connector 47"/>
          <p:cNvCxnSpPr>
            <a:stCxn id="32" idx="5"/>
            <a:endCxn id="47" idx="0"/>
          </p:cNvCxnSpPr>
          <p:nvPr/>
        </p:nvCxnSpPr>
        <p:spPr>
          <a:xfrm rot="16200000" flipH="1">
            <a:off x="4738034" y="5496820"/>
            <a:ext cx="4702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253220" y="56241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50" name="Straight Connector 49"/>
          <p:cNvCxnSpPr>
            <a:stCxn id="39" idx="5"/>
            <a:endCxn id="49" idx="0"/>
          </p:cNvCxnSpPr>
          <p:nvPr/>
        </p:nvCxnSpPr>
        <p:spPr>
          <a:xfrm rot="16200000" flipH="1">
            <a:off x="6240146" y="5306320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7620" y="57003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75</a:t>
            </a:r>
          </a:p>
        </p:txBody>
      </p:sp>
      <p:cxnSp>
        <p:nvCxnSpPr>
          <p:cNvPr id="52" name="Straight Connector 51"/>
          <p:cNvCxnSpPr>
            <a:stCxn id="33" idx="3"/>
            <a:endCxn id="51" idx="0"/>
          </p:cNvCxnSpPr>
          <p:nvPr/>
        </p:nvCxnSpPr>
        <p:spPr>
          <a:xfrm rot="5400000">
            <a:off x="7548620" y="5306320"/>
            <a:ext cx="3178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463020" y="57765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92</a:t>
            </a:r>
          </a:p>
        </p:txBody>
      </p:sp>
      <p:cxnSp>
        <p:nvCxnSpPr>
          <p:cNvPr id="54" name="Straight Connector 53"/>
          <p:cNvCxnSpPr>
            <a:stCxn id="33" idx="5"/>
            <a:endCxn id="53" idx="0"/>
          </p:cNvCxnSpPr>
          <p:nvPr/>
        </p:nvCxnSpPr>
        <p:spPr>
          <a:xfrm rot="16200000" flipH="1">
            <a:off x="8373746" y="5382520"/>
            <a:ext cx="3940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56064" y="3413974"/>
            <a:ext cx="174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Delete  Node  8</a:t>
            </a:r>
          </a:p>
        </p:txBody>
      </p:sp>
      <p:sp>
        <p:nvSpPr>
          <p:cNvPr id="56" name="Oval 55"/>
          <p:cNvSpPr/>
          <p:nvPr/>
        </p:nvSpPr>
        <p:spPr>
          <a:xfrm>
            <a:off x="2884208" y="5928994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2884208" y="5624194"/>
            <a:ext cx="304800" cy="77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928845" y="5579557"/>
            <a:ext cx="228600" cy="165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56064" y="3413974"/>
            <a:ext cx="1946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Delete  Node  48</a:t>
            </a:r>
          </a:p>
        </p:txBody>
      </p:sp>
      <p:sp>
        <p:nvSpPr>
          <p:cNvPr id="60" name="Oval 59"/>
          <p:cNvSpPr/>
          <p:nvPr/>
        </p:nvSpPr>
        <p:spPr>
          <a:xfrm>
            <a:off x="5810722" y="4709794"/>
            <a:ext cx="630936" cy="630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48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6481820" y="4633594"/>
            <a:ext cx="304800" cy="77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6526457" y="4588957"/>
            <a:ext cx="228600" cy="165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4" idx="0"/>
          </p:cNvCxnSpPr>
          <p:nvPr/>
        </p:nvCxnSpPr>
        <p:spPr>
          <a:xfrm rot="5400000">
            <a:off x="6253220" y="4862194"/>
            <a:ext cx="1066800" cy="4572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253220" y="5624194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65" name="Oval 64"/>
          <p:cNvSpPr/>
          <p:nvPr/>
        </p:nvSpPr>
        <p:spPr>
          <a:xfrm>
            <a:off x="6253220" y="56241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85047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1.45833E-6 0.37731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6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0.5326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9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6.25E-7 -3.33333E-6 L -0.03542 -0.13195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6829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39" grpId="1" animBg="1"/>
      <p:bldP spid="41" grpId="0" animBg="1"/>
      <p:bldP spid="43" grpId="0" animBg="1"/>
      <p:bldP spid="43" grpId="1" animBg="1"/>
      <p:bldP spid="45" grpId="0" animBg="1"/>
      <p:bldP spid="47" grpId="0" animBg="1"/>
      <p:bldP spid="49" grpId="0" animBg="1"/>
      <p:bldP spid="49" grpId="1" animBg="1"/>
      <p:bldP spid="51" grpId="0" animBg="1"/>
      <p:bldP spid="53" grpId="0" animBg="1"/>
      <p:bldP spid="55" grpId="0"/>
      <p:bldP spid="55" grpId="1"/>
      <p:bldP spid="56" grpId="0" animBg="1"/>
      <p:bldP spid="56" grpId="1" animBg="1"/>
      <p:bldP spid="59" grpId="0"/>
      <p:bldP spid="60" grpId="0" animBg="1"/>
      <p:bldP spid="60" grpId="1" animBg="1"/>
      <p:bldP spid="60" grpId="2" animBg="1"/>
      <p:bldP spid="64" grpId="0" animBg="1"/>
      <p:bldP spid="64" grpId="1" animBg="1"/>
      <p:bldP spid="65" grpId="0" animBg="1"/>
      <p:bldP spid="6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Operations-Deletion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114364" y="16091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67" name="Oval 66"/>
          <p:cNvSpPr/>
          <p:nvPr/>
        </p:nvSpPr>
        <p:spPr>
          <a:xfrm>
            <a:off x="3209364" y="23711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8" name="Oval 67"/>
          <p:cNvSpPr/>
          <p:nvPr/>
        </p:nvSpPr>
        <p:spPr>
          <a:xfrm>
            <a:off x="6943164" y="24473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9" name="Oval 68"/>
          <p:cNvSpPr/>
          <p:nvPr/>
        </p:nvSpPr>
        <p:spPr>
          <a:xfrm>
            <a:off x="2294964" y="32855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Oval 69"/>
          <p:cNvSpPr/>
          <p:nvPr/>
        </p:nvSpPr>
        <p:spPr>
          <a:xfrm>
            <a:off x="4199964" y="32093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1" name="Oval 70"/>
          <p:cNvSpPr/>
          <p:nvPr/>
        </p:nvSpPr>
        <p:spPr>
          <a:xfrm>
            <a:off x="7933764" y="32855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90</a:t>
            </a:r>
          </a:p>
        </p:txBody>
      </p:sp>
      <p:cxnSp>
        <p:nvCxnSpPr>
          <p:cNvPr id="72" name="Straight Connector 71"/>
          <p:cNvCxnSpPr>
            <a:stCxn id="66" idx="2"/>
            <a:endCxn id="67" idx="7"/>
          </p:cNvCxnSpPr>
          <p:nvPr/>
        </p:nvCxnSpPr>
        <p:spPr>
          <a:xfrm rot="10800000" flipV="1">
            <a:off x="3729690" y="1913965"/>
            <a:ext cx="13846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3"/>
            <a:endCxn id="69" idx="0"/>
          </p:cNvCxnSpPr>
          <p:nvPr/>
        </p:nvCxnSpPr>
        <p:spPr>
          <a:xfrm rot="5400000">
            <a:off x="2752164" y="2739091"/>
            <a:ext cx="3940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8" idx="1"/>
          </p:cNvCxnSpPr>
          <p:nvPr/>
        </p:nvCxnSpPr>
        <p:spPr>
          <a:xfrm>
            <a:off x="5723964" y="1913965"/>
            <a:ext cx="1308474" cy="622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5"/>
            <a:endCxn id="71" idx="0"/>
          </p:cNvCxnSpPr>
          <p:nvPr/>
        </p:nvCxnSpPr>
        <p:spPr>
          <a:xfrm rot="16200000" flipH="1">
            <a:off x="7692090" y="2739091"/>
            <a:ext cx="317874" cy="775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5"/>
            <a:endCxn id="70" idx="1"/>
          </p:cNvCxnSpPr>
          <p:nvPr/>
        </p:nvCxnSpPr>
        <p:spPr>
          <a:xfrm rot="16200000" flipH="1">
            <a:off x="3805890" y="2815291"/>
            <a:ext cx="407148" cy="5595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3"/>
          </p:cNvCxnSpPr>
          <p:nvPr/>
        </p:nvCxnSpPr>
        <p:spPr>
          <a:xfrm rot="5400000">
            <a:off x="6587190" y="2777191"/>
            <a:ext cx="254748" cy="6357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685364" y="42761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9" name="Straight Connector 78"/>
          <p:cNvCxnSpPr>
            <a:stCxn id="69" idx="3"/>
            <a:endCxn id="78" idx="0"/>
          </p:cNvCxnSpPr>
          <p:nvPr/>
        </p:nvCxnSpPr>
        <p:spPr>
          <a:xfrm rot="5400000">
            <a:off x="1952064" y="3843991"/>
            <a:ext cx="4702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514164" y="41999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1" name="Straight Connector 80"/>
          <p:cNvCxnSpPr>
            <a:stCxn id="70" idx="3"/>
            <a:endCxn id="80" idx="0"/>
          </p:cNvCxnSpPr>
          <p:nvPr/>
        </p:nvCxnSpPr>
        <p:spPr>
          <a:xfrm rot="5400000">
            <a:off x="3818964" y="3729691"/>
            <a:ext cx="4702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657164" y="41999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83" name="Straight Connector 82"/>
          <p:cNvCxnSpPr>
            <a:stCxn id="70" idx="5"/>
            <a:endCxn id="82" idx="0"/>
          </p:cNvCxnSpPr>
          <p:nvPr/>
        </p:nvCxnSpPr>
        <p:spPr>
          <a:xfrm rot="16200000" flipH="1">
            <a:off x="4605990" y="3843991"/>
            <a:ext cx="4702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028764" y="32093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5" name="Oval 84"/>
          <p:cNvSpPr/>
          <p:nvPr/>
        </p:nvSpPr>
        <p:spPr>
          <a:xfrm>
            <a:off x="7247964" y="41237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75</a:t>
            </a:r>
          </a:p>
        </p:txBody>
      </p:sp>
      <p:cxnSp>
        <p:nvCxnSpPr>
          <p:cNvPr id="86" name="Straight Connector 85"/>
          <p:cNvCxnSpPr>
            <a:stCxn id="71" idx="3"/>
            <a:endCxn id="85" idx="0"/>
          </p:cNvCxnSpPr>
          <p:nvPr/>
        </p:nvCxnSpPr>
        <p:spPr>
          <a:xfrm rot="5400000">
            <a:off x="7628964" y="3729691"/>
            <a:ext cx="3178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543364" y="41999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92</a:t>
            </a:r>
          </a:p>
        </p:txBody>
      </p:sp>
      <p:cxnSp>
        <p:nvCxnSpPr>
          <p:cNvPr id="88" name="Straight Connector 87"/>
          <p:cNvCxnSpPr>
            <a:stCxn id="71" idx="5"/>
            <a:endCxn id="87" idx="0"/>
          </p:cNvCxnSpPr>
          <p:nvPr/>
        </p:nvCxnSpPr>
        <p:spPr>
          <a:xfrm rot="16200000" flipH="1">
            <a:off x="8454090" y="3805891"/>
            <a:ext cx="3940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333564" y="1500781"/>
            <a:ext cx="1946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Delete  Node  12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4276164" y="2142565"/>
            <a:ext cx="304800" cy="77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4320801" y="2097928"/>
            <a:ext cx="228600" cy="165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6219264" y="2180665"/>
            <a:ext cx="381000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 flipH="1" flipV="1">
            <a:off x="6257364" y="2066365"/>
            <a:ext cx="3048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3209364" y="2371165"/>
            <a:ext cx="630936" cy="630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5" name="Oval 94"/>
          <p:cNvSpPr/>
          <p:nvPr/>
        </p:nvSpPr>
        <p:spPr>
          <a:xfrm>
            <a:off x="3514164" y="4199965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96" name="Oval 95"/>
          <p:cNvSpPr/>
          <p:nvPr/>
        </p:nvSpPr>
        <p:spPr>
          <a:xfrm>
            <a:off x="3514164" y="41999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33564" y="1500781"/>
            <a:ext cx="1946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Delete  Node  55</a:t>
            </a:r>
          </a:p>
        </p:txBody>
      </p:sp>
      <p:sp>
        <p:nvSpPr>
          <p:cNvPr id="98" name="Oval 97"/>
          <p:cNvSpPr/>
          <p:nvPr/>
        </p:nvSpPr>
        <p:spPr>
          <a:xfrm>
            <a:off x="7247964" y="4123765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99" name="Oval 98"/>
          <p:cNvSpPr/>
          <p:nvPr/>
        </p:nvSpPr>
        <p:spPr>
          <a:xfrm>
            <a:off x="7247964" y="41237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00" name="Oval 99"/>
          <p:cNvSpPr/>
          <p:nvPr/>
        </p:nvSpPr>
        <p:spPr>
          <a:xfrm>
            <a:off x="6943164" y="2447365"/>
            <a:ext cx="630936" cy="630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83143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0833 0.6770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33843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-3.7037E-7 L -0.02448 -0.26574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2.5E-6 0.6548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731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3.33333E-6 L -0.02422 -0.24305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12338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1" grpId="0" animBg="1"/>
      <p:bldP spid="78" grpId="0" animBg="1"/>
      <p:bldP spid="80" grpId="0" animBg="1"/>
      <p:bldP spid="80" grpId="1" animBg="1"/>
      <p:bldP spid="82" grpId="0" animBg="1"/>
      <p:bldP spid="84" grpId="0" animBg="1"/>
      <p:bldP spid="85" grpId="0" animBg="1"/>
      <p:bldP spid="85" grpId="1" animBg="1"/>
      <p:bldP spid="87" grpId="0" animBg="1"/>
      <p:bldP spid="89" grpId="0"/>
      <p:bldP spid="89" grpId="1"/>
      <p:bldP spid="94" grpId="0" animBg="1"/>
      <p:bldP spid="94" grpId="1" animBg="1"/>
      <p:bldP spid="94" grpId="2" animBg="1"/>
      <p:bldP spid="95" grpId="0" animBg="1"/>
      <p:bldP spid="95" grpId="1" animBg="1"/>
      <p:bldP spid="96" grpId="0" animBg="1"/>
      <p:bldP spid="96" grpId="1" animBg="1"/>
      <p:bldP spid="97" grpId="0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0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5"/>
            <a:ext cx="7312608" cy="5649046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First </a:t>
            </a:r>
            <a:r>
              <a:rPr lang="en-US" dirty="0">
                <a:solidFill>
                  <a:srgbClr val="1D6FA9"/>
                </a:solidFill>
              </a:rPr>
              <a:t>the key (value) </a:t>
            </a:r>
            <a:r>
              <a:rPr lang="en-US" dirty="0"/>
              <a:t>to be searched is compared with the </a:t>
            </a:r>
            <a:r>
              <a:rPr lang="en-US" dirty="0">
                <a:solidFill>
                  <a:srgbClr val="1D6FA9"/>
                </a:solidFill>
              </a:rPr>
              <a:t>root node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If it is </a:t>
            </a:r>
            <a:r>
              <a:rPr lang="en-US" dirty="0">
                <a:solidFill>
                  <a:srgbClr val="1D6FA9"/>
                </a:solidFill>
              </a:rPr>
              <a:t>not in the root node </a:t>
            </a:r>
            <a:r>
              <a:rPr lang="en-US" dirty="0"/>
              <a:t>then we have two possibility: </a:t>
            </a:r>
          </a:p>
          <a:p>
            <a:pPr marL="685800" lvl="1" indent="-323850">
              <a:lnSpc>
                <a:spcPct val="10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en-US" sz="2200" dirty="0"/>
              <a:t>If the key to be searched having a </a:t>
            </a:r>
            <a:r>
              <a:rPr lang="en-US" sz="2200" dirty="0">
                <a:solidFill>
                  <a:srgbClr val="1D6FA9"/>
                </a:solidFill>
              </a:rPr>
              <a:t>value less than the root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</a:rPr>
              <a:t>node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 we search the key in the </a:t>
            </a:r>
            <a:r>
              <a:rPr lang="en-US" sz="2200" dirty="0">
                <a:solidFill>
                  <a:srgbClr val="0070C0"/>
                </a:solidFill>
              </a:rPr>
              <a:t>left sub tree</a:t>
            </a:r>
            <a:r>
              <a:rPr lang="en-US" sz="2200" dirty="0"/>
              <a:t>.</a:t>
            </a:r>
          </a:p>
          <a:p>
            <a:pPr marL="685800" lvl="1" indent="-323850">
              <a:lnSpc>
                <a:spcPct val="10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en-US" sz="2200" dirty="0"/>
              <a:t>If the key to be searched having a </a:t>
            </a:r>
            <a:r>
              <a:rPr lang="en-US" sz="2200" dirty="0">
                <a:solidFill>
                  <a:srgbClr val="1D6FA9"/>
                </a:solidFill>
              </a:rPr>
              <a:t>value greater than the root node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 we search the key in the </a:t>
            </a:r>
            <a:r>
              <a:rPr lang="en-US" sz="2200" dirty="0">
                <a:solidFill>
                  <a:srgbClr val="1D6FA9"/>
                </a:solidFill>
              </a:rPr>
              <a:t>right sub tree</a:t>
            </a:r>
            <a:r>
              <a:rPr lang="en-US" sz="2200" dirty="0"/>
              <a:t>.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460376" y="41192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67" name="Oval 66"/>
          <p:cNvSpPr/>
          <p:nvPr/>
        </p:nvSpPr>
        <p:spPr>
          <a:xfrm>
            <a:off x="2469776" y="45764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8" name="Oval 67"/>
          <p:cNvSpPr/>
          <p:nvPr/>
        </p:nvSpPr>
        <p:spPr>
          <a:xfrm>
            <a:off x="4450976" y="451821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9" name="Oval 68"/>
          <p:cNvSpPr/>
          <p:nvPr/>
        </p:nvSpPr>
        <p:spPr>
          <a:xfrm>
            <a:off x="1860176" y="51860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Oval 69"/>
          <p:cNvSpPr/>
          <p:nvPr/>
        </p:nvSpPr>
        <p:spPr>
          <a:xfrm>
            <a:off x="3079376" y="52622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1" name="Oval 70"/>
          <p:cNvSpPr/>
          <p:nvPr/>
        </p:nvSpPr>
        <p:spPr>
          <a:xfrm>
            <a:off x="4908176" y="520401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90</a:t>
            </a:r>
          </a:p>
        </p:txBody>
      </p:sp>
      <p:cxnSp>
        <p:nvCxnSpPr>
          <p:cNvPr id="72" name="Straight Connector 71"/>
          <p:cNvCxnSpPr>
            <a:stCxn id="66" idx="2"/>
            <a:endCxn id="67" idx="7"/>
          </p:cNvCxnSpPr>
          <p:nvPr/>
        </p:nvCxnSpPr>
        <p:spPr>
          <a:xfrm rot="10800000" flipV="1">
            <a:off x="2990102" y="4424082"/>
            <a:ext cx="4702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3"/>
            <a:endCxn id="69" idx="7"/>
          </p:cNvCxnSpPr>
          <p:nvPr/>
        </p:nvCxnSpPr>
        <p:spPr>
          <a:xfrm rot="5400000">
            <a:off x="2380502" y="5096808"/>
            <a:ext cx="178548" cy="1785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8" idx="1"/>
          </p:cNvCxnSpPr>
          <p:nvPr/>
        </p:nvCxnSpPr>
        <p:spPr>
          <a:xfrm>
            <a:off x="4069976" y="4424082"/>
            <a:ext cx="470274" cy="1834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5"/>
            <a:endCxn id="71" idx="0"/>
          </p:cNvCxnSpPr>
          <p:nvPr/>
        </p:nvCxnSpPr>
        <p:spPr>
          <a:xfrm rot="16200000" flipH="1">
            <a:off x="5009402" y="5000438"/>
            <a:ext cx="1654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5"/>
            <a:endCxn id="70" idx="1"/>
          </p:cNvCxnSpPr>
          <p:nvPr/>
        </p:nvCxnSpPr>
        <p:spPr>
          <a:xfrm rot="16200000" flipH="1">
            <a:off x="2952002" y="5134908"/>
            <a:ext cx="254748" cy="1785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3"/>
            <a:endCxn id="84" idx="0"/>
          </p:cNvCxnSpPr>
          <p:nvPr/>
        </p:nvCxnSpPr>
        <p:spPr>
          <a:xfrm rot="5400000">
            <a:off x="4374776" y="5038538"/>
            <a:ext cx="165474" cy="165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250576" y="57956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9" name="Straight Connector 78"/>
          <p:cNvCxnSpPr>
            <a:stCxn id="69" idx="3"/>
            <a:endCxn id="78" idx="7"/>
          </p:cNvCxnSpPr>
          <p:nvPr/>
        </p:nvCxnSpPr>
        <p:spPr>
          <a:xfrm rot="5400000">
            <a:off x="1770902" y="5706408"/>
            <a:ext cx="178548" cy="1785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622176" y="59480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1" name="Straight Connector 80"/>
          <p:cNvCxnSpPr>
            <a:stCxn id="70" idx="3"/>
            <a:endCxn id="80" idx="0"/>
          </p:cNvCxnSpPr>
          <p:nvPr/>
        </p:nvCxnSpPr>
        <p:spPr>
          <a:xfrm rot="5400000">
            <a:off x="2965076" y="5744508"/>
            <a:ext cx="1654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536576" y="59480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83" name="Straight Connector 82"/>
          <p:cNvCxnSpPr>
            <a:stCxn id="70" idx="5"/>
            <a:endCxn id="82" idx="0"/>
          </p:cNvCxnSpPr>
          <p:nvPr/>
        </p:nvCxnSpPr>
        <p:spPr>
          <a:xfrm rot="16200000" flipH="1">
            <a:off x="3637802" y="5744508"/>
            <a:ext cx="1654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069976" y="520401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5" name="Oval 84"/>
          <p:cNvSpPr/>
          <p:nvPr/>
        </p:nvSpPr>
        <p:spPr>
          <a:xfrm>
            <a:off x="4603376" y="596601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75</a:t>
            </a:r>
          </a:p>
        </p:txBody>
      </p:sp>
      <p:cxnSp>
        <p:nvCxnSpPr>
          <p:cNvPr id="86" name="Straight Connector 85"/>
          <p:cNvCxnSpPr>
            <a:stCxn id="71" idx="3"/>
            <a:endCxn id="85" idx="0"/>
          </p:cNvCxnSpPr>
          <p:nvPr/>
        </p:nvCxnSpPr>
        <p:spPr>
          <a:xfrm rot="5400000">
            <a:off x="4831976" y="5800538"/>
            <a:ext cx="241674" cy="89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289176" y="596601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92</a:t>
            </a:r>
          </a:p>
        </p:txBody>
      </p:sp>
      <p:cxnSp>
        <p:nvCxnSpPr>
          <p:cNvPr id="88" name="Straight Connector 87"/>
          <p:cNvCxnSpPr>
            <a:stCxn id="71" idx="5"/>
            <a:endCxn id="87" idx="0"/>
          </p:cNvCxnSpPr>
          <p:nvPr/>
        </p:nvCxnSpPr>
        <p:spPr>
          <a:xfrm rot="16200000" flipH="1">
            <a:off x="5390402" y="5762438"/>
            <a:ext cx="241674" cy="165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91000" y="4100404"/>
            <a:ext cx="1938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Search node 75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33600" y="4001093"/>
            <a:ext cx="444352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91" name="Oval 90"/>
          <p:cNvSpPr/>
          <p:nvPr/>
        </p:nvSpPr>
        <p:spPr>
          <a:xfrm>
            <a:off x="4603376" y="5966012"/>
            <a:ext cx="630936" cy="630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3468" y="865617"/>
            <a:ext cx="468594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Algorithm: SEARCH(T, Key)</a:t>
            </a:r>
          </a:p>
          <a:p>
            <a:pPr marL="0" lvl="1">
              <a:buNone/>
            </a:pPr>
            <a:r>
              <a:rPr lang="en-US" sz="2200" b="1" dirty="0"/>
              <a:t>Step 1:</a:t>
            </a:r>
            <a:r>
              <a:rPr lang="en-US" sz="2200" dirty="0"/>
              <a:t>[Check for empty tree] </a:t>
            </a:r>
          </a:p>
          <a:p>
            <a:pPr marL="806450" lvl="1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T = NULL</a:t>
            </a:r>
            <a:r>
              <a:rPr lang="en-US" sz="2200" dirty="0"/>
              <a:t>) then </a:t>
            </a:r>
          </a:p>
          <a:p>
            <a:pPr marL="1263650" lvl="1">
              <a:buNone/>
            </a:pPr>
            <a:r>
              <a:rPr lang="en-US" sz="2200" dirty="0"/>
              <a:t>Write (“Empty Tree”)</a:t>
            </a:r>
          </a:p>
          <a:p>
            <a:pPr marL="1263650" lvl="1">
              <a:buNone/>
            </a:pPr>
            <a:r>
              <a:rPr lang="en-US" sz="2200" dirty="0"/>
              <a:t>Exit</a:t>
            </a:r>
          </a:p>
          <a:p>
            <a:pPr marL="0" lvl="1">
              <a:buNone/>
            </a:pPr>
            <a:r>
              <a:rPr lang="en-US" sz="2200" b="1" dirty="0"/>
              <a:t>Step 2:</a:t>
            </a:r>
            <a:r>
              <a:rPr lang="en-US" sz="2200" dirty="0"/>
              <a:t>[Compare key with the root node] </a:t>
            </a:r>
          </a:p>
          <a:p>
            <a:pPr marL="806450" lvl="1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Key = DATA(T)</a:t>
            </a:r>
            <a:r>
              <a:rPr lang="en-US" sz="2200" dirty="0"/>
              <a:t>) then </a:t>
            </a:r>
          </a:p>
          <a:p>
            <a:pPr marL="1263650" lvl="1">
              <a:buNone/>
            </a:pPr>
            <a:r>
              <a:rPr lang="en-US" sz="2200" dirty="0"/>
              <a:t>return(</a:t>
            </a:r>
            <a:r>
              <a:rPr lang="en-US" sz="2200" b="1" dirty="0">
                <a:solidFill>
                  <a:srgbClr val="C00000"/>
                </a:solidFill>
              </a:rPr>
              <a:t>DATA(T)</a:t>
            </a:r>
            <a:r>
              <a:rPr lang="en-US" sz="2200" dirty="0"/>
              <a:t>) </a:t>
            </a:r>
          </a:p>
          <a:p>
            <a:pPr marL="0" lvl="1">
              <a:buNone/>
            </a:pPr>
            <a:r>
              <a:rPr lang="en-US" sz="2200" b="1" dirty="0"/>
              <a:t>Step 3:</a:t>
            </a:r>
            <a:r>
              <a:rPr lang="en-US" sz="2200" dirty="0"/>
              <a:t>[Move left or right sub tree?] </a:t>
            </a:r>
          </a:p>
          <a:p>
            <a:pPr marL="806450" lvl="1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Key &lt; DATA(T)</a:t>
            </a:r>
            <a:r>
              <a:rPr lang="en-US" sz="2200" dirty="0"/>
              <a:t>)    then </a:t>
            </a:r>
          </a:p>
          <a:p>
            <a:pPr marL="1263650" lvl="1">
              <a:buNone/>
            </a:pPr>
            <a:r>
              <a:rPr lang="en-US" sz="2200" dirty="0"/>
              <a:t>call</a:t>
            </a:r>
            <a:r>
              <a:rPr lang="en-US" sz="2200" dirty="0">
                <a:solidFill>
                  <a:schemeClr val="accent6"/>
                </a:solidFill>
              </a:rPr>
              <a:t>   </a:t>
            </a:r>
            <a:r>
              <a:rPr lang="en-US" sz="2200" dirty="0">
                <a:solidFill>
                  <a:srgbClr val="1D6FA9"/>
                </a:solidFill>
              </a:rPr>
              <a:t>SEARCH(LPTR(</a:t>
            </a:r>
            <a:r>
              <a:rPr lang="en-US" sz="2200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1D6FA9"/>
                </a:solidFill>
              </a:rPr>
              <a:t>), Key)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</a:p>
          <a:p>
            <a:pPr marL="806450" lvl="1">
              <a:buNone/>
            </a:pPr>
            <a:r>
              <a:rPr lang="en-US" sz="2200" dirty="0">
                <a:solidFill>
                  <a:srgbClr val="1D6FA9"/>
                </a:solidFill>
              </a:rPr>
              <a:t>else</a:t>
            </a:r>
            <a:r>
              <a:rPr lang="en-US" sz="2200" dirty="0"/>
              <a:t> </a:t>
            </a:r>
          </a:p>
          <a:p>
            <a:pPr marL="1263650" lvl="1">
              <a:buNone/>
            </a:pPr>
            <a:r>
              <a:rPr lang="en-US" sz="2200" dirty="0"/>
              <a:t>call</a:t>
            </a:r>
            <a:r>
              <a:rPr lang="en-US" sz="2200" dirty="0">
                <a:solidFill>
                  <a:schemeClr val="accent6"/>
                </a:solidFill>
              </a:rPr>
              <a:t>  </a:t>
            </a:r>
            <a:r>
              <a:rPr lang="en-US" sz="2200" b="1" dirty="0">
                <a:solidFill>
                  <a:schemeClr val="accent6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</a:rPr>
              <a:t>SEARCH(RPTR(</a:t>
            </a:r>
            <a:r>
              <a:rPr lang="en-US" sz="2200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1D6FA9"/>
                </a:solidFill>
              </a:rPr>
              <a:t>), Key) </a:t>
            </a:r>
          </a:p>
          <a:p>
            <a:pPr marL="0" lvl="1">
              <a:buNone/>
            </a:pPr>
            <a:r>
              <a:rPr lang="en-US" sz="2200" b="1" dirty="0"/>
              <a:t>Step 4:</a:t>
            </a:r>
            <a:r>
              <a:rPr lang="en-US" sz="2200" dirty="0"/>
              <a:t>[Finished]</a:t>
            </a:r>
          </a:p>
          <a:p>
            <a:pPr marL="806450" lvl="1">
              <a:buNone/>
            </a:pPr>
            <a:r>
              <a:rPr lang="en-US" sz="2200" dirty="0"/>
              <a:t>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8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06602 0.0625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02 0.0625 L 0.10573 0.1754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3 0.17546 L 0.03217 0.31968 " pathEditMode="relative" rAng="0" ptsTypes="AA">
                                      <p:cBhvr>
                                        <p:cTn id="111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19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8" grpId="0" animBg="1"/>
      <p:bldP spid="80" grpId="0" animBg="1"/>
      <p:bldP spid="82" grpId="0" animBg="1"/>
      <p:bldP spid="84" grpId="0" animBg="1"/>
      <p:bldP spid="85" grpId="0" animBg="1"/>
      <p:bldP spid="85" grpId="1" animBg="1"/>
      <p:bldP spid="87" grpId="0" animBg="1"/>
      <p:bldP spid="89" grpId="0"/>
      <p:bldP spid="90" grpId="0" animBg="1"/>
      <p:bldP spid="90" grpId="1" animBg="1"/>
      <p:bldP spid="90" grpId="2" animBg="1"/>
      <p:bldP spid="90" grpId="3" animBg="1"/>
      <p:bldP spid="90" grpId="4" animBg="1"/>
      <p:bldP spid="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b="1" dirty="0">
                <a:solidFill>
                  <a:srgbClr val="C00000"/>
                </a:solidFill>
              </a:rPr>
              <a:t>Traversing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means the </a:t>
            </a:r>
            <a:r>
              <a:rPr lang="en-US" dirty="0">
                <a:solidFill>
                  <a:srgbClr val="0070C0"/>
                </a:solidFill>
              </a:rPr>
              <a:t>process of visiting each node </a:t>
            </a:r>
            <a:r>
              <a:rPr lang="en-US" dirty="0"/>
              <a:t>in the tree exactly once in systematic way.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There are three types of traversing techniques:</a:t>
            </a:r>
          </a:p>
          <a:p>
            <a:pPr marL="685800" lvl="1" indent="-339725">
              <a:buClr>
                <a:srgbClr val="C00000"/>
              </a:buClr>
              <a:buFont typeface="+mj-lt"/>
              <a:buAutoNum type="arabicParenR"/>
            </a:pPr>
            <a:r>
              <a:rPr lang="en-US" sz="2200" dirty="0">
                <a:solidFill>
                  <a:srgbClr val="C00000"/>
                </a:solidFill>
              </a:rPr>
              <a:t>Pre- Order </a:t>
            </a:r>
          </a:p>
          <a:p>
            <a:pPr marL="685800" lvl="1" indent="-339725">
              <a:buClr>
                <a:srgbClr val="C00000"/>
              </a:buClr>
              <a:buFont typeface="+mj-lt"/>
              <a:buAutoNum type="arabicParenR"/>
            </a:pPr>
            <a:r>
              <a:rPr lang="en-US" sz="2200" dirty="0">
                <a:solidFill>
                  <a:srgbClr val="C00000"/>
                </a:solidFill>
              </a:rPr>
              <a:t>In-Order </a:t>
            </a:r>
          </a:p>
          <a:p>
            <a:pPr marL="685800" lvl="1" indent="-339725">
              <a:buClr>
                <a:srgbClr val="C00000"/>
              </a:buClr>
              <a:buFont typeface="+mj-lt"/>
              <a:buAutoNum type="arabicParenR"/>
            </a:pPr>
            <a:r>
              <a:rPr lang="en-US" sz="2200" dirty="0">
                <a:solidFill>
                  <a:srgbClr val="C00000"/>
                </a:solidFill>
              </a:rPr>
              <a:t>Post-Order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Assume tree node have linked allocation which is indicated as below: 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25310"/>
              </p:ext>
            </p:extLst>
          </p:nvPr>
        </p:nvGraphicFramePr>
        <p:xfrm>
          <a:off x="3972760" y="3689564"/>
          <a:ext cx="35814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6FA9"/>
                          </a:solidFill>
                        </a:rPr>
                        <a:t>LPTR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C00000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1D6FA9"/>
                          </a:solidFill>
                        </a:rPr>
                        <a:t>RPTR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5572960" y="4584854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68" name="Right Brace 67"/>
          <p:cNvSpPr/>
          <p:nvPr/>
        </p:nvSpPr>
        <p:spPr>
          <a:xfrm rot="5400000">
            <a:off x="5534860" y="2432264"/>
            <a:ext cx="457200" cy="37338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Pre-Order Traversal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 smtClean="0"/>
              <a:t>In </a:t>
            </a:r>
            <a:r>
              <a:rPr lang="en-US" dirty="0"/>
              <a:t>pre-order traversing following operations are performed </a:t>
            </a:r>
            <a:r>
              <a:rPr lang="en-US" dirty="0">
                <a:solidFill>
                  <a:srgbClr val="1D6FA9"/>
                </a:solidFill>
              </a:rPr>
              <a:t>recursively at each node.</a:t>
            </a:r>
            <a:r>
              <a:rPr lang="en-US" dirty="0"/>
              <a:t>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The algorithm starts with the </a:t>
            </a:r>
            <a:r>
              <a:rPr lang="en-US" dirty="0">
                <a:solidFill>
                  <a:srgbClr val="1D6FA9"/>
                </a:solidFill>
              </a:rPr>
              <a:t>root node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tree and continue by: </a:t>
            </a:r>
          </a:p>
          <a:p>
            <a:pPr marL="631825" lvl="1" indent="-34925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Visiting the root node.   (</a:t>
            </a:r>
            <a:r>
              <a:rPr lang="en-US" sz="2200" b="1" dirty="0">
                <a:solidFill>
                  <a:srgbClr val="C00000"/>
                </a:solidFill>
              </a:rPr>
              <a:t>V</a:t>
            </a:r>
            <a:r>
              <a:rPr lang="en-US" sz="2200" dirty="0"/>
              <a:t>)</a:t>
            </a:r>
          </a:p>
          <a:p>
            <a:pPr marL="631825" lvl="1" indent="-34925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Traversing the left sub tree.   (</a:t>
            </a:r>
            <a:r>
              <a:rPr lang="en-US" sz="2200" b="1" dirty="0">
                <a:solidFill>
                  <a:srgbClr val="C00000"/>
                </a:solidFill>
              </a:rPr>
              <a:t>L</a:t>
            </a:r>
            <a:r>
              <a:rPr lang="en-US" sz="2200" dirty="0"/>
              <a:t>)</a:t>
            </a:r>
          </a:p>
          <a:p>
            <a:pPr marL="631825" lvl="1" indent="-34925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Traversing the right sub tree.   </a:t>
            </a:r>
            <a:r>
              <a:rPr lang="en-US" dirty="0"/>
              <a:t>(</a:t>
            </a:r>
            <a:r>
              <a:rPr lang="en-US" sz="2400" b="1" dirty="0">
                <a:solidFill>
                  <a:srgbClr val="C00000"/>
                </a:solidFill>
              </a:rPr>
              <a:t>R</a:t>
            </a:r>
            <a:r>
              <a:rPr lang="en-US" dirty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3246595" y="316335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179795" y="3620552"/>
            <a:ext cx="530352" cy="53035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37195" y="369675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493995" y="430635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865595" y="430635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694395" y="438255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0" name="Straight Connector 9"/>
          <p:cNvCxnSpPr>
            <a:stCxn id="4" idx="2"/>
            <a:endCxn id="5" idx="7"/>
          </p:cNvCxnSpPr>
          <p:nvPr/>
        </p:nvCxnSpPr>
        <p:spPr>
          <a:xfrm flipH="1">
            <a:off x="2632479" y="3430052"/>
            <a:ext cx="614116" cy="26816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7" idx="7"/>
          </p:cNvCxnSpPr>
          <p:nvPr/>
        </p:nvCxnSpPr>
        <p:spPr>
          <a:xfrm flipH="1">
            <a:off x="1949280" y="4073236"/>
            <a:ext cx="308183" cy="3112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06889" y="3405399"/>
            <a:ext cx="548762" cy="36946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9" idx="0"/>
          </p:cNvCxnSpPr>
          <p:nvPr/>
        </p:nvCxnSpPr>
        <p:spPr>
          <a:xfrm>
            <a:off x="4692480" y="4152037"/>
            <a:ext cx="268615" cy="2305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8" idx="1"/>
          </p:cNvCxnSpPr>
          <p:nvPr/>
        </p:nvCxnSpPr>
        <p:spPr>
          <a:xfrm>
            <a:off x="2632479" y="4073236"/>
            <a:ext cx="311231" cy="3112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18" idx="0"/>
          </p:cNvCxnSpPr>
          <p:nvPr/>
        </p:nvCxnSpPr>
        <p:spPr>
          <a:xfrm flipH="1">
            <a:off x="4122895" y="4152037"/>
            <a:ext cx="192415" cy="2305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408395" y="499215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7" name="Straight Connector 16"/>
          <p:cNvCxnSpPr>
            <a:stCxn id="8" idx="3"/>
            <a:endCxn id="16" idx="0"/>
          </p:cNvCxnSpPr>
          <p:nvPr/>
        </p:nvCxnSpPr>
        <p:spPr>
          <a:xfrm flipH="1">
            <a:off x="2675095" y="4761637"/>
            <a:ext cx="268615" cy="2305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56195" y="438255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9" name="Oval 18"/>
          <p:cNvSpPr/>
          <p:nvPr/>
        </p:nvSpPr>
        <p:spPr>
          <a:xfrm>
            <a:off x="4237195" y="514455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Connector 19"/>
          <p:cNvCxnSpPr>
            <a:stCxn id="9" idx="3"/>
            <a:endCxn id="19" idx="0"/>
          </p:cNvCxnSpPr>
          <p:nvPr/>
        </p:nvCxnSpPr>
        <p:spPr>
          <a:xfrm flipH="1">
            <a:off x="4503895" y="4837837"/>
            <a:ext cx="268615" cy="3067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75395" y="514455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2" name="Straight Connector 21"/>
          <p:cNvCxnSpPr>
            <a:stCxn id="9" idx="5"/>
            <a:endCxn id="21" idx="0"/>
          </p:cNvCxnSpPr>
          <p:nvPr/>
        </p:nvCxnSpPr>
        <p:spPr>
          <a:xfrm>
            <a:off x="5149680" y="4837837"/>
            <a:ext cx="192415" cy="3067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56395" y="590655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530680" y="5599837"/>
            <a:ext cx="154314" cy="30671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94195" y="3087152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58341" y="3740956"/>
            <a:ext cx="34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22066" y="3740956"/>
            <a:ext cx="32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63469" y="3740956"/>
            <a:ext cx="346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35504" y="3740956"/>
            <a:ext cx="30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54640" y="3740956"/>
            <a:ext cx="301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71998" y="3740956"/>
            <a:ext cx="32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17139" y="3740956"/>
            <a:ext cx="34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76320" y="3740956"/>
            <a:ext cx="346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833753" y="3752624"/>
            <a:ext cx="25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109076" y="3752624"/>
            <a:ext cx="26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384666" y="3740956"/>
            <a:ext cx="32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69739" y="3695534"/>
            <a:ext cx="1833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D7150"/>
                </a:solidFill>
              </a:rPr>
              <a:t>Pre-Order </a:t>
            </a:r>
            <a:r>
              <a:rPr lang="en-US" sz="2800" b="1" dirty="0">
                <a:solidFill>
                  <a:srgbClr val="00B05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02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232 L -0.09154 0.0807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0.08079 L -0.15208 0.1888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08 0.18889 C -0.16276 0.2 -0.17279 0.21158 -0.17279 0.22107 C -0.17279 0.23079 -0.16042 0.24144 -0.15065 0.2463 C -0.14076 0.25116 -0.12891 0.25718 -0.11458 0.25047 C -0.09974 0.24375 -0.07448 0.21227 -0.06211 0.20649 C -0.04948 0.2007 -0.04466 0.20834 -0.03932 0.21574 " pathEditMode="relative" rAng="0" ptsTypes="AAAAAA">
                                      <p:cBhvr>
                                        <p:cTn id="1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33 0.21574 L -0.07331 0.30093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31 0.30092 C -0.07331 0.32708 -0.07331 0.35393 -0.06432 0.36713 C -0.05547 0.38032 -0.03711 0.40301 -0.02031 0.38032 C -0.00365 0.35763 0.02591 0.28101 0.03607 0.2324 C 0.04622 0.18379 0.03372 0.10972 0.04062 0.08888 C 0.04739 0.06782 0.07031 0.10301 0.07682 0.10648 " pathEditMode="relative" rAng="0" ptsTypes="AAAAAA">
                                      <p:cBhvr>
                                        <p:cTn id="1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82 0.10648 C 0.07682 0.10672 0.06054 0.15857 0.04518 0.21134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8 0.21135 L 0.04857 0.23125 L 0.05573 0.25139 L 0.0651 0.26922 L 0.07461 0.27593 L 0.09114 0.2713 L 0.10182 0.25139 L 0.10768 0.22014 L 0.11002 0.19144 L 0.10885 0.17362 L 0.11601 0.16922 L 0.12083 0.16922 L 0.11601 0.20255 L 0.11367 0.21806 " pathEditMode="relative" rAng="0" ptsTypes="AAAAAAAAAAAAAA">
                                      <p:cBhvr>
                                        <p:cTn id="1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7 0.21806 C 0.11367 0.21829 0.09518 0.26505 0.07695 0.31204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5 0.31204 L 0.07591 0.35417 L 0.08958 0.37871 L 0.10781 0.38774 L 0.12383 0.38102 L 0.13411 0.36528 L 0.1388 0.32987 L 0.13633 0.30301 L 0.13528 0.28311 L 0.13984 0.27431 L 0.14453 0.27431 L 0.15026 0.27431 L 0.14896 0.28982 L 0.14674 0.30093 L 0.14323 0.32755 " pathEditMode="relative" rAng="0" ptsTypes="AAAAAAAAAAAAAAA">
                                      <p:cBhvr>
                                        <p:cTn id="17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32524 C 0.14427 0.34028 0.14544 0.35579 0.15052 0.37848 C 0.1556 0.40139 0.16458 0.43149 0.1737 0.46204 " pathEditMode="relative" rAng="0" ptsTypes="AAA">
                                      <p:cBhvr>
                                        <p:cTn id="18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5" grpId="7" animBg="1"/>
      <p:bldP spid="25" grpId="8" animBg="1"/>
      <p:bldP spid="25" grpId="9" animBg="1"/>
      <p:bldP spid="25" grpId="1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Pre-Order Traversal </a:t>
            </a:r>
          </a:p>
        </p:txBody>
      </p:sp>
      <p:sp>
        <p:nvSpPr>
          <p:cNvPr id="8" name="Oval 7"/>
          <p:cNvSpPr/>
          <p:nvPr/>
        </p:nvSpPr>
        <p:spPr>
          <a:xfrm>
            <a:off x="5031736" y="1220658"/>
            <a:ext cx="762000" cy="698500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3507736" y="2312858"/>
            <a:ext cx="762000" cy="698500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6590661" y="2312858"/>
            <a:ext cx="762000" cy="698500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2707636" y="3563808"/>
            <a:ext cx="762000" cy="7000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4231636" y="3528883"/>
            <a:ext cx="762000" cy="698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7352661" y="3528883"/>
            <a:ext cx="762000" cy="698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>
            <a:off x="5784211" y="3528883"/>
            <a:ext cx="762000" cy="698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4158611" y="1815970"/>
            <a:ext cx="984250" cy="5984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5628636" y="1815970"/>
            <a:ext cx="1074738" cy="5984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0"/>
          </p:cNvCxnSpPr>
          <p:nvPr/>
        </p:nvCxnSpPr>
        <p:spPr>
          <a:xfrm flipH="1">
            <a:off x="3088636" y="2908170"/>
            <a:ext cx="530225" cy="65563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2" idx="0"/>
          </p:cNvCxnSpPr>
          <p:nvPr/>
        </p:nvCxnSpPr>
        <p:spPr>
          <a:xfrm>
            <a:off x="4158611" y="2908170"/>
            <a:ext cx="454025" cy="6207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4" idx="0"/>
          </p:cNvCxnSpPr>
          <p:nvPr/>
        </p:nvCxnSpPr>
        <p:spPr>
          <a:xfrm flipH="1">
            <a:off x="6165211" y="2908170"/>
            <a:ext cx="538163" cy="6207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13" idx="0"/>
          </p:cNvCxnSpPr>
          <p:nvPr/>
        </p:nvCxnSpPr>
        <p:spPr>
          <a:xfrm>
            <a:off x="7241536" y="2908170"/>
            <a:ext cx="492125" cy="6207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69636" y="5060236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A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59020" y="5066803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B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8404" y="5060236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D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21716" y="5080198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E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11100" y="5086765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C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00484" y="5080198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G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84921" y="5080198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F</a:t>
            </a:r>
            <a:endParaRPr lang="pt-BR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In-Order Traversal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 smtClean="0"/>
              <a:t>In </a:t>
            </a:r>
            <a:r>
              <a:rPr lang="en-US" dirty="0"/>
              <a:t>pre-order traversing following operations are performed </a:t>
            </a:r>
            <a:r>
              <a:rPr lang="en-US" dirty="0">
                <a:solidFill>
                  <a:srgbClr val="0070C0"/>
                </a:solidFill>
              </a:rPr>
              <a:t>recursively at each node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The algorithm starts with the </a:t>
            </a:r>
            <a:r>
              <a:rPr lang="en-US" dirty="0">
                <a:solidFill>
                  <a:srgbClr val="0070C0"/>
                </a:solidFill>
              </a:rPr>
              <a:t>root node </a:t>
            </a:r>
            <a:r>
              <a:rPr lang="en-US" dirty="0"/>
              <a:t>of the tree and continue by: </a:t>
            </a:r>
          </a:p>
          <a:p>
            <a:pPr marL="631825" lvl="1" indent="-34925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Traversing the left sub tree.  (</a:t>
            </a:r>
            <a:r>
              <a:rPr lang="en-US" sz="2200" b="1" dirty="0">
                <a:solidFill>
                  <a:srgbClr val="C00000"/>
                </a:solidFill>
              </a:rPr>
              <a:t>L</a:t>
            </a:r>
            <a:r>
              <a:rPr lang="en-US" sz="2200" dirty="0"/>
              <a:t>)</a:t>
            </a:r>
          </a:p>
          <a:p>
            <a:pPr marL="631825" lvl="1" indent="-34925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Visiting the root node.  (</a:t>
            </a:r>
            <a:r>
              <a:rPr lang="en-US" sz="2200" b="1" dirty="0">
                <a:solidFill>
                  <a:srgbClr val="C00000"/>
                </a:solidFill>
              </a:rPr>
              <a:t>V</a:t>
            </a:r>
            <a:r>
              <a:rPr lang="en-US" sz="2200" dirty="0"/>
              <a:t>)</a:t>
            </a:r>
          </a:p>
          <a:p>
            <a:pPr marL="631825" lvl="1" indent="-34925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Traversing the right sub tree.  (</a:t>
            </a:r>
            <a:r>
              <a:rPr lang="en-US" sz="2200" b="1" dirty="0">
                <a:solidFill>
                  <a:srgbClr val="C00000"/>
                </a:solidFill>
              </a:rPr>
              <a:t>R</a:t>
            </a:r>
            <a:r>
              <a:rPr lang="en-US" sz="2200" dirty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3367442" y="318256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00642" y="3639762"/>
            <a:ext cx="530352" cy="53035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358042" y="371596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614842" y="432556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986442" y="432556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815242" y="440176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0" name="Straight Connector 9"/>
          <p:cNvCxnSpPr>
            <a:stCxn id="4" idx="2"/>
            <a:endCxn id="5" idx="7"/>
          </p:cNvCxnSpPr>
          <p:nvPr/>
        </p:nvCxnSpPr>
        <p:spPr>
          <a:xfrm rot="10800000" flipV="1">
            <a:off x="2753326" y="3449262"/>
            <a:ext cx="614116" cy="26816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7" idx="7"/>
          </p:cNvCxnSpPr>
          <p:nvPr/>
        </p:nvCxnSpPr>
        <p:spPr>
          <a:xfrm rot="5400000">
            <a:off x="2068604" y="4093970"/>
            <a:ext cx="311231" cy="30818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6" idx="1"/>
          </p:cNvCxnSpPr>
          <p:nvPr/>
        </p:nvCxnSpPr>
        <p:spPr>
          <a:xfrm>
            <a:off x="3900842" y="3449262"/>
            <a:ext cx="535315" cy="3448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9" idx="0"/>
          </p:cNvCxnSpPr>
          <p:nvPr/>
        </p:nvCxnSpPr>
        <p:spPr>
          <a:xfrm rot="16200000" flipH="1">
            <a:off x="4832377" y="4152196"/>
            <a:ext cx="230515" cy="2686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8" idx="1"/>
          </p:cNvCxnSpPr>
          <p:nvPr/>
        </p:nvCxnSpPr>
        <p:spPr>
          <a:xfrm rot="16200000" flipH="1">
            <a:off x="2753326" y="4092445"/>
            <a:ext cx="311231" cy="3112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18" idx="0"/>
          </p:cNvCxnSpPr>
          <p:nvPr/>
        </p:nvCxnSpPr>
        <p:spPr>
          <a:xfrm rot="5400000">
            <a:off x="4224693" y="4190297"/>
            <a:ext cx="230515" cy="1924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29242" y="501136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7" name="Straight Connector 16"/>
          <p:cNvCxnSpPr>
            <a:stCxn id="8" idx="3"/>
            <a:endCxn id="16" idx="0"/>
          </p:cNvCxnSpPr>
          <p:nvPr/>
        </p:nvCxnSpPr>
        <p:spPr>
          <a:xfrm rot="5400000">
            <a:off x="2814993" y="4761797"/>
            <a:ext cx="230515" cy="2686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77042" y="440176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9" name="Oval 18"/>
          <p:cNvSpPr/>
          <p:nvPr/>
        </p:nvSpPr>
        <p:spPr>
          <a:xfrm>
            <a:off x="4358042" y="516376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0" name="Straight Connector 19"/>
          <p:cNvCxnSpPr>
            <a:stCxn id="9" idx="3"/>
            <a:endCxn id="19" idx="0"/>
          </p:cNvCxnSpPr>
          <p:nvPr/>
        </p:nvCxnSpPr>
        <p:spPr>
          <a:xfrm rot="5400000">
            <a:off x="4605693" y="4876097"/>
            <a:ext cx="306715" cy="2686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96242" y="516376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2" name="Straight Connector 21"/>
          <p:cNvCxnSpPr>
            <a:stCxn id="9" idx="5"/>
            <a:endCxn id="21" idx="0"/>
          </p:cNvCxnSpPr>
          <p:nvPr/>
        </p:nvCxnSpPr>
        <p:spPr>
          <a:xfrm rot="16200000" flipH="1">
            <a:off x="5213377" y="4914196"/>
            <a:ext cx="306715" cy="1924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77242" y="592576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4" name="Straight Connector 23"/>
          <p:cNvCxnSpPr>
            <a:stCxn id="21" idx="5"/>
          </p:cNvCxnSpPr>
          <p:nvPr/>
        </p:nvCxnSpPr>
        <p:spPr>
          <a:xfrm rot="16200000" flipH="1">
            <a:off x="5575327" y="5695246"/>
            <a:ext cx="306714" cy="154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15042" y="3106362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00046" y="3494684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55521" y="3494684"/>
            <a:ext cx="386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02265" y="3494684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08668" y="3494684"/>
            <a:ext cx="360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36355" y="3494684"/>
            <a:ext cx="399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01354" y="349468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50346" y="3494684"/>
            <a:ext cx="389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98991" y="3494684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90545" y="3494684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90867" y="3494684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897607" y="349468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36213" y="3449262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D7150"/>
                </a:solidFill>
              </a:rPr>
              <a:t>In-Order :</a:t>
            </a:r>
          </a:p>
        </p:txBody>
      </p:sp>
      <p:sp>
        <p:nvSpPr>
          <p:cNvPr id="38" name="Oval 37"/>
          <p:cNvSpPr/>
          <p:nvPr/>
        </p:nvSpPr>
        <p:spPr>
          <a:xfrm>
            <a:off x="3824642" y="577336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9" name="Straight Connector 38"/>
          <p:cNvCxnSpPr>
            <a:stCxn id="19" idx="3"/>
            <a:endCxn id="38" idx="7"/>
          </p:cNvCxnSpPr>
          <p:nvPr/>
        </p:nvCxnSpPr>
        <p:spPr>
          <a:xfrm rot="5400000">
            <a:off x="4241827" y="5657147"/>
            <a:ext cx="232430" cy="1562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739042" y="584956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41" name="Straight Connector 40"/>
          <p:cNvCxnSpPr>
            <a:stCxn id="19" idx="5"/>
            <a:endCxn id="40" idx="0"/>
          </p:cNvCxnSpPr>
          <p:nvPr/>
        </p:nvCxnSpPr>
        <p:spPr>
          <a:xfrm rot="16200000" flipH="1">
            <a:off x="4794277" y="5638096"/>
            <a:ext cx="230515" cy="1924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251229" y="3494684"/>
            <a:ext cx="383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592451" y="34946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2688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C 2.70833E-6 0.00023 -0.04336 0.03241 -0.08659 0.06482 " pathEditMode="relative" rAng="0" ptsTypes="AA">
                                      <p:cBhvr>
                                        <p:cTn id="111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59 0.06482 C -0.11289 0.11134 -0.13893 0.1588 -0.14909 0.17801 " pathEditMode="relative" rAng="0" ptsTypes="AA">
                                      <p:cBhvr>
                                        <p:cTn id="115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09 0.17801 L -0.15273 0.22037 L -0.14531 0.24468 L -0.13034 0.26482 L -0.11784 0.27153 L -0.10026 0.2625 L -0.08529 0.23797 L -0.08034 0.20695 L -0.06276 0.16482 " pathEditMode="relative" rAng="0" ptsTypes="AAAAAAAAA">
                                      <p:cBhvr>
                                        <p:cTn id="1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76 0.16481 C -0.06276 0.16504 -0.04974 0.17893 -0.03672 0.19328 " pathEditMode="relative" rAng="0" ptsTypes="AA">
                                      <p:cBhvr>
                                        <p:cTn id="133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72 0.19329 C -0.03672 0.19352 -0.0543 0.23426 -0.07161 0.27524 " pathEditMode="relative" rAng="0" ptsTypes="AA">
                                      <p:cBhvr>
                                        <p:cTn id="137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61 0.27523 L -0.07161 0.30648 L -0.06289 0.34861 L -0.03919 0.36435 L -0.01914 0.35093 L -0.01041 0.32871 L -0.00533 0.29537 L -0.00795 0.27315 L -0.00533 0.25764 L 0.01094 0.26204 " pathEditMode="relative" rAng="0" ptsTypes="AAAAAAAAAA">
                                      <p:cBhvr>
                                        <p:cTn id="1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3 0.26666 L 0.01849 0.25532 L 0.02343 0.2331 L 0.02851 0.19977 L 0.02343 0.17986 L 0.01471 0.15764 L -0.00404 0.15092 L -0.02032 0.1375 L -0.02774 0.11527 L -0.01901 0.10208 L -0.01029 0.08865 L -0.00026 0.08657 L 0.02591 0.10208 " pathEditMode="relative" rAng="0" ptsTypes="AAAAAAAAAAAAA">
                                      <p:cBhvr>
                                        <p:cTn id="1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38 0.09745 C 0.02838 0.09768 0.04713 0.10717 0.06614 0.11713 " pathEditMode="relative" rAng="0" ptsTypes="AA">
                                      <p:cBhvr>
                                        <p:cTn id="164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45 0.11713 C 0.06745 0.11736 0.0556 0.16065 0.04427 0.20555 " pathEditMode="relative" rAng="0" ptsTypes="AA">
                                      <p:cBhvr>
                                        <p:cTn id="168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.20393 L 0.04583 0.23078 L 0.0539 0.25115 L 0.06484 0.2625 L 0.07317 0.27361 L 0.08685 0.27615 L 0.10182 0.27129 L 0.11146 0.24884 L 0.11562 0.24444 L 0.11849 0.21967 L 0.11562 0.18819 L 0.11015 0.17268 " pathEditMode="relative" rAng="0" ptsTypes="AAAAAAAAAAAA">
                                      <p:cBhvr>
                                        <p:cTn id="17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16 0.17268 C 0.11016 0.17291 0.11198 0.19583 0.11393 0.21921 " pathEditMode="relative" rAng="0" ptsTypes="AA">
                                      <p:cBhvr>
                                        <p:cTn id="18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93 0.21922 C 0.11393 0.21945 0.09479 0.2632 0.07565 0.30741 " pathEditMode="relative" rAng="0" ptsTypes="AA">
                                      <p:cBhvr>
                                        <p:cTn id="19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65 0.30741 C 0.07565 0.30764 0.05286 0.35324 0.03008 0.40023 " pathEditMode="relative" rAng="0" ptsTypes="AA">
                                      <p:cBhvr>
                                        <p:cTn id="194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08 0.40023 L 0.03255 0.43148 L 0.03997 0.45578 L 0.05377 0.46481 L 0.06133 0.47152 L 0.07513 0.46921 L 0.08398 0.46481 L 0.09401 0.44699 L 0.10026 0.42916 L 0.10403 0.40926 L 0.10026 0.39583 L 0.10026 0.38264 L 0.10794 0.38264 " pathEditMode="relative" rAng="0" ptsTypes="AAAAAAAAAAAAA">
                                      <p:cBhvr>
                                        <p:cTn id="20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16 0.38495 C 0.10416 0.38518 0.10612 0.41736 0.10794 0.45069 " pathEditMode="relative" rAng="0" ptsTypes="AA">
                                      <p:cBhvr>
                                        <p:cTn id="21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94 0.45162 L 0.11784 0.46944 L 0.12916 0.48055 L 0.14544 0.48055 L 0.16041 0.47384 L 0.17044 0.44259 L 0.17422 0.40926 L 0.16914 0.38935 L 0.15664 0.37384 L 0.14414 0.3537 L 0.13789 0.33819 L 0.13789 0.31157 L 0.13164 0.28264 L 0.13541 0.27152 L 0.14661 0.26944 " pathEditMode="relative" rAng="0" ptsTypes="AAAAAAAAAAAAAAA">
                                      <p:cBhvr>
                                        <p:cTn id="2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14 0.275 C 0.14414 0.27523 0.14596 0.31157 0.14791 0.34977 " pathEditMode="relative" rAng="0" ptsTypes="AA">
                                      <p:cBhvr>
                                        <p:cTn id="23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35 0.34467 L 0.15807 0.36898 L 0.17057 0.37569 L 0.17812 0.40463 L 0.17812 0.44027 L 0.17812 0.44699 " pathEditMode="relative" rAng="0" ptsTypes="AAAAAA">
                                      <p:cBhvr>
                                        <p:cTn id="2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5" grpId="7" animBg="1"/>
      <p:bldP spid="25" grpId="8" animBg="1"/>
      <p:bldP spid="25" grpId="9" animBg="1"/>
      <p:bldP spid="25" grpId="10" animBg="1"/>
      <p:bldP spid="25" grpId="11" animBg="1"/>
      <p:bldP spid="25" grpId="12" animBg="1"/>
      <p:bldP spid="25" grpId="13" animBg="1"/>
      <p:bldP spid="25" grpId="14" animBg="1"/>
      <p:bldP spid="25" grpId="15" animBg="1"/>
      <p:bldP spid="25" grpId="16" animBg="1"/>
      <p:bldP spid="25" grpId="17" animBg="1"/>
      <p:bldP spid="25" grpId="18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40" grpId="0" animBg="1"/>
      <p:bldP spid="42" grpId="0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In-Order Traversal </a:t>
            </a:r>
          </a:p>
        </p:txBody>
      </p:sp>
      <p:sp>
        <p:nvSpPr>
          <p:cNvPr id="8" name="Oval 7"/>
          <p:cNvSpPr/>
          <p:nvPr/>
        </p:nvSpPr>
        <p:spPr>
          <a:xfrm>
            <a:off x="5031736" y="1220658"/>
            <a:ext cx="762000" cy="698500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3507736" y="2312858"/>
            <a:ext cx="762000" cy="698500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6590661" y="2312858"/>
            <a:ext cx="762000" cy="698500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2707636" y="3563808"/>
            <a:ext cx="762000" cy="7000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4231636" y="3528883"/>
            <a:ext cx="762000" cy="698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7352661" y="3528883"/>
            <a:ext cx="762000" cy="698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>
            <a:off x="5784211" y="3528883"/>
            <a:ext cx="762000" cy="698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4158611" y="1815970"/>
            <a:ext cx="984250" cy="5984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5628636" y="1815970"/>
            <a:ext cx="1074738" cy="5984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0"/>
          </p:cNvCxnSpPr>
          <p:nvPr/>
        </p:nvCxnSpPr>
        <p:spPr>
          <a:xfrm flipH="1">
            <a:off x="3088636" y="2908170"/>
            <a:ext cx="530225" cy="65563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2" idx="0"/>
          </p:cNvCxnSpPr>
          <p:nvPr/>
        </p:nvCxnSpPr>
        <p:spPr>
          <a:xfrm>
            <a:off x="4158611" y="2908170"/>
            <a:ext cx="454025" cy="6207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4" idx="0"/>
          </p:cNvCxnSpPr>
          <p:nvPr/>
        </p:nvCxnSpPr>
        <p:spPr>
          <a:xfrm flipH="1">
            <a:off x="6165211" y="2908170"/>
            <a:ext cx="538163" cy="6207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13" idx="0"/>
          </p:cNvCxnSpPr>
          <p:nvPr/>
        </p:nvCxnSpPr>
        <p:spPr>
          <a:xfrm>
            <a:off x="7241536" y="2908170"/>
            <a:ext cx="492125" cy="6207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69636" y="5060236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D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59020" y="5066803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B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8404" y="5060236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E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21716" y="5080198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A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11100" y="5086765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G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00484" y="5080198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C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84921" y="5080198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F</a:t>
            </a:r>
            <a:endParaRPr lang="pt-BR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6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Post-Order Traversal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 smtClean="0"/>
              <a:t>In </a:t>
            </a:r>
            <a:r>
              <a:rPr lang="en-US" dirty="0"/>
              <a:t>post-order traversing following operations are performed </a:t>
            </a:r>
            <a:r>
              <a:rPr lang="en-US" dirty="0">
                <a:solidFill>
                  <a:srgbClr val="1D6FA9"/>
                </a:solidFill>
              </a:rPr>
              <a:t>recursively at each node.</a:t>
            </a:r>
            <a:r>
              <a:rPr lang="en-US" dirty="0"/>
              <a:t>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The algorithm starts with the </a:t>
            </a:r>
            <a:r>
              <a:rPr lang="en-US" dirty="0">
                <a:solidFill>
                  <a:srgbClr val="1D6FA9"/>
                </a:solidFill>
              </a:rPr>
              <a:t>root node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tree and continue by: </a:t>
            </a:r>
          </a:p>
          <a:p>
            <a:pPr marL="625475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Traversing the left sub tree.  (</a:t>
            </a:r>
            <a:r>
              <a:rPr lang="en-US" sz="2200" b="1" dirty="0">
                <a:solidFill>
                  <a:srgbClr val="C00000"/>
                </a:solidFill>
              </a:rPr>
              <a:t>L</a:t>
            </a:r>
            <a:r>
              <a:rPr lang="en-US" sz="2200" dirty="0"/>
              <a:t>)</a:t>
            </a:r>
          </a:p>
          <a:p>
            <a:pPr marL="625475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Traversing the right sub tree.  (</a:t>
            </a:r>
            <a:r>
              <a:rPr lang="en-US" sz="2200" b="1" dirty="0">
                <a:solidFill>
                  <a:srgbClr val="C00000"/>
                </a:solidFill>
              </a:rPr>
              <a:t>R</a:t>
            </a:r>
            <a:r>
              <a:rPr lang="en-US" sz="2200" dirty="0"/>
              <a:t>)</a:t>
            </a:r>
          </a:p>
          <a:p>
            <a:pPr marL="625475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Visiting the root node.  (</a:t>
            </a:r>
            <a:r>
              <a:rPr lang="en-US" sz="2200" b="1" dirty="0">
                <a:solidFill>
                  <a:srgbClr val="C00000"/>
                </a:solidFill>
              </a:rPr>
              <a:t>V</a:t>
            </a:r>
            <a:r>
              <a:rPr lang="en-US" sz="2200" dirty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2839688" y="3089988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772888" y="3547188"/>
            <a:ext cx="530352" cy="53035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30288" y="3623388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087088" y="4232988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458688" y="4232988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287488" y="4309188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0" name="Straight Connector 9"/>
          <p:cNvCxnSpPr>
            <a:stCxn id="4" idx="2"/>
            <a:endCxn id="5" idx="7"/>
          </p:cNvCxnSpPr>
          <p:nvPr/>
        </p:nvCxnSpPr>
        <p:spPr>
          <a:xfrm rot="10800000" flipV="1">
            <a:off x="2225572" y="3356688"/>
            <a:ext cx="614116" cy="26816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7" idx="7"/>
          </p:cNvCxnSpPr>
          <p:nvPr/>
        </p:nvCxnSpPr>
        <p:spPr>
          <a:xfrm rot="5400000">
            <a:off x="1540850" y="4001396"/>
            <a:ext cx="311231" cy="30818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6" idx="1"/>
          </p:cNvCxnSpPr>
          <p:nvPr/>
        </p:nvCxnSpPr>
        <p:spPr>
          <a:xfrm>
            <a:off x="3373088" y="3356688"/>
            <a:ext cx="535315" cy="3448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9" idx="0"/>
          </p:cNvCxnSpPr>
          <p:nvPr/>
        </p:nvCxnSpPr>
        <p:spPr>
          <a:xfrm rot="16200000" flipH="1">
            <a:off x="4304623" y="4059622"/>
            <a:ext cx="230515" cy="2686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8" idx="1"/>
          </p:cNvCxnSpPr>
          <p:nvPr/>
        </p:nvCxnSpPr>
        <p:spPr>
          <a:xfrm rot="16200000" flipH="1">
            <a:off x="2225572" y="3999871"/>
            <a:ext cx="311231" cy="3112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18" idx="0"/>
          </p:cNvCxnSpPr>
          <p:nvPr/>
        </p:nvCxnSpPr>
        <p:spPr>
          <a:xfrm rot="5400000">
            <a:off x="3696939" y="4097723"/>
            <a:ext cx="230515" cy="1924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01488" y="4918788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7" name="Straight Connector 16"/>
          <p:cNvCxnSpPr>
            <a:stCxn id="8" idx="3"/>
            <a:endCxn id="16" idx="0"/>
          </p:cNvCxnSpPr>
          <p:nvPr/>
        </p:nvCxnSpPr>
        <p:spPr>
          <a:xfrm rot="5400000">
            <a:off x="2287239" y="4669223"/>
            <a:ext cx="230515" cy="2686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449288" y="4309188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9" name="Oval 18"/>
          <p:cNvSpPr/>
          <p:nvPr/>
        </p:nvSpPr>
        <p:spPr>
          <a:xfrm>
            <a:off x="3830288" y="5071188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0" name="Straight Connector 19"/>
          <p:cNvCxnSpPr>
            <a:stCxn id="9" idx="3"/>
            <a:endCxn id="19" idx="0"/>
          </p:cNvCxnSpPr>
          <p:nvPr/>
        </p:nvCxnSpPr>
        <p:spPr>
          <a:xfrm rot="5400000">
            <a:off x="4077939" y="4783523"/>
            <a:ext cx="306715" cy="2686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68488" y="5071188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2" name="Straight Connector 21"/>
          <p:cNvCxnSpPr>
            <a:stCxn id="9" idx="5"/>
            <a:endCxn id="21" idx="0"/>
          </p:cNvCxnSpPr>
          <p:nvPr/>
        </p:nvCxnSpPr>
        <p:spPr>
          <a:xfrm rot="16200000" flipH="1">
            <a:off x="4685623" y="4821622"/>
            <a:ext cx="306715" cy="1924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049488" y="5833188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4" name="Straight Connector 23"/>
          <p:cNvCxnSpPr>
            <a:stCxn id="21" idx="5"/>
          </p:cNvCxnSpPr>
          <p:nvPr/>
        </p:nvCxnSpPr>
        <p:spPr>
          <a:xfrm rot="16200000" flipH="1">
            <a:off x="5047573" y="5602672"/>
            <a:ext cx="306714" cy="154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687288" y="301378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6888" y="5680788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7" name="Straight Connector 26"/>
          <p:cNvCxnSpPr>
            <a:stCxn id="19" idx="3"/>
            <a:endCxn id="26" idx="7"/>
          </p:cNvCxnSpPr>
          <p:nvPr/>
        </p:nvCxnSpPr>
        <p:spPr>
          <a:xfrm rot="5400000">
            <a:off x="3714073" y="5564573"/>
            <a:ext cx="232430" cy="1562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211288" y="5756988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9" name="Straight Connector 28"/>
          <p:cNvCxnSpPr>
            <a:stCxn id="19" idx="5"/>
            <a:endCxn id="28" idx="0"/>
          </p:cNvCxnSpPr>
          <p:nvPr/>
        </p:nvCxnSpPr>
        <p:spPr>
          <a:xfrm rot="16200000" flipH="1">
            <a:off x="4266523" y="5545522"/>
            <a:ext cx="230515" cy="1924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6915" y="3888861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33993" y="3888861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53843" y="3888861"/>
            <a:ext cx="360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69695" y="3888861"/>
            <a:ext cx="386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18395" y="388886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70208" y="3888861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82223" y="3888861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81923" y="3888861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88356" y="3900529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53177" y="3900529"/>
            <a:ext cx="383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98318" y="388886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96190" y="3856886"/>
            <a:ext cx="1960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D7150"/>
                </a:solidFill>
              </a:rPr>
              <a:t>Post-Order 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53700" y="3900529"/>
            <a:ext cx="389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687799" y="3900529"/>
            <a:ext cx="399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3497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231 C -1.25E-6 -0.00208 -0.04453 0.03148 -0.08841 0.06551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41 0.06551 C -0.08841 0.06551 -0.11992 0.12801 -0.1513 0.1912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3 0.19121 L -0.1513 0.23102 L -0.1401 0.25556 L -0.12513 0.26899 L -0.1039 0.26436 L -0.09388 0.25556 L -0.08515 0.22894 L -0.08268 0.2088 L -0.08151 0.19769 L -0.07643 0.18218 L -0.07148 0.17107 L -0.0664 0.15787 " pathEditMode="relative" rAng="0" ptsTypes="AAAAAAAAAAAA">
                                      <p:cBhvr>
                                        <p:cTn id="1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9 0.16551 L -0.04726 0.19213 L -0.03724 0.20764 L -0.03724 0.21667 " pathEditMode="relative" rAng="0" ptsTypes="AAAA">
                                      <p:cBhvr>
                                        <p:cTn id="1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33 0.20741 C -0.03633 0.20764 -0.05677 0.24954 -0.07695 0.2919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0.29653 L -0.072 0.32083 L -0.06458 0.34306 L -0.05078 0.35648 L -0.02448 0.3588 L -0.01575 0.35417 L -0.0095 0.33866 L -0.00703 0.31875 L -0.00833 0.30093 L -0.0095 0.28542 L -0.0095 0.26991 L -0.00456 0.26551 L 0.00794 0.2588 L 0.01302 0.25 " pathEditMode="relative" rAng="0" ptsTypes="AAAAAAAAAAAAAA">
                                      <p:cBhvr>
                                        <p:cTn id="1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32 0.25463 L 0.02435 0.23889 L 0.02682 0.21667 L 0.02943 0.19445 L 0.02188 0.17014 L 0.01185 0.16111 L 0.00065 0.15232 L -0.02057 0.1456 L -0.0293 0.13009 L -0.02812 0.10579 " pathEditMode="relative" rAng="0" ptsTypes="AAAAAAAAAA">
                                      <p:cBhvr>
                                        <p:cTn id="1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34 0.11134 C -0.02734 0.11181 0.00287 0.10324 0.03307 0.09722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07 0.09722 C 0.04375 0.09005 0.05469 0.08264 0.06198 0.08843 C 0.06914 0.09398 0.07279 0.11181 0.07656 0.13056 " pathEditMode="relative" rAng="0" ptsTypes="AAA">
                                      <p:cBhvr>
                                        <p:cTn id="1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56 0.13056 C 0.07656 0.13079 0.06133 0.16945 0.04635 0.20834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.21088 L 0.04466 0.23542 L 0.05339 0.25324 L 0.06589 0.27315 L 0.07591 0.27778 L 0.09206 0.26875 L 0.09961 0.26435 L 0.10586 0.24653 L 0.11094 0.22662 L 0.10833 0.20648 L 0.10716 0.18426 L 0.10964 0.17107 " pathEditMode="relative" rAng="0" ptsTypes="AAAAAAAAAAAA">
                                      <p:cBhvr>
                                        <p:cTn id="17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3 0.17477 C 0.10573 0.175 0.11029 0.19676 0.11511 0.21921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59 0.21273 L 0.11159 0.23495 L 0.10156 0.25926 L 0.08281 0.2882 L 0.07656 0.31945 " pathEditMode="relative" rAng="0" ptsTypes="AAAAA">
                                      <p:cBhvr>
                                        <p:cTn id="1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96 0.31713 L 0.07774 0.33704 L 0.07643 0.35255 L 0.06641 0.35926 L 0.04883 0.36366 L 0.04141 0.37037 L 0.03763 0.38357 L 0.03386 0.4037 L 0.03268 0.41482 " pathEditMode="relative" rAng="0" ptsTypes="AAAAAAAAA">
                                      <p:cBhvr>
                                        <p:cTn id="19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99 0.41482 L 0.03646 0.45255 L 0.05013 0.46829 L 0.06641 0.475 L 0.09011 0.46829 L 0.09766 0.44144 L 0.10143 0.42361 L 0.10143 0.4081 L 0.09896 0.39491 L 0.11146 0.3838 " pathEditMode="relative" rAng="0" ptsTypes="AAAAAAAAAA">
                                      <p:cBhvr>
                                        <p:cTn id="19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25 0.38889 L 0.11185 0.39769 L 0.11055 0.41111 L 0.1056 0.42662 L 0.10807 0.43773 L 0.10925 0.45116 " pathEditMode="relative" rAng="0" ptsTypes="AAAAAA">
                                      <p:cBhvr>
                                        <p:cTn id="20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46 0.45185 L 0.12136 0.47408 L 0.13646 0.4787 L 0.15521 0.47639 L 0.17018 0.45857 L 0.17136 0.43634 L 0.17396 0.40741 L 0.16641 0.3919 L 0.15768 0.38079 L 0.15013 0.36528 L 0.14271 0.35417 L 0.14141 0.32963 L 0.13893 0.30533 " pathEditMode="relative" rAng="0" ptsTypes="AAAAAAAAAAAAA">
                                      <p:cBhvr>
                                        <p:cTn id="2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54 0.30556 L 0.13034 0.28982 L 0.13034 0.2787 L 0.13529 0.26991 L 0.14662 0.26991 " pathEditMode="relative" rAng="0" ptsTypes="AAAAA">
                                      <p:cBhvr>
                                        <p:cTn id="2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18 0.27408 L 0.15261 0.27408 L 0.15391 0.28727 L 0.15013 0.30278 L 0.14636 0.32292 L 0.14636 0.33634 " pathEditMode="relative" rAng="0" ptsTypes="AAAAAA">
                                      <p:cBhvr>
                                        <p:cTn id="2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88 0.33866 L 0.14688 0.35602 L 0.15182 0.36505 L 0.15677 0.37384 L 0.1668 0.38287 L 0.1793 0.38287 L 0.18555 0.38727 L 0.18815 0.39838 L 0.18307 0.40509 L 0.1806 0.42732 L 0.1793 0.44954 L 0.17813 0.45857 " pathEditMode="relative" rAng="0" ptsTypes="AAAAAAAAAAAA">
                                      <p:cBhvr>
                                        <p:cTn id="2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13 0.45856 L 0.18177 0.46967 L 0.19063 0.48078 L 0.20313 0.4875 L 0.21927 0.4875 L 0.2306 0.47407 L 0.2306 0.4743 L 0.24063 0.44305 L 0.23932 0.41851 L 0.23438 0.39629 L 0.22552 0.38958 L 0.2181 0.38287 L 0.21185 0.36967 L 0.20807 0.34953 L 0.20807 0.33194 L 0.2043 0.29421 " pathEditMode="relative" rAng="0" ptsTypes="AAAAAAAAAAAAAAAA">
                                      <p:cBhvr>
                                        <p:cTn id="2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6 0.29421 L 0.19675 0.28287 L 0.1905 0.28287 L 0.18177 0.26528 L 0.17682 0.24074 L 0.1793 0.2162 L 0.17188 0.18519 " pathEditMode="relative" rAng="0" ptsTypes="AAAAAAA">
                                      <p:cBhvr>
                                        <p:cTn id="2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0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0.18519 L 0.16433 0.16945 L 0.14935 0.16065 L 0.1405 0.13843 L 0.1418 0.11389 L 0.13685 0.08056 L 0.1306 0.07848 " pathEditMode="relative" rAng="0" ptsTypes="AAAAAAA">
                                      <p:cBhvr>
                                        <p:cTn id="2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0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6 0.07153 L 0.11302 0.06042 L 0.10313 0.06042 L 0.09427 0.0625 L 0.07565 0.04699 L 0.06055 0.02269 L 0.0569 0.00046 L 0.04063 -0.01736 L 0.02695 -0.01944 " pathEditMode="relative" rAng="0" ptsTypes="AAAAAAAAA">
                                      <p:cBhvr>
                                        <p:cTn id="2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5" grpId="7" animBg="1"/>
      <p:bldP spid="25" grpId="8" animBg="1"/>
      <p:bldP spid="25" grpId="9" animBg="1"/>
      <p:bldP spid="25" grpId="10" animBg="1"/>
      <p:bldP spid="25" grpId="11" animBg="1"/>
      <p:bldP spid="25" grpId="12" animBg="1"/>
      <p:bldP spid="25" grpId="13" animBg="1"/>
      <p:bldP spid="25" grpId="14" animBg="1"/>
      <p:bldP spid="25" grpId="15" animBg="1"/>
      <p:bldP spid="25" grpId="16" animBg="1"/>
      <p:bldP spid="25" grpId="17" animBg="1"/>
      <p:bldP spid="25" grpId="18" animBg="1"/>
      <p:bldP spid="25" grpId="19" animBg="1"/>
      <p:bldP spid="25" grpId="20" animBg="1"/>
      <p:bldP spid="25" grpId="21" animBg="1"/>
      <p:bldP spid="25" grpId="22" animBg="1"/>
      <p:bldP spid="25" grpId="23" animBg="1"/>
      <p:bldP spid="25" grpId="24" animBg="1"/>
      <p:bldP spid="26" grpId="0" animBg="1"/>
      <p:bldP spid="28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Post-Order Traversal </a:t>
            </a:r>
          </a:p>
        </p:txBody>
      </p:sp>
      <p:sp>
        <p:nvSpPr>
          <p:cNvPr id="8" name="Oval 7"/>
          <p:cNvSpPr/>
          <p:nvPr/>
        </p:nvSpPr>
        <p:spPr>
          <a:xfrm>
            <a:off x="5031736" y="1220658"/>
            <a:ext cx="762000" cy="698500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3507736" y="2312858"/>
            <a:ext cx="762000" cy="698500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6590661" y="2312858"/>
            <a:ext cx="762000" cy="698500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2707636" y="3563808"/>
            <a:ext cx="762000" cy="7000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4231636" y="3528883"/>
            <a:ext cx="762000" cy="698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7352661" y="3528883"/>
            <a:ext cx="762000" cy="698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>
            <a:off x="5784211" y="3528883"/>
            <a:ext cx="762000" cy="698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4158611" y="1815970"/>
            <a:ext cx="984250" cy="5984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5628636" y="1815970"/>
            <a:ext cx="1074738" cy="5984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0"/>
          </p:cNvCxnSpPr>
          <p:nvPr/>
        </p:nvCxnSpPr>
        <p:spPr>
          <a:xfrm flipH="1">
            <a:off x="3088636" y="2908170"/>
            <a:ext cx="530225" cy="65563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2" idx="0"/>
          </p:cNvCxnSpPr>
          <p:nvPr/>
        </p:nvCxnSpPr>
        <p:spPr>
          <a:xfrm>
            <a:off x="4158611" y="2908170"/>
            <a:ext cx="454025" cy="6207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4" idx="0"/>
          </p:cNvCxnSpPr>
          <p:nvPr/>
        </p:nvCxnSpPr>
        <p:spPr>
          <a:xfrm flipH="1">
            <a:off x="6165211" y="2908170"/>
            <a:ext cx="538163" cy="6207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13" idx="0"/>
          </p:cNvCxnSpPr>
          <p:nvPr/>
        </p:nvCxnSpPr>
        <p:spPr>
          <a:xfrm>
            <a:off x="7241536" y="2908170"/>
            <a:ext cx="492125" cy="6207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69636" y="5060236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D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59020" y="5066803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E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70409" y="5086765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B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21716" y="5080198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G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11100" y="5086765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F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00484" y="5080198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C</a:t>
            </a:r>
            <a:endParaRPr lang="pt-BR" sz="3600" b="1" dirty="0">
              <a:solidFill>
                <a:schemeClr val="accent6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84921" y="5080198"/>
            <a:ext cx="51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</a:rPr>
              <a:t>A</a:t>
            </a:r>
            <a:endParaRPr lang="pt-BR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of Non-Linear Data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Non-Linear Data Structure</a:t>
            </a:r>
          </a:p>
          <a:p>
            <a:pPr>
              <a:spcBef>
                <a:spcPts val="12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Non-linear data structures are those data structure in which data items are </a:t>
            </a:r>
            <a:r>
              <a:rPr lang="en-US" dirty="0">
                <a:solidFill>
                  <a:srgbClr val="C00000"/>
                </a:solidFill>
              </a:rPr>
              <a:t>not arranged in a linear sequence. </a:t>
            </a:r>
          </a:p>
          <a:p>
            <a:pPr>
              <a:buNone/>
            </a:pPr>
            <a:r>
              <a:rPr lang="en-US" b="1" dirty="0"/>
              <a:t>	Example</a:t>
            </a:r>
            <a:r>
              <a:rPr lang="en-US" dirty="0"/>
              <a:t>-Tree, Graph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79" y="257728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>
                <a:solidFill>
                  <a:srgbClr val="C00000"/>
                </a:solidFill>
              </a:rPr>
              <a:t>Graph</a:t>
            </a:r>
          </a:p>
          <a:p>
            <a:pPr marL="800100" lvl="1" indent="-342900" algn="just"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dirty="0"/>
              <a:t>Graph is a collection of </a:t>
            </a:r>
            <a:r>
              <a:rPr lang="en-US" sz="2200" dirty="0">
                <a:solidFill>
                  <a:srgbClr val="1D6FA9"/>
                </a:solidFill>
              </a:rPr>
              <a:t>nodes</a:t>
            </a:r>
            <a:r>
              <a:rPr lang="en-US" sz="2200" dirty="0"/>
              <a:t> (Information) and </a:t>
            </a:r>
            <a:r>
              <a:rPr lang="en-US" sz="2200" dirty="0">
                <a:solidFill>
                  <a:srgbClr val="1D6FA9"/>
                </a:solidFill>
              </a:rPr>
              <a:t>connecting edges</a:t>
            </a:r>
            <a:r>
              <a:rPr lang="en-US" sz="2200" dirty="0"/>
              <a:t> (Logical relation) between nodes.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2317022"/>
            <a:ext cx="610048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arenR" startAt="2"/>
            </a:pPr>
            <a:r>
              <a:rPr lang="en-US" sz="2400" b="1" dirty="0">
                <a:solidFill>
                  <a:srgbClr val="C00000"/>
                </a:solidFill>
              </a:rPr>
              <a:t>Tree </a:t>
            </a:r>
          </a:p>
          <a:p>
            <a:pPr marL="800100" lvl="1" indent="-342900" algn="just"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dirty="0"/>
              <a:t>Tree is a </a:t>
            </a:r>
            <a:r>
              <a:rPr lang="en-US" sz="2200" dirty="0">
                <a:solidFill>
                  <a:srgbClr val="1D6FA9"/>
                </a:solidFill>
              </a:rPr>
              <a:t>hierarchical structure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where the </a:t>
            </a:r>
            <a:r>
              <a:rPr lang="en-US" sz="2200" dirty="0">
                <a:solidFill>
                  <a:srgbClr val="1D6FA9"/>
                </a:solidFill>
              </a:rPr>
              <a:t>root node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have a child node and further this hierarchy may be </a:t>
            </a:r>
            <a:r>
              <a:rPr lang="en-US" sz="2200" dirty="0">
                <a:solidFill>
                  <a:srgbClr val="1D6FA9"/>
                </a:solidFill>
              </a:rPr>
              <a:t>extended up to required level </a:t>
            </a:r>
            <a:r>
              <a:rPr lang="en-US" sz="2200" dirty="0"/>
              <a:t>which are </a:t>
            </a:r>
            <a:r>
              <a:rPr lang="en-US" sz="2200" dirty="0">
                <a:solidFill>
                  <a:srgbClr val="1D6FA9"/>
                </a:solidFill>
              </a:rPr>
              <a:t>logically connected </a:t>
            </a:r>
            <a:r>
              <a:rPr lang="en-US" sz="2200" dirty="0"/>
              <a:t>in such a way that there is </a:t>
            </a:r>
            <a:r>
              <a:rPr lang="en-US" sz="2200" dirty="0">
                <a:solidFill>
                  <a:srgbClr val="1D6FA9"/>
                </a:solidFill>
              </a:rPr>
              <a:t>no loop</a:t>
            </a:r>
            <a:r>
              <a:rPr lang="en-US" sz="2200" dirty="0"/>
              <a:t>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92BEE7-D093-6A61-2795-7C2A28D989DB}"/>
              </a:ext>
            </a:extLst>
          </p:cNvPr>
          <p:cNvGrpSpPr/>
          <p:nvPr/>
        </p:nvGrpSpPr>
        <p:grpSpPr>
          <a:xfrm>
            <a:off x="7936891" y="4428341"/>
            <a:ext cx="3263898" cy="2045305"/>
            <a:chOff x="7936891" y="4428341"/>
            <a:chExt cx="3263898" cy="204530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26AE95-FB19-4D76-13BC-7F0DF07F42B0}"/>
                </a:ext>
              </a:extLst>
            </p:cNvPr>
            <p:cNvSpPr/>
            <p:nvPr/>
          </p:nvSpPr>
          <p:spPr>
            <a:xfrm>
              <a:off x="9281182" y="4428341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1D06F7-AC04-84F1-7317-D0D9BCB80EF2}"/>
                </a:ext>
              </a:extLst>
            </p:cNvPr>
            <p:cNvSpPr/>
            <p:nvPr/>
          </p:nvSpPr>
          <p:spPr>
            <a:xfrm>
              <a:off x="8633182" y="5074635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283EF8-E239-9032-367D-D2D72DB4A804}"/>
                </a:ext>
              </a:extLst>
            </p:cNvPr>
            <p:cNvSpPr/>
            <p:nvPr/>
          </p:nvSpPr>
          <p:spPr>
            <a:xfrm>
              <a:off x="7936891" y="5825646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D37DA8-7895-096E-B295-F640DFE9CFCF}"/>
                </a:ext>
              </a:extLst>
            </p:cNvPr>
            <p:cNvSpPr/>
            <p:nvPr/>
          </p:nvSpPr>
          <p:spPr>
            <a:xfrm>
              <a:off x="9394049" y="5753279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A14403F-0E6B-2125-D2C8-13AB45E35D86}"/>
                </a:ext>
              </a:extLst>
            </p:cNvPr>
            <p:cNvSpPr/>
            <p:nvPr/>
          </p:nvSpPr>
          <p:spPr>
            <a:xfrm>
              <a:off x="9954677" y="5046060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ED5D42-89A1-74ED-7B7A-488494721FCF}"/>
                </a:ext>
              </a:extLst>
            </p:cNvPr>
            <p:cNvSpPr/>
            <p:nvPr/>
          </p:nvSpPr>
          <p:spPr>
            <a:xfrm>
              <a:off x="10552789" y="5755417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4D1CA7-C181-7FEF-D275-355B4D442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5502" y="4880429"/>
              <a:ext cx="220832" cy="207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A56535-D0EF-04C1-9C8C-4C09F7C14D8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552" y="4870904"/>
              <a:ext cx="197802" cy="215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27202B-7F66-89CC-CBCC-8B1CDE8998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1730" y="5620885"/>
              <a:ext cx="286349" cy="2691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EA167F6-0F5E-0EDD-9B91-EDD9361BCB28}"/>
                </a:ext>
              </a:extLst>
            </p:cNvPr>
            <p:cNvCxnSpPr>
              <a:cxnSpLocks/>
            </p:cNvCxnSpPr>
            <p:nvPr/>
          </p:nvCxnSpPr>
          <p:spPr>
            <a:xfrm>
              <a:off x="9206829" y="5574263"/>
              <a:ext cx="320018" cy="2286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5FF6E5-0314-1326-33BB-D180E948E85F}"/>
                </a:ext>
              </a:extLst>
            </p:cNvPr>
            <p:cNvCxnSpPr>
              <a:cxnSpLocks/>
            </p:cNvCxnSpPr>
            <p:nvPr/>
          </p:nvCxnSpPr>
          <p:spPr>
            <a:xfrm>
              <a:off x="10535132" y="5530910"/>
              <a:ext cx="208252" cy="2463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6E80DEB-0279-CE65-5281-FE53C2880ED1}"/>
              </a:ext>
            </a:extLst>
          </p:cNvPr>
          <p:cNvGrpSpPr/>
          <p:nvPr/>
        </p:nvGrpSpPr>
        <p:grpSpPr>
          <a:xfrm>
            <a:off x="1372774" y="4115139"/>
            <a:ext cx="4172891" cy="2421299"/>
            <a:chOff x="1372774" y="4115139"/>
            <a:chExt cx="4172891" cy="24212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5815FE-3BCD-90F1-FF18-17E9D6DB1246}"/>
                </a:ext>
              </a:extLst>
            </p:cNvPr>
            <p:cNvSpPr/>
            <p:nvPr/>
          </p:nvSpPr>
          <p:spPr>
            <a:xfrm>
              <a:off x="3216590" y="4115139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3670C35-63A8-F4EE-E88A-3A84801DD5FD}"/>
                </a:ext>
              </a:extLst>
            </p:cNvPr>
            <p:cNvSpPr/>
            <p:nvPr/>
          </p:nvSpPr>
          <p:spPr>
            <a:xfrm>
              <a:off x="2197259" y="4905677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ACCDD5-ACAA-EE9B-C09F-7DAC1291FFFA}"/>
                </a:ext>
              </a:extLst>
            </p:cNvPr>
            <p:cNvSpPr/>
            <p:nvPr/>
          </p:nvSpPr>
          <p:spPr>
            <a:xfrm>
              <a:off x="1372774" y="5856081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E30DCB-82FE-068A-F93C-8C335B33D32D}"/>
                </a:ext>
              </a:extLst>
            </p:cNvPr>
            <p:cNvSpPr/>
            <p:nvPr/>
          </p:nvSpPr>
          <p:spPr>
            <a:xfrm>
              <a:off x="3205244" y="5888438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8F5BFCA-2458-11AD-B8F6-8FB1B0801193}"/>
                </a:ext>
              </a:extLst>
            </p:cNvPr>
            <p:cNvSpPr/>
            <p:nvPr/>
          </p:nvSpPr>
          <p:spPr>
            <a:xfrm>
              <a:off x="4040298" y="4935657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E988E5-FAC5-AC68-65F1-7A719F2FB407}"/>
                </a:ext>
              </a:extLst>
            </p:cNvPr>
            <p:cNvSpPr/>
            <p:nvPr/>
          </p:nvSpPr>
          <p:spPr>
            <a:xfrm>
              <a:off x="4897665" y="5844112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10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72ABD85-AFA5-54FF-5151-B66B9296CE29}"/>
                </a:ext>
              </a:extLst>
            </p:cNvPr>
            <p:cNvCxnSpPr>
              <a:cxnSpLocks/>
              <a:endCxn id="21" idx="7"/>
            </p:cNvCxnSpPr>
            <p:nvPr/>
          </p:nvCxnSpPr>
          <p:spPr>
            <a:xfrm flipH="1">
              <a:off x="2750362" y="4567227"/>
              <a:ext cx="491380" cy="4333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F036DEF-F8F2-AC50-C40C-150FF209515E}"/>
                </a:ext>
              </a:extLst>
            </p:cNvPr>
            <p:cNvCxnSpPr>
              <a:cxnSpLocks/>
            </p:cNvCxnSpPr>
            <p:nvPr/>
          </p:nvCxnSpPr>
          <p:spPr>
            <a:xfrm>
              <a:off x="3834495" y="4552237"/>
              <a:ext cx="379872" cy="41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EA34207-9B01-68D6-6190-BE711277A5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0776" y="5451927"/>
              <a:ext cx="491380" cy="4333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A6E0DC4-2752-B2ED-21B2-0FF82611780B}"/>
                </a:ext>
              </a:extLst>
            </p:cNvPr>
            <p:cNvCxnSpPr>
              <a:cxnSpLocks/>
            </p:cNvCxnSpPr>
            <p:nvPr/>
          </p:nvCxnSpPr>
          <p:spPr>
            <a:xfrm>
              <a:off x="2742678" y="5451927"/>
              <a:ext cx="586787" cy="5090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AB03D8-77FC-9284-4DFC-9EAA9F808D3D}"/>
                </a:ext>
              </a:extLst>
            </p:cNvPr>
            <p:cNvCxnSpPr>
              <a:cxnSpLocks/>
            </p:cNvCxnSpPr>
            <p:nvPr/>
          </p:nvCxnSpPr>
          <p:spPr>
            <a:xfrm>
              <a:off x="4650952" y="5422839"/>
              <a:ext cx="403089" cy="47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5252C7-F2F4-0EB5-3A9B-3501E7024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997" y="5571842"/>
              <a:ext cx="491380" cy="4333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801DA34-2AF5-EE06-1A87-249917DE16C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 flipH="1">
              <a:off x="3529244" y="4763139"/>
              <a:ext cx="11346" cy="11252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2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Pre/In/Post Order Traversal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74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0788" y="897966"/>
            <a:ext cx="1712726" cy="3156901"/>
            <a:chOff x="547384" y="1153022"/>
            <a:chExt cx="1712726" cy="3156901"/>
          </a:xfrm>
        </p:grpSpPr>
        <p:sp>
          <p:nvSpPr>
            <p:cNvPr id="29" name="Oval 28"/>
            <p:cNvSpPr/>
            <p:nvPr/>
          </p:nvSpPr>
          <p:spPr>
            <a:xfrm>
              <a:off x="1072117" y="1153022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1</a:t>
              </a:r>
              <a:endParaRPr lang="en-IN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547384" y="199345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1698510" y="199345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072117" y="293980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1698510" y="374832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cxnSp>
          <p:nvCxnSpPr>
            <p:cNvPr id="37" name="Straight Arrow Connector 36"/>
            <p:cNvCxnSpPr>
              <a:stCxn id="29" idx="3"/>
              <a:endCxn id="76" idx="0"/>
            </p:cNvCxnSpPr>
            <p:nvPr/>
          </p:nvCxnSpPr>
          <p:spPr>
            <a:xfrm flipH="1">
              <a:off x="828184" y="1632378"/>
              <a:ext cx="326177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9" idx="5"/>
              <a:endCxn id="78" idx="0"/>
            </p:cNvCxnSpPr>
            <p:nvPr/>
          </p:nvCxnSpPr>
          <p:spPr>
            <a:xfrm>
              <a:off x="1551473" y="1632378"/>
              <a:ext cx="427837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8" idx="3"/>
              <a:endCxn id="80" idx="0"/>
            </p:cNvCxnSpPr>
            <p:nvPr/>
          </p:nvCxnSpPr>
          <p:spPr>
            <a:xfrm flipH="1">
              <a:off x="1352917" y="2472813"/>
              <a:ext cx="427837" cy="46699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0" idx="5"/>
              <a:endCxn id="81" idx="1"/>
            </p:cNvCxnSpPr>
            <p:nvPr/>
          </p:nvCxnSpPr>
          <p:spPr>
            <a:xfrm>
              <a:off x="1551473" y="3419161"/>
              <a:ext cx="229281" cy="41140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785167" y="897966"/>
            <a:ext cx="4669044" cy="3282355"/>
            <a:chOff x="3163550" y="1648492"/>
            <a:chExt cx="4669044" cy="3282355"/>
          </a:xfrm>
        </p:grpSpPr>
        <p:sp>
          <p:nvSpPr>
            <p:cNvPr id="74" name="Oval 73"/>
            <p:cNvSpPr/>
            <p:nvPr/>
          </p:nvSpPr>
          <p:spPr>
            <a:xfrm>
              <a:off x="5203792" y="1648492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50</a:t>
              </a:r>
              <a:endParaRPr lang="en-IN" sz="1600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4315990" y="248892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25</a:t>
              </a:r>
              <a:endParaRPr lang="en-IN" sz="16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6139466" y="2583056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75</a:t>
              </a:r>
              <a:endParaRPr lang="en-IN" sz="1600" b="1" dirty="0"/>
            </a:p>
          </p:txBody>
        </p:sp>
        <p:cxnSp>
          <p:nvCxnSpPr>
            <p:cNvPr id="79" name="Straight Arrow Connector 78"/>
            <p:cNvCxnSpPr>
              <a:stCxn id="74" idx="3"/>
              <a:endCxn id="75" idx="0"/>
            </p:cNvCxnSpPr>
            <p:nvPr/>
          </p:nvCxnSpPr>
          <p:spPr>
            <a:xfrm flipH="1">
              <a:off x="4596790" y="2127848"/>
              <a:ext cx="689246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4" idx="5"/>
              <a:endCxn id="77" idx="0"/>
            </p:cNvCxnSpPr>
            <p:nvPr/>
          </p:nvCxnSpPr>
          <p:spPr>
            <a:xfrm>
              <a:off x="5683148" y="2127848"/>
              <a:ext cx="737118" cy="45520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3767564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22</a:t>
              </a:r>
              <a:endParaRPr lang="en-IN" sz="16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4743879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40</a:t>
              </a:r>
              <a:endParaRPr lang="en-IN" sz="1600" b="1" dirty="0"/>
            </a:p>
          </p:txBody>
        </p:sp>
        <p:cxnSp>
          <p:nvCxnSpPr>
            <p:cNvPr id="88" name="Straight Arrow Connector 87"/>
            <p:cNvCxnSpPr>
              <a:stCxn id="75" idx="3"/>
              <a:endCxn id="86" idx="0"/>
            </p:cNvCxnSpPr>
            <p:nvPr/>
          </p:nvCxnSpPr>
          <p:spPr>
            <a:xfrm flipH="1">
              <a:off x="4048364" y="2968283"/>
              <a:ext cx="349870" cy="480017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5" idx="5"/>
              <a:endCxn id="87" idx="0"/>
            </p:cNvCxnSpPr>
            <p:nvPr/>
          </p:nvCxnSpPr>
          <p:spPr>
            <a:xfrm>
              <a:off x="4795346" y="2968283"/>
              <a:ext cx="229333" cy="480017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163550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15</a:t>
              </a:r>
              <a:endParaRPr lang="en-IN" sz="1600" b="1" dirty="0"/>
            </a:p>
          </p:txBody>
        </p:sp>
        <p:cxnSp>
          <p:nvCxnSpPr>
            <p:cNvPr id="91" name="Straight Arrow Connector 90"/>
            <p:cNvCxnSpPr>
              <a:stCxn id="86" idx="3"/>
              <a:endCxn id="90" idx="0"/>
            </p:cNvCxnSpPr>
            <p:nvPr/>
          </p:nvCxnSpPr>
          <p:spPr>
            <a:xfrm flipH="1">
              <a:off x="3444350" y="3927656"/>
              <a:ext cx="405458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4260258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30</a:t>
              </a:r>
              <a:endParaRPr lang="en-IN" sz="1600" b="1" dirty="0"/>
            </a:p>
          </p:txBody>
        </p:sp>
        <p:cxnSp>
          <p:nvCxnSpPr>
            <p:cNvPr id="93" name="Straight Arrow Connector 92"/>
            <p:cNvCxnSpPr>
              <a:stCxn id="87" idx="3"/>
              <a:endCxn id="92" idx="0"/>
            </p:cNvCxnSpPr>
            <p:nvPr/>
          </p:nvCxnSpPr>
          <p:spPr>
            <a:xfrm flipH="1">
              <a:off x="4541058" y="3927656"/>
              <a:ext cx="285065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5627628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60</a:t>
              </a:r>
              <a:endParaRPr lang="en-IN" sz="16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698072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80</a:t>
              </a:r>
              <a:endParaRPr lang="en-IN" sz="1600" b="1" dirty="0"/>
            </a:p>
          </p:txBody>
        </p:sp>
        <p:cxnSp>
          <p:nvCxnSpPr>
            <p:cNvPr id="112" name="Straight Arrow Connector 111"/>
            <p:cNvCxnSpPr>
              <a:stCxn id="77" idx="3"/>
              <a:endCxn id="110" idx="0"/>
            </p:cNvCxnSpPr>
            <p:nvPr/>
          </p:nvCxnSpPr>
          <p:spPr>
            <a:xfrm flipH="1">
              <a:off x="5908428" y="3062412"/>
              <a:ext cx="313282" cy="38588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77" idx="5"/>
              <a:endCxn id="111" idx="0"/>
            </p:cNvCxnSpPr>
            <p:nvPr/>
          </p:nvCxnSpPr>
          <p:spPr>
            <a:xfrm>
              <a:off x="6618822" y="3062412"/>
              <a:ext cx="360050" cy="38588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7270994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90</a:t>
              </a:r>
              <a:endParaRPr lang="en-IN" sz="1600" b="1" dirty="0"/>
            </a:p>
          </p:txBody>
        </p:sp>
        <p:cxnSp>
          <p:nvCxnSpPr>
            <p:cNvPr id="115" name="Straight Arrow Connector 114"/>
            <p:cNvCxnSpPr>
              <a:stCxn id="111" idx="5"/>
              <a:endCxn id="114" idx="0"/>
            </p:cNvCxnSpPr>
            <p:nvPr/>
          </p:nvCxnSpPr>
          <p:spPr>
            <a:xfrm>
              <a:off x="7177428" y="3927656"/>
              <a:ext cx="374366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827415" y="897966"/>
            <a:ext cx="4197541" cy="4621543"/>
            <a:chOff x="7765860" y="793505"/>
            <a:chExt cx="4197541" cy="4621543"/>
          </a:xfrm>
        </p:grpSpPr>
        <p:sp>
          <p:nvSpPr>
            <p:cNvPr id="126" name="Oval 125"/>
            <p:cNvSpPr/>
            <p:nvPr/>
          </p:nvSpPr>
          <p:spPr>
            <a:xfrm>
              <a:off x="8467039" y="79350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15</a:t>
              </a:r>
              <a:endParaRPr lang="en-IN" sz="1600" b="1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7768853" y="162049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3</a:t>
              </a:r>
              <a:endParaRPr lang="en-IN" sz="1600" b="1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9242707" y="162049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1</a:t>
              </a:r>
              <a:endParaRPr lang="en-IN" sz="1600" b="1" dirty="0"/>
            </a:p>
          </p:txBody>
        </p:sp>
        <p:cxnSp>
          <p:nvCxnSpPr>
            <p:cNvPr id="129" name="Straight Arrow Connector 128"/>
            <p:cNvCxnSpPr>
              <a:stCxn id="126" idx="3"/>
              <a:endCxn id="127" idx="0"/>
            </p:cNvCxnSpPr>
            <p:nvPr/>
          </p:nvCxnSpPr>
          <p:spPr>
            <a:xfrm flipH="1">
              <a:off x="8049653" y="1272861"/>
              <a:ext cx="499630" cy="34763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6" idx="5"/>
              <a:endCxn id="128" idx="0"/>
            </p:cNvCxnSpPr>
            <p:nvPr/>
          </p:nvCxnSpPr>
          <p:spPr>
            <a:xfrm>
              <a:off x="8946395" y="1272861"/>
              <a:ext cx="577112" cy="34763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8292228" y="241177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6</a:t>
              </a:r>
              <a:endParaRPr lang="en-IN" sz="1600" b="1" dirty="0"/>
            </a:p>
          </p:txBody>
        </p:sp>
        <p:cxnSp>
          <p:nvCxnSpPr>
            <p:cNvPr id="132" name="Straight Arrow Connector 131"/>
            <p:cNvCxnSpPr>
              <a:stCxn id="127" idx="5"/>
              <a:endCxn id="131" idx="0"/>
            </p:cNvCxnSpPr>
            <p:nvPr/>
          </p:nvCxnSpPr>
          <p:spPr>
            <a:xfrm>
              <a:off x="8248209" y="2099849"/>
              <a:ext cx="324819" cy="31192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9841654" y="241177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22</a:t>
              </a:r>
              <a:endParaRPr lang="en-IN" sz="1600" b="1" dirty="0"/>
            </a:p>
          </p:txBody>
        </p:sp>
        <p:cxnSp>
          <p:nvCxnSpPr>
            <p:cNvPr id="134" name="Straight Arrow Connector 133"/>
            <p:cNvCxnSpPr>
              <a:stCxn id="128" idx="5"/>
              <a:endCxn id="133" idx="0"/>
            </p:cNvCxnSpPr>
            <p:nvPr/>
          </p:nvCxnSpPr>
          <p:spPr>
            <a:xfrm>
              <a:off x="9722063" y="2099849"/>
              <a:ext cx="400391" cy="31192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0374235" y="320109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45</a:t>
              </a:r>
              <a:endParaRPr lang="en-IN" sz="1600" b="1" dirty="0"/>
            </a:p>
          </p:txBody>
        </p:sp>
        <p:cxnSp>
          <p:nvCxnSpPr>
            <p:cNvPr id="136" name="Straight Arrow Connector 135"/>
            <p:cNvCxnSpPr>
              <a:stCxn id="133" idx="5"/>
              <a:endCxn id="135" idx="0"/>
            </p:cNvCxnSpPr>
            <p:nvPr/>
          </p:nvCxnSpPr>
          <p:spPr>
            <a:xfrm>
              <a:off x="10321010" y="2891134"/>
              <a:ext cx="334025" cy="30996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7765860" y="320109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5</a:t>
              </a:r>
              <a:endParaRPr lang="en-IN" sz="1600" b="1" dirty="0"/>
            </a:p>
          </p:txBody>
        </p:sp>
        <p:cxnSp>
          <p:nvCxnSpPr>
            <p:cNvPr id="138" name="Straight Arrow Connector 137"/>
            <p:cNvCxnSpPr>
              <a:stCxn id="131" idx="3"/>
              <a:endCxn id="137" idx="0"/>
            </p:cNvCxnSpPr>
            <p:nvPr/>
          </p:nvCxnSpPr>
          <p:spPr>
            <a:xfrm flipH="1">
              <a:off x="8046660" y="2891134"/>
              <a:ext cx="327812" cy="30996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9844232" y="401408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23</a:t>
              </a:r>
              <a:endParaRPr lang="en-IN" sz="1600" b="1" dirty="0"/>
            </a:p>
          </p:txBody>
        </p:sp>
        <p:cxnSp>
          <p:nvCxnSpPr>
            <p:cNvPr id="140" name="Straight Arrow Connector 139"/>
            <p:cNvCxnSpPr>
              <a:stCxn id="135" idx="3"/>
              <a:endCxn id="139" idx="0"/>
            </p:cNvCxnSpPr>
            <p:nvPr/>
          </p:nvCxnSpPr>
          <p:spPr>
            <a:xfrm flipH="1">
              <a:off x="10125032" y="3680455"/>
              <a:ext cx="331447" cy="333634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10904238" y="401408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65</a:t>
              </a:r>
            </a:p>
          </p:txBody>
        </p:sp>
        <p:cxnSp>
          <p:nvCxnSpPr>
            <p:cNvPr id="142" name="Straight Arrow Connector 141"/>
            <p:cNvCxnSpPr>
              <a:stCxn id="135" idx="5"/>
              <a:endCxn id="141" idx="0"/>
            </p:cNvCxnSpPr>
            <p:nvPr/>
          </p:nvCxnSpPr>
          <p:spPr>
            <a:xfrm>
              <a:off x="10853591" y="3680455"/>
              <a:ext cx="331447" cy="333634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11401801" y="485344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78</a:t>
              </a:r>
            </a:p>
          </p:txBody>
        </p:sp>
        <p:cxnSp>
          <p:nvCxnSpPr>
            <p:cNvPr id="144" name="Straight Arrow Connector 143"/>
            <p:cNvCxnSpPr>
              <a:stCxn id="141" idx="5"/>
              <a:endCxn id="143" idx="0"/>
            </p:cNvCxnSpPr>
            <p:nvPr/>
          </p:nvCxnSpPr>
          <p:spPr>
            <a:xfrm>
              <a:off x="11383594" y="4493445"/>
              <a:ext cx="299007" cy="360003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10412635" y="485344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34</a:t>
              </a:r>
              <a:endParaRPr lang="en-IN" sz="1600" b="1" dirty="0"/>
            </a:p>
          </p:txBody>
        </p:sp>
        <p:cxnSp>
          <p:nvCxnSpPr>
            <p:cNvPr id="146" name="Straight Arrow Connector 145"/>
            <p:cNvCxnSpPr>
              <a:stCxn id="139" idx="5"/>
              <a:endCxn id="145" idx="0"/>
            </p:cNvCxnSpPr>
            <p:nvPr/>
          </p:nvCxnSpPr>
          <p:spPr>
            <a:xfrm>
              <a:off x="10323588" y="4493445"/>
              <a:ext cx="369847" cy="360003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2595282" y="887003"/>
            <a:ext cx="0" cy="54490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628964" y="887003"/>
            <a:ext cx="0" cy="54490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7650" y="4777907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: 2,1,4,5,3</a:t>
            </a:r>
          </a:p>
          <a:p>
            <a:r>
              <a:rPr lang="en-US" dirty="0" smtClean="0"/>
              <a:t>Pre: 1,2,3,4,5</a:t>
            </a:r>
          </a:p>
          <a:p>
            <a:r>
              <a:rPr lang="en-US" dirty="0" smtClean="0"/>
              <a:t>Post: 2,5,4,3,1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5168" y="4777907"/>
            <a:ext cx="3720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In: 15,22,25,30,40,50,60,75,80,90</a:t>
            </a:r>
          </a:p>
          <a:p>
            <a:r>
              <a:rPr lang="en-US" dirty="0" smtClean="0"/>
              <a:t>Pre: 50,25,22,15,40,30,75,60,80,90</a:t>
            </a:r>
          </a:p>
          <a:p>
            <a:r>
              <a:rPr lang="en-US" dirty="0" smtClean="0"/>
              <a:t>Post: 15,22,30,40,25,60,90,80,75,50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30408" y="5615512"/>
            <a:ext cx="391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In: 3,5,6,15,1,22,23,34,45,65,78</a:t>
            </a:r>
          </a:p>
          <a:p>
            <a:r>
              <a:rPr lang="en-US" dirty="0" smtClean="0"/>
              <a:t>Pre: 15,3,6,5,1,22,45,23,34,65,78</a:t>
            </a:r>
          </a:p>
          <a:p>
            <a:r>
              <a:rPr lang="en-US" dirty="0" smtClean="0"/>
              <a:t>Post: 5,6,3,34,23,78,65,45,22,1,15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9835" y="762002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Construct a Binary tree </a:t>
            </a:r>
            <a:r>
              <a:rPr lang="en-IN" sz="2200" dirty="0"/>
              <a:t>from the given </a:t>
            </a:r>
            <a:r>
              <a:rPr lang="en-IN" sz="2200" b="1" dirty="0" err="1">
                <a:solidFill>
                  <a:srgbClr val="C00000"/>
                </a:solidFill>
              </a:rPr>
              <a:t>Inorder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and </a:t>
            </a:r>
            <a:r>
              <a:rPr lang="en-IN" sz="2200" b="1" dirty="0" err="1">
                <a:solidFill>
                  <a:srgbClr val="C00000"/>
                </a:solidFill>
              </a:rPr>
              <a:t>Postorder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traversals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822847" y="1593720"/>
            <a:ext cx="3273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 :</a:t>
            </a:r>
            <a:r>
              <a:rPr lang="pt-BR" sz="2100" dirty="0"/>
              <a:t> D G B </a:t>
            </a:r>
            <a:r>
              <a:rPr lang="pt-BR" sz="2100" b="1" dirty="0"/>
              <a:t>A</a:t>
            </a:r>
            <a:r>
              <a:rPr lang="pt-BR" sz="2100" dirty="0"/>
              <a:t> H E I C F </a:t>
            </a:r>
          </a:p>
          <a:p>
            <a:r>
              <a:rPr lang="pt-BR" sz="2100" b="1" dirty="0"/>
              <a:t>Postorder :</a:t>
            </a:r>
            <a:r>
              <a:rPr lang="pt-BR" sz="2100" dirty="0"/>
              <a:t> G D B H I E F C </a:t>
            </a:r>
            <a:r>
              <a:rPr lang="pt-BR" sz="2100" b="1" dirty="0"/>
              <a:t>A</a:t>
            </a:r>
            <a:endParaRPr lang="en-US" sz="2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48835" y="1189673"/>
            <a:ext cx="5145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Step 1: Find the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Preoder</a:t>
            </a:r>
            <a:r>
              <a:rPr lang="en-IN" dirty="0"/>
              <a:t> Traversal – first node is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Postoder</a:t>
            </a:r>
            <a:r>
              <a:rPr lang="en-IN" dirty="0"/>
              <a:t> Traversal last node is root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Step 2: Find Left &amp; Right Sub Tree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Inorder</a:t>
            </a:r>
            <a:r>
              <a:rPr lang="en-IN" dirty="0"/>
              <a:t> traversal gives Left and right sub tree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96435" y="1226405"/>
            <a:ext cx="0" cy="1440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3330" y="1226404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19835" y="2667001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25220" y="391757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777620" y="4831979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H,E,I,C,F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54424" y="4821093"/>
            <a:ext cx="97079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D,G,B</a:t>
            </a:r>
            <a:endParaRPr lang="en-US" sz="2400" b="1" dirty="0"/>
          </a:p>
        </p:txBody>
      </p:sp>
      <p:cxnSp>
        <p:nvCxnSpPr>
          <p:cNvPr id="17" name="Straight Arrow Connector 16"/>
          <p:cNvCxnSpPr>
            <a:stCxn id="3" idx="3"/>
            <a:endCxn id="14" idx="0"/>
          </p:cNvCxnSpPr>
          <p:nvPr/>
        </p:nvCxnSpPr>
        <p:spPr>
          <a:xfrm flipH="1">
            <a:off x="1139823" y="4396935"/>
            <a:ext cx="567641" cy="4241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7" idx="0"/>
          </p:cNvCxnSpPr>
          <p:nvPr/>
        </p:nvCxnSpPr>
        <p:spPr>
          <a:xfrm>
            <a:off x="2104576" y="4396935"/>
            <a:ext cx="396944" cy="4350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362" y="3285647"/>
            <a:ext cx="32816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 : </a:t>
            </a:r>
            <a:r>
              <a:rPr lang="pt-BR" sz="2100" dirty="0"/>
              <a:t>D G B A H E I C F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9736" y="2764975"/>
            <a:ext cx="32379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Postorder :</a:t>
            </a:r>
            <a:r>
              <a:rPr lang="pt-BR" sz="2100" dirty="0"/>
              <a:t> G D B H I E F C A</a:t>
            </a:r>
            <a:endParaRPr lang="en-US" sz="2100" dirty="0"/>
          </a:p>
        </p:txBody>
      </p:sp>
      <p:sp>
        <p:nvSpPr>
          <p:cNvPr id="24" name="TextBox 23"/>
          <p:cNvSpPr txBox="1"/>
          <p:nvPr/>
        </p:nvSpPr>
        <p:spPr>
          <a:xfrm>
            <a:off x="3039533" y="2764973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C00000"/>
                </a:solidFill>
              </a:rPr>
              <a:t>A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89364" y="328564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C00000"/>
                </a:solidFill>
              </a:rPr>
              <a:t>A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527842" y="3657601"/>
            <a:ext cx="556647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420470" y="3657601"/>
            <a:ext cx="818396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23265" y="303431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cxnSp>
        <p:nvCxnSpPr>
          <p:cNvPr id="26" name="Straight Arrow Connector 25"/>
          <p:cNvCxnSpPr>
            <a:stCxn id="21" idx="3"/>
            <a:endCxn id="30" idx="0"/>
          </p:cNvCxnSpPr>
          <p:nvPr/>
        </p:nvCxnSpPr>
        <p:spPr>
          <a:xfrm flipH="1">
            <a:off x="5285668" y="3513672"/>
            <a:ext cx="6198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5"/>
            <a:endCxn id="33" idx="0"/>
          </p:cNvCxnSpPr>
          <p:nvPr/>
        </p:nvCxnSpPr>
        <p:spPr>
          <a:xfrm>
            <a:off x="6302621" y="3513672"/>
            <a:ext cx="5436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04868" y="38072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4371008" y="4569207"/>
            <a:ext cx="71006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D,G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30" idx="3"/>
            <a:endCxn id="31" idx="0"/>
          </p:cNvCxnSpPr>
          <p:nvPr/>
        </p:nvCxnSpPr>
        <p:spPr>
          <a:xfrm flipH="1">
            <a:off x="4726039" y="4286563"/>
            <a:ext cx="361073" cy="2826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65462" y="38072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442737" y="4580087"/>
            <a:ext cx="100993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H,E,I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7062268" y="461668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33" idx="3"/>
            <a:endCxn id="34" idx="0"/>
          </p:cNvCxnSpPr>
          <p:nvPr/>
        </p:nvCxnSpPr>
        <p:spPr>
          <a:xfrm flipH="1">
            <a:off x="5947703" y="4286563"/>
            <a:ext cx="700003" cy="29352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5"/>
            <a:endCxn id="35" idx="0"/>
          </p:cNvCxnSpPr>
          <p:nvPr/>
        </p:nvCxnSpPr>
        <p:spPr>
          <a:xfrm>
            <a:off x="7044818" y="4286563"/>
            <a:ext cx="298250" cy="3301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828117" y="294446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8" idx="3"/>
            <a:endCxn id="41" idx="0"/>
          </p:cNvCxnSpPr>
          <p:nvPr/>
        </p:nvCxnSpPr>
        <p:spPr>
          <a:xfrm flipH="1">
            <a:off x="9290520" y="3423823"/>
            <a:ext cx="6198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43" idx="0"/>
          </p:cNvCxnSpPr>
          <p:nvPr/>
        </p:nvCxnSpPr>
        <p:spPr>
          <a:xfrm>
            <a:off x="10307473" y="3423823"/>
            <a:ext cx="5436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009720" y="371735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cxnSp>
        <p:nvCxnSpPr>
          <p:cNvPr id="42" name="Straight Arrow Connector 41"/>
          <p:cNvCxnSpPr>
            <a:stCxn id="41" idx="3"/>
            <a:endCxn id="47" idx="0"/>
          </p:cNvCxnSpPr>
          <p:nvPr/>
        </p:nvCxnSpPr>
        <p:spPr>
          <a:xfrm flipH="1">
            <a:off x="8661117" y="4196714"/>
            <a:ext cx="430847" cy="4154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570314" y="371735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11067120" y="452683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45" name="Straight Arrow Connector 44"/>
          <p:cNvCxnSpPr>
            <a:stCxn id="43" idx="3"/>
            <a:endCxn id="50" idx="0"/>
          </p:cNvCxnSpPr>
          <p:nvPr/>
        </p:nvCxnSpPr>
        <p:spPr>
          <a:xfrm flipH="1">
            <a:off x="10221711" y="4196714"/>
            <a:ext cx="430847" cy="3244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5"/>
            <a:endCxn id="44" idx="0"/>
          </p:cNvCxnSpPr>
          <p:nvPr/>
        </p:nvCxnSpPr>
        <p:spPr>
          <a:xfrm>
            <a:off x="11049670" y="4196714"/>
            <a:ext cx="298250" cy="3301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380317" y="46121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8834073" y="54503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49" name="Straight Arrow Connector 48"/>
          <p:cNvCxnSpPr>
            <a:stCxn id="47" idx="5"/>
            <a:endCxn id="48" idx="0"/>
          </p:cNvCxnSpPr>
          <p:nvPr/>
        </p:nvCxnSpPr>
        <p:spPr>
          <a:xfrm>
            <a:off x="8859673" y="5091550"/>
            <a:ext cx="255200" cy="3588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940911" y="452117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9447117" y="540095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10394667" y="543902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I</a:t>
            </a:r>
            <a:endParaRPr lang="en-US" sz="2400" b="1" dirty="0"/>
          </a:p>
        </p:txBody>
      </p:sp>
      <p:cxnSp>
        <p:nvCxnSpPr>
          <p:cNvPr id="53" name="Straight Arrow Connector 52"/>
          <p:cNvCxnSpPr>
            <a:stCxn id="50" idx="3"/>
            <a:endCxn id="51" idx="0"/>
          </p:cNvCxnSpPr>
          <p:nvPr/>
        </p:nvCxnSpPr>
        <p:spPr>
          <a:xfrm flipH="1">
            <a:off x="9727917" y="5000528"/>
            <a:ext cx="295238" cy="40042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0"/>
          </p:cNvCxnSpPr>
          <p:nvPr/>
        </p:nvCxnSpPr>
        <p:spPr>
          <a:xfrm>
            <a:off x="10420267" y="5000528"/>
            <a:ext cx="255200" cy="43849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animBg="1"/>
      <p:bldP spid="7" grpId="0" animBg="1"/>
      <p:bldP spid="14" grpId="0" animBg="1"/>
      <p:bldP spid="22" grpId="0"/>
      <p:bldP spid="23" grpId="0"/>
      <p:bldP spid="24" grpId="0"/>
      <p:bldP spid="25" grpId="0"/>
      <p:bldP spid="21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8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1414" y="826117"/>
            <a:ext cx="39131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: </a:t>
            </a:r>
            <a:r>
              <a:rPr lang="pt-BR" sz="2100" dirty="0"/>
              <a:t>Q B K C F A G P E D  H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0358" y="826117"/>
            <a:ext cx="3947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Preorder : </a:t>
            </a:r>
            <a:r>
              <a:rPr lang="pt-BR" sz="2100" dirty="0"/>
              <a:t>G B Q A C K F P D  E R H</a:t>
            </a:r>
            <a:endParaRPr lang="en-US" sz="21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1317813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9800" y="749915"/>
            <a:ext cx="0" cy="567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8417" y="826115"/>
            <a:ext cx="341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>
                <a:solidFill>
                  <a:srgbClr val="C00000"/>
                </a:solidFill>
              </a:rPr>
              <a:t>G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7752" y="827872"/>
            <a:ext cx="341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>
                <a:solidFill>
                  <a:srgbClr val="C00000"/>
                </a:solidFill>
              </a:rPr>
              <a:t>G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454153" y="1241613"/>
            <a:ext cx="1135154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910439" y="1241613"/>
            <a:ext cx="1004526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88869" y="15733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4861" y="2489633"/>
            <a:ext cx="144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 B K C F 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85687" y="2489633"/>
            <a:ext cx="144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P E D  H R</a:t>
            </a:r>
            <a:endParaRPr lang="en-US" sz="2000" b="1" dirty="0"/>
          </a:p>
        </p:txBody>
      </p:sp>
      <p:cxnSp>
        <p:nvCxnSpPr>
          <p:cNvPr id="19" name="Straight Arrow Connector 18"/>
          <p:cNvCxnSpPr>
            <a:stCxn id="15" idx="3"/>
            <a:endCxn id="16" idx="0"/>
          </p:cNvCxnSpPr>
          <p:nvPr/>
        </p:nvCxnSpPr>
        <p:spPr>
          <a:xfrm flipH="1">
            <a:off x="1004861" y="2052663"/>
            <a:ext cx="666252" cy="436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17" idx="0"/>
          </p:cNvCxnSpPr>
          <p:nvPr/>
        </p:nvCxnSpPr>
        <p:spPr>
          <a:xfrm>
            <a:off x="2068225" y="2052663"/>
            <a:ext cx="637462" cy="436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8480" y="357243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101718" y="5353857"/>
            <a:ext cx="108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 C F A</a:t>
            </a:r>
          </a:p>
        </p:txBody>
      </p:sp>
      <p:sp>
        <p:nvSpPr>
          <p:cNvPr id="28" name="Oval 27"/>
          <p:cNvSpPr/>
          <p:nvPr/>
        </p:nvSpPr>
        <p:spPr>
          <a:xfrm>
            <a:off x="802346" y="434618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309288" y="516633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30" idx="0"/>
          </p:cNvCxnSpPr>
          <p:nvPr/>
        </p:nvCxnSpPr>
        <p:spPr>
          <a:xfrm flipH="1">
            <a:off x="590088" y="4825545"/>
            <a:ext cx="294502" cy="3407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27" idx="0"/>
          </p:cNvCxnSpPr>
          <p:nvPr/>
        </p:nvCxnSpPr>
        <p:spPr>
          <a:xfrm>
            <a:off x="1281702" y="4825545"/>
            <a:ext cx="360016" cy="5283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465298" y="5353857"/>
            <a:ext cx="108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 D  H R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2281522" y="437340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6" idx="5"/>
            <a:endCxn id="35" idx="0"/>
          </p:cNvCxnSpPr>
          <p:nvPr/>
        </p:nvCxnSpPr>
        <p:spPr>
          <a:xfrm>
            <a:off x="2760878" y="4852759"/>
            <a:ext cx="244420" cy="50109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453198" y="16495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41" name="Straight Arrow Connector 40"/>
          <p:cNvCxnSpPr>
            <a:stCxn id="40" idx="3"/>
            <a:endCxn id="44" idx="0"/>
          </p:cNvCxnSpPr>
          <p:nvPr/>
        </p:nvCxnSpPr>
        <p:spPr>
          <a:xfrm flipH="1">
            <a:off x="5076918" y="2128863"/>
            <a:ext cx="458524" cy="23333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5"/>
            <a:endCxn id="49" idx="0"/>
          </p:cNvCxnSpPr>
          <p:nvPr/>
        </p:nvCxnSpPr>
        <p:spPr>
          <a:xfrm>
            <a:off x="5932554" y="2128863"/>
            <a:ext cx="426910" cy="23333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796118" y="2362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4356848" y="333026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46" name="Straight Arrow Connector 45"/>
          <p:cNvCxnSpPr>
            <a:stCxn id="44" idx="3"/>
            <a:endCxn id="45" idx="0"/>
          </p:cNvCxnSpPr>
          <p:nvPr/>
        </p:nvCxnSpPr>
        <p:spPr>
          <a:xfrm flipH="1">
            <a:off x="4637648" y="2841556"/>
            <a:ext cx="240714" cy="4887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  <a:endCxn id="53" idx="0"/>
          </p:cNvCxnSpPr>
          <p:nvPr/>
        </p:nvCxnSpPr>
        <p:spPr>
          <a:xfrm>
            <a:off x="5275474" y="2841556"/>
            <a:ext cx="246525" cy="4887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78664" y="2362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50" name="Straight Arrow Connector 49"/>
          <p:cNvCxnSpPr>
            <a:stCxn id="49" idx="5"/>
            <a:endCxn id="56" idx="0"/>
          </p:cNvCxnSpPr>
          <p:nvPr/>
        </p:nvCxnSpPr>
        <p:spPr>
          <a:xfrm>
            <a:off x="6558020" y="2841556"/>
            <a:ext cx="263126" cy="3991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667278" y="4316503"/>
            <a:ext cx="80178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 C F</a:t>
            </a:r>
          </a:p>
        </p:txBody>
      </p:sp>
      <p:sp>
        <p:nvSpPr>
          <p:cNvPr id="53" name="Oval 52"/>
          <p:cNvSpPr/>
          <p:nvPr/>
        </p:nvSpPr>
        <p:spPr>
          <a:xfrm>
            <a:off x="5241199" y="333026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6983505" y="4316503"/>
            <a:ext cx="679344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H R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6540346" y="32407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cxnSp>
        <p:nvCxnSpPr>
          <p:cNvPr id="59" name="Straight Arrow Connector 58"/>
          <p:cNvCxnSpPr>
            <a:stCxn id="53" idx="3"/>
            <a:endCxn id="52" idx="0"/>
          </p:cNvCxnSpPr>
          <p:nvPr/>
        </p:nvCxnSpPr>
        <p:spPr>
          <a:xfrm flipH="1">
            <a:off x="5068171" y="3809618"/>
            <a:ext cx="255272" cy="5068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5"/>
            <a:endCxn id="55" idx="0"/>
          </p:cNvCxnSpPr>
          <p:nvPr/>
        </p:nvCxnSpPr>
        <p:spPr>
          <a:xfrm>
            <a:off x="7019702" y="3720096"/>
            <a:ext cx="303475" cy="59640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678132" y="152848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66" name="Straight Arrow Connector 65"/>
          <p:cNvCxnSpPr>
            <a:stCxn id="65" idx="3"/>
            <a:endCxn id="68" idx="7"/>
          </p:cNvCxnSpPr>
          <p:nvPr/>
        </p:nvCxnSpPr>
        <p:spPr>
          <a:xfrm flipH="1">
            <a:off x="9364112" y="2007842"/>
            <a:ext cx="396264" cy="3066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5"/>
            <a:endCxn id="72" idx="1"/>
          </p:cNvCxnSpPr>
          <p:nvPr/>
        </p:nvCxnSpPr>
        <p:spPr>
          <a:xfrm>
            <a:off x="10157488" y="2007842"/>
            <a:ext cx="288688" cy="3066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884756" y="223221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8400662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70" name="Straight Arrow Connector 69"/>
          <p:cNvCxnSpPr>
            <a:stCxn id="68" idx="3"/>
            <a:endCxn id="69" idx="0"/>
          </p:cNvCxnSpPr>
          <p:nvPr/>
        </p:nvCxnSpPr>
        <p:spPr>
          <a:xfrm flipH="1">
            <a:off x="8681462" y="2711571"/>
            <a:ext cx="285538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5"/>
            <a:endCxn id="75" idx="0"/>
          </p:cNvCxnSpPr>
          <p:nvPr/>
        </p:nvCxnSpPr>
        <p:spPr>
          <a:xfrm>
            <a:off x="9364112" y="2711571"/>
            <a:ext cx="213820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363932" y="223221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73" name="Straight Arrow Connector 72"/>
          <p:cNvCxnSpPr>
            <a:stCxn id="72" idx="5"/>
            <a:endCxn id="77" idx="0"/>
          </p:cNvCxnSpPr>
          <p:nvPr/>
        </p:nvCxnSpPr>
        <p:spPr>
          <a:xfrm>
            <a:off x="10843288" y="2711571"/>
            <a:ext cx="191408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297132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77" name="Oval 76"/>
          <p:cNvSpPr/>
          <p:nvPr/>
        </p:nvSpPr>
        <p:spPr>
          <a:xfrm>
            <a:off x="10753896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cxnSp>
        <p:nvCxnSpPr>
          <p:cNvPr id="78" name="Straight Arrow Connector 77"/>
          <p:cNvCxnSpPr>
            <a:stCxn id="75" idx="3"/>
            <a:endCxn id="89" idx="0"/>
          </p:cNvCxnSpPr>
          <p:nvPr/>
        </p:nvCxnSpPr>
        <p:spPr>
          <a:xfrm flipH="1">
            <a:off x="8990744" y="3627781"/>
            <a:ext cx="388632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5"/>
            <a:endCxn id="104" idx="0"/>
          </p:cNvCxnSpPr>
          <p:nvPr/>
        </p:nvCxnSpPr>
        <p:spPr>
          <a:xfrm>
            <a:off x="11233252" y="3627781"/>
            <a:ext cx="460349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2" idx="3"/>
            <a:endCxn id="28" idx="7"/>
          </p:cNvCxnSpPr>
          <p:nvPr/>
        </p:nvCxnSpPr>
        <p:spPr>
          <a:xfrm flipH="1">
            <a:off x="1281702" y="4051794"/>
            <a:ext cx="349022" cy="37663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2" idx="5"/>
            <a:endCxn id="36" idx="1"/>
          </p:cNvCxnSpPr>
          <p:nvPr/>
        </p:nvCxnSpPr>
        <p:spPr>
          <a:xfrm>
            <a:off x="2027836" y="4051794"/>
            <a:ext cx="335930" cy="403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709944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1" name="Oval 90"/>
          <p:cNvSpPr/>
          <p:nvPr/>
        </p:nvSpPr>
        <p:spPr>
          <a:xfrm>
            <a:off x="8176544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92" name="Oval 91"/>
          <p:cNvSpPr/>
          <p:nvPr/>
        </p:nvSpPr>
        <p:spPr>
          <a:xfrm>
            <a:off x="9243344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94" name="Straight Arrow Connector 93"/>
          <p:cNvCxnSpPr>
            <a:stCxn id="89" idx="3"/>
            <a:endCxn id="91" idx="0"/>
          </p:cNvCxnSpPr>
          <p:nvPr/>
        </p:nvCxnSpPr>
        <p:spPr>
          <a:xfrm flipH="1">
            <a:off x="8457344" y="4497911"/>
            <a:ext cx="33484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9" idx="5"/>
            <a:endCxn id="92" idx="0"/>
          </p:cNvCxnSpPr>
          <p:nvPr/>
        </p:nvCxnSpPr>
        <p:spPr>
          <a:xfrm>
            <a:off x="9189300" y="4497911"/>
            <a:ext cx="33484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939118" y="421812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cxnSp>
        <p:nvCxnSpPr>
          <p:cNvPr id="100" name="Straight Arrow Connector 99"/>
          <p:cNvCxnSpPr>
            <a:stCxn id="56" idx="3"/>
            <a:endCxn id="98" idx="0"/>
          </p:cNvCxnSpPr>
          <p:nvPr/>
        </p:nvCxnSpPr>
        <p:spPr>
          <a:xfrm flipH="1">
            <a:off x="6219918" y="3720096"/>
            <a:ext cx="402672" cy="4980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115292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cxnSp>
        <p:nvCxnSpPr>
          <p:cNvPr id="103" name="Straight Arrow Connector 102"/>
          <p:cNvCxnSpPr>
            <a:stCxn id="77" idx="3"/>
            <a:endCxn id="101" idx="0"/>
          </p:cNvCxnSpPr>
          <p:nvPr/>
        </p:nvCxnSpPr>
        <p:spPr>
          <a:xfrm flipH="1">
            <a:off x="10396092" y="3627781"/>
            <a:ext cx="440048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1412801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R</a:t>
            </a:r>
            <a:endParaRPr lang="en-US" sz="2400" b="1" dirty="0"/>
          </a:p>
        </p:txBody>
      </p:sp>
      <p:sp>
        <p:nvSpPr>
          <p:cNvPr id="106" name="Oval 105"/>
          <p:cNvSpPr/>
          <p:nvPr/>
        </p:nvSpPr>
        <p:spPr>
          <a:xfrm>
            <a:off x="10887631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</a:t>
            </a:r>
            <a:endParaRPr lang="en-US" sz="2400" b="1" dirty="0"/>
          </a:p>
        </p:txBody>
      </p:sp>
      <p:cxnSp>
        <p:nvCxnSpPr>
          <p:cNvPr id="108" name="Straight Arrow Connector 107"/>
          <p:cNvCxnSpPr>
            <a:stCxn id="104" idx="3"/>
            <a:endCxn id="106" idx="0"/>
          </p:cNvCxnSpPr>
          <p:nvPr/>
        </p:nvCxnSpPr>
        <p:spPr>
          <a:xfrm flipH="1">
            <a:off x="11168431" y="4497911"/>
            <a:ext cx="32661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74812" y="3160061"/>
            <a:ext cx="38458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020672" y="1519518"/>
            <a:ext cx="0" cy="46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808804" y="1519518"/>
            <a:ext cx="0" cy="46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5" grpId="0" animBg="1"/>
      <p:bldP spid="16" grpId="0" animBg="1"/>
      <p:bldP spid="17" grpId="0" animBg="1"/>
      <p:bldP spid="22" grpId="0" animBg="1"/>
      <p:bldP spid="27" grpId="0" animBg="1"/>
      <p:bldP spid="28" grpId="0" animBg="1"/>
      <p:bldP spid="30" grpId="0" animBg="1"/>
      <p:bldP spid="35" grpId="0" animBg="1"/>
      <p:bldP spid="36" grpId="0" animBg="1"/>
      <p:bldP spid="40" grpId="0" animBg="1"/>
      <p:bldP spid="44" grpId="0" animBg="1"/>
      <p:bldP spid="45" grpId="0" animBg="1"/>
      <p:bldP spid="49" grpId="0" animBg="1"/>
      <p:bldP spid="52" grpId="0" animBg="1"/>
      <p:bldP spid="53" grpId="0" animBg="1"/>
      <p:bldP spid="55" grpId="0" animBg="1"/>
      <p:bldP spid="56" grpId="0" animBg="1"/>
      <p:bldP spid="65" grpId="0" animBg="1"/>
      <p:bldP spid="68" grpId="0" animBg="1"/>
      <p:bldP spid="69" grpId="0" animBg="1"/>
      <p:bldP spid="72" grpId="0" animBg="1"/>
      <p:bldP spid="75" grpId="0" animBg="1"/>
      <p:bldP spid="77" grpId="0" animBg="1"/>
      <p:bldP spid="89" grpId="0" animBg="1"/>
      <p:bldP spid="91" grpId="0" animBg="1"/>
      <p:bldP spid="92" grpId="0" animBg="1"/>
      <p:bldP spid="98" grpId="0" animBg="1"/>
      <p:bldP spid="101" grpId="0" animBg="1"/>
      <p:bldP spid="104" grpId="0" animBg="1"/>
      <p:bldP spid="10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Application of </a:t>
            </a:r>
            <a:r>
              <a:rPr lang="en-US" sz="3600" dirty="0" smtClean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dirty="0" smtClean="0">
                <a:solidFill>
                  <a:schemeClr val="accent6"/>
                </a:solidFill>
              </a:rPr>
              <a:t>ile </a:t>
            </a:r>
            <a:r>
              <a:rPr lang="en-US" b="1" dirty="0">
                <a:solidFill>
                  <a:schemeClr val="accent6"/>
                </a:solidFill>
              </a:rPr>
              <a:t>system </a:t>
            </a:r>
            <a:r>
              <a:rPr lang="en-US" b="1" dirty="0" smtClean="0">
                <a:solidFill>
                  <a:schemeClr val="accent6"/>
                </a:solidFill>
              </a:rPr>
              <a:t>: </a:t>
            </a:r>
            <a:r>
              <a:rPr lang="en-US" dirty="0" smtClean="0"/>
              <a:t>Tree </a:t>
            </a:r>
            <a:r>
              <a:rPr lang="en-US" dirty="0"/>
              <a:t>is prevalent used in file system of computer where </a:t>
            </a:r>
            <a:r>
              <a:rPr lang="en-US" dirty="0" err="1"/>
              <a:t>thre</a:t>
            </a:r>
            <a:r>
              <a:rPr lang="en-US" dirty="0"/>
              <a:t> and multiple files and folder to locate a data and access it. The folder structure can be broken down to understand in the form of an hierarchical tree data </a:t>
            </a:r>
            <a:r>
              <a:rPr lang="en-US" dirty="0" smtClean="0"/>
              <a:t>structure</a:t>
            </a:r>
          </a:p>
          <a:p>
            <a:pPr marL="625475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200" b="1" dirty="0"/>
              <a:t>Node</a:t>
            </a:r>
            <a:r>
              <a:rPr lang="en-US" sz="2200" dirty="0"/>
              <a:t>: Represents a directory or file.</a:t>
            </a:r>
          </a:p>
          <a:p>
            <a:pPr marL="625475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200" b="1" dirty="0"/>
              <a:t>Root</a:t>
            </a:r>
            <a:r>
              <a:rPr lang="en-US" sz="2200" dirty="0"/>
              <a:t>: The top-level directory.</a:t>
            </a:r>
          </a:p>
          <a:p>
            <a:pPr marL="625475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200" b="1" dirty="0"/>
              <a:t>Children</a:t>
            </a:r>
            <a:r>
              <a:rPr lang="en-US" sz="2200" dirty="0"/>
              <a:t>: Subdirectories or files.</a:t>
            </a:r>
          </a:p>
          <a:p>
            <a:pPr>
              <a:buClr>
                <a:srgbClr val="C00000"/>
              </a:buClr>
            </a:pPr>
            <a:r>
              <a:rPr lang="en-US" b="1" dirty="0" smtClean="0">
                <a:solidFill>
                  <a:schemeClr val="accent6"/>
                </a:solidFill>
              </a:rPr>
              <a:t>Hierarchical </a:t>
            </a:r>
            <a:r>
              <a:rPr lang="en-US" b="1" dirty="0">
                <a:solidFill>
                  <a:schemeClr val="accent6"/>
                </a:solidFill>
              </a:rPr>
              <a:t>Data Representation</a:t>
            </a:r>
            <a:r>
              <a:rPr lang="en-US" dirty="0"/>
              <a:t>: Trees naturally represent hierarchies, making them ideal for databases, organizational </a:t>
            </a:r>
            <a:r>
              <a:rPr lang="en-US" dirty="0" smtClean="0"/>
              <a:t>charts</a:t>
            </a:r>
          </a:p>
          <a:p>
            <a:pPr>
              <a:buClr>
                <a:srgbClr val="C00000"/>
              </a:buClr>
            </a:pPr>
            <a:r>
              <a:rPr lang="en-US" b="1" dirty="0" smtClean="0">
                <a:solidFill>
                  <a:schemeClr val="accent6"/>
                </a:solidFill>
              </a:rPr>
              <a:t>Networking</a:t>
            </a:r>
            <a:r>
              <a:rPr lang="en-US" dirty="0"/>
              <a:t>: In network routing algorithms, spanning trees help in efficiently connecting different parts of a network without cycles.</a:t>
            </a:r>
          </a:p>
          <a:p>
            <a:pPr>
              <a:buClr>
                <a:srgbClr val="C00000"/>
              </a:buClr>
            </a:pPr>
            <a:r>
              <a:rPr lang="en-US" b="1" dirty="0">
                <a:solidFill>
                  <a:schemeClr val="accent6"/>
                </a:solidFill>
              </a:rPr>
              <a:t>Decision Making</a:t>
            </a:r>
            <a:r>
              <a:rPr lang="en-US" dirty="0"/>
              <a:t>: Decision trees are used in AI for decision-making processes, enabling machines to simulate human-like decisions.</a:t>
            </a:r>
          </a:p>
          <a:p>
            <a:pPr>
              <a:buClr>
                <a:srgbClr val="C00000"/>
              </a:buClr>
            </a:pPr>
            <a:r>
              <a:rPr lang="en-US" b="1" dirty="0">
                <a:solidFill>
                  <a:schemeClr val="accent6"/>
                </a:solidFill>
              </a:rPr>
              <a:t>Geographic Data Storage</a:t>
            </a:r>
            <a:r>
              <a:rPr lang="en-US" dirty="0"/>
              <a:t>: </a:t>
            </a:r>
            <a:r>
              <a:rPr lang="en-US" dirty="0" smtClean="0"/>
              <a:t>Use for </a:t>
            </a:r>
            <a:r>
              <a:rPr lang="en-US" dirty="0"/>
              <a:t>efficiently handling spatial data, often in geographic information systems (GIS).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53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Data Structure (DS) </a:t>
            </a:r>
          </a:p>
          <a:p>
            <a:r>
              <a:rPr lang="en-IN" dirty="0"/>
              <a:t>DU #</a:t>
            </a:r>
            <a:r>
              <a:rPr lang="en-US"/>
              <a:t>2304CS411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umesh.thoriya@darshan.ac.in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mtClean="0"/>
              <a:t>9714233355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Department of Computer Science &amp; Engineering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 smtClean="0"/>
              <a:t>Umesh</a:t>
            </a:r>
            <a:r>
              <a:rPr lang="en-IN" dirty="0" smtClean="0"/>
              <a:t> H </a:t>
            </a:r>
            <a:r>
              <a:rPr lang="en-IN" dirty="0" err="1" smtClean="0"/>
              <a:t>Thoriya</a:t>
            </a:r>
            <a:endParaRPr lang="en-IN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0921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/>
              <a:t>Graph 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Section-2</a:t>
            </a:r>
          </a:p>
        </p:txBody>
      </p:sp>
    </p:spTree>
    <p:extLst>
      <p:ext uri="{BB962C8B-B14F-4D97-AF65-F5344CB8AC3E}">
        <p14:creationId xmlns:p14="http://schemas.microsoft.com/office/powerpoint/2010/main" val="36354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Graph 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 tree is defined as a finite set of one or more elements (Nodes) such that, 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There is </a:t>
            </a:r>
            <a:r>
              <a:rPr lang="en-US" sz="2200" dirty="0">
                <a:solidFill>
                  <a:srgbClr val="1D6FA9"/>
                </a:solidFill>
              </a:rPr>
              <a:t>one special node </a:t>
            </a:r>
            <a:r>
              <a:rPr lang="en-US" sz="2200" dirty="0"/>
              <a:t>called </a:t>
            </a:r>
            <a:r>
              <a:rPr lang="en-US" sz="2200" b="1" dirty="0">
                <a:solidFill>
                  <a:srgbClr val="1D6FA9"/>
                </a:solidFill>
              </a:rPr>
              <a:t>root</a:t>
            </a:r>
            <a:r>
              <a:rPr lang="en-US" sz="2200" dirty="0"/>
              <a:t> (</a:t>
            </a:r>
            <a:r>
              <a:rPr lang="en-US" sz="2200" b="1" dirty="0"/>
              <a:t>R</a:t>
            </a:r>
            <a:r>
              <a:rPr lang="en-US" sz="2200" dirty="0"/>
              <a:t>). 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The remaining nodes are divided into </a:t>
            </a:r>
            <a:r>
              <a:rPr lang="en-US" sz="2200" b="1" dirty="0">
                <a:solidFill>
                  <a:srgbClr val="1D6FA9"/>
                </a:solidFill>
              </a:rPr>
              <a:t>N (N&gt;0) disjoint sets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named as </a:t>
            </a:r>
            <a:r>
              <a:rPr lang="en-US" sz="2200" b="1" dirty="0"/>
              <a:t>T1, T2, T3,…, TN</a:t>
            </a:r>
            <a:r>
              <a:rPr lang="en-US" sz="2200" dirty="0"/>
              <a:t> such that each </a:t>
            </a:r>
            <a:r>
              <a:rPr lang="en-US" sz="2200" b="1" dirty="0"/>
              <a:t>T1</a:t>
            </a:r>
            <a:r>
              <a:rPr lang="en-US" sz="2200" dirty="0"/>
              <a:t> itself is tree. 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>
                <a:solidFill>
                  <a:srgbClr val="1D6FA9"/>
                </a:solidFill>
              </a:rPr>
              <a:t>Each element of the tree is known as a </a:t>
            </a:r>
            <a:r>
              <a:rPr lang="en-US" sz="2200" b="1" dirty="0">
                <a:solidFill>
                  <a:srgbClr val="1D6FA9"/>
                </a:solidFill>
              </a:rPr>
              <a:t>node</a:t>
            </a:r>
            <a:r>
              <a:rPr lang="en-US" sz="2200" dirty="0">
                <a:solidFill>
                  <a:srgbClr val="1D6FA9"/>
                </a:solidFill>
              </a:rPr>
              <a:t>.</a:t>
            </a:r>
            <a:r>
              <a:rPr lang="en-US" sz="2200" dirty="0"/>
              <a:t> The set of </a:t>
            </a:r>
            <a:r>
              <a:rPr lang="en-US" sz="2200" b="1" dirty="0"/>
              <a:t>T1, T2,…,TN </a:t>
            </a:r>
            <a:r>
              <a:rPr lang="en-US" sz="2200" dirty="0"/>
              <a:t>are called </a:t>
            </a:r>
            <a:r>
              <a:rPr lang="en-US" sz="2200" b="1" dirty="0"/>
              <a:t>sub-tree of root </a:t>
            </a:r>
            <a:r>
              <a:rPr lang="en-US" sz="2200" dirty="0"/>
              <a:t>(</a:t>
            </a:r>
            <a:r>
              <a:rPr lang="en-US" sz="2200" b="1" dirty="0"/>
              <a:t>R</a:t>
            </a:r>
            <a:r>
              <a:rPr lang="en-US" sz="2200" dirty="0"/>
              <a:t>).  </a:t>
            </a:r>
          </a:p>
        </p:txBody>
      </p:sp>
      <p:sp>
        <p:nvSpPr>
          <p:cNvPr id="8" name="Oval 7"/>
          <p:cNvSpPr/>
          <p:nvPr/>
        </p:nvSpPr>
        <p:spPr>
          <a:xfrm>
            <a:off x="2980765" y="33707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761565" y="42851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123765" y="42851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770965" y="53519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2599765" y="53519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3437965" y="54281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>
            <a:off x="4809565" y="53519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5" name="Straight Connector 14"/>
          <p:cNvCxnSpPr>
            <a:stCxn id="8" idx="2"/>
            <a:endCxn id="9" idx="7"/>
          </p:cNvCxnSpPr>
          <p:nvPr/>
        </p:nvCxnSpPr>
        <p:spPr>
          <a:xfrm rot="10800000" flipV="1">
            <a:off x="2281891" y="3675530"/>
            <a:ext cx="6988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7"/>
          </p:cNvCxnSpPr>
          <p:nvPr/>
        </p:nvCxnSpPr>
        <p:spPr>
          <a:xfrm rot="5400000">
            <a:off x="1215091" y="4818530"/>
            <a:ext cx="6988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1"/>
          </p:cNvCxnSpPr>
          <p:nvPr/>
        </p:nvCxnSpPr>
        <p:spPr>
          <a:xfrm>
            <a:off x="3590365" y="3675530"/>
            <a:ext cx="6226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5"/>
            <a:endCxn id="14" idx="0"/>
          </p:cNvCxnSpPr>
          <p:nvPr/>
        </p:nvCxnSpPr>
        <p:spPr>
          <a:xfrm rot="16200000" flipH="1">
            <a:off x="4605991" y="4843556"/>
            <a:ext cx="5464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5"/>
            <a:endCxn id="12" idx="1"/>
          </p:cNvCxnSpPr>
          <p:nvPr/>
        </p:nvCxnSpPr>
        <p:spPr>
          <a:xfrm rot="16200000" flipH="1">
            <a:off x="2167591" y="4919756"/>
            <a:ext cx="635748" cy="4071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13" idx="0"/>
          </p:cNvCxnSpPr>
          <p:nvPr/>
        </p:nvCxnSpPr>
        <p:spPr>
          <a:xfrm rot="5400000">
            <a:off x="3666565" y="4881656"/>
            <a:ext cx="6226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94765" y="3980330"/>
            <a:ext cx="2590800" cy="2114247"/>
          </a:xfrm>
          <a:custGeom>
            <a:avLst/>
            <a:gdLst>
              <a:gd name="connsiteX0" fmla="*/ 1843314 w 2898889"/>
              <a:gd name="connsiteY0" fmla="*/ 2419 h 2266647"/>
              <a:gd name="connsiteX1" fmla="*/ 1756228 w 2898889"/>
              <a:gd name="connsiteY1" fmla="*/ 31447 h 2266647"/>
              <a:gd name="connsiteX2" fmla="*/ 1712685 w 2898889"/>
              <a:gd name="connsiteY2" fmla="*/ 60476 h 2266647"/>
              <a:gd name="connsiteX3" fmla="*/ 1625600 w 2898889"/>
              <a:gd name="connsiteY3" fmla="*/ 89504 h 2266647"/>
              <a:gd name="connsiteX4" fmla="*/ 1582057 w 2898889"/>
              <a:gd name="connsiteY4" fmla="*/ 104019 h 2266647"/>
              <a:gd name="connsiteX5" fmla="*/ 1538514 w 2898889"/>
              <a:gd name="connsiteY5" fmla="*/ 133047 h 2266647"/>
              <a:gd name="connsiteX6" fmla="*/ 1451428 w 2898889"/>
              <a:gd name="connsiteY6" fmla="*/ 162076 h 2266647"/>
              <a:gd name="connsiteX7" fmla="*/ 1364342 w 2898889"/>
              <a:gd name="connsiteY7" fmla="*/ 191104 h 2266647"/>
              <a:gd name="connsiteX8" fmla="*/ 1320800 w 2898889"/>
              <a:gd name="connsiteY8" fmla="*/ 205619 h 2266647"/>
              <a:gd name="connsiteX9" fmla="*/ 1204685 w 2898889"/>
              <a:gd name="connsiteY9" fmla="*/ 234647 h 2266647"/>
              <a:gd name="connsiteX10" fmla="*/ 1074057 w 2898889"/>
              <a:gd name="connsiteY10" fmla="*/ 307219 h 2266647"/>
              <a:gd name="connsiteX11" fmla="*/ 1001485 w 2898889"/>
              <a:gd name="connsiteY11" fmla="*/ 365276 h 2266647"/>
              <a:gd name="connsiteX12" fmla="*/ 972457 w 2898889"/>
              <a:gd name="connsiteY12" fmla="*/ 408819 h 2266647"/>
              <a:gd name="connsiteX13" fmla="*/ 885371 w 2898889"/>
              <a:gd name="connsiteY13" fmla="*/ 466876 h 2266647"/>
              <a:gd name="connsiteX14" fmla="*/ 769257 w 2898889"/>
              <a:gd name="connsiteY14" fmla="*/ 568476 h 2266647"/>
              <a:gd name="connsiteX15" fmla="*/ 682171 w 2898889"/>
              <a:gd name="connsiteY15" fmla="*/ 626533 h 2266647"/>
              <a:gd name="connsiteX16" fmla="*/ 595085 w 2898889"/>
              <a:gd name="connsiteY16" fmla="*/ 713619 h 2266647"/>
              <a:gd name="connsiteX17" fmla="*/ 522514 w 2898889"/>
              <a:gd name="connsiteY17" fmla="*/ 786190 h 2266647"/>
              <a:gd name="connsiteX18" fmla="*/ 493485 w 2898889"/>
              <a:gd name="connsiteY18" fmla="*/ 829733 h 2266647"/>
              <a:gd name="connsiteX19" fmla="*/ 449942 w 2898889"/>
              <a:gd name="connsiteY19" fmla="*/ 873276 h 2266647"/>
              <a:gd name="connsiteX20" fmla="*/ 435428 w 2898889"/>
              <a:gd name="connsiteY20" fmla="*/ 916819 h 2266647"/>
              <a:gd name="connsiteX21" fmla="*/ 362857 w 2898889"/>
              <a:gd name="connsiteY21" fmla="*/ 989390 h 2266647"/>
              <a:gd name="connsiteX22" fmla="*/ 290285 w 2898889"/>
              <a:gd name="connsiteY22" fmla="*/ 1120019 h 2266647"/>
              <a:gd name="connsiteX23" fmla="*/ 246742 w 2898889"/>
              <a:gd name="connsiteY23" fmla="*/ 1149047 h 2266647"/>
              <a:gd name="connsiteX24" fmla="*/ 188685 w 2898889"/>
              <a:gd name="connsiteY24" fmla="*/ 1236133 h 2266647"/>
              <a:gd name="connsiteX25" fmla="*/ 159657 w 2898889"/>
              <a:gd name="connsiteY25" fmla="*/ 1323219 h 2266647"/>
              <a:gd name="connsiteX26" fmla="*/ 145142 w 2898889"/>
              <a:gd name="connsiteY26" fmla="*/ 1366762 h 2266647"/>
              <a:gd name="connsiteX27" fmla="*/ 101600 w 2898889"/>
              <a:gd name="connsiteY27" fmla="*/ 1395790 h 2266647"/>
              <a:gd name="connsiteX28" fmla="*/ 72571 w 2898889"/>
              <a:gd name="connsiteY28" fmla="*/ 1497390 h 2266647"/>
              <a:gd name="connsiteX29" fmla="*/ 29028 w 2898889"/>
              <a:gd name="connsiteY29" fmla="*/ 1642533 h 2266647"/>
              <a:gd name="connsiteX30" fmla="*/ 0 w 2898889"/>
              <a:gd name="connsiteY30" fmla="*/ 1802190 h 2266647"/>
              <a:gd name="connsiteX31" fmla="*/ 14514 w 2898889"/>
              <a:gd name="connsiteY31" fmla="*/ 1947333 h 2266647"/>
              <a:gd name="connsiteX32" fmla="*/ 29028 w 2898889"/>
              <a:gd name="connsiteY32" fmla="*/ 1990876 h 2266647"/>
              <a:gd name="connsiteX33" fmla="*/ 116114 w 2898889"/>
              <a:gd name="connsiteY33" fmla="*/ 2077962 h 2266647"/>
              <a:gd name="connsiteX34" fmla="*/ 159657 w 2898889"/>
              <a:gd name="connsiteY34" fmla="*/ 2121504 h 2266647"/>
              <a:gd name="connsiteX35" fmla="*/ 188685 w 2898889"/>
              <a:gd name="connsiteY35" fmla="*/ 2165047 h 2266647"/>
              <a:gd name="connsiteX36" fmla="*/ 275771 w 2898889"/>
              <a:gd name="connsiteY36" fmla="*/ 2237619 h 2266647"/>
              <a:gd name="connsiteX37" fmla="*/ 435428 w 2898889"/>
              <a:gd name="connsiteY37" fmla="*/ 2223104 h 2266647"/>
              <a:gd name="connsiteX38" fmla="*/ 478971 w 2898889"/>
              <a:gd name="connsiteY38" fmla="*/ 2208590 h 2266647"/>
              <a:gd name="connsiteX39" fmla="*/ 696685 w 2898889"/>
              <a:gd name="connsiteY39" fmla="*/ 2223104 h 2266647"/>
              <a:gd name="connsiteX40" fmla="*/ 783771 w 2898889"/>
              <a:gd name="connsiteY40" fmla="*/ 2237619 h 2266647"/>
              <a:gd name="connsiteX41" fmla="*/ 856342 w 2898889"/>
              <a:gd name="connsiteY41" fmla="*/ 2252133 h 2266647"/>
              <a:gd name="connsiteX42" fmla="*/ 972457 w 2898889"/>
              <a:gd name="connsiteY42" fmla="*/ 2266647 h 2266647"/>
              <a:gd name="connsiteX43" fmla="*/ 1175657 w 2898889"/>
              <a:gd name="connsiteY43" fmla="*/ 2252133 h 2266647"/>
              <a:gd name="connsiteX44" fmla="*/ 1596571 w 2898889"/>
              <a:gd name="connsiteY44" fmla="*/ 2223104 h 2266647"/>
              <a:gd name="connsiteX45" fmla="*/ 1640114 w 2898889"/>
              <a:gd name="connsiteY45" fmla="*/ 2208590 h 2266647"/>
              <a:gd name="connsiteX46" fmla="*/ 1799771 w 2898889"/>
              <a:gd name="connsiteY46" fmla="*/ 2223104 h 2266647"/>
              <a:gd name="connsiteX47" fmla="*/ 1843314 w 2898889"/>
              <a:gd name="connsiteY47" fmla="*/ 2237619 h 2266647"/>
              <a:gd name="connsiteX48" fmla="*/ 1988457 w 2898889"/>
              <a:gd name="connsiteY48" fmla="*/ 2252133 h 2266647"/>
              <a:gd name="connsiteX49" fmla="*/ 2656114 w 2898889"/>
              <a:gd name="connsiteY49" fmla="*/ 2237619 h 2266647"/>
              <a:gd name="connsiteX50" fmla="*/ 2699657 w 2898889"/>
              <a:gd name="connsiteY50" fmla="*/ 2223104 h 2266647"/>
              <a:gd name="connsiteX51" fmla="*/ 2786742 w 2898889"/>
              <a:gd name="connsiteY51" fmla="*/ 2165047 h 2266647"/>
              <a:gd name="connsiteX52" fmla="*/ 2801257 w 2898889"/>
              <a:gd name="connsiteY52" fmla="*/ 2121504 h 2266647"/>
              <a:gd name="connsiteX53" fmla="*/ 2830285 w 2898889"/>
              <a:gd name="connsiteY53" fmla="*/ 2077962 h 2266647"/>
              <a:gd name="connsiteX54" fmla="*/ 2844800 w 2898889"/>
              <a:gd name="connsiteY54" fmla="*/ 1990876 h 2266647"/>
              <a:gd name="connsiteX55" fmla="*/ 2873828 w 2898889"/>
              <a:gd name="connsiteY55" fmla="*/ 1889276 h 2266647"/>
              <a:gd name="connsiteX56" fmla="*/ 2888342 w 2898889"/>
              <a:gd name="connsiteY56" fmla="*/ 1816704 h 2266647"/>
              <a:gd name="connsiteX57" fmla="*/ 2844800 w 2898889"/>
              <a:gd name="connsiteY57" fmla="*/ 1628019 h 2266647"/>
              <a:gd name="connsiteX58" fmla="*/ 2801257 w 2898889"/>
              <a:gd name="connsiteY58" fmla="*/ 1584476 h 2266647"/>
              <a:gd name="connsiteX59" fmla="*/ 2772228 w 2898889"/>
              <a:gd name="connsiteY59" fmla="*/ 1497390 h 2266647"/>
              <a:gd name="connsiteX60" fmla="*/ 2757714 w 2898889"/>
              <a:gd name="connsiteY60" fmla="*/ 1294190 h 2266647"/>
              <a:gd name="connsiteX61" fmla="*/ 2743200 w 2898889"/>
              <a:gd name="connsiteY61" fmla="*/ 1250647 h 2266647"/>
              <a:gd name="connsiteX62" fmla="*/ 2699657 w 2898889"/>
              <a:gd name="connsiteY62" fmla="*/ 1207104 h 2266647"/>
              <a:gd name="connsiteX63" fmla="*/ 2656114 w 2898889"/>
              <a:gd name="connsiteY63" fmla="*/ 1061962 h 2266647"/>
              <a:gd name="connsiteX64" fmla="*/ 2641600 w 2898889"/>
              <a:gd name="connsiteY64" fmla="*/ 1018419 h 2266647"/>
              <a:gd name="connsiteX65" fmla="*/ 2627085 w 2898889"/>
              <a:gd name="connsiteY65" fmla="*/ 960362 h 2266647"/>
              <a:gd name="connsiteX66" fmla="*/ 2598057 w 2898889"/>
              <a:gd name="connsiteY66" fmla="*/ 873276 h 2266647"/>
              <a:gd name="connsiteX67" fmla="*/ 2583542 w 2898889"/>
              <a:gd name="connsiteY67" fmla="*/ 829733 h 2266647"/>
              <a:gd name="connsiteX68" fmla="*/ 2540000 w 2898889"/>
              <a:gd name="connsiteY68" fmla="*/ 800704 h 2266647"/>
              <a:gd name="connsiteX69" fmla="*/ 2496457 w 2898889"/>
              <a:gd name="connsiteY69" fmla="*/ 757162 h 2266647"/>
              <a:gd name="connsiteX70" fmla="*/ 2409371 w 2898889"/>
              <a:gd name="connsiteY70" fmla="*/ 728133 h 2266647"/>
              <a:gd name="connsiteX71" fmla="*/ 2365828 w 2898889"/>
              <a:gd name="connsiteY71" fmla="*/ 684590 h 2266647"/>
              <a:gd name="connsiteX72" fmla="*/ 2307771 w 2898889"/>
              <a:gd name="connsiteY72" fmla="*/ 597504 h 2266647"/>
              <a:gd name="connsiteX73" fmla="*/ 2278742 w 2898889"/>
              <a:gd name="connsiteY73" fmla="*/ 510419 h 2266647"/>
              <a:gd name="connsiteX74" fmla="*/ 2206171 w 2898889"/>
              <a:gd name="connsiteY74" fmla="*/ 379790 h 2266647"/>
              <a:gd name="connsiteX75" fmla="*/ 2119085 w 2898889"/>
              <a:gd name="connsiteY75" fmla="*/ 321733 h 2266647"/>
              <a:gd name="connsiteX76" fmla="*/ 2090057 w 2898889"/>
              <a:gd name="connsiteY76" fmla="*/ 278190 h 2266647"/>
              <a:gd name="connsiteX77" fmla="*/ 2046514 w 2898889"/>
              <a:gd name="connsiteY77" fmla="*/ 249162 h 2266647"/>
              <a:gd name="connsiteX78" fmla="*/ 2002971 w 2898889"/>
              <a:gd name="connsiteY78" fmla="*/ 205619 h 2266647"/>
              <a:gd name="connsiteX79" fmla="*/ 1973942 w 2898889"/>
              <a:gd name="connsiteY79" fmla="*/ 118533 h 2266647"/>
              <a:gd name="connsiteX80" fmla="*/ 1814285 w 2898889"/>
              <a:gd name="connsiteY80" fmla="*/ 16933 h 2266647"/>
              <a:gd name="connsiteX81" fmla="*/ 1843314 w 2898889"/>
              <a:gd name="connsiteY81" fmla="*/ 2419 h 226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898889" h="2266647">
                <a:moveTo>
                  <a:pt x="1843314" y="2419"/>
                </a:moveTo>
                <a:cubicBezTo>
                  <a:pt x="1833638" y="4838"/>
                  <a:pt x="1781688" y="14474"/>
                  <a:pt x="1756228" y="31447"/>
                </a:cubicBezTo>
                <a:cubicBezTo>
                  <a:pt x="1741714" y="41123"/>
                  <a:pt x="1728626" y="53391"/>
                  <a:pt x="1712685" y="60476"/>
                </a:cubicBezTo>
                <a:cubicBezTo>
                  <a:pt x="1684724" y="72903"/>
                  <a:pt x="1654628" y="79828"/>
                  <a:pt x="1625600" y="89504"/>
                </a:cubicBezTo>
                <a:cubicBezTo>
                  <a:pt x="1611086" y="94342"/>
                  <a:pt x="1594787" y="95532"/>
                  <a:pt x="1582057" y="104019"/>
                </a:cubicBezTo>
                <a:cubicBezTo>
                  <a:pt x="1567543" y="113695"/>
                  <a:pt x="1554454" y="125962"/>
                  <a:pt x="1538514" y="133047"/>
                </a:cubicBezTo>
                <a:cubicBezTo>
                  <a:pt x="1510552" y="145474"/>
                  <a:pt x="1480457" y="152400"/>
                  <a:pt x="1451428" y="162076"/>
                </a:cubicBezTo>
                <a:lnTo>
                  <a:pt x="1364342" y="191104"/>
                </a:lnTo>
                <a:cubicBezTo>
                  <a:pt x="1349828" y="195942"/>
                  <a:pt x="1335802" y="202619"/>
                  <a:pt x="1320800" y="205619"/>
                </a:cubicBezTo>
                <a:cubicBezTo>
                  <a:pt x="1233226" y="223133"/>
                  <a:pt x="1271632" y="212332"/>
                  <a:pt x="1204685" y="234647"/>
                </a:cubicBezTo>
                <a:cubicBezTo>
                  <a:pt x="1104870" y="301191"/>
                  <a:pt x="1150697" y="281671"/>
                  <a:pt x="1074057" y="307219"/>
                </a:cubicBezTo>
                <a:cubicBezTo>
                  <a:pt x="990862" y="432010"/>
                  <a:pt x="1101640" y="285151"/>
                  <a:pt x="1001485" y="365276"/>
                </a:cubicBezTo>
                <a:cubicBezTo>
                  <a:pt x="987864" y="376173"/>
                  <a:pt x="985585" y="397332"/>
                  <a:pt x="972457" y="408819"/>
                </a:cubicBezTo>
                <a:cubicBezTo>
                  <a:pt x="946201" y="431793"/>
                  <a:pt x="885371" y="466876"/>
                  <a:pt x="885371" y="466876"/>
                </a:cubicBezTo>
                <a:cubicBezTo>
                  <a:pt x="803122" y="590248"/>
                  <a:pt x="938591" y="399142"/>
                  <a:pt x="769257" y="568476"/>
                </a:cubicBezTo>
                <a:cubicBezTo>
                  <a:pt x="714896" y="622837"/>
                  <a:pt x="745187" y="605528"/>
                  <a:pt x="682171" y="626533"/>
                </a:cubicBezTo>
                <a:cubicBezTo>
                  <a:pt x="653142" y="655562"/>
                  <a:pt x="617857" y="679461"/>
                  <a:pt x="595085" y="713619"/>
                </a:cubicBezTo>
                <a:cubicBezTo>
                  <a:pt x="556381" y="771676"/>
                  <a:pt x="580571" y="747486"/>
                  <a:pt x="522514" y="786190"/>
                </a:cubicBezTo>
                <a:cubicBezTo>
                  <a:pt x="512838" y="800704"/>
                  <a:pt x="504652" y="816332"/>
                  <a:pt x="493485" y="829733"/>
                </a:cubicBezTo>
                <a:cubicBezTo>
                  <a:pt x="480344" y="845502"/>
                  <a:pt x="461328" y="856197"/>
                  <a:pt x="449942" y="873276"/>
                </a:cubicBezTo>
                <a:cubicBezTo>
                  <a:pt x="441455" y="886006"/>
                  <a:pt x="442270" y="903135"/>
                  <a:pt x="435428" y="916819"/>
                </a:cubicBezTo>
                <a:cubicBezTo>
                  <a:pt x="411238" y="965201"/>
                  <a:pt x="406401" y="960362"/>
                  <a:pt x="362857" y="989390"/>
                </a:cubicBezTo>
                <a:cubicBezTo>
                  <a:pt x="347732" y="1034764"/>
                  <a:pt x="333061" y="1091502"/>
                  <a:pt x="290285" y="1120019"/>
                </a:cubicBezTo>
                <a:lnTo>
                  <a:pt x="246742" y="1149047"/>
                </a:lnTo>
                <a:cubicBezTo>
                  <a:pt x="227390" y="1178076"/>
                  <a:pt x="199717" y="1203035"/>
                  <a:pt x="188685" y="1236133"/>
                </a:cubicBezTo>
                <a:lnTo>
                  <a:pt x="159657" y="1323219"/>
                </a:lnTo>
                <a:cubicBezTo>
                  <a:pt x="154819" y="1337733"/>
                  <a:pt x="157872" y="1358275"/>
                  <a:pt x="145142" y="1366762"/>
                </a:cubicBezTo>
                <a:lnTo>
                  <a:pt x="101600" y="1395790"/>
                </a:lnTo>
                <a:cubicBezTo>
                  <a:pt x="52829" y="1542097"/>
                  <a:pt x="127235" y="1315178"/>
                  <a:pt x="72571" y="1497390"/>
                </a:cubicBezTo>
                <a:cubicBezTo>
                  <a:pt x="58051" y="1545788"/>
                  <a:pt x="37392" y="1592349"/>
                  <a:pt x="29028" y="1642533"/>
                </a:cubicBezTo>
                <a:cubicBezTo>
                  <a:pt x="1675" y="1806652"/>
                  <a:pt x="31140" y="1708768"/>
                  <a:pt x="0" y="1802190"/>
                </a:cubicBezTo>
                <a:cubicBezTo>
                  <a:pt x="4838" y="1850571"/>
                  <a:pt x="7121" y="1899276"/>
                  <a:pt x="14514" y="1947333"/>
                </a:cubicBezTo>
                <a:cubicBezTo>
                  <a:pt x="16840" y="1962455"/>
                  <a:pt x="19635" y="1978799"/>
                  <a:pt x="29028" y="1990876"/>
                </a:cubicBezTo>
                <a:cubicBezTo>
                  <a:pt x="54232" y="2023281"/>
                  <a:pt x="87085" y="2048933"/>
                  <a:pt x="116114" y="2077962"/>
                </a:cubicBezTo>
                <a:cubicBezTo>
                  <a:pt x="130628" y="2092476"/>
                  <a:pt x="148271" y="2104425"/>
                  <a:pt x="159657" y="2121504"/>
                </a:cubicBezTo>
                <a:cubicBezTo>
                  <a:pt x="169333" y="2136018"/>
                  <a:pt x="177518" y="2151646"/>
                  <a:pt x="188685" y="2165047"/>
                </a:cubicBezTo>
                <a:cubicBezTo>
                  <a:pt x="223608" y="2206955"/>
                  <a:pt x="232958" y="2209076"/>
                  <a:pt x="275771" y="2237619"/>
                </a:cubicBezTo>
                <a:cubicBezTo>
                  <a:pt x="328990" y="2232781"/>
                  <a:pt x="382527" y="2230661"/>
                  <a:pt x="435428" y="2223104"/>
                </a:cubicBezTo>
                <a:cubicBezTo>
                  <a:pt x="450574" y="2220940"/>
                  <a:pt x="463672" y="2208590"/>
                  <a:pt x="478971" y="2208590"/>
                </a:cubicBezTo>
                <a:cubicBezTo>
                  <a:pt x="551703" y="2208590"/>
                  <a:pt x="624114" y="2218266"/>
                  <a:pt x="696685" y="2223104"/>
                </a:cubicBezTo>
                <a:lnTo>
                  <a:pt x="783771" y="2237619"/>
                </a:lnTo>
                <a:cubicBezTo>
                  <a:pt x="808042" y="2242032"/>
                  <a:pt x="831959" y="2248382"/>
                  <a:pt x="856342" y="2252133"/>
                </a:cubicBezTo>
                <a:cubicBezTo>
                  <a:pt x="894895" y="2258064"/>
                  <a:pt x="933752" y="2261809"/>
                  <a:pt x="972457" y="2266647"/>
                </a:cubicBezTo>
                <a:lnTo>
                  <a:pt x="1175657" y="2252133"/>
                </a:lnTo>
                <a:cubicBezTo>
                  <a:pt x="1346796" y="2243126"/>
                  <a:pt x="1452890" y="2259025"/>
                  <a:pt x="1596571" y="2223104"/>
                </a:cubicBezTo>
                <a:cubicBezTo>
                  <a:pt x="1611414" y="2219393"/>
                  <a:pt x="1625600" y="2213428"/>
                  <a:pt x="1640114" y="2208590"/>
                </a:cubicBezTo>
                <a:cubicBezTo>
                  <a:pt x="1693333" y="2213428"/>
                  <a:pt x="1746870" y="2215547"/>
                  <a:pt x="1799771" y="2223104"/>
                </a:cubicBezTo>
                <a:cubicBezTo>
                  <a:pt x="1814917" y="2225268"/>
                  <a:pt x="1828192" y="2235293"/>
                  <a:pt x="1843314" y="2237619"/>
                </a:cubicBezTo>
                <a:cubicBezTo>
                  <a:pt x="1891371" y="2245012"/>
                  <a:pt x="1940076" y="2247295"/>
                  <a:pt x="1988457" y="2252133"/>
                </a:cubicBezTo>
                <a:lnTo>
                  <a:pt x="2656114" y="2237619"/>
                </a:lnTo>
                <a:cubicBezTo>
                  <a:pt x="2671401" y="2236995"/>
                  <a:pt x="2686283" y="2230534"/>
                  <a:pt x="2699657" y="2223104"/>
                </a:cubicBezTo>
                <a:cubicBezTo>
                  <a:pt x="2730154" y="2206161"/>
                  <a:pt x="2786742" y="2165047"/>
                  <a:pt x="2786742" y="2165047"/>
                </a:cubicBezTo>
                <a:cubicBezTo>
                  <a:pt x="2791580" y="2150533"/>
                  <a:pt x="2794415" y="2135188"/>
                  <a:pt x="2801257" y="2121504"/>
                </a:cubicBezTo>
                <a:cubicBezTo>
                  <a:pt x="2809058" y="2105902"/>
                  <a:pt x="2824769" y="2094510"/>
                  <a:pt x="2830285" y="2077962"/>
                </a:cubicBezTo>
                <a:cubicBezTo>
                  <a:pt x="2839591" y="2050043"/>
                  <a:pt x="2839028" y="2019734"/>
                  <a:pt x="2844800" y="1990876"/>
                </a:cubicBezTo>
                <a:cubicBezTo>
                  <a:pt x="2871953" y="1855111"/>
                  <a:pt x="2846158" y="1999959"/>
                  <a:pt x="2873828" y="1889276"/>
                </a:cubicBezTo>
                <a:cubicBezTo>
                  <a:pt x="2879811" y="1865343"/>
                  <a:pt x="2883504" y="1840895"/>
                  <a:pt x="2888342" y="1816704"/>
                </a:cubicBezTo>
                <a:cubicBezTo>
                  <a:pt x="2877414" y="1707420"/>
                  <a:pt x="2898889" y="1692926"/>
                  <a:pt x="2844800" y="1628019"/>
                </a:cubicBezTo>
                <a:cubicBezTo>
                  <a:pt x="2831659" y="1612250"/>
                  <a:pt x="2815771" y="1598990"/>
                  <a:pt x="2801257" y="1584476"/>
                </a:cubicBezTo>
                <a:cubicBezTo>
                  <a:pt x="2791581" y="1555447"/>
                  <a:pt x="2774408" y="1527911"/>
                  <a:pt x="2772228" y="1497390"/>
                </a:cubicBezTo>
                <a:cubicBezTo>
                  <a:pt x="2767390" y="1429657"/>
                  <a:pt x="2765648" y="1361631"/>
                  <a:pt x="2757714" y="1294190"/>
                </a:cubicBezTo>
                <a:cubicBezTo>
                  <a:pt x="2755926" y="1278995"/>
                  <a:pt x="2751687" y="1263377"/>
                  <a:pt x="2743200" y="1250647"/>
                </a:cubicBezTo>
                <a:cubicBezTo>
                  <a:pt x="2731814" y="1233568"/>
                  <a:pt x="2714171" y="1221618"/>
                  <a:pt x="2699657" y="1207104"/>
                </a:cubicBezTo>
                <a:cubicBezTo>
                  <a:pt x="2630682" y="1000184"/>
                  <a:pt x="2699978" y="1215490"/>
                  <a:pt x="2656114" y="1061962"/>
                </a:cubicBezTo>
                <a:cubicBezTo>
                  <a:pt x="2651911" y="1047251"/>
                  <a:pt x="2645803" y="1033130"/>
                  <a:pt x="2641600" y="1018419"/>
                </a:cubicBezTo>
                <a:cubicBezTo>
                  <a:pt x="2636120" y="999239"/>
                  <a:pt x="2632817" y="979469"/>
                  <a:pt x="2627085" y="960362"/>
                </a:cubicBezTo>
                <a:cubicBezTo>
                  <a:pt x="2618292" y="931054"/>
                  <a:pt x="2607733" y="902305"/>
                  <a:pt x="2598057" y="873276"/>
                </a:cubicBezTo>
                <a:cubicBezTo>
                  <a:pt x="2593219" y="858762"/>
                  <a:pt x="2596272" y="838220"/>
                  <a:pt x="2583542" y="829733"/>
                </a:cubicBezTo>
                <a:cubicBezTo>
                  <a:pt x="2569028" y="820057"/>
                  <a:pt x="2553401" y="811871"/>
                  <a:pt x="2540000" y="800704"/>
                </a:cubicBezTo>
                <a:cubicBezTo>
                  <a:pt x="2524231" y="787563"/>
                  <a:pt x="2514400" y="767130"/>
                  <a:pt x="2496457" y="757162"/>
                </a:cubicBezTo>
                <a:cubicBezTo>
                  <a:pt x="2469709" y="742302"/>
                  <a:pt x="2409371" y="728133"/>
                  <a:pt x="2409371" y="728133"/>
                </a:cubicBezTo>
                <a:cubicBezTo>
                  <a:pt x="2394857" y="713619"/>
                  <a:pt x="2378430" y="700793"/>
                  <a:pt x="2365828" y="684590"/>
                </a:cubicBezTo>
                <a:cubicBezTo>
                  <a:pt x="2344409" y="657051"/>
                  <a:pt x="2307771" y="597504"/>
                  <a:pt x="2307771" y="597504"/>
                </a:cubicBezTo>
                <a:lnTo>
                  <a:pt x="2278742" y="510419"/>
                </a:lnTo>
                <a:cubicBezTo>
                  <a:pt x="2263617" y="465044"/>
                  <a:pt x="2248951" y="408310"/>
                  <a:pt x="2206171" y="379790"/>
                </a:cubicBezTo>
                <a:lnTo>
                  <a:pt x="2119085" y="321733"/>
                </a:lnTo>
                <a:cubicBezTo>
                  <a:pt x="2109409" y="307219"/>
                  <a:pt x="2102392" y="290525"/>
                  <a:pt x="2090057" y="278190"/>
                </a:cubicBezTo>
                <a:cubicBezTo>
                  <a:pt x="2077722" y="265855"/>
                  <a:pt x="2059915" y="260329"/>
                  <a:pt x="2046514" y="249162"/>
                </a:cubicBezTo>
                <a:cubicBezTo>
                  <a:pt x="2030745" y="236021"/>
                  <a:pt x="2017485" y="220133"/>
                  <a:pt x="2002971" y="205619"/>
                </a:cubicBezTo>
                <a:cubicBezTo>
                  <a:pt x="1993295" y="176590"/>
                  <a:pt x="1995579" y="140170"/>
                  <a:pt x="1973942" y="118533"/>
                </a:cubicBezTo>
                <a:cubicBezTo>
                  <a:pt x="1876923" y="21513"/>
                  <a:pt x="1922600" y="34985"/>
                  <a:pt x="1814285" y="16933"/>
                </a:cubicBezTo>
                <a:cubicBezTo>
                  <a:pt x="1809513" y="16138"/>
                  <a:pt x="1852990" y="0"/>
                  <a:pt x="1843314" y="241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361765" y="3904130"/>
            <a:ext cx="2362200" cy="2286000"/>
          </a:xfrm>
          <a:custGeom>
            <a:avLst/>
            <a:gdLst>
              <a:gd name="connsiteX0" fmla="*/ 1843314 w 2898889"/>
              <a:gd name="connsiteY0" fmla="*/ 2419 h 2266647"/>
              <a:gd name="connsiteX1" fmla="*/ 1756228 w 2898889"/>
              <a:gd name="connsiteY1" fmla="*/ 31447 h 2266647"/>
              <a:gd name="connsiteX2" fmla="*/ 1712685 w 2898889"/>
              <a:gd name="connsiteY2" fmla="*/ 60476 h 2266647"/>
              <a:gd name="connsiteX3" fmla="*/ 1625600 w 2898889"/>
              <a:gd name="connsiteY3" fmla="*/ 89504 h 2266647"/>
              <a:gd name="connsiteX4" fmla="*/ 1582057 w 2898889"/>
              <a:gd name="connsiteY4" fmla="*/ 104019 h 2266647"/>
              <a:gd name="connsiteX5" fmla="*/ 1538514 w 2898889"/>
              <a:gd name="connsiteY5" fmla="*/ 133047 h 2266647"/>
              <a:gd name="connsiteX6" fmla="*/ 1451428 w 2898889"/>
              <a:gd name="connsiteY6" fmla="*/ 162076 h 2266647"/>
              <a:gd name="connsiteX7" fmla="*/ 1364342 w 2898889"/>
              <a:gd name="connsiteY7" fmla="*/ 191104 h 2266647"/>
              <a:gd name="connsiteX8" fmla="*/ 1320800 w 2898889"/>
              <a:gd name="connsiteY8" fmla="*/ 205619 h 2266647"/>
              <a:gd name="connsiteX9" fmla="*/ 1204685 w 2898889"/>
              <a:gd name="connsiteY9" fmla="*/ 234647 h 2266647"/>
              <a:gd name="connsiteX10" fmla="*/ 1074057 w 2898889"/>
              <a:gd name="connsiteY10" fmla="*/ 307219 h 2266647"/>
              <a:gd name="connsiteX11" fmla="*/ 1001485 w 2898889"/>
              <a:gd name="connsiteY11" fmla="*/ 365276 h 2266647"/>
              <a:gd name="connsiteX12" fmla="*/ 972457 w 2898889"/>
              <a:gd name="connsiteY12" fmla="*/ 408819 h 2266647"/>
              <a:gd name="connsiteX13" fmla="*/ 885371 w 2898889"/>
              <a:gd name="connsiteY13" fmla="*/ 466876 h 2266647"/>
              <a:gd name="connsiteX14" fmla="*/ 769257 w 2898889"/>
              <a:gd name="connsiteY14" fmla="*/ 568476 h 2266647"/>
              <a:gd name="connsiteX15" fmla="*/ 682171 w 2898889"/>
              <a:gd name="connsiteY15" fmla="*/ 626533 h 2266647"/>
              <a:gd name="connsiteX16" fmla="*/ 595085 w 2898889"/>
              <a:gd name="connsiteY16" fmla="*/ 713619 h 2266647"/>
              <a:gd name="connsiteX17" fmla="*/ 522514 w 2898889"/>
              <a:gd name="connsiteY17" fmla="*/ 786190 h 2266647"/>
              <a:gd name="connsiteX18" fmla="*/ 493485 w 2898889"/>
              <a:gd name="connsiteY18" fmla="*/ 829733 h 2266647"/>
              <a:gd name="connsiteX19" fmla="*/ 449942 w 2898889"/>
              <a:gd name="connsiteY19" fmla="*/ 873276 h 2266647"/>
              <a:gd name="connsiteX20" fmla="*/ 435428 w 2898889"/>
              <a:gd name="connsiteY20" fmla="*/ 916819 h 2266647"/>
              <a:gd name="connsiteX21" fmla="*/ 362857 w 2898889"/>
              <a:gd name="connsiteY21" fmla="*/ 989390 h 2266647"/>
              <a:gd name="connsiteX22" fmla="*/ 290285 w 2898889"/>
              <a:gd name="connsiteY22" fmla="*/ 1120019 h 2266647"/>
              <a:gd name="connsiteX23" fmla="*/ 246742 w 2898889"/>
              <a:gd name="connsiteY23" fmla="*/ 1149047 h 2266647"/>
              <a:gd name="connsiteX24" fmla="*/ 188685 w 2898889"/>
              <a:gd name="connsiteY24" fmla="*/ 1236133 h 2266647"/>
              <a:gd name="connsiteX25" fmla="*/ 159657 w 2898889"/>
              <a:gd name="connsiteY25" fmla="*/ 1323219 h 2266647"/>
              <a:gd name="connsiteX26" fmla="*/ 145142 w 2898889"/>
              <a:gd name="connsiteY26" fmla="*/ 1366762 h 2266647"/>
              <a:gd name="connsiteX27" fmla="*/ 101600 w 2898889"/>
              <a:gd name="connsiteY27" fmla="*/ 1395790 h 2266647"/>
              <a:gd name="connsiteX28" fmla="*/ 72571 w 2898889"/>
              <a:gd name="connsiteY28" fmla="*/ 1497390 h 2266647"/>
              <a:gd name="connsiteX29" fmla="*/ 29028 w 2898889"/>
              <a:gd name="connsiteY29" fmla="*/ 1642533 h 2266647"/>
              <a:gd name="connsiteX30" fmla="*/ 0 w 2898889"/>
              <a:gd name="connsiteY30" fmla="*/ 1802190 h 2266647"/>
              <a:gd name="connsiteX31" fmla="*/ 14514 w 2898889"/>
              <a:gd name="connsiteY31" fmla="*/ 1947333 h 2266647"/>
              <a:gd name="connsiteX32" fmla="*/ 29028 w 2898889"/>
              <a:gd name="connsiteY32" fmla="*/ 1990876 h 2266647"/>
              <a:gd name="connsiteX33" fmla="*/ 116114 w 2898889"/>
              <a:gd name="connsiteY33" fmla="*/ 2077962 h 2266647"/>
              <a:gd name="connsiteX34" fmla="*/ 159657 w 2898889"/>
              <a:gd name="connsiteY34" fmla="*/ 2121504 h 2266647"/>
              <a:gd name="connsiteX35" fmla="*/ 188685 w 2898889"/>
              <a:gd name="connsiteY35" fmla="*/ 2165047 h 2266647"/>
              <a:gd name="connsiteX36" fmla="*/ 275771 w 2898889"/>
              <a:gd name="connsiteY36" fmla="*/ 2237619 h 2266647"/>
              <a:gd name="connsiteX37" fmla="*/ 435428 w 2898889"/>
              <a:gd name="connsiteY37" fmla="*/ 2223104 h 2266647"/>
              <a:gd name="connsiteX38" fmla="*/ 478971 w 2898889"/>
              <a:gd name="connsiteY38" fmla="*/ 2208590 h 2266647"/>
              <a:gd name="connsiteX39" fmla="*/ 696685 w 2898889"/>
              <a:gd name="connsiteY39" fmla="*/ 2223104 h 2266647"/>
              <a:gd name="connsiteX40" fmla="*/ 783771 w 2898889"/>
              <a:gd name="connsiteY40" fmla="*/ 2237619 h 2266647"/>
              <a:gd name="connsiteX41" fmla="*/ 856342 w 2898889"/>
              <a:gd name="connsiteY41" fmla="*/ 2252133 h 2266647"/>
              <a:gd name="connsiteX42" fmla="*/ 972457 w 2898889"/>
              <a:gd name="connsiteY42" fmla="*/ 2266647 h 2266647"/>
              <a:gd name="connsiteX43" fmla="*/ 1175657 w 2898889"/>
              <a:gd name="connsiteY43" fmla="*/ 2252133 h 2266647"/>
              <a:gd name="connsiteX44" fmla="*/ 1596571 w 2898889"/>
              <a:gd name="connsiteY44" fmla="*/ 2223104 h 2266647"/>
              <a:gd name="connsiteX45" fmla="*/ 1640114 w 2898889"/>
              <a:gd name="connsiteY45" fmla="*/ 2208590 h 2266647"/>
              <a:gd name="connsiteX46" fmla="*/ 1799771 w 2898889"/>
              <a:gd name="connsiteY46" fmla="*/ 2223104 h 2266647"/>
              <a:gd name="connsiteX47" fmla="*/ 1843314 w 2898889"/>
              <a:gd name="connsiteY47" fmla="*/ 2237619 h 2266647"/>
              <a:gd name="connsiteX48" fmla="*/ 1988457 w 2898889"/>
              <a:gd name="connsiteY48" fmla="*/ 2252133 h 2266647"/>
              <a:gd name="connsiteX49" fmla="*/ 2656114 w 2898889"/>
              <a:gd name="connsiteY49" fmla="*/ 2237619 h 2266647"/>
              <a:gd name="connsiteX50" fmla="*/ 2699657 w 2898889"/>
              <a:gd name="connsiteY50" fmla="*/ 2223104 h 2266647"/>
              <a:gd name="connsiteX51" fmla="*/ 2786742 w 2898889"/>
              <a:gd name="connsiteY51" fmla="*/ 2165047 h 2266647"/>
              <a:gd name="connsiteX52" fmla="*/ 2801257 w 2898889"/>
              <a:gd name="connsiteY52" fmla="*/ 2121504 h 2266647"/>
              <a:gd name="connsiteX53" fmla="*/ 2830285 w 2898889"/>
              <a:gd name="connsiteY53" fmla="*/ 2077962 h 2266647"/>
              <a:gd name="connsiteX54" fmla="*/ 2844800 w 2898889"/>
              <a:gd name="connsiteY54" fmla="*/ 1990876 h 2266647"/>
              <a:gd name="connsiteX55" fmla="*/ 2873828 w 2898889"/>
              <a:gd name="connsiteY55" fmla="*/ 1889276 h 2266647"/>
              <a:gd name="connsiteX56" fmla="*/ 2888342 w 2898889"/>
              <a:gd name="connsiteY56" fmla="*/ 1816704 h 2266647"/>
              <a:gd name="connsiteX57" fmla="*/ 2844800 w 2898889"/>
              <a:gd name="connsiteY57" fmla="*/ 1628019 h 2266647"/>
              <a:gd name="connsiteX58" fmla="*/ 2801257 w 2898889"/>
              <a:gd name="connsiteY58" fmla="*/ 1584476 h 2266647"/>
              <a:gd name="connsiteX59" fmla="*/ 2772228 w 2898889"/>
              <a:gd name="connsiteY59" fmla="*/ 1497390 h 2266647"/>
              <a:gd name="connsiteX60" fmla="*/ 2757714 w 2898889"/>
              <a:gd name="connsiteY60" fmla="*/ 1294190 h 2266647"/>
              <a:gd name="connsiteX61" fmla="*/ 2743200 w 2898889"/>
              <a:gd name="connsiteY61" fmla="*/ 1250647 h 2266647"/>
              <a:gd name="connsiteX62" fmla="*/ 2699657 w 2898889"/>
              <a:gd name="connsiteY62" fmla="*/ 1207104 h 2266647"/>
              <a:gd name="connsiteX63" fmla="*/ 2656114 w 2898889"/>
              <a:gd name="connsiteY63" fmla="*/ 1061962 h 2266647"/>
              <a:gd name="connsiteX64" fmla="*/ 2641600 w 2898889"/>
              <a:gd name="connsiteY64" fmla="*/ 1018419 h 2266647"/>
              <a:gd name="connsiteX65" fmla="*/ 2627085 w 2898889"/>
              <a:gd name="connsiteY65" fmla="*/ 960362 h 2266647"/>
              <a:gd name="connsiteX66" fmla="*/ 2598057 w 2898889"/>
              <a:gd name="connsiteY66" fmla="*/ 873276 h 2266647"/>
              <a:gd name="connsiteX67" fmla="*/ 2583542 w 2898889"/>
              <a:gd name="connsiteY67" fmla="*/ 829733 h 2266647"/>
              <a:gd name="connsiteX68" fmla="*/ 2540000 w 2898889"/>
              <a:gd name="connsiteY68" fmla="*/ 800704 h 2266647"/>
              <a:gd name="connsiteX69" fmla="*/ 2496457 w 2898889"/>
              <a:gd name="connsiteY69" fmla="*/ 757162 h 2266647"/>
              <a:gd name="connsiteX70" fmla="*/ 2409371 w 2898889"/>
              <a:gd name="connsiteY70" fmla="*/ 728133 h 2266647"/>
              <a:gd name="connsiteX71" fmla="*/ 2365828 w 2898889"/>
              <a:gd name="connsiteY71" fmla="*/ 684590 h 2266647"/>
              <a:gd name="connsiteX72" fmla="*/ 2307771 w 2898889"/>
              <a:gd name="connsiteY72" fmla="*/ 597504 h 2266647"/>
              <a:gd name="connsiteX73" fmla="*/ 2278742 w 2898889"/>
              <a:gd name="connsiteY73" fmla="*/ 510419 h 2266647"/>
              <a:gd name="connsiteX74" fmla="*/ 2206171 w 2898889"/>
              <a:gd name="connsiteY74" fmla="*/ 379790 h 2266647"/>
              <a:gd name="connsiteX75" fmla="*/ 2119085 w 2898889"/>
              <a:gd name="connsiteY75" fmla="*/ 321733 h 2266647"/>
              <a:gd name="connsiteX76" fmla="*/ 2090057 w 2898889"/>
              <a:gd name="connsiteY76" fmla="*/ 278190 h 2266647"/>
              <a:gd name="connsiteX77" fmla="*/ 2046514 w 2898889"/>
              <a:gd name="connsiteY77" fmla="*/ 249162 h 2266647"/>
              <a:gd name="connsiteX78" fmla="*/ 2002971 w 2898889"/>
              <a:gd name="connsiteY78" fmla="*/ 205619 h 2266647"/>
              <a:gd name="connsiteX79" fmla="*/ 1973942 w 2898889"/>
              <a:gd name="connsiteY79" fmla="*/ 118533 h 2266647"/>
              <a:gd name="connsiteX80" fmla="*/ 1814285 w 2898889"/>
              <a:gd name="connsiteY80" fmla="*/ 16933 h 2266647"/>
              <a:gd name="connsiteX81" fmla="*/ 1843314 w 2898889"/>
              <a:gd name="connsiteY81" fmla="*/ 2419 h 226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898889" h="2266647">
                <a:moveTo>
                  <a:pt x="1843314" y="2419"/>
                </a:moveTo>
                <a:cubicBezTo>
                  <a:pt x="1833638" y="4838"/>
                  <a:pt x="1781688" y="14474"/>
                  <a:pt x="1756228" y="31447"/>
                </a:cubicBezTo>
                <a:cubicBezTo>
                  <a:pt x="1741714" y="41123"/>
                  <a:pt x="1728626" y="53391"/>
                  <a:pt x="1712685" y="60476"/>
                </a:cubicBezTo>
                <a:cubicBezTo>
                  <a:pt x="1684724" y="72903"/>
                  <a:pt x="1654628" y="79828"/>
                  <a:pt x="1625600" y="89504"/>
                </a:cubicBezTo>
                <a:cubicBezTo>
                  <a:pt x="1611086" y="94342"/>
                  <a:pt x="1594787" y="95532"/>
                  <a:pt x="1582057" y="104019"/>
                </a:cubicBezTo>
                <a:cubicBezTo>
                  <a:pt x="1567543" y="113695"/>
                  <a:pt x="1554454" y="125962"/>
                  <a:pt x="1538514" y="133047"/>
                </a:cubicBezTo>
                <a:cubicBezTo>
                  <a:pt x="1510552" y="145474"/>
                  <a:pt x="1480457" y="152400"/>
                  <a:pt x="1451428" y="162076"/>
                </a:cubicBezTo>
                <a:lnTo>
                  <a:pt x="1364342" y="191104"/>
                </a:lnTo>
                <a:cubicBezTo>
                  <a:pt x="1349828" y="195942"/>
                  <a:pt x="1335802" y="202619"/>
                  <a:pt x="1320800" y="205619"/>
                </a:cubicBezTo>
                <a:cubicBezTo>
                  <a:pt x="1233226" y="223133"/>
                  <a:pt x="1271632" y="212332"/>
                  <a:pt x="1204685" y="234647"/>
                </a:cubicBezTo>
                <a:cubicBezTo>
                  <a:pt x="1104870" y="301191"/>
                  <a:pt x="1150697" y="281671"/>
                  <a:pt x="1074057" y="307219"/>
                </a:cubicBezTo>
                <a:cubicBezTo>
                  <a:pt x="990862" y="432010"/>
                  <a:pt x="1101640" y="285151"/>
                  <a:pt x="1001485" y="365276"/>
                </a:cubicBezTo>
                <a:cubicBezTo>
                  <a:pt x="987864" y="376173"/>
                  <a:pt x="985585" y="397332"/>
                  <a:pt x="972457" y="408819"/>
                </a:cubicBezTo>
                <a:cubicBezTo>
                  <a:pt x="946201" y="431793"/>
                  <a:pt x="885371" y="466876"/>
                  <a:pt x="885371" y="466876"/>
                </a:cubicBezTo>
                <a:cubicBezTo>
                  <a:pt x="803122" y="590248"/>
                  <a:pt x="938591" y="399142"/>
                  <a:pt x="769257" y="568476"/>
                </a:cubicBezTo>
                <a:cubicBezTo>
                  <a:pt x="714896" y="622837"/>
                  <a:pt x="745187" y="605528"/>
                  <a:pt x="682171" y="626533"/>
                </a:cubicBezTo>
                <a:cubicBezTo>
                  <a:pt x="653142" y="655562"/>
                  <a:pt x="617857" y="679461"/>
                  <a:pt x="595085" y="713619"/>
                </a:cubicBezTo>
                <a:cubicBezTo>
                  <a:pt x="556381" y="771676"/>
                  <a:pt x="580571" y="747486"/>
                  <a:pt x="522514" y="786190"/>
                </a:cubicBezTo>
                <a:cubicBezTo>
                  <a:pt x="512838" y="800704"/>
                  <a:pt x="504652" y="816332"/>
                  <a:pt x="493485" y="829733"/>
                </a:cubicBezTo>
                <a:cubicBezTo>
                  <a:pt x="480344" y="845502"/>
                  <a:pt x="461328" y="856197"/>
                  <a:pt x="449942" y="873276"/>
                </a:cubicBezTo>
                <a:cubicBezTo>
                  <a:pt x="441455" y="886006"/>
                  <a:pt x="442270" y="903135"/>
                  <a:pt x="435428" y="916819"/>
                </a:cubicBezTo>
                <a:cubicBezTo>
                  <a:pt x="411238" y="965201"/>
                  <a:pt x="406401" y="960362"/>
                  <a:pt x="362857" y="989390"/>
                </a:cubicBezTo>
                <a:cubicBezTo>
                  <a:pt x="347732" y="1034764"/>
                  <a:pt x="333061" y="1091502"/>
                  <a:pt x="290285" y="1120019"/>
                </a:cubicBezTo>
                <a:lnTo>
                  <a:pt x="246742" y="1149047"/>
                </a:lnTo>
                <a:cubicBezTo>
                  <a:pt x="227390" y="1178076"/>
                  <a:pt x="199717" y="1203035"/>
                  <a:pt x="188685" y="1236133"/>
                </a:cubicBezTo>
                <a:lnTo>
                  <a:pt x="159657" y="1323219"/>
                </a:lnTo>
                <a:cubicBezTo>
                  <a:pt x="154819" y="1337733"/>
                  <a:pt x="157872" y="1358275"/>
                  <a:pt x="145142" y="1366762"/>
                </a:cubicBezTo>
                <a:lnTo>
                  <a:pt x="101600" y="1395790"/>
                </a:lnTo>
                <a:cubicBezTo>
                  <a:pt x="52829" y="1542097"/>
                  <a:pt x="127235" y="1315178"/>
                  <a:pt x="72571" y="1497390"/>
                </a:cubicBezTo>
                <a:cubicBezTo>
                  <a:pt x="58051" y="1545788"/>
                  <a:pt x="37392" y="1592349"/>
                  <a:pt x="29028" y="1642533"/>
                </a:cubicBezTo>
                <a:cubicBezTo>
                  <a:pt x="1675" y="1806652"/>
                  <a:pt x="31140" y="1708768"/>
                  <a:pt x="0" y="1802190"/>
                </a:cubicBezTo>
                <a:cubicBezTo>
                  <a:pt x="4838" y="1850571"/>
                  <a:pt x="7121" y="1899276"/>
                  <a:pt x="14514" y="1947333"/>
                </a:cubicBezTo>
                <a:cubicBezTo>
                  <a:pt x="16840" y="1962455"/>
                  <a:pt x="19635" y="1978799"/>
                  <a:pt x="29028" y="1990876"/>
                </a:cubicBezTo>
                <a:cubicBezTo>
                  <a:pt x="54232" y="2023281"/>
                  <a:pt x="87085" y="2048933"/>
                  <a:pt x="116114" y="2077962"/>
                </a:cubicBezTo>
                <a:cubicBezTo>
                  <a:pt x="130628" y="2092476"/>
                  <a:pt x="148271" y="2104425"/>
                  <a:pt x="159657" y="2121504"/>
                </a:cubicBezTo>
                <a:cubicBezTo>
                  <a:pt x="169333" y="2136018"/>
                  <a:pt x="177518" y="2151646"/>
                  <a:pt x="188685" y="2165047"/>
                </a:cubicBezTo>
                <a:cubicBezTo>
                  <a:pt x="223608" y="2206955"/>
                  <a:pt x="232958" y="2209076"/>
                  <a:pt x="275771" y="2237619"/>
                </a:cubicBezTo>
                <a:cubicBezTo>
                  <a:pt x="328990" y="2232781"/>
                  <a:pt x="382527" y="2230661"/>
                  <a:pt x="435428" y="2223104"/>
                </a:cubicBezTo>
                <a:cubicBezTo>
                  <a:pt x="450574" y="2220940"/>
                  <a:pt x="463672" y="2208590"/>
                  <a:pt x="478971" y="2208590"/>
                </a:cubicBezTo>
                <a:cubicBezTo>
                  <a:pt x="551703" y="2208590"/>
                  <a:pt x="624114" y="2218266"/>
                  <a:pt x="696685" y="2223104"/>
                </a:cubicBezTo>
                <a:lnTo>
                  <a:pt x="783771" y="2237619"/>
                </a:lnTo>
                <a:cubicBezTo>
                  <a:pt x="808042" y="2242032"/>
                  <a:pt x="831959" y="2248382"/>
                  <a:pt x="856342" y="2252133"/>
                </a:cubicBezTo>
                <a:cubicBezTo>
                  <a:pt x="894895" y="2258064"/>
                  <a:pt x="933752" y="2261809"/>
                  <a:pt x="972457" y="2266647"/>
                </a:cubicBezTo>
                <a:lnTo>
                  <a:pt x="1175657" y="2252133"/>
                </a:lnTo>
                <a:cubicBezTo>
                  <a:pt x="1346796" y="2243126"/>
                  <a:pt x="1452890" y="2259025"/>
                  <a:pt x="1596571" y="2223104"/>
                </a:cubicBezTo>
                <a:cubicBezTo>
                  <a:pt x="1611414" y="2219393"/>
                  <a:pt x="1625600" y="2213428"/>
                  <a:pt x="1640114" y="2208590"/>
                </a:cubicBezTo>
                <a:cubicBezTo>
                  <a:pt x="1693333" y="2213428"/>
                  <a:pt x="1746870" y="2215547"/>
                  <a:pt x="1799771" y="2223104"/>
                </a:cubicBezTo>
                <a:cubicBezTo>
                  <a:pt x="1814917" y="2225268"/>
                  <a:pt x="1828192" y="2235293"/>
                  <a:pt x="1843314" y="2237619"/>
                </a:cubicBezTo>
                <a:cubicBezTo>
                  <a:pt x="1891371" y="2245012"/>
                  <a:pt x="1940076" y="2247295"/>
                  <a:pt x="1988457" y="2252133"/>
                </a:cubicBezTo>
                <a:lnTo>
                  <a:pt x="2656114" y="2237619"/>
                </a:lnTo>
                <a:cubicBezTo>
                  <a:pt x="2671401" y="2236995"/>
                  <a:pt x="2686283" y="2230534"/>
                  <a:pt x="2699657" y="2223104"/>
                </a:cubicBezTo>
                <a:cubicBezTo>
                  <a:pt x="2730154" y="2206161"/>
                  <a:pt x="2786742" y="2165047"/>
                  <a:pt x="2786742" y="2165047"/>
                </a:cubicBezTo>
                <a:cubicBezTo>
                  <a:pt x="2791580" y="2150533"/>
                  <a:pt x="2794415" y="2135188"/>
                  <a:pt x="2801257" y="2121504"/>
                </a:cubicBezTo>
                <a:cubicBezTo>
                  <a:pt x="2809058" y="2105902"/>
                  <a:pt x="2824769" y="2094510"/>
                  <a:pt x="2830285" y="2077962"/>
                </a:cubicBezTo>
                <a:cubicBezTo>
                  <a:pt x="2839591" y="2050043"/>
                  <a:pt x="2839028" y="2019734"/>
                  <a:pt x="2844800" y="1990876"/>
                </a:cubicBezTo>
                <a:cubicBezTo>
                  <a:pt x="2871953" y="1855111"/>
                  <a:pt x="2846158" y="1999959"/>
                  <a:pt x="2873828" y="1889276"/>
                </a:cubicBezTo>
                <a:cubicBezTo>
                  <a:pt x="2879811" y="1865343"/>
                  <a:pt x="2883504" y="1840895"/>
                  <a:pt x="2888342" y="1816704"/>
                </a:cubicBezTo>
                <a:cubicBezTo>
                  <a:pt x="2877414" y="1707420"/>
                  <a:pt x="2898889" y="1692926"/>
                  <a:pt x="2844800" y="1628019"/>
                </a:cubicBezTo>
                <a:cubicBezTo>
                  <a:pt x="2831659" y="1612250"/>
                  <a:pt x="2815771" y="1598990"/>
                  <a:pt x="2801257" y="1584476"/>
                </a:cubicBezTo>
                <a:cubicBezTo>
                  <a:pt x="2791581" y="1555447"/>
                  <a:pt x="2774408" y="1527911"/>
                  <a:pt x="2772228" y="1497390"/>
                </a:cubicBezTo>
                <a:cubicBezTo>
                  <a:pt x="2767390" y="1429657"/>
                  <a:pt x="2765648" y="1361631"/>
                  <a:pt x="2757714" y="1294190"/>
                </a:cubicBezTo>
                <a:cubicBezTo>
                  <a:pt x="2755926" y="1278995"/>
                  <a:pt x="2751687" y="1263377"/>
                  <a:pt x="2743200" y="1250647"/>
                </a:cubicBezTo>
                <a:cubicBezTo>
                  <a:pt x="2731814" y="1233568"/>
                  <a:pt x="2714171" y="1221618"/>
                  <a:pt x="2699657" y="1207104"/>
                </a:cubicBezTo>
                <a:cubicBezTo>
                  <a:pt x="2630682" y="1000184"/>
                  <a:pt x="2699978" y="1215490"/>
                  <a:pt x="2656114" y="1061962"/>
                </a:cubicBezTo>
                <a:cubicBezTo>
                  <a:pt x="2651911" y="1047251"/>
                  <a:pt x="2645803" y="1033130"/>
                  <a:pt x="2641600" y="1018419"/>
                </a:cubicBezTo>
                <a:cubicBezTo>
                  <a:pt x="2636120" y="999239"/>
                  <a:pt x="2632817" y="979469"/>
                  <a:pt x="2627085" y="960362"/>
                </a:cubicBezTo>
                <a:cubicBezTo>
                  <a:pt x="2618292" y="931054"/>
                  <a:pt x="2607733" y="902305"/>
                  <a:pt x="2598057" y="873276"/>
                </a:cubicBezTo>
                <a:cubicBezTo>
                  <a:pt x="2593219" y="858762"/>
                  <a:pt x="2596272" y="838220"/>
                  <a:pt x="2583542" y="829733"/>
                </a:cubicBezTo>
                <a:cubicBezTo>
                  <a:pt x="2569028" y="820057"/>
                  <a:pt x="2553401" y="811871"/>
                  <a:pt x="2540000" y="800704"/>
                </a:cubicBezTo>
                <a:cubicBezTo>
                  <a:pt x="2524231" y="787563"/>
                  <a:pt x="2514400" y="767130"/>
                  <a:pt x="2496457" y="757162"/>
                </a:cubicBezTo>
                <a:cubicBezTo>
                  <a:pt x="2469709" y="742302"/>
                  <a:pt x="2409371" y="728133"/>
                  <a:pt x="2409371" y="728133"/>
                </a:cubicBezTo>
                <a:cubicBezTo>
                  <a:pt x="2394857" y="713619"/>
                  <a:pt x="2378430" y="700793"/>
                  <a:pt x="2365828" y="684590"/>
                </a:cubicBezTo>
                <a:cubicBezTo>
                  <a:pt x="2344409" y="657051"/>
                  <a:pt x="2307771" y="597504"/>
                  <a:pt x="2307771" y="597504"/>
                </a:cubicBezTo>
                <a:lnTo>
                  <a:pt x="2278742" y="510419"/>
                </a:lnTo>
                <a:cubicBezTo>
                  <a:pt x="2263617" y="465044"/>
                  <a:pt x="2248951" y="408310"/>
                  <a:pt x="2206171" y="379790"/>
                </a:cubicBezTo>
                <a:lnTo>
                  <a:pt x="2119085" y="321733"/>
                </a:lnTo>
                <a:cubicBezTo>
                  <a:pt x="2109409" y="307219"/>
                  <a:pt x="2102392" y="290525"/>
                  <a:pt x="2090057" y="278190"/>
                </a:cubicBezTo>
                <a:cubicBezTo>
                  <a:pt x="2077722" y="265855"/>
                  <a:pt x="2059915" y="260329"/>
                  <a:pt x="2046514" y="249162"/>
                </a:cubicBezTo>
                <a:cubicBezTo>
                  <a:pt x="2030745" y="236021"/>
                  <a:pt x="2017485" y="220133"/>
                  <a:pt x="2002971" y="205619"/>
                </a:cubicBezTo>
                <a:cubicBezTo>
                  <a:pt x="1993295" y="176590"/>
                  <a:pt x="1995579" y="140170"/>
                  <a:pt x="1973942" y="118533"/>
                </a:cubicBezTo>
                <a:cubicBezTo>
                  <a:pt x="1876923" y="21513"/>
                  <a:pt x="1922600" y="34985"/>
                  <a:pt x="1814285" y="16933"/>
                </a:cubicBezTo>
                <a:cubicBezTo>
                  <a:pt x="1809513" y="16138"/>
                  <a:pt x="1852990" y="0"/>
                  <a:pt x="1843314" y="241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-35175" y="3747265"/>
            <a:ext cx="121860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dirty="0">
                <a:solidFill>
                  <a:srgbClr val="1D6FA9"/>
                </a:solidFill>
              </a:rPr>
              <a:t>Left </a:t>
            </a:r>
          </a:p>
          <a:p>
            <a:r>
              <a:rPr lang="en-US" sz="2300" dirty="0">
                <a:solidFill>
                  <a:srgbClr val="1D6FA9"/>
                </a:solidFill>
              </a:rPr>
              <a:t>Sub-Tree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45648" y="3675530"/>
            <a:ext cx="121860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dirty="0">
                <a:solidFill>
                  <a:srgbClr val="1D6FA9"/>
                </a:solidFill>
              </a:rPr>
              <a:t>Right </a:t>
            </a:r>
          </a:p>
          <a:p>
            <a:r>
              <a:rPr lang="en-US" sz="2300" dirty="0">
                <a:solidFill>
                  <a:srgbClr val="1D6FA9"/>
                </a:solidFill>
              </a:rPr>
              <a:t>Sub-Tree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5038165" y="3891055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75765" y="4132730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3590365" y="3142130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5230" y="2848254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37765" y="3218330"/>
            <a:ext cx="7687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Edge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4965" y="3679995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16150" y="2681715"/>
            <a:ext cx="558793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b="1" dirty="0">
                <a:solidFill>
                  <a:srgbClr val="1D6FA9"/>
                </a:solidFill>
              </a:rPr>
              <a:t>A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1D6FA9"/>
                </a:solidFill>
              </a:rPr>
              <a:t>root</a:t>
            </a:r>
            <a:r>
              <a:rPr lang="en-US" sz="2200" dirty="0"/>
              <a:t> and the tree has </a:t>
            </a:r>
            <a:r>
              <a:rPr lang="en-US" sz="2200" dirty="0">
                <a:solidFill>
                  <a:srgbClr val="1D6FA9"/>
                </a:solidFill>
              </a:rPr>
              <a:t>two sub-trees</a:t>
            </a:r>
            <a:r>
              <a:rPr lang="en-US" sz="2200" dirty="0"/>
              <a:t>, where roots are </a:t>
            </a:r>
            <a:r>
              <a:rPr lang="en-US" sz="2200" b="1" dirty="0">
                <a:solidFill>
                  <a:srgbClr val="1D6FA9"/>
                </a:solidFill>
              </a:rPr>
              <a:t>B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1D6FA9"/>
                </a:solidFill>
              </a:rPr>
              <a:t>C</a:t>
            </a:r>
            <a:r>
              <a:rPr lang="en-US" sz="2200" dirty="0"/>
              <a:t>. </a:t>
            </a:r>
            <a:r>
              <a:rPr lang="en-US" sz="2200" dirty="0">
                <a:solidFill>
                  <a:srgbClr val="1D6FA9"/>
                </a:solidFill>
              </a:rPr>
              <a:t>Node B</a:t>
            </a:r>
            <a:r>
              <a:rPr lang="en-US" sz="2200" dirty="0"/>
              <a:t> is called the left sub-tree and </a:t>
            </a:r>
            <a:r>
              <a:rPr lang="en-US" sz="2200" dirty="0">
                <a:solidFill>
                  <a:srgbClr val="1D6FA9"/>
                </a:solidFill>
              </a:rPr>
              <a:t>C</a:t>
            </a:r>
            <a:r>
              <a:rPr lang="en-US" sz="2200" dirty="0"/>
              <a:t> is called the right sub-tree. </a:t>
            </a:r>
          </a:p>
          <a:p>
            <a:pPr marL="342900" indent="-342900" algn="just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dirty="0"/>
              <a:t>So, the tree is a collection of nodes and each node is connected with another node with the help of an </a:t>
            </a:r>
            <a:r>
              <a:rPr lang="en-US" sz="2200" dirty="0">
                <a:solidFill>
                  <a:srgbClr val="1D6FA9"/>
                </a:solidFill>
              </a:rPr>
              <a:t>edge</a:t>
            </a:r>
            <a:r>
              <a:rPr lang="en-US" sz="2200" dirty="0"/>
              <a:t>. </a:t>
            </a:r>
          </a:p>
          <a:p>
            <a:pPr marL="342900" indent="-342900" algn="just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dirty="0"/>
              <a:t>The nodes are connected in such a way that there is </a:t>
            </a:r>
            <a:r>
              <a:rPr lang="en-US" sz="2200" b="1" dirty="0">
                <a:solidFill>
                  <a:srgbClr val="1D6FA9"/>
                </a:solidFill>
              </a:rPr>
              <a:t>no loop</a:t>
            </a:r>
            <a:r>
              <a:rPr lang="en-US" sz="2200" dirty="0"/>
              <a:t>. </a:t>
            </a:r>
          </a:p>
          <a:p>
            <a:pPr marL="342900" indent="-342900" algn="just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dirty="0"/>
              <a:t>A tree with no node is called an </a:t>
            </a:r>
            <a:r>
              <a:rPr lang="en-US" sz="2200" dirty="0">
                <a:solidFill>
                  <a:srgbClr val="C00000"/>
                </a:solidFill>
              </a:rPr>
              <a:t>empty tree or NULL tree.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11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/>
      <p:bldP spid="24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Graph Notations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4817" y="765487"/>
            <a:ext cx="6100482" cy="36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Node: </a:t>
            </a:r>
            <a:r>
              <a:rPr lang="en-US" sz="2400" dirty="0"/>
              <a:t>The individual element of the tree/graph is known as Node. It contains two parts: </a:t>
            </a:r>
            <a:r>
              <a:rPr lang="en-US" sz="2400" b="1" dirty="0"/>
              <a:t>data and link part</a:t>
            </a:r>
            <a:r>
              <a:rPr lang="en-US" sz="2400" dirty="0"/>
              <a:t>.</a:t>
            </a:r>
          </a:p>
          <a:p>
            <a:pPr marL="365125" indent="-365125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Isolated Node: </a:t>
            </a:r>
            <a:r>
              <a:rPr lang="en-US" sz="2400" dirty="0"/>
              <a:t>A node which is not </a:t>
            </a:r>
            <a:r>
              <a:rPr lang="en-US" sz="2400" dirty="0">
                <a:solidFill>
                  <a:srgbClr val="1D6FA9"/>
                </a:solidFill>
              </a:rPr>
              <a:t>adjacent to any other node </a:t>
            </a:r>
            <a:r>
              <a:rPr lang="en-US" sz="2400" dirty="0"/>
              <a:t>is called an isolated node.</a:t>
            </a:r>
          </a:p>
          <a:p>
            <a:pPr marL="365125" indent="-365125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Degree: </a:t>
            </a:r>
            <a:r>
              <a:rPr lang="en-US" sz="2400" dirty="0"/>
              <a:t>The degree of a node is equal to the </a:t>
            </a:r>
            <a:r>
              <a:rPr lang="en-US" sz="2400" dirty="0">
                <a:solidFill>
                  <a:srgbClr val="1D6FA9"/>
                </a:solidFill>
              </a:rPr>
              <a:t>number of children that a node has</a:t>
            </a:r>
            <a:r>
              <a:rPr lang="en-US" sz="2400" dirty="0"/>
              <a:t>.</a:t>
            </a:r>
          </a:p>
          <a:p>
            <a:pPr marL="365125" indent="-365125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Edge:</a:t>
            </a:r>
            <a:r>
              <a:rPr lang="en-US" sz="2400" b="1" dirty="0"/>
              <a:t> </a:t>
            </a:r>
            <a:r>
              <a:rPr lang="en-US" sz="2400" dirty="0"/>
              <a:t>Edge is the connection of two nodes.</a:t>
            </a:r>
          </a:p>
        </p:txBody>
      </p:sp>
      <p:sp>
        <p:nvSpPr>
          <p:cNvPr id="8" name="Oval 7"/>
          <p:cNvSpPr/>
          <p:nvPr/>
        </p:nvSpPr>
        <p:spPr>
          <a:xfrm>
            <a:off x="3491755" y="1447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272555" y="2362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634755" y="2362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1281955" y="3429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3110755" y="3429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3948955" y="3505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>
            <a:off x="5320555" y="3429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5" name="Straight Connector 14"/>
          <p:cNvCxnSpPr>
            <a:stCxn id="8" idx="2"/>
            <a:endCxn id="9" idx="7"/>
          </p:cNvCxnSpPr>
          <p:nvPr/>
        </p:nvCxnSpPr>
        <p:spPr>
          <a:xfrm rot="10800000" flipV="1">
            <a:off x="2792881" y="1752600"/>
            <a:ext cx="6988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7"/>
          </p:cNvCxnSpPr>
          <p:nvPr/>
        </p:nvCxnSpPr>
        <p:spPr>
          <a:xfrm rot="5400000">
            <a:off x="1726081" y="2895600"/>
            <a:ext cx="6988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1"/>
          </p:cNvCxnSpPr>
          <p:nvPr/>
        </p:nvCxnSpPr>
        <p:spPr>
          <a:xfrm>
            <a:off x="4101355" y="1752600"/>
            <a:ext cx="6226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5"/>
            <a:endCxn id="14" idx="0"/>
          </p:cNvCxnSpPr>
          <p:nvPr/>
        </p:nvCxnSpPr>
        <p:spPr>
          <a:xfrm rot="16200000" flipH="1">
            <a:off x="5116981" y="2920626"/>
            <a:ext cx="5464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5"/>
            <a:endCxn id="12" idx="1"/>
          </p:cNvCxnSpPr>
          <p:nvPr/>
        </p:nvCxnSpPr>
        <p:spPr>
          <a:xfrm rot="16200000" flipH="1">
            <a:off x="2678581" y="2996826"/>
            <a:ext cx="635748" cy="4071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13" idx="0"/>
          </p:cNvCxnSpPr>
          <p:nvPr/>
        </p:nvCxnSpPr>
        <p:spPr>
          <a:xfrm rot="5400000">
            <a:off x="4177555" y="2958726"/>
            <a:ext cx="6226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4101355" y="1219200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36220" y="925324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8755" y="1295400"/>
            <a:ext cx="7687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Edge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05955" y="1757065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89515" y="3336560"/>
            <a:ext cx="792000" cy="79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28115" y="3336560"/>
            <a:ext cx="792000" cy="79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72755" y="3429000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34555" y="3352800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5123" y="4356474"/>
            <a:ext cx="11950175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In-Degree:</a:t>
            </a:r>
            <a:r>
              <a:rPr lang="en-US" sz="2400" b="1" dirty="0"/>
              <a:t> </a:t>
            </a:r>
            <a:r>
              <a:rPr lang="en-US" sz="2400" dirty="0"/>
              <a:t>In-degree of a node is the </a:t>
            </a:r>
            <a:r>
              <a:rPr lang="en-US" sz="2400" dirty="0">
                <a:solidFill>
                  <a:srgbClr val="1D6FA9"/>
                </a:solidFill>
              </a:rPr>
              <a:t>number of edges </a:t>
            </a:r>
            <a:r>
              <a:rPr lang="en-US" sz="2400" b="1" dirty="0">
                <a:solidFill>
                  <a:srgbClr val="1D6FA9"/>
                </a:solidFill>
              </a:rPr>
              <a:t>arriving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at that node. The </a:t>
            </a:r>
            <a:r>
              <a:rPr lang="en-US" sz="2400" dirty="0">
                <a:solidFill>
                  <a:srgbClr val="1D6FA9"/>
                </a:solidFill>
              </a:rPr>
              <a:t>root node </a:t>
            </a:r>
            <a:r>
              <a:rPr lang="en-US" sz="2400" dirty="0"/>
              <a:t>is the only node that has an </a:t>
            </a:r>
            <a:r>
              <a:rPr lang="en-US" sz="2400" dirty="0">
                <a:solidFill>
                  <a:srgbClr val="1D6FA9"/>
                </a:solidFill>
              </a:rPr>
              <a:t>in-degree </a:t>
            </a:r>
            <a:r>
              <a:rPr lang="en-US" sz="2400" b="1" dirty="0">
                <a:solidFill>
                  <a:srgbClr val="1D6FA9"/>
                </a:solidFill>
              </a:rPr>
              <a:t>zero</a:t>
            </a:r>
            <a:r>
              <a:rPr lang="en-US" sz="2400" dirty="0">
                <a:solidFill>
                  <a:srgbClr val="1D6FA9"/>
                </a:solidFill>
              </a:rPr>
              <a:t>. 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Out-Degree: </a:t>
            </a:r>
            <a:r>
              <a:rPr lang="en-US" sz="2400" dirty="0"/>
              <a:t>Out-degree of a node is the </a:t>
            </a:r>
            <a:r>
              <a:rPr lang="en-US" sz="2400" dirty="0">
                <a:solidFill>
                  <a:srgbClr val="1D6FA9"/>
                </a:solidFill>
              </a:rPr>
              <a:t>number of edges </a:t>
            </a:r>
            <a:r>
              <a:rPr lang="en-US" sz="2400" b="1" dirty="0">
                <a:solidFill>
                  <a:srgbClr val="1D6FA9"/>
                </a:solidFill>
              </a:rPr>
              <a:t>leaving</a:t>
            </a:r>
            <a:r>
              <a:rPr lang="en-US" sz="2400" dirty="0">
                <a:solidFill>
                  <a:srgbClr val="1D6FA9"/>
                </a:solidFill>
              </a:rPr>
              <a:t> </a:t>
            </a:r>
            <a:r>
              <a:rPr lang="en-US" sz="2400" dirty="0"/>
              <a:t>that node. 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Leaf (Leaves):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The node for which </a:t>
            </a:r>
            <a:r>
              <a:rPr lang="en-US" sz="2400" dirty="0">
                <a:solidFill>
                  <a:srgbClr val="1D6FA9"/>
                </a:solidFill>
              </a:rPr>
              <a:t>out-degree is zero </a:t>
            </a:r>
            <a:r>
              <a:rPr lang="en-US" sz="2400" dirty="0"/>
              <a:t>or The nodes which do not have any child nodes are called </a:t>
            </a:r>
            <a:r>
              <a:rPr lang="en-US" sz="2400" b="1" dirty="0"/>
              <a:t>leaf nodes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24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/>
      <p:bldP spid="23" grpId="0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Graph Notations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5123" y="4356474"/>
            <a:ext cx="11950175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Level: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1D6FA9"/>
                </a:solidFill>
              </a:rPr>
              <a:t>distance between two nodes </a:t>
            </a:r>
            <a:r>
              <a:rPr lang="en-US" sz="2400" dirty="0"/>
              <a:t>is represented as a level.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Path: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1D6FA9"/>
                </a:solidFill>
              </a:rPr>
              <a:t>sequence of continuous edges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called a path. 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Depth: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rgbClr val="1D6FA9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1D6FA9"/>
                </a:solidFill>
              </a:rPr>
              <a:t>maximum level number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called the Depth of the tree.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Height: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rgbClr val="1D6FA9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1D6FA9"/>
                </a:solidFill>
              </a:rPr>
              <a:t>total number of different levels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available in a tree is known as the Height of a tree.</a:t>
            </a:r>
          </a:p>
        </p:txBody>
      </p:sp>
      <p:sp>
        <p:nvSpPr>
          <p:cNvPr id="32" name="Oval 31"/>
          <p:cNvSpPr/>
          <p:nvPr/>
        </p:nvSpPr>
        <p:spPr>
          <a:xfrm>
            <a:off x="5697071" y="12336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Oval 33"/>
          <p:cNvSpPr/>
          <p:nvPr/>
        </p:nvSpPr>
        <p:spPr>
          <a:xfrm>
            <a:off x="4477871" y="21480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6840071" y="21480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3487271" y="32148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5316071" y="32148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6154271" y="32910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" name="Oval 38"/>
          <p:cNvSpPr/>
          <p:nvPr/>
        </p:nvSpPr>
        <p:spPr>
          <a:xfrm>
            <a:off x="7525871" y="32148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0" name="Straight Connector 39"/>
          <p:cNvCxnSpPr>
            <a:stCxn id="32" idx="2"/>
            <a:endCxn id="34" idx="7"/>
          </p:cNvCxnSpPr>
          <p:nvPr/>
        </p:nvCxnSpPr>
        <p:spPr>
          <a:xfrm rot="10800000" flipV="1">
            <a:off x="4998197" y="1538477"/>
            <a:ext cx="6988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6" idx="7"/>
          </p:cNvCxnSpPr>
          <p:nvPr/>
        </p:nvCxnSpPr>
        <p:spPr>
          <a:xfrm rot="5400000">
            <a:off x="3931397" y="2681477"/>
            <a:ext cx="6988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6"/>
            <a:endCxn id="35" idx="1"/>
          </p:cNvCxnSpPr>
          <p:nvPr/>
        </p:nvCxnSpPr>
        <p:spPr>
          <a:xfrm>
            <a:off x="6306671" y="1538477"/>
            <a:ext cx="6226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5"/>
            <a:endCxn id="39" idx="0"/>
          </p:cNvCxnSpPr>
          <p:nvPr/>
        </p:nvCxnSpPr>
        <p:spPr>
          <a:xfrm rot="16200000" flipH="1">
            <a:off x="7322297" y="2706503"/>
            <a:ext cx="5464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5"/>
            <a:endCxn id="37" idx="1"/>
          </p:cNvCxnSpPr>
          <p:nvPr/>
        </p:nvCxnSpPr>
        <p:spPr>
          <a:xfrm rot="16200000" flipH="1">
            <a:off x="4883897" y="2782703"/>
            <a:ext cx="635748" cy="4071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3"/>
            <a:endCxn id="38" idx="0"/>
          </p:cNvCxnSpPr>
          <p:nvPr/>
        </p:nvCxnSpPr>
        <p:spPr>
          <a:xfrm rot="5400000">
            <a:off x="6382871" y="2744603"/>
            <a:ext cx="6226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 flipV="1">
            <a:off x="6306671" y="1005077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41536" y="711201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54071" y="1081277"/>
            <a:ext cx="7687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Edge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011271" y="1542942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39471" y="1157477"/>
            <a:ext cx="1099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Level 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39471" y="2148077"/>
            <a:ext cx="1099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Level 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39471" y="3291077"/>
            <a:ext cx="1099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Level  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63271" y="3291077"/>
            <a:ext cx="1219200" cy="457200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963271" y="3900677"/>
            <a:ext cx="13083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Depth = 2</a:t>
            </a:r>
          </a:p>
        </p:txBody>
      </p:sp>
      <p:sp>
        <p:nvSpPr>
          <p:cNvPr id="55" name="Right Brace 54"/>
          <p:cNvSpPr/>
          <p:nvPr/>
        </p:nvSpPr>
        <p:spPr>
          <a:xfrm>
            <a:off x="8821271" y="1081277"/>
            <a:ext cx="838200" cy="2895600"/>
          </a:xfrm>
          <a:prstGeom prst="rightBrac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722597" y="2309998"/>
            <a:ext cx="14210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Height = 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440271" y="1233677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40271" y="2224277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440271" y="3214877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843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7" grpId="0"/>
      <p:bldP spid="48" grpId="0"/>
      <p:bldP spid="50" grpId="0"/>
      <p:bldP spid="51" grpId="0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Graph 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60363" indent="-360363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b="1" dirty="0">
                <a:solidFill>
                  <a:srgbClr val="C00000"/>
                </a:solidFill>
              </a:rPr>
              <a:t>Weight: </a:t>
            </a:r>
            <a:r>
              <a:rPr lang="en-US" dirty="0">
                <a:solidFill>
                  <a:srgbClr val="1D6FA9"/>
                </a:solidFill>
              </a:rPr>
              <a:t>The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1D6FA9"/>
                </a:solidFill>
              </a:rPr>
              <a:t>total number of leaf nodes </a:t>
            </a:r>
            <a:r>
              <a:rPr lang="en-US" dirty="0"/>
              <a:t>available in a tree is known as the weight of a tree. </a:t>
            </a:r>
          </a:p>
          <a:p>
            <a:pPr marL="360363" indent="-360363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b="1" dirty="0">
                <a:solidFill>
                  <a:srgbClr val="C00000"/>
                </a:solidFill>
              </a:rPr>
              <a:t>Sibling: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All the nodes that are at the </a:t>
            </a:r>
            <a:r>
              <a:rPr lang="en-US" dirty="0">
                <a:solidFill>
                  <a:srgbClr val="1D6FA9"/>
                </a:solidFill>
              </a:rPr>
              <a:t>same level </a:t>
            </a:r>
            <a:r>
              <a:rPr lang="en-US" dirty="0"/>
              <a:t>and share the </a:t>
            </a:r>
            <a:r>
              <a:rPr lang="en-US" dirty="0">
                <a:solidFill>
                  <a:srgbClr val="1D6FA9"/>
                </a:solidFill>
              </a:rPr>
              <a:t>same parent </a:t>
            </a:r>
            <a:r>
              <a:rPr lang="en-US" dirty="0"/>
              <a:t>are called siblings. </a:t>
            </a:r>
          </a:p>
          <a:p>
            <a:pPr marL="360363" indent="-360363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b="1" dirty="0">
                <a:solidFill>
                  <a:srgbClr val="C00000"/>
                </a:solidFill>
              </a:rPr>
              <a:t>Forest: </a:t>
            </a:r>
            <a:r>
              <a:rPr lang="en-US" dirty="0"/>
              <a:t>A forest is a </a:t>
            </a:r>
            <a:r>
              <a:rPr lang="en-US" dirty="0">
                <a:solidFill>
                  <a:srgbClr val="1D6FA9"/>
                </a:solidFill>
              </a:rPr>
              <a:t>set of disjoint trees. </a:t>
            </a:r>
            <a:r>
              <a:rPr lang="en-US" dirty="0"/>
              <a:t>If we remove the root node then we obtain a set of disjoint trees.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253312" y="1447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" name="Oval 38"/>
          <p:cNvSpPr/>
          <p:nvPr/>
        </p:nvSpPr>
        <p:spPr>
          <a:xfrm>
            <a:off x="4034112" y="2362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6396312" y="2362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3043512" y="3429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872312" y="3429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" name="Oval 42"/>
          <p:cNvSpPr/>
          <p:nvPr/>
        </p:nvSpPr>
        <p:spPr>
          <a:xfrm>
            <a:off x="5710512" y="3505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7082112" y="3429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/>
          <p:cNvCxnSpPr>
            <a:stCxn id="38" idx="2"/>
            <a:endCxn id="39" idx="7"/>
          </p:cNvCxnSpPr>
          <p:nvPr/>
        </p:nvCxnSpPr>
        <p:spPr>
          <a:xfrm rot="10800000" flipV="1">
            <a:off x="4554438" y="1752600"/>
            <a:ext cx="6988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1" idx="7"/>
          </p:cNvCxnSpPr>
          <p:nvPr/>
        </p:nvCxnSpPr>
        <p:spPr>
          <a:xfrm rot="5400000">
            <a:off x="3487638" y="2895600"/>
            <a:ext cx="6988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8" idx="6"/>
            <a:endCxn id="40" idx="1"/>
          </p:cNvCxnSpPr>
          <p:nvPr/>
        </p:nvCxnSpPr>
        <p:spPr>
          <a:xfrm>
            <a:off x="5862912" y="1752600"/>
            <a:ext cx="6226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5"/>
            <a:endCxn id="44" idx="0"/>
          </p:cNvCxnSpPr>
          <p:nvPr/>
        </p:nvCxnSpPr>
        <p:spPr>
          <a:xfrm rot="16200000" flipH="1">
            <a:off x="6878538" y="2920626"/>
            <a:ext cx="5464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9" idx="5"/>
            <a:endCxn id="42" idx="1"/>
          </p:cNvCxnSpPr>
          <p:nvPr/>
        </p:nvCxnSpPr>
        <p:spPr>
          <a:xfrm rot="16200000" flipH="1">
            <a:off x="4440138" y="2996826"/>
            <a:ext cx="635748" cy="4071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3"/>
            <a:endCxn id="43" idx="0"/>
          </p:cNvCxnSpPr>
          <p:nvPr/>
        </p:nvCxnSpPr>
        <p:spPr>
          <a:xfrm rot="5400000">
            <a:off x="5939112" y="2958726"/>
            <a:ext cx="6226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951072" y="3336560"/>
            <a:ext cx="792000" cy="79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989672" y="3336560"/>
            <a:ext cx="792000" cy="79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634312" y="3429000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796112" y="3352800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72712" y="3505200"/>
            <a:ext cx="149226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Weight = 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57912" y="2286000"/>
            <a:ext cx="762000" cy="762000"/>
          </a:xfrm>
          <a:prstGeom prst="rect">
            <a:avLst/>
          </a:prstGeom>
          <a:noFill/>
          <a:ln w="444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20112" y="2286000"/>
            <a:ext cx="762000" cy="762000"/>
          </a:xfrm>
          <a:prstGeom prst="rect">
            <a:avLst/>
          </a:prstGeom>
          <a:noFill/>
          <a:ln w="444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9" idx="1"/>
          </p:cNvCxnSpPr>
          <p:nvPr/>
        </p:nvCxnSpPr>
        <p:spPr>
          <a:xfrm rot="10800000" flipV="1">
            <a:off x="4719912" y="1747138"/>
            <a:ext cx="2590800" cy="7674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10712" y="1524000"/>
            <a:ext cx="9973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Sibling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6958242" y="1922606"/>
            <a:ext cx="370076" cy="33486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491312" y="1676400"/>
            <a:ext cx="1984829" cy="602343"/>
          </a:xfrm>
          <a:custGeom>
            <a:avLst/>
            <a:gdLst>
              <a:gd name="connsiteX0" fmla="*/ 0 w 2061029"/>
              <a:gd name="connsiteY0" fmla="*/ 72572 h 602343"/>
              <a:gd name="connsiteX1" fmla="*/ 420915 w 2061029"/>
              <a:gd name="connsiteY1" fmla="*/ 508000 h 602343"/>
              <a:gd name="connsiteX2" fmla="*/ 1190172 w 2061029"/>
              <a:gd name="connsiteY2" fmla="*/ 580572 h 602343"/>
              <a:gd name="connsiteX3" fmla="*/ 1843315 w 2061029"/>
              <a:gd name="connsiteY3" fmla="*/ 377372 h 602343"/>
              <a:gd name="connsiteX4" fmla="*/ 2061029 w 2061029"/>
              <a:gd name="connsiteY4" fmla="*/ 0 h 60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1029" h="602343">
                <a:moveTo>
                  <a:pt x="0" y="72572"/>
                </a:moveTo>
                <a:cubicBezTo>
                  <a:pt x="111276" y="247952"/>
                  <a:pt x="222553" y="423333"/>
                  <a:pt x="420915" y="508000"/>
                </a:cubicBezTo>
                <a:cubicBezTo>
                  <a:pt x="619277" y="592667"/>
                  <a:pt x="953105" y="602343"/>
                  <a:pt x="1190172" y="580572"/>
                </a:cubicBezTo>
                <a:cubicBezTo>
                  <a:pt x="1427239" y="558801"/>
                  <a:pt x="1698172" y="474134"/>
                  <a:pt x="1843315" y="377372"/>
                </a:cubicBezTo>
                <a:cubicBezTo>
                  <a:pt x="1988458" y="280610"/>
                  <a:pt x="2024743" y="140305"/>
                  <a:pt x="2061029" y="0"/>
                </a:cubicBezTo>
              </a:path>
            </a:pathLst>
          </a:cu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475434" y="115607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Oval 62"/>
          <p:cNvSpPr/>
          <p:nvPr/>
        </p:nvSpPr>
        <p:spPr>
          <a:xfrm>
            <a:off x="468767" y="224313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4" name="Oval 63"/>
          <p:cNvSpPr/>
          <p:nvPr/>
        </p:nvSpPr>
        <p:spPr>
          <a:xfrm>
            <a:off x="2313634" y="222287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5" name="Straight Connector 64"/>
          <p:cNvCxnSpPr>
            <a:endCxn id="63" idx="7"/>
          </p:cNvCxnSpPr>
          <p:nvPr/>
        </p:nvCxnSpPr>
        <p:spPr>
          <a:xfrm rot="5400000">
            <a:off x="912893" y="1709737"/>
            <a:ext cx="6988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2" idx="5"/>
            <a:endCxn id="64" idx="1"/>
          </p:cNvCxnSpPr>
          <p:nvPr/>
        </p:nvCxnSpPr>
        <p:spPr>
          <a:xfrm rot="16200000" flipH="1">
            <a:off x="1881460" y="1790700"/>
            <a:ext cx="635748" cy="4071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296566" y="123227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8610766" y="237527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9" name="Oval 68"/>
          <p:cNvSpPr/>
          <p:nvPr/>
        </p:nvSpPr>
        <p:spPr>
          <a:xfrm>
            <a:off x="9982366" y="229907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0" name="Straight Connector 69"/>
          <p:cNvCxnSpPr>
            <a:stCxn id="67" idx="5"/>
            <a:endCxn id="69" idx="0"/>
          </p:cNvCxnSpPr>
          <p:nvPr/>
        </p:nvCxnSpPr>
        <p:spPr>
          <a:xfrm rot="16200000" flipH="1">
            <a:off x="9778792" y="1790700"/>
            <a:ext cx="5464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3"/>
            <a:endCxn id="68" idx="0"/>
          </p:cNvCxnSpPr>
          <p:nvPr/>
        </p:nvCxnSpPr>
        <p:spPr>
          <a:xfrm rot="5400000">
            <a:off x="8839366" y="1828800"/>
            <a:ext cx="6226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6" grpId="1" animBg="1"/>
      <p:bldP spid="57" grpId="0" animBg="1"/>
      <p:bldP spid="57" grpId="1" animBg="1"/>
      <p:bldP spid="59" grpId="0"/>
      <p:bldP spid="59" grpId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2872</Words>
  <Application>Microsoft Office PowerPoint</Application>
  <PresentationFormat>Widescreen</PresentationFormat>
  <Paragraphs>835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Roboto Condensed</vt:lpstr>
      <vt:lpstr>Roboto Condensed Light</vt:lpstr>
      <vt:lpstr>Segoe UI Black</vt:lpstr>
      <vt:lpstr>Wingdings</vt:lpstr>
      <vt:lpstr>Wingdings 2</vt:lpstr>
      <vt:lpstr>Wingdings 3</vt:lpstr>
      <vt:lpstr>Office Theme</vt:lpstr>
      <vt:lpstr>Unit-4 Non-Linear Data Structure  Tree</vt:lpstr>
      <vt:lpstr>PowerPoint Presentation</vt:lpstr>
      <vt:lpstr>Introduction of Non-Linear Data Structure</vt:lpstr>
      <vt:lpstr>Introduction of Non-Linear Data Structure</vt:lpstr>
      <vt:lpstr>Graph Notations</vt:lpstr>
      <vt:lpstr>Graph Notations</vt:lpstr>
      <vt:lpstr>Graph Notations</vt:lpstr>
      <vt:lpstr>Graph Notations</vt:lpstr>
      <vt:lpstr>Graph Notations</vt:lpstr>
      <vt:lpstr>Graph Notations</vt:lpstr>
      <vt:lpstr>Binary Tree</vt:lpstr>
      <vt:lpstr>Binary Tree</vt:lpstr>
      <vt:lpstr>Strict Binary Tree</vt:lpstr>
      <vt:lpstr>Complete Binary Tree</vt:lpstr>
      <vt:lpstr>Complete Binary Tree Vs. Strict/Full Binary Tree</vt:lpstr>
      <vt:lpstr>General Tree</vt:lpstr>
      <vt:lpstr>General Tree</vt:lpstr>
      <vt:lpstr>Conversion of General Tree to Binary Tree</vt:lpstr>
      <vt:lpstr>Conversion of General Tree to Binary Tree</vt:lpstr>
      <vt:lpstr>Convert any tree to Binary Tree</vt:lpstr>
      <vt:lpstr>Conversion of General Tree to Binary Tree</vt:lpstr>
      <vt:lpstr>Conversion of General Tree to Binary Tree</vt:lpstr>
      <vt:lpstr>Conversion of Forest to Binary Tree</vt:lpstr>
      <vt:lpstr>Conversion of Forest to Binary Tree</vt:lpstr>
      <vt:lpstr>Binary Search Tree (BST) Operations</vt:lpstr>
      <vt:lpstr>Binary Search Tree Operations</vt:lpstr>
      <vt:lpstr>Binary Search Tree Operations-Insertion</vt:lpstr>
      <vt:lpstr>Binary Search Tree Operations-Insertion</vt:lpstr>
      <vt:lpstr>Binary Search Tree Operations-Insertion</vt:lpstr>
      <vt:lpstr>Binary Search Tree Operations-Deletion</vt:lpstr>
      <vt:lpstr>Binary Search Tree Operations-Deletion</vt:lpstr>
      <vt:lpstr>Binary Search Tree Operations-Searching</vt:lpstr>
      <vt:lpstr>Binary Search Tree Operations-Traversal</vt:lpstr>
      <vt:lpstr>Pre-Order Traversal </vt:lpstr>
      <vt:lpstr>Pre-Order Traversal </vt:lpstr>
      <vt:lpstr>In-Order Traversal </vt:lpstr>
      <vt:lpstr>In-Order Traversal </vt:lpstr>
      <vt:lpstr>Post-Order Traversal </vt:lpstr>
      <vt:lpstr>Post-Order Traversal </vt:lpstr>
      <vt:lpstr>Write Pre/In/Post Order Traversal</vt:lpstr>
      <vt:lpstr>Construct Binary Tree from Traversal</vt:lpstr>
      <vt:lpstr>Construct Binary Tree from Traversal</vt:lpstr>
      <vt:lpstr>Application of Tree</vt:lpstr>
      <vt:lpstr>Application of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1028</cp:revision>
  <dcterms:created xsi:type="dcterms:W3CDTF">2020-05-01T05:09:15Z</dcterms:created>
  <dcterms:modified xsi:type="dcterms:W3CDTF">2025-02-26T03:53:18Z</dcterms:modified>
</cp:coreProperties>
</file>