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08" r:id="rId2"/>
    <p:sldId id="543" r:id="rId3"/>
    <p:sldId id="288" r:id="rId4"/>
    <p:sldId id="678" r:id="rId5"/>
    <p:sldId id="679" r:id="rId6"/>
    <p:sldId id="680" r:id="rId7"/>
    <p:sldId id="684" r:id="rId8"/>
    <p:sldId id="695" r:id="rId9"/>
    <p:sldId id="696" r:id="rId10"/>
    <p:sldId id="697" r:id="rId11"/>
    <p:sldId id="698" r:id="rId12"/>
    <p:sldId id="685" r:id="rId13"/>
    <p:sldId id="686" r:id="rId14"/>
    <p:sldId id="687" r:id="rId15"/>
    <p:sldId id="688" r:id="rId16"/>
    <p:sldId id="694" r:id="rId17"/>
    <p:sldId id="729" r:id="rId18"/>
    <p:sldId id="730" r:id="rId19"/>
    <p:sldId id="699" r:id="rId20"/>
    <p:sldId id="700" r:id="rId21"/>
    <p:sldId id="706" r:id="rId22"/>
    <p:sldId id="701" r:id="rId23"/>
    <p:sldId id="702" r:id="rId24"/>
    <p:sldId id="703" r:id="rId25"/>
    <p:sldId id="707" r:id="rId26"/>
    <p:sldId id="710" r:id="rId27"/>
    <p:sldId id="711" r:id="rId28"/>
    <p:sldId id="712" r:id="rId29"/>
    <p:sldId id="713" r:id="rId30"/>
    <p:sldId id="716" r:id="rId31"/>
    <p:sldId id="715" r:id="rId32"/>
    <p:sldId id="708" r:id="rId33"/>
    <p:sldId id="721" r:id="rId34"/>
    <p:sldId id="722" r:id="rId35"/>
    <p:sldId id="723" r:id="rId36"/>
    <p:sldId id="724" r:id="rId37"/>
    <p:sldId id="717" r:id="rId38"/>
    <p:sldId id="725" r:id="rId39"/>
    <p:sldId id="718" r:id="rId40"/>
    <p:sldId id="720" r:id="rId41"/>
    <p:sldId id="731" r:id="rId42"/>
    <p:sldId id="728" r:id="rId43"/>
    <p:sldId id="727" r:id="rId44"/>
    <p:sldId id="732" r:id="rId45"/>
    <p:sldId id="67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aRc90lLZmFGX681OPNK6g==" hashData="GsfB0scZfbiek/lrysQAOCU7VvfdXC6mJFMtWH7aE23iOsQmoTjnqDfrN7BQt1TeGLjYLS8H3G6dC9uHlY+sx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FA9"/>
    <a:srgbClr val="0D7150"/>
    <a:srgbClr val="909090"/>
    <a:srgbClr val="00B050"/>
    <a:srgbClr val="E99718"/>
    <a:srgbClr val="88570A"/>
    <a:srgbClr val="000000"/>
    <a:srgbClr val="301B92"/>
    <a:srgbClr val="673BB7"/>
    <a:srgbClr val="607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76" autoAdjust="0"/>
  </p:normalViewPr>
  <p:slideViewPr>
    <p:cSldViewPr snapToGrid="0">
      <p:cViewPr>
        <p:scale>
          <a:sx n="76" d="100"/>
          <a:sy n="76" d="100"/>
        </p:scale>
        <p:origin x="869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8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4.png"/><Relationship Id="rId9" Type="http://schemas.openxmlformats.org/officeDocument/2006/relationships/image" Target="../media/image18.jpeg"/></Relationships>
</file>

<file path=ppt/slideLayouts/_rels/slideLayout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microsoft.com/office/2007/relationships/hdphoto" Target="../media/hdphoto4.wdp"/><Relationship Id="rId10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3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474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</a:t>
            </a:r>
            <a:r>
              <a:rPr lang="en-US" sz="1600" dirty="0" smtClean="0"/>
              <a:t>Technology,</a:t>
            </a:r>
            <a:r>
              <a:rPr lang="en-US" sz="1600" baseline="0" dirty="0" smtClean="0"/>
              <a:t> </a:t>
            </a:r>
            <a:r>
              <a:rPr lang="en-US" sz="1600" dirty="0" smtClean="0"/>
              <a:t>Rajkot</a:t>
            </a:r>
            <a:endParaRPr lang="en-US" sz="1600" dirty="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94" y="1609868"/>
            <a:ext cx="2694401" cy="32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</a:t>
            </a:r>
            <a:r>
              <a:rPr lang="en-US" sz="1600" baseline="0" dirty="0"/>
              <a:t>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</a:t>
            </a:r>
            <a:r>
              <a:rPr lang="en-US" sz="1600" baseline="0" dirty="0"/>
              <a:t>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68DF9A5-AE2C-8325-65FD-A93E9C56E6E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2112" y="53062"/>
            <a:ext cx="2946640" cy="905256"/>
          </a:xfrm>
          <a:prstGeom prst="rect">
            <a:avLst/>
          </a:prstGeom>
        </p:spPr>
      </p:pic>
      <p:pic>
        <p:nvPicPr>
          <p:cNvPr id="31" name="Picture 4" descr="http://btechsmartclass.com/DS/images/Tree.png"/>
          <p:cNvPicPr>
            <a:picLocks noChangeAspect="1" noChangeArrowheads="1"/>
          </p:cNvPicPr>
          <p:nvPr userDrawn="1"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7"/>
          <a:stretch/>
        </p:blipFill>
        <p:spPr bwMode="auto">
          <a:xfrm>
            <a:off x="8145345" y="1822751"/>
            <a:ext cx="3573396" cy="2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</a:t>
            </a:r>
            <a:r>
              <a:rPr lang="en-US" sz="1600" baseline="0" dirty="0"/>
              <a:t> Diploma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</a:t>
            </a:r>
            <a:r>
              <a:rPr lang="en-US" sz="1600" baseline="0" dirty="0"/>
              <a:t>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0066"/>
            <a:ext cx="11929641" cy="5593943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83951F7-E68C-64FD-7127-C49D1241AB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185" y="873945"/>
            <a:ext cx="1992081" cy="612000"/>
          </a:xfrm>
          <a:prstGeom prst="rect">
            <a:avLst/>
          </a:prstGeom>
        </p:spPr>
      </p:pic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Umesh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Thoriya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83283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#2304CS411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5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Sorting and Searching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gradFill flip="none" rotWithShape="1"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/>
              <a:t>Computer Graphics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(CG)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3150712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40769"/>
            <a:ext cx="5581038" cy="287080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sp>
        <p:nvSpPr>
          <p:cNvPr id="39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2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0066"/>
            <a:ext cx="11929641" cy="5593943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83951F7-E68C-64FD-7127-C49D1241AB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107" y="872795"/>
            <a:ext cx="1992081" cy="612000"/>
          </a:xfrm>
          <a:prstGeom prst="rect">
            <a:avLst/>
          </a:prstGeom>
        </p:spPr>
      </p:pic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Umesh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Thoriya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83283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#2304CS411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Sorting and Searching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27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649046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D8D3BC4-53FA-66E2-6ECA-F98BEBE601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5330" y="5841836"/>
            <a:ext cx="1992081" cy="612000"/>
          </a:xfrm>
          <a:prstGeom prst="rect">
            <a:avLst/>
          </a:prstGeom>
        </p:spPr>
      </p:pic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Umesh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Thoriya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83283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#2304CS411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Sorting and Searching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656790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C7F3A6B-5DC8-6F1C-0E8C-AA4CD35FB6F1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82375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Umesh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Thoriya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83283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#2304CS411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Sorting and Searching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What is Data Structure?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Section-1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9C926-20E4-865F-5E0A-27CF0000A80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6896" y="6153969"/>
            <a:ext cx="1992081" cy="612000"/>
          </a:xfrm>
          <a:prstGeom prst="rect">
            <a:avLst/>
          </a:prstGeom>
        </p:spPr>
      </p:pic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Umesh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Thoriya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83283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#2304CS411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Sorting and Searching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3994E0E-D683-617F-E01F-20C000E010B2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0881" y="0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7DDE2E7-887A-A0D8-C73C-CEEBA7739AC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0881" y="0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Umesh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Thoriya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83283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#2304CS411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Sorting and Searching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1CDBB07-A7DB-8E0F-D57C-6B93B3BB8C74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82375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Umesh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Thoriya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83283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#2304CS411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Sorting and Searching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93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0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image" Target="../media/image14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60.png"/><Relationship Id="rId4" Type="http://schemas.openxmlformats.org/officeDocument/2006/relationships/image" Target="../media/image145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0.png"/><Relationship Id="rId3" Type="http://schemas.openxmlformats.org/officeDocument/2006/relationships/image" Target="../media/image1480.png"/><Relationship Id="rId7" Type="http://schemas.openxmlformats.org/officeDocument/2006/relationships/image" Target="../media/image1520.png"/><Relationship Id="rId2" Type="http://schemas.openxmlformats.org/officeDocument/2006/relationships/image" Target="../media/image14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10.png"/><Relationship Id="rId5" Type="http://schemas.openxmlformats.org/officeDocument/2006/relationships/image" Target="../media/image1500.png"/><Relationship Id="rId10" Type="http://schemas.openxmlformats.org/officeDocument/2006/relationships/image" Target="../media/image1550.png"/><Relationship Id="rId4" Type="http://schemas.openxmlformats.org/officeDocument/2006/relationships/image" Target="../media/image1490.png"/><Relationship Id="rId9" Type="http://schemas.openxmlformats.org/officeDocument/2006/relationships/image" Target="../media/image15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0.png"/><Relationship Id="rId3" Type="http://schemas.openxmlformats.org/officeDocument/2006/relationships/image" Target="../media/image1570.png"/><Relationship Id="rId7" Type="http://schemas.openxmlformats.org/officeDocument/2006/relationships/image" Target="../media/image1610.png"/><Relationship Id="rId2" Type="http://schemas.openxmlformats.org/officeDocument/2006/relationships/image" Target="../media/image15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00.png"/><Relationship Id="rId5" Type="http://schemas.openxmlformats.org/officeDocument/2006/relationships/image" Target="../media/image1590.png"/><Relationship Id="rId10" Type="http://schemas.openxmlformats.org/officeDocument/2006/relationships/image" Target="../media/image1640.png"/><Relationship Id="rId4" Type="http://schemas.openxmlformats.org/officeDocument/2006/relationships/image" Target="../media/image1580.png"/><Relationship Id="rId9" Type="http://schemas.openxmlformats.org/officeDocument/2006/relationships/image" Target="../media/image16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0.png"/><Relationship Id="rId3" Type="http://schemas.openxmlformats.org/officeDocument/2006/relationships/image" Target="../media/image1660.png"/><Relationship Id="rId7" Type="http://schemas.openxmlformats.org/officeDocument/2006/relationships/image" Target="../media/image1700.png"/><Relationship Id="rId2" Type="http://schemas.openxmlformats.org/officeDocument/2006/relationships/image" Target="../media/image165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10.png"/><Relationship Id="rId10" Type="http://schemas.openxmlformats.org/officeDocument/2006/relationships/image" Target="../media/image1690.png"/><Relationship Id="rId4" Type="http://schemas.openxmlformats.org/officeDocument/2006/relationships/image" Target="../media/image1670.png"/><Relationship Id="rId9" Type="http://schemas.openxmlformats.org/officeDocument/2006/relationships/image" Target="../media/image17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0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552CC84-22B8-4A73-8C03-84C06D1D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176" y="1515840"/>
            <a:ext cx="8192624" cy="3456518"/>
          </a:xfrm>
        </p:spPr>
        <p:txBody>
          <a:bodyPr/>
          <a:lstStyle/>
          <a:p>
            <a:r>
              <a:rPr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Unit-5</a:t>
            </a:r>
            <a:r>
              <a:rPr sz="4800" dirty="0"/>
              <a:t/>
            </a:r>
            <a:br>
              <a:rPr sz="4800" dirty="0"/>
            </a:br>
            <a:r>
              <a:rPr lang="en-US" sz="6000" dirty="0"/>
              <a:t>Sorting and Searching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mesh.thoriy</a:t>
            </a:r>
            <a:r>
              <a:rPr dirty="0" smtClean="0"/>
              <a:t>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dirty="0" smtClean="0"/>
              <a:t>9714233355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7" y="5537768"/>
            <a:ext cx="4311195" cy="353884"/>
          </a:xfrm>
        </p:spPr>
        <p:txBody>
          <a:bodyPr/>
          <a:lstStyle/>
          <a:p>
            <a:r>
              <a:rPr lang="en-IN" dirty="0"/>
              <a:t>Department of Computer Science &amp; Engineering 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/>
              <a:t>Prof. </a:t>
            </a:r>
            <a:r>
              <a:rPr dirty="0" err="1" smtClean="0"/>
              <a:t>Umesh</a:t>
            </a:r>
            <a:r>
              <a:rPr dirty="0" smtClean="0"/>
              <a:t> </a:t>
            </a:r>
            <a:r>
              <a:rPr dirty="0" err="1" smtClean="0"/>
              <a:t>Thoriya</a:t>
            </a:r>
            <a:endParaRPr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b="1" dirty="0"/>
              <a:t>Data Structures</a:t>
            </a:r>
            <a:r>
              <a:rPr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2304CS411</a:t>
            </a:r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Example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3678709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3678709"/>
            <a:ext cx="83869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5: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92680" y="1543526"/>
          <a:ext cx="74066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26736849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405579" y="4072605"/>
          <a:ext cx="7385535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805992768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578283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392680" y="4481343"/>
          <a:ext cx="74066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68786828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0788748" y="1013263"/>
                <a:ext cx="1188720" cy="457200"/>
              </a:xfrm>
              <a:prstGeom prst="roundRect">
                <a:avLst/>
              </a:pr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 dirty="0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748" y="1013263"/>
                <a:ext cx="1188720" cy="4572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533400" y="933158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933158"/>
            <a:ext cx="83869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4:</a:t>
            </a:r>
            <a:endParaRPr lang="en-US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403233" y="1130113"/>
          <a:ext cx="7385535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805992768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578283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Line 1042"/>
          <p:cNvSpPr>
            <a:spLocks noChangeShapeType="1"/>
          </p:cNvSpPr>
          <p:nvPr/>
        </p:nvSpPr>
        <p:spPr bwMode="auto">
          <a:xfrm>
            <a:off x="3625110" y="2449846"/>
            <a:ext cx="0" cy="635000"/>
          </a:xfrm>
          <a:prstGeom prst="line">
            <a:avLst/>
          </a:prstGeom>
          <a:noFill/>
          <a:ln w="38100">
            <a:solidFill>
              <a:srgbClr val="AD1457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89074" y="3069772"/>
            <a:ext cx="666206" cy="41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1043"/>
          <p:cNvSpPr txBox="1">
            <a:spLocks noChangeArrowheads="1"/>
          </p:cNvSpPr>
          <p:nvPr/>
        </p:nvSpPr>
        <p:spPr bwMode="auto">
          <a:xfrm>
            <a:off x="2009001" y="3089707"/>
            <a:ext cx="3383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Find approximate midpoint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1043"/>
              <p:cNvSpPr txBox="1">
                <a:spLocks noChangeArrowheads="1"/>
              </p:cNvSpPr>
              <p:nvPr/>
            </p:nvSpPr>
            <p:spPr bwMode="auto">
              <a:xfrm>
                <a:off x="2209288" y="6021976"/>
                <a:ext cx="3573927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altLang="en-US" sz="2400" dirty="0"/>
                  <a:t> &gt; value of midpoint? </a:t>
                </a:r>
                <a:r>
                  <a:rPr lang="en-US" altLang="en-US" sz="2400" b="1" dirty="0">
                    <a:solidFill>
                      <a:srgbClr val="AD1457"/>
                    </a:solidFill>
                  </a:rPr>
                  <a:t>YES.</a:t>
                </a:r>
              </a:p>
            </p:txBody>
          </p:sp>
        </mc:Choice>
        <mc:Fallback xmlns="">
          <p:sp>
            <p:nvSpPr>
              <p:cNvPr id="21" name="Text Box 1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288" y="6021976"/>
                <a:ext cx="3573927" cy="461665"/>
              </a:xfrm>
              <a:prstGeom prst="rect">
                <a:avLst/>
              </a:prstGeom>
              <a:blipFill>
                <a:blip r:embed="rId3"/>
                <a:stretch>
                  <a:fillRect l="-341" t="-9211" r="-681" b="-3026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ine 1042"/>
          <p:cNvSpPr>
            <a:spLocks noChangeShapeType="1"/>
          </p:cNvSpPr>
          <p:nvPr/>
        </p:nvSpPr>
        <p:spPr bwMode="auto">
          <a:xfrm>
            <a:off x="3600989" y="5366585"/>
            <a:ext cx="0" cy="566738"/>
          </a:xfrm>
          <a:prstGeom prst="line">
            <a:avLst/>
          </a:prstGeom>
          <a:noFill/>
          <a:ln w="38100">
            <a:solidFill>
              <a:srgbClr val="AD1457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24845" y="6043749"/>
            <a:ext cx="666206" cy="41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9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6" grpId="0" animBg="1"/>
      <p:bldP spid="20" grpId="0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Example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3678709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3678709"/>
            <a:ext cx="83869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7: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92680" y="1543526"/>
          <a:ext cx="74066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26736849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405579" y="4072605"/>
          <a:ext cx="7385535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805992768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578283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392680" y="4481343"/>
          <a:ext cx="74066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68786828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0788748" y="1013263"/>
                <a:ext cx="1188720" cy="457200"/>
              </a:xfrm>
              <a:prstGeom prst="roundRect">
                <a:avLst/>
              </a:pr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 dirty="0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748" y="1013263"/>
                <a:ext cx="1188720" cy="4572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533400" y="933158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933158"/>
            <a:ext cx="83869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6:</a:t>
            </a:r>
            <a:endParaRPr lang="en-US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403233" y="1130113"/>
          <a:ext cx="7385535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805992768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578283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289074" y="3069772"/>
            <a:ext cx="666206" cy="41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ne 1042"/>
          <p:cNvSpPr>
            <a:spLocks noChangeShapeType="1"/>
          </p:cNvSpPr>
          <p:nvPr/>
        </p:nvSpPr>
        <p:spPr bwMode="auto">
          <a:xfrm>
            <a:off x="4437011" y="5353522"/>
            <a:ext cx="0" cy="566738"/>
          </a:xfrm>
          <a:prstGeom prst="line">
            <a:avLst/>
          </a:prstGeom>
          <a:noFill/>
          <a:ln w="38100">
            <a:solidFill>
              <a:srgbClr val="AD1457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24845" y="6043749"/>
            <a:ext cx="666206" cy="41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044"/>
              <p:cNvSpPr txBox="1">
                <a:spLocks noChangeArrowheads="1"/>
              </p:cNvSpPr>
              <p:nvPr/>
            </p:nvSpPr>
            <p:spPr bwMode="auto">
              <a:xfrm>
                <a:off x="2343403" y="2738845"/>
                <a:ext cx="530352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dirty="0"/>
                  <a:t>Search for the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2400" dirty="0"/>
                  <a:t> in the area after midpoint.</a:t>
                </a:r>
              </a:p>
              <a:p>
                <a:pPr algn="ctr"/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18" name="Text Box 10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3403" y="2738845"/>
                <a:ext cx="5303520" cy="457200"/>
              </a:xfrm>
              <a:prstGeom prst="rect">
                <a:avLst/>
              </a:prstGeom>
              <a:blipFill>
                <a:blip r:embed="rId3"/>
                <a:stretch>
                  <a:fillRect l="-1724" t="-9333" r="-1839" b="-3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utoShape 1045"/>
          <p:cNvSpPr>
            <a:spLocks/>
          </p:cNvSpPr>
          <p:nvPr/>
        </p:nvSpPr>
        <p:spPr bwMode="auto">
          <a:xfrm rot="16200000">
            <a:off x="4734197" y="1690551"/>
            <a:ext cx="248194" cy="1674223"/>
          </a:xfrm>
          <a:prstGeom prst="leftBrace">
            <a:avLst>
              <a:gd name="adj1" fmla="val 14286"/>
              <a:gd name="adj2" fmla="val 51429"/>
            </a:avLst>
          </a:prstGeom>
          <a:noFill/>
          <a:ln w="38100">
            <a:solidFill>
              <a:srgbClr val="AD145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045"/>
              <p:cNvSpPr txBox="1">
                <a:spLocks noChangeArrowheads="1"/>
              </p:cNvSpPr>
              <p:nvPr/>
            </p:nvSpPr>
            <p:spPr bwMode="auto">
              <a:xfrm>
                <a:off x="2766332" y="5873931"/>
                <a:ext cx="3644716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/>
                  <a:t>Find approximate midpoint.</a:t>
                </a:r>
              </a:p>
              <a:p>
                <a:r>
                  <a:rPr lang="en-US" alt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2400" dirty="0"/>
                  <a:t> = midpoint value?  </a:t>
                </a:r>
                <a:r>
                  <a:rPr lang="en-US" altLang="en-US" sz="2400" b="1" dirty="0">
                    <a:solidFill>
                      <a:srgbClr val="AD1457"/>
                    </a:solidFill>
                  </a:rPr>
                  <a:t>YES.</a:t>
                </a:r>
              </a:p>
            </p:txBody>
          </p:sp>
        </mc:Choice>
        <mc:Fallback xmlns="">
          <p:sp>
            <p:nvSpPr>
              <p:cNvPr id="24" name="Text Box 10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6332" y="5873931"/>
                <a:ext cx="3644716" cy="830997"/>
              </a:xfrm>
              <a:prstGeom prst="rect">
                <a:avLst/>
              </a:prstGeom>
              <a:blipFill>
                <a:blip r:embed="rId4"/>
                <a:stretch>
                  <a:fillRect l="-2676" t="-5147" b="-169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5556068" y="6248400"/>
            <a:ext cx="666206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8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2" grpId="0" animBg="1"/>
      <p:bldP spid="18" grpId="0"/>
      <p:bldP spid="19" grpId="0" animBg="1"/>
      <p:bldP spid="24" grpId="0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Binary search technique can be applied on </a:t>
            </a:r>
            <a:r>
              <a:rPr lang="en-IN" sz="2400" b="1" dirty="0">
                <a:solidFill>
                  <a:srgbClr val="C00000"/>
                </a:solidFill>
              </a:rPr>
              <a:t>Sorted List </a:t>
            </a:r>
            <a:r>
              <a:rPr lang="en-IN" sz="2400" dirty="0"/>
              <a:t>only and is very efficient.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It is used to find the location of a given element in a list.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If we are on the internet, information is very wide. So, linear searching is not possible to find out information about some records or files.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>
                <a:solidFill>
                  <a:srgbClr val="C00000"/>
                </a:solidFill>
              </a:rPr>
              <a:t>Linear search</a:t>
            </a:r>
            <a:r>
              <a:rPr lang="en-IN" sz="2400" dirty="0"/>
              <a:t> </a:t>
            </a:r>
            <a:r>
              <a:rPr lang="en-IN" sz="2400" b="1" dirty="0"/>
              <a:t>will</a:t>
            </a:r>
            <a:r>
              <a:rPr lang="en-IN" sz="2400" dirty="0"/>
              <a:t> </a:t>
            </a:r>
            <a:r>
              <a:rPr lang="en-IN" sz="2400" b="1" dirty="0"/>
              <a:t>take more time </a:t>
            </a:r>
            <a:r>
              <a:rPr lang="en-IN" sz="2400" dirty="0"/>
              <a:t>because searching sequentially one by one.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So, this technique works efficiently.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2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320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spcBef>
                <a:spcPts val="1000"/>
              </a:spcBef>
              <a:buNone/>
            </a:pPr>
            <a:r>
              <a:rPr lang="en-IN" sz="2400" b="1" dirty="0"/>
              <a:t>Steps to Perform Binary Search: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Let, </a:t>
            </a:r>
            <a:r>
              <a:rPr lang="en-IN" sz="2400" b="1" dirty="0">
                <a:solidFill>
                  <a:srgbClr val="C00000"/>
                </a:solidFill>
              </a:rPr>
              <a:t>low</a:t>
            </a:r>
            <a:r>
              <a:rPr lang="en-IN" sz="2400" dirty="0"/>
              <a:t> represent lower and </a:t>
            </a:r>
            <a:r>
              <a:rPr lang="en-IN" sz="2400" b="1" dirty="0">
                <a:solidFill>
                  <a:srgbClr val="C00000"/>
                </a:solidFill>
              </a:rPr>
              <a:t>high</a:t>
            </a:r>
            <a:r>
              <a:rPr lang="en-IN" sz="2400" dirty="0"/>
              <a:t> represent the upper limit of the list. </a:t>
            </a:r>
            <a:r>
              <a:rPr lang="en-IN" sz="2400" b="1" dirty="0">
                <a:solidFill>
                  <a:srgbClr val="C00000"/>
                </a:solidFill>
              </a:rPr>
              <a:t>Mid</a:t>
            </a:r>
            <a:r>
              <a:rPr lang="en-IN" sz="2400" dirty="0"/>
              <a:t> is the average of </a:t>
            </a:r>
            <a:r>
              <a:rPr lang="en-IN" sz="2400" b="1" dirty="0"/>
              <a:t>low and high</a:t>
            </a:r>
            <a:r>
              <a:rPr lang="en-IN" sz="2400" dirty="0"/>
              <a:t>.</a:t>
            </a:r>
          </a:p>
          <a:p>
            <a:pPr marL="265113" lvl="1" indent="-265113" algn="ctr">
              <a:spcBef>
                <a:spcPts val="1000"/>
              </a:spcBef>
              <a:buNone/>
            </a:pPr>
            <a:r>
              <a:rPr lang="en-IN" sz="2400" b="1" dirty="0">
                <a:solidFill>
                  <a:srgbClr val="C00000"/>
                </a:solidFill>
              </a:rPr>
              <a:t>mid = (</a:t>
            </a:r>
            <a:r>
              <a:rPr lang="en-IN" sz="2400" b="1" dirty="0" err="1">
                <a:solidFill>
                  <a:srgbClr val="C00000"/>
                </a:solidFill>
              </a:rPr>
              <a:t>low+high</a:t>
            </a:r>
            <a:r>
              <a:rPr lang="en-IN" sz="2400" b="1" dirty="0">
                <a:solidFill>
                  <a:srgbClr val="C00000"/>
                </a:solidFill>
              </a:rPr>
              <a:t>)/2 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Compare the middle element with the value to be searched, if the value of </a:t>
            </a:r>
            <a:r>
              <a:rPr lang="en-IN" sz="2400" b="1" dirty="0"/>
              <a:t>the middle element </a:t>
            </a:r>
            <a:r>
              <a:rPr lang="en-IN" sz="2400" dirty="0">
                <a:solidFill>
                  <a:srgbClr val="1D6FA9"/>
                </a:solidFill>
              </a:rPr>
              <a:t>is greater than </a:t>
            </a:r>
            <a:r>
              <a:rPr lang="en-IN" sz="2400" dirty="0"/>
              <a:t>the</a:t>
            </a:r>
            <a:r>
              <a:rPr lang="en-IN" sz="2400" dirty="0">
                <a:solidFill>
                  <a:srgbClr val="1D6FA9"/>
                </a:solidFill>
              </a:rPr>
              <a:t> </a:t>
            </a:r>
            <a:r>
              <a:rPr lang="en-IN" sz="2400" dirty="0"/>
              <a:t>search value, then </a:t>
            </a:r>
            <a:r>
              <a:rPr lang="en-IN" sz="2400" b="1" dirty="0"/>
              <a:t>the value will exist in the </a:t>
            </a:r>
            <a:r>
              <a:rPr lang="en-IN" sz="2400" b="1" dirty="0">
                <a:solidFill>
                  <a:srgbClr val="C00000"/>
                </a:solidFill>
              </a:rPr>
              <a:t>lower half </a:t>
            </a:r>
            <a:r>
              <a:rPr lang="en-IN" sz="2400" b="1" dirty="0"/>
              <a:t>of the list</a:t>
            </a:r>
            <a:r>
              <a:rPr lang="en-IN" sz="2400" dirty="0"/>
              <a:t>, so take </a:t>
            </a:r>
            <a:r>
              <a:rPr lang="en-IN" sz="2400" b="1" dirty="0">
                <a:solidFill>
                  <a:srgbClr val="C00000"/>
                </a:solidFill>
              </a:rPr>
              <a:t>high = mid-1</a:t>
            </a:r>
            <a:r>
              <a:rPr lang="en-IN" sz="2400" b="1" dirty="0">
                <a:solidFill>
                  <a:schemeClr val="accent6"/>
                </a:solidFill>
              </a:rPr>
              <a:t> </a:t>
            </a:r>
            <a:r>
              <a:rPr lang="en-IN" sz="2400" dirty="0"/>
              <a:t>and find a new value of mid by using the given equation.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Otherwise, </a:t>
            </a:r>
            <a:r>
              <a:rPr lang="en-IN" sz="2400" b="1" dirty="0"/>
              <a:t>the value will exist in </a:t>
            </a:r>
            <a:r>
              <a:rPr lang="en-IN" sz="2400" b="1" dirty="0">
                <a:solidFill>
                  <a:srgbClr val="C00000"/>
                </a:solidFill>
              </a:rPr>
              <a:t>the upper half </a:t>
            </a:r>
            <a:r>
              <a:rPr lang="en-IN" sz="2400" b="1" dirty="0"/>
              <a:t>of the list</a:t>
            </a:r>
            <a:r>
              <a:rPr lang="en-IN" sz="2400" dirty="0"/>
              <a:t>, so take </a:t>
            </a:r>
            <a:r>
              <a:rPr lang="en-IN" sz="2400" b="1" dirty="0">
                <a:solidFill>
                  <a:srgbClr val="C00000"/>
                </a:solidFill>
              </a:rPr>
              <a:t>low = mid+1 </a:t>
            </a:r>
            <a:r>
              <a:rPr lang="en-IN" sz="2400" dirty="0"/>
              <a:t>and find a new value of mid by using the given equation.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This process continues until the entire list is completed or the value is searched.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b="1" dirty="0"/>
              <a:t>If the list is unsorted, list must be sorted first before applying binary searching technique.</a:t>
            </a:r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2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9627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Binary Search algorithm works as below for search value, </a:t>
            </a:r>
            <a:r>
              <a:rPr lang="en-IN" sz="2400" b="1" dirty="0">
                <a:solidFill>
                  <a:srgbClr val="C00000"/>
                </a:solidFill>
              </a:rPr>
              <a:t>X=30</a:t>
            </a:r>
            <a:r>
              <a:rPr lang="en-IN" sz="2400" dirty="0"/>
              <a:t>.</a:t>
            </a:r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2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5065570" y="2076728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67844" y="2529379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70119" y="2982030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58745" y="3421033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61020" y="3873684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94815" y="169232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Index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366" y="168094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List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10800000" flipV="1">
            <a:off x="6064143" y="2308744"/>
            <a:ext cx="393511" cy="38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543252" y="2540755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543253" y="2991131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545527" y="3430134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545528" y="3880510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543252" y="4314968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545526" y="4781267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545527" y="5231643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547801" y="5670646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547802" y="6121022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067844" y="4344531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070118" y="4797182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072393" y="5249833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061019" y="5688836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063294" y="6141487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457668" y="2053984"/>
            <a:ext cx="122602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List[low]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rot="10800000" flipV="1">
            <a:off x="6080066" y="6337108"/>
            <a:ext cx="393511" cy="38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6459943" y="6095996"/>
            <a:ext cx="122602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List[high]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930186" y="2179121"/>
            <a:ext cx="272500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C00000"/>
                </a:solidFill>
              </a:rPr>
              <a:t>mid = (</a:t>
            </a:r>
            <a:r>
              <a:rPr lang="en-US" sz="2000" b="1" dirty="0" err="1">
                <a:solidFill>
                  <a:srgbClr val="C00000"/>
                </a:solidFill>
              </a:rPr>
              <a:t>low+high</a:t>
            </a:r>
            <a:r>
              <a:rPr lang="en-US" sz="2000" b="1" dirty="0">
                <a:solidFill>
                  <a:srgbClr val="C00000"/>
                </a:solidFill>
              </a:rPr>
              <a:t>)/2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8932461" y="2631772"/>
            <a:ext cx="2260978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mid = (0+9)/2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32461" y="3041205"/>
            <a:ext cx="2260978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mid =  4.5 = 4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34736" y="3452912"/>
            <a:ext cx="2624917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List[mid] = List[4] = 40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 rot="10800000" flipV="1">
            <a:off x="6066418" y="4112523"/>
            <a:ext cx="393511" cy="38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6459943" y="3857763"/>
            <a:ext cx="122602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List[mid]</a:t>
            </a:r>
          </a:p>
        </p:txBody>
      </p:sp>
      <p:sp>
        <p:nvSpPr>
          <p:cNvPr id="125" name="Left Bracket 124"/>
          <p:cNvSpPr/>
          <p:nvPr/>
        </p:nvSpPr>
        <p:spPr>
          <a:xfrm>
            <a:off x="5145206" y="2115400"/>
            <a:ext cx="150125" cy="1733266"/>
          </a:xfrm>
          <a:prstGeom prst="leftBracket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Left Bracket 125"/>
          <p:cNvSpPr/>
          <p:nvPr/>
        </p:nvSpPr>
        <p:spPr>
          <a:xfrm>
            <a:off x="5145206" y="4355907"/>
            <a:ext cx="152399" cy="2195018"/>
          </a:xfrm>
          <a:prstGeom prst="leftBracket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589361" y="2804611"/>
            <a:ext cx="1407997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Lower Half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564341" y="5277130"/>
            <a:ext cx="1407997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Upper Half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266970" y="3673518"/>
            <a:ext cx="353704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List[mid] = List[4] = 40 ≠ X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269242" y="4057934"/>
            <a:ext cx="353704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X &lt; List[mid], So high = mid-1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 rot="10800000" flipV="1">
            <a:off x="6055046" y="3664421"/>
            <a:ext cx="393511" cy="38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434923" y="3423309"/>
            <a:ext cx="122602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List[high]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8948379" y="3944197"/>
            <a:ext cx="2597626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mid = (0+3)/2 = 1.5 = 1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8964303" y="4342257"/>
            <a:ext cx="2624917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List[mid] = List[1] = 22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 rot="10800000" flipV="1">
            <a:off x="6055044" y="2763670"/>
            <a:ext cx="393511" cy="38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448569" y="2508910"/>
            <a:ext cx="122602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List[mid]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5545520" y="2529385"/>
            <a:ext cx="464024" cy="450376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382140" y="2065357"/>
            <a:ext cx="353704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List[mid] = List[1] = 22 ≠ X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84412" y="2449773"/>
            <a:ext cx="353704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X &gt; List[mid], So low = mid+1</a:t>
            </a:r>
          </a:p>
        </p:txBody>
      </p:sp>
      <p:sp>
        <p:nvSpPr>
          <p:cNvPr id="152" name="Left Bracket 151"/>
          <p:cNvSpPr/>
          <p:nvPr/>
        </p:nvSpPr>
        <p:spPr>
          <a:xfrm>
            <a:off x="5090618" y="2144970"/>
            <a:ext cx="152400" cy="338922"/>
          </a:xfrm>
          <a:prstGeom prst="leftBracket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Left Bracket 152"/>
          <p:cNvSpPr/>
          <p:nvPr/>
        </p:nvSpPr>
        <p:spPr>
          <a:xfrm>
            <a:off x="5090617" y="3020701"/>
            <a:ext cx="127379" cy="827968"/>
          </a:xfrm>
          <a:prstGeom prst="leftBracket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755409" y="2028962"/>
            <a:ext cx="1407997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Lower Half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3648506" y="3177649"/>
            <a:ext cx="1407997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Upper Half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9032540" y="4819929"/>
            <a:ext cx="2597626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mid = (2+3)/2 = 2.5 = 2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9048464" y="5217989"/>
            <a:ext cx="2624917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List[mid] = List[2] = 30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 rot="10800000" flipV="1">
            <a:off x="6041397" y="3200397"/>
            <a:ext cx="393511" cy="38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7431209" y="2972934"/>
            <a:ext cx="122602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List[mid]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204719" y="3035690"/>
            <a:ext cx="353704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List[mid] = List[2] = 30 = X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8871044" y="2688609"/>
            <a:ext cx="2797791" cy="1187355"/>
          </a:xfrm>
          <a:prstGeom prst="round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ounded Rectangle 161"/>
          <p:cNvSpPr/>
          <p:nvPr/>
        </p:nvSpPr>
        <p:spPr>
          <a:xfrm>
            <a:off x="8873317" y="3973793"/>
            <a:ext cx="2836462" cy="816571"/>
          </a:xfrm>
          <a:prstGeom prst="round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ounded Rectangle 162"/>
          <p:cNvSpPr/>
          <p:nvPr/>
        </p:nvSpPr>
        <p:spPr>
          <a:xfrm>
            <a:off x="8875592" y="4904115"/>
            <a:ext cx="2847835" cy="816571"/>
          </a:xfrm>
          <a:prstGeom prst="round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6391704" y="2957011"/>
            <a:ext cx="122602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List[low]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179694" y="3043451"/>
            <a:ext cx="3136712" cy="436728"/>
          </a:xfrm>
          <a:prstGeom prst="round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543235" y="3878240"/>
            <a:ext cx="464024" cy="450376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536415" y="2984309"/>
            <a:ext cx="464024" cy="45037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5547802" y="2081280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6187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37" grpId="0"/>
      <p:bldP spid="38" grpId="0"/>
      <p:bldP spid="112" grpId="0" animBg="1"/>
      <p:bldP spid="113" grpId="0" animBg="1"/>
      <p:bldP spid="114" grpId="0" animBg="1"/>
      <p:bldP spid="115" grpId="0" animBg="1"/>
      <p:bldP spid="83" grpId="0" animBg="1"/>
      <p:bldP spid="84" grpId="0" animBg="1"/>
      <p:bldP spid="85" grpId="0" animBg="1"/>
      <p:bldP spid="86" grpId="0" animBg="1"/>
      <p:bldP spid="96" grpId="0" animBg="1"/>
      <p:bldP spid="99" grpId="0"/>
      <p:bldP spid="100" grpId="0"/>
      <p:bldP spid="101" grpId="0"/>
      <p:bldP spid="102" grpId="0"/>
      <p:bldP spid="103" grpId="0"/>
      <p:bldP spid="107" grpId="0"/>
      <p:bldP spid="107" grpId="1"/>
      <p:bldP spid="109" grpId="0"/>
      <p:bldP spid="109" grpId="1"/>
      <p:bldP spid="110" grpId="0"/>
      <p:bldP spid="111" grpId="0"/>
      <p:bldP spid="121" grpId="0"/>
      <p:bldP spid="122" grpId="0"/>
      <p:bldP spid="124" grpId="0"/>
      <p:bldP spid="124" grpId="1"/>
      <p:bldP spid="125" grpId="0" animBg="1"/>
      <p:bldP spid="125" grpId="1" animBg="1"/>
      <p:bldP spid="126" grpId="0" animBg="1"/>
      <p:bldP spid="126" grpId="1" animBg="1"/>
      <p:bldP spid="132" grpId="0"/>
      <p:bldP spid="132" grpId="1"/>
      <p:bldP spid="133" grpId="0"/>
      <p:bldP spid="133" grpId="1"/>
      <p:bldP spid="134" grpId="0"/>
      <p:bldP spid="135" grpId="0"/>
      <p:bldP spid="144" grpId="0"/>
      <p:bldP spid="146" grpId="0"/>
      <p:bldP spid="148" grpId="0"/>
      <p:bldP spid="148" grpId="1"/>
      <p:bldP spid="149" grpId="0" animBg="1"/>
      <p:bldP spid="150" grpId="0"/>
      <p:bldP spid="151" grpId="0"/>
      <p:bldP spid="152" grpId="0" animBg="1"/>
      <p:bldP spid="153" grpId="0" animBg="1"/>
      <p:bldP spid="154" grpId="0"/>
      <p:bldP spid="155" grpId="0"/>
      <p:bldP spid="156" grpId="0"/>
      <p:bldP spid="157" grpId="0"/>
      <p:bldP spid="159" grpId="0"/>
      <p:bldP spid="160" grpId="0"/>
      <p:bldP spid="161" grpId="0" animBg="1"/>
      <p:bldP spid="162" grpId="0" animBg="1"/>
      <p:bldP spid="163" grpId="0" animBg="1"/>
      <p:bldP spid="165" grpId="0"/>
      <p:bldP spid="167" grpId="0" animBg="1"/>
      <p:bldP spid="55" grpId="0" animBg="1"/>
      <p:bldP spid="56" grpId="0" animBg="1"/>
      <p:bldP spid="1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Algorithm: BINARY_SEARCH (List, N, X)</a:t>
            </a:r>
          </a:p>
          <a:p>
            <a:pPr marL="0" indent="0">
              <a:buNone/>
            </a:pPr>
            <a:r>
              <a:rPr lang="en-IN" b="1" dirty="0"/>
              <a:t>Step 1:</a:t>
            </a:r>
            <a:r>
              <a:rPr lang="en-IN" dirty="0"/>
              <a:t>[initialization]</a:t>
            </a:r>
          </a:p>
          <a:p>
            <a:pPr marL="874800" lvl="2" indent="0">
              <a:buNone/>
            </a:pPr>
            <a:r>
              <a:rPr lang="en-IN" sz="2400" dirty="0">
                <a:solidFill>
                  <a:srgbClr val="1D6FA9"/>
                </a:solidFill>
              </a:rPr>
              <a:t>low ← 0</a:t>
            </a:r>
            <a:r>
              <a:rPr lang="en-IN" sz="2400" dirty="0"/>
              <a:t>,  </a:t>
            </a:r>
            <a:r>
              <a:rPr lang="en-IN" sz="2400" dirty="0">
                <a:solidFill>
                  <a:srgbClr val="1D6FA9"/>
                </a:solidFill>
              </a:rPr>
              <a:t>high ← N-1</a:t>
            </a:r>
            <a:r>
              <a:rPr lang="en-IN" sz="2400" dirty="0"/>
              <a:t>, flag ← </a:t>
            </a:r>
            <a:r>
              <a:rPr lang="en-IN" sz="2400" dirty="0" smtClean="0"/>
              <a:t>0</a:t>
            </a:r>
            <a:endParaRPr lang="en-IN" sz="2400" dirty="0"/>
          </a:p>
          <a:p>
            <a:pPr marL="0" indent="0">
              <a:buNone/>
            </a:pPr>
            <a:r>
              <a:rPr lang="en-IN" b="1" dirty="0"/>
              <a:t>Step 2:</a:t>
            </a:r>
            <a:r>
              <a:rPr lang="en-IN" dirty="0"/>
              <a:t>[Perform search]</a:t>
            </a:r>
          </a:p>
          <a:p>
            <a:pPr marL="874800" indent="0">
              <a:buNone/>
            </a:pPr>
            <a:r>
              <a:rPr lang="en-IN" dirty="0"/>
              <a:t>Repeat thru </a:t>
            </a:r>
            <a:r>
              <a:rPr lang="en-IN" b="1" dirty="0"/>
              <a:t>step 4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while</a:t>
            </a:r>
            <a:r>
              <a:rPr lang="en-IN" b="1" dirty="0"/>
              <a:t>(</a:t>
            </a:r>
            <a:r>
              <a:rPr lang="en-IN" b="1" dirty="0">
                <a:solidFill>
                  <a:srgbClr val="1D6FA9"/>
                </a:solidFill>
              </a:rPr>
              <a:t>low &lt;= high</a:t>
            </a:r>
            <a:r>
              <a:rPr lang="en-IN" b="1" dirty="0"/>
              <a:t>)</a:t>
            </a:r>
          </a:p>
          <a:p>
            <a:pPr marL="0" indent="0">
              <a:buNone/>
            </a:pPr>
            <a:r>
              <a:rPr lang="en-IN" b="1" dirty="0"/>
              <a:t>Step 3:</a:t>
            </a:r>
            <a:r>
              <a:rPr lang="en-IN" dirty="0"/>
              <a:t>[Calculate mid]</a:t>
            </a:r>
          </a:p>
          <a:p>
            <a:pPr marL="874800" indent="0">
              <a:buNone/>
            </a:pPr>
            <a:r>
              <a:rPr lang="en-IN" dirty="0">
                <a:solidFill>
                  <a:srgbClr val="C00000"/>
                </a:solidFill>
              </a:rPr>
              <a:t>mid ← (</a:t>
            </a:r>
            <a:r>
              <a:rPr lang="en-IN" dirty="0" err="1">
                <a:solidFill>
                  <a:srgbClr val="C00000"/>
                </a:solidFill>
              </a:rPr>
              <a:t>low+high</a:t>
            </a:r>
            <a:r>
              <a:rPr lang="en-IN" dirty="0">
                <a:solidFill>
                  <a:srgbClr val="C00000"/>
                </a:solidFill>
              </a:rPr>
              <a:t>)/2</a:t>
            </a:r>
          </a:p>
          <a:p>
            <a:pPr marL="0" indent="0">
              <a:buNone/>
            </a:pPr>
            <a:r>
              <a:rPr lang="en-IN" b="1" dirty="0"/>
              <a:t>Step 4:</a:t>
            </a:r>
            <a:r>
              <a:rPr lang="en-IN" dirty="0"/>
              <a:t>[Compare middle element with value to be search]</a:t>
            </a:r>
          </a:p>
          <a:p>
            <a:pPr marL="874800" indent="0">
              <a:buNone/>
            </a:pPr>
            <a:r>
              <a:rPr lang="en-IN" dirty="0">
                <a:solidFill>
                  <a:srgbClr val="C00000"/>
                </a:solidFill>
              </a:rPr>
              <a:t>if</a:t>
            </a:r>
            <a:r>
              <a:rPr lang="en-IN" dirty="0"/>
              <a:t>(</a:t>
            </a:r>
            <a:r>
              <a:rPr lang="en-IN" dirty="0">
                <a:solidFill>
                  <a:srgbClr val="1D6FA9"/>
                </a:solidFill>
              </a:rPr>
              <a:t>X &lt; List[mid]</a:t>
            </a:r>
            <a:r>
              <a:rPr lang="en-IN" dirty="0"/>
              <a:t>) then</a:t>
            </a:r>
          </a:p>
          <a:p>
            <a:pPr marL="1419312" lvl="1" indent="0">
              <a:buNone/>
            </a:pPr>
            <a:r>
              <a:rPr lang="en-IN" sz="2400" b="1" dirty="0"/>
              <a:t>high</a:t>
            </a:r>
            <a:r>
              <a:rPr lang="en-IN" sz="2400" dirty="0"/>
              <a:t> ← mid-1</a:t>
            </a:r>
          </a:p>
          <a:p>
            <a:pPr marL="874800" indent="0">
              <a:buNone/>
            </a:pPr>
            <a:r>
              <a:rPr lang="en-IN" dirty="0">
                <a:solidFill>
                  <a:srgbClr val="C00000"/>
                </a:solidFill>
              </a:rPr>
              <a:t>else if</a:t>
            </a:r>
            <a:r>
              <a:rPr lang="en-IN" dirty="0"/>
              <a:t>(</a:t>
            </a:r>
            <a:r>
              <a:rPr lang="en-IN" dirty="0">
                <a:solidFill>
                  <a:srgbClr val="1D6FA9"/>
                </a:solidFill>
              </a:rPr>
              <a:t>X &gt; List[mid]</a:t>
            </a:r>
            <a:r>
              <a:rPr lang="en-IN" dirty="0"/>
              <a:t>) then</a:t>
            </a:r>
          </a:p>
          <a:p>
            <a:pPr marL="1419312" lvl="1" indent="0">
              <a:buNone/>
            </a:pPr>
            <a:r>
              <a:rPr lang="en-IN" sz="2400" b="1" dirty="0"/>
              <a:t>low</a:t>
            </a:r>
            <a:r>
              <a:rPr lang="en-IN" sz="2400" dirty="0"/>
              <a:t> ← mid+1</a:t>
            </a:r>
          </a:p>
          <a:p>
            <a:pPr marL="265113" lvl="1" indent="-265113">
              <a:spcBef>
                <a:spcPts val="1000"/>
              </a:spcBef>
              <a:buNone/>
            </a:pPr>
            <a:endParaRPr lang="en-IN" sz="22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BA7A3-72A4-2646-B724-A5A13B01DBCA}"/>
              </a:ext>
            </a:extLst>
          </p:cNvPr>
          <p:cNvSpPr txBox="1"/>
          <p:nvPr/>
        </p:nvSpPr>
        <p:spPr>
          <a:xfrm>
            <a:off x="7004949" y="1283211"/>
            <a:ext cx="530978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en-IN" sz="2400" dirty="0">
                <a:solidFill>
                  <a:srgbClr val="C00000"/>
                </a:solidFill>
              </a:rPr>
              <a:t>else if</a:t>
            </a:r>
            <a:r>
              <a:rPr lang="en-IN" sz="2400" dirty="0"/>
              <a:t>(</a:t>
            </a:r>
            <a:r>
              <a:rPr lang="en-IN" sz="2400" dirty="0">
                <a:solidFill>
                  <a:srgbClr val="1D6FA9"/>
                </a:solidFill>
              </a:rPr>
              <a:t>X = List[mid]</a:t>
            </a:r>
            <a:r>
              <a:rPr lang="en-IN" sz="2400" dirty="0"/>
              <a:t>)</a:t>
            </a:r>
          </a:p>
          <a:p>
            <a:pPr lvl="3"/>
            <a:r>
              <a:rPr lang="en-IN" sz="2400" dirty="0"/>
              <a:t>write(“search is successful”)</a:t>
            </a:r>
          </a:p>
          <a:p>
            <a:pPr lvl="3"/>
            <a:r>
              <a:rPr lang="en-IN" sz="2400" dirty="0"/>
              <a:t>write(“Element no.: mid+1”)</a:t>
            </a:r>
          </a:p>
          <a:p>
            <a:pPr lvl="3"/>
            <a:r>
              <a:rPr lang="en-IN" sz="2400" dirty="0">
                <a:solidFill>
                  <a:srgbClr val="C00000"/>
                </a:solidFill>
              </a:rPr>
              <a:t>flag ← </a:t>
            </a:r>
            <a:r>
              <a:rPr lang="en-IN" sz="2400" dirty="0" smtClean="0">
                <a:solidFill>
                  <a:srgbClr val="C00000"/>
                </a:solidFill>
              </a:rPr>
              <a:t>1</a:t>
            </a:r>
            <a:endParaRPr lang="en-IN" sz="2400" dirty="0">
              <a:solidFill>
                <a:srgbClr val="C00000"/>
              </a:solidFill>
            </a:endParaRPr>
          </a:p>
          <a:p>
            <a:pPr lvl="3"/>
            <a:r>
              <a:rPr lang="en-IN" sz="2400" dirty="0"/>
              <a:t>Exit</a:t>
            </a:r>
          </a:p>
          <a:p>
            <a:r>
              <a:rPr lang="en-IN" sz="2400" b="1" dirty="0"/>
              <a:t>Step 5:</a:t>
            </a:r>
            <a:r>
              <a:rPr lang="en-IN" sz="2400" dirty="0"/>
              <a:t>[Check search successful or not]</a:t>
            </a:r>
          </a:p>
          <a:p>
            <a:pPr marL="874800"/>
            <a:r>
              <a:rPr lang="en-IN" sz="2400" dirty="0">
                <a:solidFill>
                  <a:srgbClr val="C00000"/>
                </a:solidFill>
              </a:rPr>
              <a:t>if</a:t>
            </a:r>
            <a:r>
              <a:rPr lang="en-IN" sz="2400" dirty="0"/>
              <a:t>(</a:t>
            </a:r>
            <a:r>
              <a:rPr lang="en-IN" sz="2400" dirty="0">
                <a:solidFill>
                  <a:srgbClr val="1D6FA9"/>
                </a:solidFill>
              </a:rPr>
              <a:t>flag = </a:t>
            </a:r>
            <a:r>
              <a:rPr lang="en-IN" sz="2400" dirty="0" smtClean="0">
                <a:solidFill>
                  <a:srgbClr val="1D6FA9"/>
                </a:solidFill>
              </a:rPr>
              <a:t>0</a:t>
            </a:r>
            <a:r>
              <a:rPr lang="en-IN" sz="2400" dirty="0" smtClean="0"/>
              <a:t>) </a:t>
            </a:r>
            <a:r>
              <a:rPr lang="en-IN" sz="2400" dirty="0"/>
              <a:t>then</a:t>
            </a:r>
          </a:p>
          <a:p>
            <a:pPr marL="1332000" lvl="1"/>
            <a:r>
              <a:rPr lang="en-IN" sz="2400" dirty="0"/>
              <a:t>write(“search is unsuccessful”)</a:t>
            </a:r>
          </a:p>
          <a:p>
            <a:r>
              <a:rPr lang="en-IN" sz="2400" b="1" dirty="0"/>
              <a:t>Step 6:</a:t>
            </a:r>
            <a:r>
              <a:rPr lang="en-IN" sz="2400" dirty="0"/>
              <a:t>[Finished]</a:t>
            </a:r>
          </a:p>
          <a:p>
            <a:pPr marL="874800"/>
            <a:r>
              <a:rPr lang="en-IN" sz="2400" dirty="0"/>
              <a:t>Exit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2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–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Write Binary Search algorithm and Demonstrate </a:t>
                </a:r>
                <a:r>
                  <a:rPr lang="en-US" dirty="0" smtClean="0"/>
                  <a:t>binary search algorithm </a:t>
                </a:r>
                <a:r>
                  <a:rPr lang="en-US" dirty="0" smtClean="0"/>
                  <a:t>to </a:t>
                </a:r>
                <a:r>
                  <a:rPr lang="en-US" dirty="0" smtClean="0"/>
                  <a:t>find the element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following array.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2, 5, 8, 12, 16, 23, 38, 56, 72, 91</m:t>
                      </m:r>
                    </m:oMath>
                  </m:oMathPara>
                </a14:m>
                <a:endParaRPr lang="en-US" sz="2800" dirty="0">
                  <a:solidFill>
                    <a:srgbClr val="0066FF"/>
                  </a:solidFill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dirty="0" smtClean="0"/>
                  <a:t>Demonstrate </a:t>
                </a:r>
                <a:r>
                  <a:rPr lang="en-US" dirty="0"/>
                  <a:t>binary search algorithm and find the element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𝟑𝟏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following array.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10, 15, 18, 26, 27, 31, 38, 45, 59</m:t>
                      </m:r>
                    </m:oMath>
                  </m:oMathPara>
                </a14:m>
                <a:endParaRPr lang="en-US" sz="2800" dirty="0" smtClean="0">
                  <a:solidFill>
                    <a:srgbClr val="0066FF"/>
                  </a:solidFill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Demonstrate binary search algorithm and find the element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dirty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𝟐𝟒</m:t>
                    </m:r>
                    <m:r>
                      <a:rPr lang="en-US" b="1" i="1" dirty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following array.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28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28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5, 18, 2</m:t>
                      </m:r>
                      <m:r>
                        <a:rPr lang="en-IN" sz="28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27, 3</m:t>
                      </m:r>
                      <m:r>
                        <a:rPr lang="en-IN" sz="28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3</m:t>
                      </m:r>
                      <m:r>
                        <a:rPr lang="en-IN" sz="28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8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45, </m:t>
                      </m:r>
                      <m:r>
                        <a:rPr lang="en-IN" sz="28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54</m:t>
                      </m:r>
                    </m:oMath>
                  </m:oMathPara>
                </a14:m>
                <a:endParaRPr lang="en-US" sz="2800" dirty="0">
                  <a:solidFill>
                    <a:srgbClr val="0066FF"/>
                  </a:solidFill>
                </a:endParaRPr>
              </a:p>
              <a:p>
                <a:pPr marL="0" indent="0" algn="ctr">
                  <a:buNone/>
                </a:pPr>
                <a:endParaRPr lang="en-US" sz="2800" dirty="0">
                  <a:solidFill>
                    <a:srgbClr val="0066FF"/>
                  </a:solidFill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8" t="-1620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37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of Searching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US" sz="2400" dirty="0">
                <a:solidFill>
                  <a:srgbClr val="C00000"/>
                </a:solidFill>
              </a:rPr>
              <a:t>Information Retrieval</a:t>
            </a:r>
            <a:r>
              <a:rPr lang="en-US" sz="2400" dirty="0"/>
              <a:t>: Searching enables quick and accurate retrieval of information from large datasets, facilitating efficient data access and reducing the </a:t>
            </a:r>
            <a:r>
              <a:rPr lang="en-US" sz="2400" dirty="0" smtClean="0"/>
              <a:t>time.</a:t>
            </a:r>
            <a:endParaRPr lang="en-US" sz="2400" dirty="0"/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US" sz="2400" dirty="0">
                <a:solidFill>
                  <a:srgbClr val="C00000"/>
                </a:solidFill>
              </a:rPr>
              <a:t>Sorting and </a:t>
            </a:r>
            <a:r>
              <a:rPr lang="en-US" sz="2400" dirty="0" smtClean="0">
                <a:solidFill>
                  <a:srgbClr val="C00000"/>
                </a:solidFill>
              </a:rPr>
              <a:t>Organization</a:t>
            </a:r>
            <a:r>
              <a:rPr lang="en-US" sz="2400" dirty="0" smtClean="0"/>
              <a:t>: Sorting </a:t>
            </a:r>
            <a:r>
              <a:rPr lang="en-US" sz="2400" dirty="0"/>
              <a:t>and organizing data provides well-structured and efficient searching algorithms, such as binary search. It significantly reduces search time compared to linear search.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US" sz="2400" dirty="0">
                <a:solidFill>
                  <a:srgbClr val="C00000"/>
                </a:solidFill>
              </a:rPr>
              <a:t>Efficient Querying</a:t>
            </a:r>
            <a:r>
              <a:rPr lang="en-US" sz="2400" dirty="0"/>
              <a:t>: Searching operations in data structures like tree traversal enable efficient querying of elements based on specific conditions or </a:t>
            </a:r>
            <a:r>
              <a:rPr lang="en-US" sz="2400" dirty="0" smtClean="0"/>
              <a:t>patterns.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US" sz="2400" dirty="0" smtClean="0">
                <a:solidFill>
                  <a:srgbClr val="C00000"/>
                </a:solidFill>
              </a:rPr>
              <a:t>Database </a:t>
            </a:r>
            <a:r>
              <a:rPr lang="en-US" sz="2400" dirty="0">
                <a:solidFill>
                  <a:srgbClr val="C00000"/>
                </a:solidFill>
              </a:rPr>
              <a:t>Operations</a:t>
            </a:r>
            <a:r>
              <a:rPr lang="en-US" sz="2400" dirty="0"/>
              <a:t>: Searching is fundamental to database operations such as locating specific records, filtering data based on conditions, and generating reports.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US" sz="2400" dirty="0">
                <a:solidFill>
                  <a:srgbClr val="C00000"/>
                </a:solidFill>
              </a:rPr>
              <a:t>Information Retrieval Systems</a:t>
            </a:r>
            <a:r>
              <a:rPr lang="en-US" sz="2400" dirty="0"/>
              <a:t>: Search engines and information retrieval systems depend on efficient searching algorithms to quickly locate and retrieve relevant documents or web pages based on user queries.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US" sz="2400" dirty="0">
                <a:solidFill>
                  <a:srgbClr val="C00000"/>
                </a:solidFill>
              </a:rPr>
              <a:t>Computational Efficiency</a:t>
            </a:r>
            <a:r>
              <a:rPr lang="en-US" sz="2400" dirty="0"/>
              <a:t>: Efficient searching algorithms directly impact the computational efficiency of data structure operations. </a:t>
            </a: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2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861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9C718-10FB-321C-9856-2F73A8538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 - </a:t>
            </a: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634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222046"/>
            <a:ext cx="4041491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ysClr val="windowText" lastClr="000000"/>
                </a:solidFill>
              </a:rPr>
              <a:t>Topics to be covered</a:t>
            </a:r>
          </a:p>
          <a:p>
            <a:endParaRPr lang="en-US" sz="2000" b="1" dirty="0">
              <a:solidFill>
                <a:sysClr val="windowText" lastClr="0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Linear Search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Binary Search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Application of searching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Introduction of Sorting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Bubble Sort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Selection Sort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Insertion Sort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Merge Sort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Application of sorting</a:t>
            </a:r>
          </a:p>
        </p:txBody>
      </p:sp>
    </p:spTree>
    <p:extLst>
      <p:ext uri="{BB962C8B-B14F-4D97-AF65-F5344CB8AC3E}">
        <p14:creationId xmlns:p14="http://schemas.microsoft.com/office/powerpoint/2010/main" val="137892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is any process of arranging items </a:t>
            </a:r>
            <a:r>
              <a:rPr lang="en-US" b="1" dirty="0"/>
              <a:t>systematically</a:t>
            </a:r>
            <a:r>
              <a:rPr lang="en-US" dirty="0"/>
              <a:t> or arranging items in a </a:t>
            </a:r>
            <a:r>
              <a:rPr lang="en-US" b="1" dirty="0"/>
              <a:t>sequence ordered by some criterion</a:t>
            </a:r>
            <a:r>
              <a:rPr lang="en-US" dirty="0"/>
              <a:t>.</a:t>
            </a:r>
          </a:p>
          <a:p>
            <a:r>
              <a:rPr lang="en-US" dirty="0"/>
              <a:t>Applications of Sorting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Phone Bill: the calls made are date wise sorted.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Bank statement or Credit card Bill: transactions made are date wise sorted.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Filling forms online: “select country” drop down box will have the name of countries sorted in Alphabetical order.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Online shopping: the items can be sorted price wise, date wise or relevance wise.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Files or folders on your desktop are sorted date wise.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1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>
            <a:normAutofit/>
          </a:bodyPr>
          <a:lstStyle/>
          <a:p>
            <a:r>
              <a:rPr lang="en-US" dirty="0"/>
              <a:t>Bubble Sort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9C718-10FB-321C-9856-2F73A8538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 - 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29892" y="1600200"/>
          <a:ext cx="3810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28444" y="1066800"/>
            <a:ext cx="5717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Sort the following array in Ascending order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896292" y="2286000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96292" y="2286000"/>
            <a:ext cx="88710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1 :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124892" y="2819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9" name="Rectangle 8"/>
          <p:cNvSpPr/>
          <p:nvPr/>
        </p:nvSpPr>
        <p:spPr>
          <a:xfrm>
            <a:off x="2124892" y="3200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24892" y="3581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24892" y="3962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24892" y="4343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44175" y="2819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4175" y="3200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44175" y="3581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44175" y="3962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44175" y="4343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3458" y="2819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63458" y="3200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63458" y="3581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63458" y="3962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63458" y="4343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85267" y="2819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85267" y="3200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85267" y="3581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285267" y="3962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85267" y="4343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8" name="Freeform 27"/>
          <p:cNvSpPr/>
          <p:nvPr/>
        </p:nvSpPr>
        <p:spPr>
          <a:xfrm>
            <a:off x="2648056" y="2975212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24892" y="2819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24892" y="3200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20401" y="2924771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32" name="Freeform 31"/>
          <p:cNvSpPr/>
          <p:nvPr/>
        </p:nvSpPr>
        <p:spPr>
          <a:xfrm>
            <a:off x="5296858" y="3731667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461771" y="3669399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63458" y="3581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763458" y="3962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36" name="Freeform 35"/>
          <p:cNvSpPr/>
          <p:nvPr/>
        </p:nvSpPr>
        <p:spPr>
          <a:xfrm>
            <a:off x="6830242" y="4118212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80000" y="4052133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285267" y="3962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85267" y="4343400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141126" y="5350599"/>
                <a:ext cx="3994857" cy="98488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𝑖𝑓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[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] &gt; 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[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+1])</m:t>
                      </m:r>
                    </m:oMath>
                  </m:oMathPara>
                </a14:m>
                <a:endParaRPr lang="en-US" sz="2400" dirty="0">
                  <a:solidFill>
                    <a:srgbClr val="A71160"/>
                  </a:solidFill>
                  <a:cs typeface="Consolas" pitchFamily="49" charset="0"/>
                </a:endParaRPr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𝑠𝑤𝑎𝑝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[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US" sz="2400" i="1" dirty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],</m:t>
                      </m:r>
                      <m:r>
                        <a:rPr lang="en-US" sz="2400" i="1" dirty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𝐴</m:t>
                      </m:r>
                      <m:r>
                        <a:rPr lang="en-US" sz="2400" i="1" dirty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[</m:t>
                      </m:r>
                      <m:r>
                        <a:rPr lang="en-US" sz="2400" i="1" dirty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US" sz="2400" i="1" dirty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+1])</m:t>
                      </m:r>
                    </m:oMath>
                  </m:oMathPara>
                </a14:m>
                <a:endParaRPr lang="en-US" sz="2400" dirty="0">
                  <a:solidFill>
                    <a:srgbClr val="A71160"/>
                  </a:solidFill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26" y="5350599"/>
                <a:ext cx="3994857" cy="984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85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4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91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1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63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67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– Example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5540" y="914400"/>
            <a:ext cx="88710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2 :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532722" y="1447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6" name="Rectangle 5"/>
          <p:cNvSpPr/>
          <p:nvPr/>
        </p:nvSpPr>
        <p:spPr>
          <a:xfrm>
            <a:off x="1532722" y="1828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2722" y="2209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" name="Rectangle 7"/>
          <p:cNvSpPr/>
          <p:nvPr/>
        </p:nvSpPr>
        <p:spPr>
          <a:xfrm>
            <a:off x="1532722" y="2590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9" name="Rectangle 8"/>
          <p:cNvSpPr/>
          <p:nvPr/>
        </p:nvSpPr>
        <p:spPr>
          <a:xfrm>
            <a:off x="1532722" y="2971800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74285" y="3692769"/>
            <a:ext cx="10332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04322" y="1447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04322" y="1828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04322" y="2209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04322" y="2590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04322" y="2971800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28322" y="1447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28322" y="1828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28322" y="2209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28322" y="2590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28322" y="2971800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24679" y="1447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24679" y="1828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24679" y="2209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24679" y="2590800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4679" y="2971800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26" name="Freeform 25"/>
          <p:cNvSpPr/>
          <p:nvPr/>
        </p:nvSpPr>
        <p:spPr>
          <a:xfrm>
            <a:off x="3450052" y="2009975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14965" y="1947707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04322" y="1828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04322" y="2209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30" name="Freeform 29"/>
          <p:cNvSpPr/>
          <p:nvPr/>
        </p:nvSpPr>
        <p:spPr>
          <a:xfrm>
            <a:off x="4979913" y="2380851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44826" y="2318583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428322" y="2209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28322" y="2590800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28671" y="914400"/>
            <a:ext cx="88710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3 :</a:t>
            </a:r>
            <a:endParaRPr lang="en-US" b="1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5738963" y="984738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890819" y="14448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90819" y="18258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90819" y="22068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890819" y="25878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890819" y="29688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041002" y="1447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041002" y="1828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041002" y="2209800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041002" y="2590800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041002" y="2971800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46" name="Freeform 45"/>
          <p:cNvSpPr/>
          <p:nvPr/>
        </p:nvSpPr>
        <p:spPr>
          <a:xfrm>
            <a:off x="6968989" y="1613017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133902" y="1550749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424679" y="1447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424679" y="1828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50" name="Freeform 49"/>
          <p:cNvSpPr/>
          <p:nvPr/>
        </p:nvSpPr>
        <p:spPr>
          <a:xfrm>
            <a:off x="8433905" y="1945533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598818" y="1883265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90819" y="18258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890819" y="22068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87300" y="914400"/>
            <a:ext cx="88710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4 :</a:t>
            </a:r>
            <a:endParaRPr lang="en-US" b="1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9323714" y="984738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Freeform 55"/>
          <p:cNvSpPr/>
          <p:nvPr/>
        </p:nvSpPr>
        <p:spPr>
          <a:xfrm>
            <a:off x="10574402" y="1605528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0739315" y="1543260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0041002" y="1447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0041002" y="1828800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4141126" y="5350599"/>
                <a:ext cx="3994857" cy="98488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𝑖𝑓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[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] &gt; 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[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+1])</m:t>
                      </m:r>
                    </m:oMath>
                  </m:oMathPara>
                </a14:m>
                <a:endParaRPr lang="en-US" sz="2400" dirty="0">
                  <a:solidFill>
                    <a:srgbClr val="A71160"/>
                  </a:solidFill>
                  <a:cs typeface="Consolas" pitchFamily="49" charset="0"/>
                </a:endParaRPr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𝑠𝑤𝑎𝑝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[</m:t>
                      </m:r>
                      <m:r>
                        <a:rPr lang="en-US" sz="2400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US" sz="2400" i="1" dirty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],</m:t>
                      </m:r>
                      <m:r>
                        <a:rPr lang="en-US" sz="2400" i="1" dirty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𝐴</m:t>
                      </m:r>
                      <m:r>
                        <a:rPr lang="en-US" sz="2400" i="1" dirty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[</m:t>
                      </m:r>
                      <m:r>
                        <a:rPr lang="en-US" sz="2400" i="1" dirty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US" sz="2400" i="1" dirty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+1])</m:t>
                      </m:r>
                    </m:oMath>
                  </m:oMathPara>
                </a14:m>
                <a:endParaRPr lang="en-US" sz="2400" dirty="0">
                  <a:solidFill>
                    <a:srgbClr val="A71160"/>
                  </a:solidFill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26" y="5350599"/>
                <a:ext cx="3994857" cy="984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30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8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04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58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62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0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07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5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5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7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60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6" grpId="0" animBg="1"/>
      <p:bldP spid="58" grpId="0" animBg="1"/>
      <p:bldP spid="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-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0369" y="863444"/>
            <a:ext cx="11929641" cy="5590565"/>
          </a:xfrm>
          <a:solidFill>
            <a:srgbClr val="424242"/>
          </a:solidFill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Input: Array A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Output: Sorted array A</a:t>
            </a:r>
          </a:p>
          <a:p>
            <a:pPr marL="0" indent="0">
              <a:buNone/>
            </a:pP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b="1" dirty="0" err="1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Bubble_Sort</a:t>
            </a:r>
            <a:r>
              <a:rPr lang="en-IN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(A)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for i ← 1 to n-1 do</a:t>
            </a:r>
          </a:p>
          <a:p>
            <a:pPr marL="0" indent="0">
              <a:buNone/>
            </a:pPr>
            <a:r>
              <a:rPr lang="en-IN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for j ← 1 to n-i </a:t>
            </a:r>
            <a:r>
              <a:rPr lang="pt-BR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0" indent="0">
              <a:buNone/>
            </a:pPr>
            <a:r>
              <a:rPr lang="en-IN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IN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if  A[j] &gt; A[j+1] then</a:t>
            </a:r>
          </a:p>
          <a:p>
            <a:pPr marL="0" indent="0">
              <a:buNone/>
            </a:pPr>
            <a:r>
              <a:rPr lang="en-IN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 		</a:t>
            </a:r>
            <a:r>
              <a:rPr lang="en-IN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swap(A[j], A[j+1])</a:t>
            </a:r>
          </a:p>
          <a:p>
            <a:pPr marL="0" indent="0">
              <a:buNone/>
            </a:pPr>
            <a:endParaRPr lang="en-IN" dirty="0">
              <a:solidFill>
                <a:srgbClr val="FCE0EE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07778" y="3980329"/>
            <a:ext cx="3478175" cy="1573306"/>
          </a:xfrm>
          <a:prstGeom prst="rect">
            <a:avLst/>
          </a:prstGeom>
          <a:solidFill>
            <a:srgbClr val="424242"/>
          </a:solidFill>
        </p:spPr>
        <p:txBody>
          <a:bodyPr vert="horz" lIns="91440" tIns="45720" rIns="91440" bIns="45720" rtlCol="0">
            <a:noAutofit/>
          </a:bodyPr>
          <a:lstStyle/>
          <a:p>
            <a:r>
              <a:rPr lang="en-IN" sz="2400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temp ← A[j]</a:t>
            </a:r>
          </a:p>
          <a:p>
            <a:r>
              <a:rPr lang="en-IN" sz="2400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A[j] ← A[j+1]</a:t>
            </a:r>
          </a:p>
          <a:p>
            <a:r>
              <a:rPr lang="en-IN" sz="2400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A[j+1] ← temp</a:t>
            </a:r>
          </a:p>
        </p:txBody>
      </p:sp>
    </p:spTree>
    <p:extLst>
      <p:ext uri="{BB962C8B-B14F-4D97-AF65-F5344CB8AC3E}">
        <p14:creationId xmlns:p14="http://schemas.microsoft.com/office/powerpoint/2010/main" val="122438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>
            <a:normAutofit/>
          </a:bodyPr>
          <a:lstStyle/>
          <a:p>
            <a:r>
              <a:rPr lang="en-US" dirty="0"/>
              <a:t>Selection Sort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9C718-10FB-321C-9856-2F73A8538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 - 7</a:t>
            </a:r>
          </a:p>
        </p:txBody>
      </p:sp>
    </p:spTree>
    <p:extLst>
      <p:ext uri="{BB962C8B-B14F-4D97-AF65-F5344CB8AC3E}">
        <p14:creationId xmlns:p14="http://schemas.microsoft.com/office/powerpoint/2010/main" val="273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– Example 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70046" y="1528465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33400" y="2286000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" y="2286000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 :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1928" y="3032760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35076" y="2571095"/>
            <a:ext cx="2130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1928" y="3566160"/>
          <a:ext cx="521547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33400" y="4202668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420266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 :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762000" y="5127812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95400" y="5127812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36336" y="5127812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69736" y="5127812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03136" y="5127812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36536" y="5127812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69936" y="5127812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03336" y="5127812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2000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95400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36336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69736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03136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6536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69936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03336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86846" y="4339479"/>
            <a:ext cx="5930537" cy="1754326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 err="1"/>
              <a:t>Minj</a:t>
            </a:r>
            <a:r>
              <a:rPr lang="en-US" dirty="0"/>
              <a:t> denotes the current index and </a:t>
            </a:r>
            <a:r>
              <a:rPr lang="en-US" b="1" dirty="0"/>
              <a:t>Minx</a:t>
            </a:r>
            <a:r>
              <a:rPr lang="en-US" dirty="0"/>
              <a:t> is the value stored at current index.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So, </a:t>
            </a:r>
            <a:r>
              <a:rPr lang="en-US" b="1" dirty="0" err="1"/>
              <a:t>Minj</a:t>
            </a:r>
            <a:r>
              <a:rPr lang="en-US" b="1" dirty="0"/>
              <a:t> = 1, Minx = 5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Assume that currently </a:t>
            </a:r>
            <a:r>
              <a:rPr lang="en-US" b="1" dirty="0"/>
              <a:t>Minx</a:t>
            </a:r>
            <a:r>
              <a:rPr lang="en-US" dirty="0"/>
              <a:t> is the smallest value.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Now find the smallest value from the remaining entire Unsorted array.</a:t>
            </a:r>
          </a:p>
        </p:txBody>
      </p:sp>
      <p:sp>
        <p:nvSpPr>
          <p:cNvPr id="30" name="Freeform 29"/>
          <p:cNvSpPr/>
          <p:nvPr/>
        </p:nvSpPr>
        <p:spPr>
          <a:xfrm rot="10800000" flipV="1">
            <a:off x="1289637" y="4915377"/>
            <a:ext cx="3734440" cy="178355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89637" y="4572000"/>
            <a:ext cx="37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71160"/>
                </a:solidFill>
              </a:rPr>
              <a:t>Unsorted Array (elements 2 to 8)</a:t>
            </a:r>
          </a:p>
        </p:txBody>
      </p:sp>
      <p:sp>
        <p:nvSpPr>
          <p:cNvPr id="32" name="Freeform 31"/>
          <p:cNvSpPr/>
          <p:nvPr/>
        </p:nvSpPr>
        <p:spPr>
          <a:xfrm>
            <a:off x="1018674" y="5867400"/>
            <a:ext cx="1636294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385429" y="6096000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71160"/>
                </a:solidFill>
              </a:rPr>
              <a:t>Swap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5127812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69736" y="5127812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82144" y="6061167"/>
            <a:ext cx="2399118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71160"/>
                </a:solidFill>
              </a:rPr>
              <a:t>Index = 4, value = -5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84618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</p:spTree>
    <p:extLst>
      <p:ext uri="{BB962C8B-B14F-4D97-AF65-F5344CB8AC3E}">
        <p14:creationId xmlns:p14="http://schemas.microsoft.com/office/powerpoint/2010/main" val="427015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91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/>
      <p:bldP spid="34" grpId="0" animBg="1"/>
      <p:bldP spid="35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– Example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693" y="1252559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 :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25782" y="1979455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9182" y="1979455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118" y="1979455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2133518" y="1979455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2666918" y="1979455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00318" y="1979455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718" y="1979455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67118" y="1979455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5782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59182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118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33518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66918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00318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718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118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1" name="Freeform 20"/>
          <p:cNvSpPr/>
          <p:nvPr/>
        </p:nvSpPr>
        <p:spPr>
          <a:xfrm>
            <a:off x="1592582" y="1793329"/>
            <a:ext cx="3207937" cy="146657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84294" y="144040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71160"/>
                </a:solidFill>
              </a:rPr>
              <a:t>Unsorted Array (elements 3 to 8)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1834" y="1487466"/>
            <a:ext cx="3618999" cy="923330"/>
          </a:xfrm>
          <a:prstGeom prst="rect">
            <a:avLst/>
          </a:prstGeom>
          <a:solidFill>
            <a:srgbClr val="FCE0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Now </a:t>
            </a:r>
            <a:r>
              <a:rPr lang="en-US" b="1" dirty="0" err="1"/>
              <a:t>Minj</a:t>
            </a:r>
            <a:r>
              <a:rPr lang="en-US" b="1" dirty="0"/>
              <a:t> = 2, Minx =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Find min value from remaining unsorted  array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47507" y="3059668"/>
            <a:ext cx="634340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 Swapping as min value is already at right place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59182" y="1979455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525782" y="3593068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5782" y="359306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4 :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525782" y="4753637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59182" y="4753637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600118" y="4753637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33518" y="4753637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66918" y="4753637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00318" y="4753637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33718" y="4753637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267118" y="4753637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5782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59182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00118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33518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666918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00318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733718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267118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45" name="Freeform 44"/>
          <p:cNvSpPr/>
          <p:nvPr/>
        </p:nvSpPr>
        <p:spPr>
          <a:xfrm>
            <a:off x="2133518" y="4560141"/>
            <a:ext cx="2667001" cy="101472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16382" y="3874341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7116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A71160"/>
                </a:solidFill>
              </a:rPr>
              <a:t>(elements 4 to 8)</a:t>
            </a:r>
          </a:p>
        </p:txBody>
      </p:sp>
      <p:sp>
        <p:nvSpPr>
          <p:cNvPr id="49" name="Freeform 48"/>
          <p:cNvSpPr/>
          <p:nvPr/>
        </p:nvSpPr>
        <p:spPr>
          <a:xfrm>
            <a:off x="1848771" y="5574268"/>
            <a:ext cx="1636294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215526" y="5802868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71160"/>
                </a:solidFill>
              </a:rPr>
              <a:t>Swap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00118" y="4753637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200318" y="4753637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491693" y="1250462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321834" y="3847488"/>
            <a:ext cx="3618999" cy="923330"/>
          </a:xfrm>
          <a:prstGeom prst="rect">
            <a:avLst/>
          </a:prstGeom>
          <a:solidFill>
            <a:srgbClr val="FCE0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/>
              <a:t>Minj</a:t>
            </a:r>
            <a:r>
              <a:rPr lang="en-US" b="1" dirty="0"/>
              <a:t> = 3, Minx = 12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Find min value from remaining unsorted  array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21834" y="2521133"/>
            <a:ext cx="2399118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71160"/>
                </a:solidFill>
              </a:rPr>
              <a:t>Index = 2, value =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21834" y="4855031"/>
            <a:ext cx="2399118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71160"/>
                </a:solidFill>
              </a:rPr>
              <a:t>Index = 6, value = 2</a:t>
            </a:r>
          </a:p>
        </p:txBody>
      </p:sp>
    </p:spTree>
    <p:extLst>
      <p:ext uri="{BB962C8B-B14F-4D97-AF65-F5344CB8AC3E}">
        <p14:creationId xmlns:p14="http://schemas.microsoft.com/office/powerpoint/2010/main" val="400157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7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63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79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1" grpId="0" animBg="1"/>
      <p:bldP spid="42" grpId="0" animBg="1"/>
      <p:bldP spid="42" grpId="1" animBg="1"/>
      <p:bldP spid="43" grpId="0" animBg="1"/>
      <p:bldP spid="44" grpId="0" animBg="1"/>
      <p:bldP spid="45" grpId="0" animBg="1"/>
      <p:bldP spid="46" grpId="0"/>
      <p:bldP spid="49" grpId="0" animBg="1"/>
      <p:bldP spid="50" grpId="0"/>
      <p:bldP spid="51" grpId="0" animBg="1"/>
      <p:bldP spid="52" grpId="0" animBg="1"/>
      <p:bldP spid="54" grpId="0" animBg="1"/>
      <p:bldP spid="55" grpId="0" animBg="1"/>
      <p:bldP spid="5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– Example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693" y="1252559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5 :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25782" y="3593068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5782" y="359306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6 :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91693" y="1250462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52181" y="22273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5581" y="22273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26517" y="22273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59917" y="22273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93317" y="22273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26717" y="22273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60117" y="22273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93517" y="22273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2181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5581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26517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59917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3674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26717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60117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93517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4" name="Freeform 23"/>
          <p:cNvSpPr/>
          <p:nvPr/>
        </p:nvSpPr>
        <p:spPr>
          <a:xfrm>
            <a:off x="2793316" y="2033873"/>
            <a:ext cx="2133601" cy="124247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2181" y="5210837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85581" y="5210837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26517" y="5210837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59917" y="5210837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93317" y="5210837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26717" y="5210837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60117" y="5210837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93517" y="5210837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2181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185581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26517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59917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93317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26717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60117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393517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43" name="Freeform 42"/>
          <p:cNvSpPr/>
          <p:nvPr/>
        </p:nvSpPr>
        <p:spPr>
          <a:xfrm>
            <a:off x="3326716" y="5017341"/>
            <a:ext cx="1600201" cy="12615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3058307" y="5943057"/>
            <a:ext cx="533400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874100" y="6171657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71160"/>
                </a:solidFill>
              </a:rPr>
              <a:t>Swap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70654" y="1348073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A7116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A71160"/>
                </a:solidFill>
              </a:rPr>
              <a:t>(elements 5 to 8)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259917" y="22273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204881" y="4303673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A7116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A71160"/>
                </a:solidFill>
              </a:rPr>
              <a:t>(elements 6 to 8)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793317" y="5210837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326717" y="5210837"/>
            <a:ext cx="533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15891" y="1487466"/>
            <a:ext cx="3618999" cy="923330"/>
          </a:xfrm>
          <a:prstGeom prst="rect">
            <a:avLst/>
          </a:prstGeom>
          <a:solidFill>
            <a:srgbClr val="FCE0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Now </a:t>
            </a:r>
            <a:r>
              <a:rPr lang="en-US" b="1" dirty="0" err="1"/>
              <a:t>Minj</a:t>
            </a:r>
            <a:r>
              <a:rPr lang="en-US" b="1" dirty="0"/>
              <a:t> = 4, Minx = 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Find min value from remaining unsorted  array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47507" y="3059668"/>
            <a:ext cx="634340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 Swapping as min value is already at right place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21834" y="3847488"/>
            <a:ext cx="3618999" cy="923330"/>
          </a:xfrm>
          <a:prstGeom prst="rect">
            <a:avLst/>
          </a:prstGeom>
          <a:solidFill>
            <a:srgbClr val="FCE0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/>
              <a:t>Minj</a:t>
            </a:r>
            <a:r>
              <a:rPr lang="en-US" b="1" dirty="0"/>
              <a:t> = 5, Minx = 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Find min value from remaining unsorted  array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15891" y="2534195"/>
            <a:ext cx="2399118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71160"/>
                </a:solidFill>
              </a:rPr>
              <a:t>Index = 4, value = 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21834" y="4924698"/>
            <a:ext cx="2399118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71160"/>
                </a:solidFill>
              </a:rPr>
              <a:t>Index = 6, value = 12</a:t>
            </a:r>
          </a:p>
        </p:txBody>
      </p:sp>
    </p:spTree>
    <p:extLst>
      <p:ext uri="{BB962C8B-B14F-4D97-AF65-F5344CB8AC3E}">
        <p14:creationId xmlns:p14="http://schemas.microsoft.com/office/powerpoint/2010/main" val="186048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7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61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81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2" grpId="0" animBg="1"/>
      <p:bldP spid="43" grpId="0" animBg="1"/>
      <p:bldP spid="46" grpId="0" animBg="1"/>
      <p:bldP spid="47" grpId="0"/>
      <p:bldP spid="48" grpId="0"/>
      <p:bldP spid="50" grpId="0" animBg="1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– Example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693" y="1252559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7 :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25782" y="3854328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5782" y="385432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8 :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91693" y="1250462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56412" y="22273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9812" y="22273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30748" y="22273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64148" y="22273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97548" y="22273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30948" y="22273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64348" y="22273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97748" y="22273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6412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9812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30748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64148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97548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30948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64348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97748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4" name="Freeform 23"/>
          <p:cNvSpPr/>
          <p:nvPr/>
        </p:nvSpPr>
        <p:spPr>
          <a:xfrm>
            <a:off x="3864348" y="2033873"/>
            <a:ext cx="1066801" cy="164513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600258" y="2983452"/>
            <a:ext cx="520883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431886" y="3212052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71160"/>
                </a:solidFill>
              </a:rPr>
              <a:t>Swap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30948" y="22273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64348" y="2227369"/>
            <a:ext cx="533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94871" y="1375875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A7116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A71160"/>
                </a:solidFill>
              </a:rPr>
              <a:t>(elements 7 to 8)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56412" y="50467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89812" y="50467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30748" y="50467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264148" y="50467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797548" y="50467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330948" y="50467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64348" y="50467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397748" y="50467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6412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89812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730748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64148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797548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330948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64348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97748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48" name="Freeform 47"/>
          <p:cNvSpPr/>
          <p:nvPr/>
        </p:nvSpPr>
        <p:spPr>
          <a:xfrm>
            <a:off x="4397749" y="4853273"/>
            <a:ext cx="533400" cy="12615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4126264" y="5802852"/>
            <a:ext cx="520883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33012" y="6031452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71160"/>
                </a:solidFill>
              </a:rPr>
              <a:t>Swap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864348" y="50467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397748" y="50467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50816" y="4177959"/>
            <a:ext cx="1693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A7116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A71160"/>
                </a:solidFill>
              </a:rPr>
              <a:t>(element 8)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21834" y="1487466"/>
            <a:ext cx="3618999" cy="923330"/>
          </a:xfrm>
          <a:prstGeom prst="rect">
            <a:avLst/>
          </a:prstGeom>
          <a:solidFill>
            <a:srgbClr val="FCE0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Now </a:t>
            </a:r>
            <a:r>
              <a:rPr lang="en-US" b="1" dirty="0" err="1"/>
              <a:t>Minj</a:t>
            </a:r>
            <a:r>
              <a:rPr lang="en-US" b="1" dirty="0"/>
              <a:t> = 6, Minx = 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Find min value from remaining unsorted  array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21834" y="4147936"/>
            <a:ext cx="3618999" cy="923330"/>
          </a:xfrm>
          <a:prstGeom prst="rect">
            <a:avLst/>
          </a:prstGeom>
          <a:solidFill>
            <a:srgbClr val="FCE0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/>
              <a:t>Minj</a:t>
            </a:r>
            <a:r>
              <a:rPr lang="en-US" b="1" dirty="0"/>
              <a:t> = 7, Minx = 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Find min value from remaining unsorted  array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21834" y="2547261"/>
            <a:ext cx="2399118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71160"/>
                </a:solidFill>
              </a:rPr>
              <a:t>Index = 7, value = 12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21834" y="5212084"/>
            <a:ext cx="2399118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71160"/>
                </a:solidFill>
              </a:rPr>
              <a:t>Index = 8, value = 14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172891" y="5995851"/>
            <a:ext cx="393192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890E4F"/>
                </a:solidFill>
              </a:rPr>
              <a:t>The entire array is sorted now.</a:t>
            </a:r>
          </a:p>
        </p:txBody>
      </p:sp>
    </p:spTree>
    <p:extLst>
      <p:ext uri="{BB962C8B-B14F-4D97-AF65-F5344CB8AC3E}">
        <p14:creationId xmlns:p14="http://schemas.microsoft.com/office/powerpoint/2010/main" val="321463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7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90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10"/>
                            </p:stCondLst>
                            <p:childTnLst>
                              <p:par>
                                <p:cTn id="9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79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200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3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7" grpId="0" animBg="1"/>
      <p:bldP spid="28" grpId="0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1" grpId="0" animBg="1"/>
      <p:bldP spid="52" grpId="0"/>
      <p:bldP spid="53" grpId="0" animBg="1"/>
      <p:bldP spid="54" grpId="0" animBg="1"/>
      <p:bldP spid="55" grpId="0"/>
      <p:bldP spid="56" grpId="0" animBg="1"/>
      <p:bldP spid="57" grpId="0" animBg="1"/>
      <p:bldP spid="58" grpId="0" animBg="1"/>
      <p:bldP spid="59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>
            <a:normAutofit/>
          </a:bodyPr>
          <a:lstStyle/>
          <a:p>
            <a:r>
              <a:rPr lang="en-US" dirty="0"/>
              <a:t>Searching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Section-1</a:t>
            </a:r>
          </a:p>
        </p:txBody>
      </p:sp>
    </p:spTree>
    <p:extLst>
      <p:ext uri="{BB962C8B-B14F-4D97-AF65-F5344CB8AC3E}">
        <p14:creationId xmlns:p14="http://schemas.microsoft.com/office/powerpoint/2010/main" val="27245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sort is a simple sorting algorithm. </a:t>
            </a:r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divided into two parts</a:t>
            </a:r>
            <a:r>
              <a:rPr lang="en-US" dirty="0"/>
              <a:t>,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sorted part </a:t>
            </a:r>
            <a:r>
              <a:rPr lang="en-US" dirty="0"/>
              <a:t>at the </a:t>
            </a:r>
            <a:r>
              <a:rPr lang="en-US" b="1" dirty="0">
                <a:solidFill>
                  <a:srgbClr val="C00000"/>
                </a:solidFill>
              </a:rPr>
              <a:t>left end </a:t>
            </a:r>
            <a:r>
              <a:rPr lang="en-US" dirty="0"/>
              <a:t>and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>
                <a:solidFill>
                  <a:srgbClr val="C00000"/>
                </a:solidFill>
              </a:rPr>
              <a:t>unsorted part </a:t>
            </a:r>
            <a:r>
              <a:rPr lang="en-US" dirty="0"/>
              <a:t>at the </a:t>
            </a:r>
            <a:r>
              <a:rPr lang="en-US" b="1" dirty="0">
                <a:solidFill>
                  <a:srgbClr val="C00000"/>
                </a:solidFill>
              </a:rPr>
              <a:t>right end</a:t>
            </a:r>
            <a:r>
              <a:rPr lang="en-US" dirty="0"/>
              <a:t>. </a:t>
            </a:r>
            <a:endParaRPr lang="en-US" dirty="0" smtClean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2400" dirty="0"/>
              <a:t>Initially, the sorted part is empty and the unsorted part is the entire list</a:t>
            </a:r>
            <a:r>
              <a:rPr lang="en-US" sz="2400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smallest element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rgbClr val="C00000"/>
                </a:solidFill>
              </a:rPr>
              <a:t>selected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from the </a:t>
            </a:r>
            <a:r>
              <a:rPr lang="en-US" b="1" dirty="0" smtClean="0">
                <a:solidFill>
                  <a:srgbClr val="C00000"/>
                </a:solidFill>
              </a:rPr>
              <a:t>unsorted array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swapped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with the </a:t>
            </a:r>
            <a:r>
              <a:rPr lang="en-US" b="1" dirty="0" smtClean="0">
                <a:solidFill>
                  <a:srgbClr val="C00000"/>
                </a:solidFill>
              </a:rPr>
              <a:t>leftmost element</a:t>
            </a:r>
            <a:r>
              <a:rPr lang="en-US" dirty="0" smtClean="0"/>
              <a:t>, and that element becomes a part of the sorted array. </a:t>
            </a:r>
          </a:p>
          <a:p>
            <a:r>
              <a:rPr lang="en-US" dirty="0" smtClean="0"/>
              <a:t>This </a:t>
            </a:r>
            <a:r>
              <a:rPr lang="en-US" dirty="0"/>
              <a:t>process continues moving unsorted array boundary by one element to the right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702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-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0369" y="863444"/>
            <a:ext cx="11929641" cy="5590565"/>
          </a:xfrm>
          <a:solidFill>
            <a:srgbClr val="424242"/>
          </a:solidFill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Input: Array 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Output: Sorted array A</a:t>
            </a:r>
          </a:p>
          <a:p>
            <a:pPr marL="0" indent="0">
              <a:spcBef>
                <a:spcPts val="600"/>
              </a:spcBef>
              <a:buNone/>
            </a:pPr>
            <a:endParaRPr lang="en-IN" b="1" dirty="0">
              <a:solidFill>
                <a:srgbClr val="FBD9EB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b="1" dirty="0" err="1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Selection_Sort</a:t>
            </a:r>
            <a:r>
              <a:rPr lang="en-IN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(A)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pt-BR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i ← 1 to n-1 </a:t>
            </a:r>
            <a:r>
              <a:rPr lang="pt-BR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IN" sz="2400" dirty="0" err="1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minj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←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IN" sz="2400" dirty="0" err="1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;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minx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 ← </a:t>
            </a:r>
            <a:r>
              <a:rPr lang="pt-BR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A[i];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endParaRPr lang="en-IN" sz="2400" dirty="0">
              <a:solidFill>
                <a:srgbClr val="FBD9EB"/>
              </a:solidFill>
              <a:latin typeface="Consolas" pitchFamily="49" charset="0"/>
              <a:cs typeface="Consolas" pitchFamily="49" charset="0"/>
            </a:endParaRPr>
          </a:p>
          <a:p>
            <a:pPr marL="914400" lvl="2" indent="0">
              <a:spcBef>
                <a:spcPts val="600"/>
              </a:spcBef>
              <a:buNone/>
            </a:pP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pt-BR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j ← i + 1 to n 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1828800" lvl="4" indent="0">
              <a:spcBef>
                <a:spcPts val="600"/>
              </a:spcBef>
              <a:buNone/>
            </a:pPr>
            <a:r>
              <a:rPr lang="en-IN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A[j] &lt; minx </a:t>
            </a:r>
            <a:r>
              <a:rPr lang="en-IN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then</a:t>
            </a:r>
          </a:p>
          <a:p>
            <a:pPr marL="2743200" lvl="6" indent="0">
              <a:spcBef>
                <a:spcPts val="600"/>
              </a:spcBef>
              <a:buNone/>
            </a:pPr>
            <a:r>
              <a:rPr lang="en-IN" sz="2400" dirty="0" err="1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minj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← 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j;</a:t>
            </a:r>
          </a:p>
          <a:p>
            <a:pPr marL="2743200" lvl="6" indent="0">
              <a:spcBef>
                <a:spcPts val="600"/>
              </a:spcBef>
              <a:buNone/>
            </a:pP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minx 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←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 A[j];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A[</a:t>
            </a:r>
            <a:r>
              <a:rPr lang="en-IN" sz="2400" dirty="0" err="1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minj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←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 A[</a:t>
            </a:r>
            <a:r>
              <a:rPr lang="en-IN" sz="2400" dirty="0" err="1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A[</a:t>
            </a:r>
            <a:r>
              <a:rPr lang="en-IN" sz="2400" dirty="0" err="1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←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 minx;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1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Insertion </a:t>
            </a:r>
            <a:r>
              <a:rPr lang="en-US" dirty="0"/>
              <a:t>Sort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9C718-10FB-321C-9856-2F73A8538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 - </a:t>
            </a: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0881" y="1528465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938353" y="2286000"/>
            <a:ext cx="1005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8353" y="2286000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 :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56881" y="2976264"/>
          <a:ext cx="5215472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40029" y="2514600"/>
            <a:ext cx="2130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56881" y="3509665"/>
          <a:ext cx="521547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938353" y="4038600"/>
            <a:ext cx="1005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8353" y="4038600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 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89476" y="4632992"/>
                <a:ext cx="1420581" cy="36933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476" y="4632992"/>
                <a:ext cx="14205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166953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00353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41289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74689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08089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41489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74889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08289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07889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2241289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1180016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2774689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3308089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3841489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4374889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908289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87290" y="5018748"/>
                <a:ext cx="3631475" cy="12003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solidFill>
                      <a:srgbClr val="A7116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while</a:t>
                </a:r>
                <a:r>
                  <a:rPr lang="en-US" sz="2400" dirty="0">
                    <a:solidFill>
                      <a:srgbClr val="A711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A71160"/>
                    </a:solidFill>
                  </a:rPr>
                  <a:t> </a:t>
                </a:r>
                <a:r>
                  <a:rPr lang="en-US" sz="2400" dirty="0">
                    <a:solidFill>
                      <a:srgbClr val="A7116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do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400" b="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A71160"/>
                  </a:solidFill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sz="2400" dirty="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290" y="5018748"/>
                <a:ext cx="3631475" cy="1200329"/>
              </a:xfrm>
              <a:prstGeom prst="rect">
                <a:avLst/>
              </a:prstGeom>
              <a:blipFill>
                <a:blip r:embed="rId3"/>
                <a:stretch>
                  <a:fillRect l="-2689" t="-4061" b="-6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 29"/>
          <p:cNvSpPr/>
          <p:nvPr/>
        </p:nvSpPr>
        <p:spPr>
          <a:xfrm>
            <a:off x="1431162" y="5844989"/>
            <a:ext cx="512862" cy="181854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153473" y="5986646"/>
            <a:ext cx="126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71160"/>
                </a:solidFill>
              </a:rPr>
              <a:t>Shift down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5453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537276" y="4632992"/>
                <a:ext cx="218040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err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–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276" y="4632992"/>
                <a:ext cx="2180404" cy="369332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166953" y="5002324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79990" y="5006789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39516" y="5006789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72916" y="5006789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06316" y="5006789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33953" y="5006789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67353" y="5006789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06516" y="5006789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42" name="Oval 41"/>
          <p:cNvSpPr/>
          <p:nvPr/>
        </p:nvSpPr>
        <p:spPr>
          <a:xfrm>
            <a:off x="1243153" y="5006789"/>
            <a:ext cx="375237" cy="408803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159310" y="4501172"/>
                <a:ext cx="5334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310" y="4501172"/>
                <a:ext cx="533400" cy="381000"/>
              </a:xfrm>
              <a:prstGeom prst="rect">
                <a:avLst/>
              </a:prstGeom>
              <a:blipFill>
                <a:blip r:embed="rId5"/>
                <a:stretch>
                  <a:fillRect b="-126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ounded Rectangle 44"/>
          <p:cNvSpPr/>
          <p:nvPr/>
        </p:nvSpPr>
        <p:spPr>
          <a:xfrm>
            <a:off x="6780992" y="4622940"/>
            <a:ext cx="643226" cy="38943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6780992" y="4953000"/>
            <a:ext cx="64322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175661" y="4948646"/>
            <a:ext cx="533400" cy="56385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8415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0.04258 -0.0002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3" grpId="0" animBg="1"/>
      <p:bldP spid="34" grpId="0"/>
      <p:bldP spid="34" grpId="1"/>
      <p:bldP spid="35" grpId="0"/>
      <p:bldP spid="35" grpId="1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2" grpId="1" animBg="1"/>
      <p:bldP spid="44" grpId="0"/>
      <p:bldP spid="44" grpId="1"/>
      <p:bldP spid="45" grpId="0" animBg="1"/>
      <p:bldP spid="4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– Example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693" y="1252559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 :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25782" y="3593068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5782" y="359306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4 :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91693" y="1250462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276346" y="3988521"/>
                <a:ext cx="1586901" cy="36933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346" y="3988521"/>
                <a:ext cx="158690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270170" y="4372438"/>
                <a:ext cx="3775167" cy="1015663"/>
              </a:xfrm>
              <a:prstGeom prst="rect">
                <a:avLst/>
              </a:prstGeom>
              <a:solidFill>
                <a:srgbClr val="FCE0EE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rgbClr val="A7116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while</a:t>
                </a:r>
                <a:r>
                  <a:rPr lang="en-US" sz="2000" dirty="0">
                    <a:solidFill>
                      <a:srgbClr val="A711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A71160"/>
                    </a:solidFill>
                  </a:rPr>
                  <a:t> </a:t>
                </a:r>
                <a:r>
                  <a:rPr lang="en-US" sz="2000" dirty="0">
                    <a:solidFill>
                      <a:srgbClr val="A7116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do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A71160"/>
                  </a:solidFill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sz="2000" dirty="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170" y="4372438"/>
                <a:ext cx="3775167" cy="1015663"/>
              </a:xfrm>
              <a:prstGeom prst="rect">
                <a:avLst/>
              </a:prstGeom>
              <a:blipFill>
                <a:blip r:embed="rId3"/>
                <a:stretch>
                  <a:fillRect l="-1777" t="-2994" b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926983" y="3988521"/>
                <a:ext cx="2133600" cy="36933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err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–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983" y="3988521"/>
                <a:ext cx="2133600" cy="369332"/>
              </a:xfrm>
              <a:prstGeom prst="rect">
                <a:avLst/>
              </a:prstGeom>
              <a:blipFill>
                <a:blip r:embed="rId4"/>
                <a:stretch>
                  <a:fillRect l="-284" b="-11111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289770" y="1603735"/>
                <a:ext cx="1558439" cy="36933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770" y="1603735"/>
                <a:ext cx="1558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322423" y="1987652"/>
                <a:ext cx="3762103" cy="1015663"/>
              </a:xfrm>
              <a:prstGeom prst="rect">
                <a:avLst/>
              </a:prstGeom>
              <a:solidFill>
                <a:srgbClr val="FCE0EE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rgbClr val="A7116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while</a:t>
                </a:r>
                <a:r>
                  <a:rPr lang="en-US" sz="2000" dirty="0">
                    <a:solidFill>
                      <a:srgbClr val="A711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A71160"/>
                    </a:solidFill>
                  </a:rPr>
                  <a:t> </a:t>
                </a:r>
                <a:r>
                  <a:rPr lang="en-US" sz="2000" dirty="0">
                    <a:solidFill>
                      <a:srgbClr val="A7116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do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A71160"/>
                  </a:solidFill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sz="2000" dirty="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23" y="1987652"/>
                <a:ext cx="3762103" cy="1015663"/>
              </a:xfrm>
              <a:prstGeom prst="rect">
                <a:avLst/>
              </a:prstGeom>
              <a:blipFill>
                <a:blip r:embed="rId6"/>
                <a:stretch>
                  <a:fillRect l="-1621" t="-2994" b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889970" y="1603735"/>
                <a:ext cx="2180749" cy="36933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err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–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970" y="1603735"/>
                <a:ext cx="2180749" cy="369332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/>
          <p:cNvSpPr/>
          <p:nvPr/>
        </p:nvSpPr>
        <p:spPr>
          <a:xfrm>
            <a:off x="1114701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8101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189037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722437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255837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789237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322637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856037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6556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98" name="Rectangle 97"/>
          <p:cNvSpPr/>
          <p:nvPr/>
        </p:nvSpPr>
        <p:spPr>
          <a:xfrm>
            <a:off x="21890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99" name="Rectangle 98"/>
          <p:cNvSpPr/>
          <p:nvPr/>
        </p:nvSpPr>
        <p:spPr>
          <a:xfrm>
            <a:off x="1114701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00" name="Rectangle 99"/>
          <p:cNvSpPr/>
          <p:nvPr/>
        </p:nvSpPr>
        <p:spPr>
          <a:xfrm>
            <a:off x="27224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01" name="Rectangle 100"/>
          <p:cNvSpPr/>
          <p:nvPr/>
        </p:nvSpPr>
        <p:spPr>
          <a:xfrm>
            <a:off x="32558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02" name="Rectangle 101"/>
          <p:cNvSpPr/>
          <p:nvPr/>
        </p:nvSpPr>
        <p:spPr>
          <a:xfrm>
            <a:off x="37892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03" name="Rectangle 102"/>
          <p:cNvSpPr/>
          <p:nvPr/>
        </p:nvSpPr>
        <p:spPr>
          <a:xfrm>
            <a:off x="43226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04" name="Rectangle 103"/>
          <p:cNvSpPr/>
          <p:nvPr/>
        </p:nvSpPr>
        <p:spPr>
          <a:xfrm>
            <a:off x="48560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114701" y="5002324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653864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187264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720664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254064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781701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15101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854264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114701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648101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189037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722437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255837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789237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322637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856037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6556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22" name="Rectangle 121"/>
          <p:cNvSpPr/>
          <p:nvPr/>
        </p:nvSpPr>
        <p:spPr>
          <a:xfrm>
            <a:off x="21890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23" name="Rectangle 122"/>
          <p:cNvSpPr/>
          <p:nvPr/>
        </p:nvSpPr>
        <p:spPr>
          <a:xfrm>
            <a:off x="1114701" y="1908444"/>
            <a:ext cx="533400" cy="56385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7224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25" name="Rectangle 124"/>
          <p:cNvSpPr/>
          <p:nvPr/>
        </p:nvSpPr>
        <p:spPr>
          <a:xfrm>
            <a:off x="32558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26" name="Rectangle 125"/>
          <p:cNvSpPr/>
          <p:nvPr/>
        </p:nvSpPr>
        <p:spPr>
          <a:xfrm>
            <a:off x="37892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27" name="Rectangle 126"/>
          <p:cNvSpPr/>
          <p:nvPr/>
        </p:nvSpPr>
        <p:spPr>
          <a:xfrm>
            <a:off x="43226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28" name="Rectangle 127"/>
          <p:cNvSpPr/>
          <p:nvPr/>
        </p:nvSpPr>
        <p:spPr>
          <a:xfrm>
            <a:off x="48560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101221" y="3135868"/>
            <a:ext cx="298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71160"/>
                </a:solidFill>
              </a:rPr>
              <a:t>No Shift will take place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127764" y="1970830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653864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187264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720664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254064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16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781701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315101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854264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138" name="Oval 137"/>
          <p:cNvSpPr/>
          <p:nvPr/>
        </p:nvSpPr>
        <p:spPr>
          <a:xfrm>
            <a:off x="1700619" y="1964185"/>
            <a:ext cx="457200" cy="468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244403" y="5002720"/>
            <a:ext cx="457200" cy="468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697704" y="5010233"/>
            <a:ext cx="457200" cy="468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1114229" y="4998816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-5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6989836" y="3988521"/>
            <a:ext cx="819186" cy="389435"/>
          </a:xfrm>
          <a:prstGeom prst="roundRect">
            <a:avLst/>
          </a:prstGeom>
          <a:solidFill>
            <a:srgbClr val="ED524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7012583" y="4330332"/>
            <a:ext cx="824901" cy="291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/>
              <p:cNvSpPr/>
              <p:nvPr/>
            </p:nvSpPr>
            <p:spPr>
              <a:xfrm>
                <a:off x="2206303" y="4525486"/>
                <a:ext cx="533400" cy="381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303" y="4525486"/>
                <a:ext cx="533400" cy="381000"/>
              </a:xfrm>
              <a:prstGeom prst="rect">
                <a:avLst/>
              </a:prstGeom>
              <a:blipFill>
                <a:blip r:embed="rId8"/>
                <a:stretch>
                  <a:fillRect b="-126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1662519" y="1432649"/>
                <a:ext cx="533400" cy="381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19" y="1432649"/>
                <a:ext cx="533400" cy="381000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Connector 146"/>
          <p:cNvCxnSpPr/>
          <p:nvPr/>
        </p:nvCxnSpPr>
        <p:spPr>
          <a:xfrm>
            <a:off x="7051770" y="1933878"/>
            <a:ext cx="6685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1127178" y="4507006"/>
                <a:ext cx="533400" cy="381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178" y="4507006"/>
                <a:ext cx="533400" cy="381000"/>
              </a:xfrm>
              <a:prstGeom prst="rect">
                <a:avLst/>
              </a:prstGeom>
              <a:blipFill>
                <a:blip r:embed="rId10"/>
                <a:stretch>
                  <a:fillRect b="-126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Freeform 148"/>
          <p:cNvSpPr/>
          <p:nvPr/>
        </p:nvSpPr>
        <p:spPr>
          <a:xfrm>
            <a:off x="2485051" y="5844989"/>
            <a:ext cx="512862" cy="181854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2207362" y="5986646"/>
            <a:ext cx="126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71160"/>
                </a:solidFill>
              </a:rPr>
              <a:t>Shift down</a:t>
            </a:r>
          </a:p>
        </p:txBody>
      </p:sp>
      <p:sp>
        <p:nvSpPr>
          <p:cNvPr id="151" name="Freeform 150"/>
          <p:cNvSpPr/>
          <p:nvPr/>
        </p:nvSpPr>
        <p:spPr>
          <a:xfrm>
            <a:off x="1951651" y="5844989"/>
            <a:ext cx="512862" cy="181854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673962" y="5986646"/>
            <a:ext cx="126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71160"/>
                </a:solidFill>
              </a:rPr>
              <a:t>Shift down</a:t>
            </a:r>
          </a:p>
        </p:txBody>
      </p:sp>
      <p:sp>
        <p:nvSpPr>
          <p:cNvPr id="153" name="Freeform 152"/>
          <p:cNvSpPr/>
          <p:nvPr/>
        </p:nvSpPr>
        <p:spPr>
          <a:xfrm>
            <a:off x="1378910" y="5737411"/>
            <a:ext cx="512862" cy="181854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101221" y="5879068"/>
            <a:ext cx="126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71160"/>
                </a:solidFill>
              </a:rPr>
              <a:t>Shift down</a:t>
            </a:r>
          </a:p>
        </p:txBody>
      </p:sp>
      <p:sp>
        <p:nvSpPr>
          <p:cNvPr id="79" name="Oval 78"/>
          <p:cNvSpPr/>
          <p:nvPr/>
        </p:nvSpPr>
        <p:spPr>
          <a:xfrm>
            <a:off x="1144710" y="4992816"/>
            <a:ext cx="457200" cy="468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0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22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7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04427 0.00023 " pathEditMode="relative" rAng="0" ptsTypes="AA">
                                      <p:cBhvr>
                                        <p:cTn id="265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000"/>
                            </p:stCondLst>
                            <p:childTnLst>
                              <p:par>
                                <p:cTn id="2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-0.04218 0.00185 " pathEditMode="relative" rAng="0" ptsTypes="AA">
                                      <p:cBhvr>
                                        <p:cTn id="272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" y="93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3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0.04375 -7.40741E-7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93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5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04427 0.0007 " pathEditMode="relative" rAng="0" ptsTypes="AA">
                                      <p:cBhvr>
                                        <p:cTn id="32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2" grpId="1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05" grpId="1"/>
      <p:bldP spid="106" grpId="0"/>
      <p:bldP spid="106" grpId="1"/>
      <p:bldP spid="107" grpId="0"/>
      <p:bldP spid="107" grpId="1"/>
      <p:bldP spid="108" grpId="0"/>
      <p:bldP spid="108" grpId="1"/>
      <p:bldP spid="109" grpId="0"/>
      <p:bldP spid="110" grpId="0"/>
      <p:bldP spid="111" grpId="0"/>
      <p:bldP spid="112" grpId="0"/>
      <p:bldP spid="113" grpId="0" animBg="1"/>
      <p:bldP spid="114" grpId="0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2" grpId="0"/>
      <p:bldP spid="143" grpId="0" animBg="1"/>
      <p:bldP spid="145" grpId="0" animBg="1"/>
      <p:bldP spid="145" grpId="1" animBg="1"/>
      <p:bldP spid="145" grpId="2" animBg="1"/>
      <p:bldP spid="146" grpId="0" animBg="1"/>
      <p:bldP spid="146" grpId="1" animBg="1"/>
      <p:bldP spid="148" grpId="0" animBg="1"/>
      <p:bldP spid="149" grpId="0" animBg="1"/>
      <p:bldP spid="149" grpId="1" animBg="1"/>
      <p:bldP spid="150" grpId="0"/>
      <p:bldP spid="150" grpId="1"/>
      <p:bldP spid="151" grpId="0" animBg="1"/>
      <p:bldP spid="151" grpId="1" animBg="1"/>
      <p:bldP spid="152" grpId="0"/>
      <p:bldP spid="152" grpId="1"/>
      <p:bldP spid="153" grpId="0" animBg="1"/>
      <p:bldP spid="153" grpId="1" animBg="1"/>
      <p:bldP spid="154" grpId="0"/>
      <p:bldP spid="154" grpId="1"/>
      <p:bldP spid="79" grpId="0" animBg="1"/>
      <p:bldP spid="7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– Example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32268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65668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06604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40004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73404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06804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40204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73604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73204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2306604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1232268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2840004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3373404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3906804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4440204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973604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9" name="Freeform 28"/>
          <p:cNvSpPr/>
          <p:nvPr/>
        </p:nvSpPr>
        <p:spPr>
          <a:xfrm>
            <a:off x="3583678" y="5844988"/>
            <a:ext cx="594530" cy="143183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213468" y="6027840"/>
            <a:ext cx="126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71160"/>
                </a:solidFill>
              </a:rPr>
              <a:t>Shift down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32268" y="5002324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71431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04831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38231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71631" y="5006789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99268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32668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1831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32268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65668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06604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840004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73404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906804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440204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73604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773204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2306604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49" name="Rectangle 48"/>
          <p:cNvSpPr/>
          <p:nvPr/>
        </p:nvSpPr>
        <p:spPr>
          <a:xfrm>
            <a:off x="1232268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2840004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1" name="Rectangle 50"/>
          <p:cNvSpPr/>
          <p:nvPr/>
        </p:nvSpPr>
        <p:spPr>
          <a:xfrm>
            <a:off x="3373404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2" name="Rectangle 51"/>
          <p:cNvSpPr/>
          <p:nvPr/>
        </p:nvSpPr>
        <p:spPr>
          <a:xfrm>
            <a:off x="3906804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3" name="Rectangle 52"/>
          <p:cNvSpPr/>
          <p:nvPr/>
        </p:nvSpPr>
        <p:spPr>
          <a:xfrm>
            <a:off x="4440204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4" name="Rectangle 53"/>
          <p:cNvSpPr/>
          <p:nvPr/>
        </p:nvSpPr>
        <p:spPr>
          <a:xfrm>
            <a:off x="4973604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227471" y="3052369"/>
            <a:ext cx="298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71160"/>
                </a:solidFill>
              </a:rPr>
              <a:t>No Shift will take place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2268" y="1957768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71431" y="1962233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04831" y="1962233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38231" y="1962233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71631" y="1962233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99268" y="1962233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432668" y="1962233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71831" y="1962233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64" name="Oval 63"/>
          <p:cNvSpPr/>
          <p:nvPr/>
        </p:nvSpPr>
        <p:spPr>
          <a:xfrm>
            <a:off x="2882968" y="1951121"/>
            <a:ext cx="457200" cy="46886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410617" y="5010233"/>
            <a:ext cx="457200" cy="46886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890510" y="5000955"/>
            <a:ext cx="457200" cy="46886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337168" y="5007232"/>
            <a:ext cx="457200" cy="46886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7043061" y="4003460"/>
            <a:ext cx="716472" cy="331232"/>
          </a:xfrm>
          <a:prstGeom prst="roundRect">
            <a:avLst/>
          </a:prstGeom>
          <a:solidFill>
            <a:srgbClr val="ED524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814185" y="5011684"/>
            <a:ext cx="457200" cy="46886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319668" y="5006788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029999" y="4310268"/>
            <a:ext cx="71647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2832468" y="1461828"/>
                <a:ext cx="533400" cy="381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468" y="1461828"/>
                <a:ext cx="533400" cy="381000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/>
          <p:cNvCxnSpPr/>
          <p:nvPr/>
        </p:nvCxnSpPr>
        <p:spPr>
          <a:xfrm>
            <a:off x="6990810" y="1920814"/>
            <a:ext cx="77922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3373404" y="4472102"/>
                <a:ext cx="533400" cy="381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404" y="4472102"/>
                <a:ext cx="533400" cy="381000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2306604" y="4442937"/>
                <a:ext cx="533400" cy="381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604" y="4442937"/>
                <a:ext cx="533400" cy="381000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Freeform 75"/>
          <p:cNvSpPr/>
          <p:nvPr/>
        </p:nvSpPr>
        <p:spPr>
          <a:xfrm>
            <a:off x="3076139" y="5848616"/>
            <a:ext cx="594530" cy="143183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705929" y="6031468"/>
            <a:ext cx="126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71160"/>
                </a:solidFill>
              </a:rPr>
              <a:t>Shift down</a:t>
            </a:r>
          </a:p>
        </p:txBody>
      </p:sp>
      <p:sp>
        <p:nvSpPr>
          <p:cNvPr id="78" name="Freeform 77"/>
          <p:cNvSpPr/>
          <p:nvPr/>
        </p:nvSpPr>
        <p:spPr>
          <a:xfrm>
            <a:off x="2542739" y="5848616"/>
            <a:ext cx="594530" cy="143183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172529" y="6031468"/>
            <a:ext cx="126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71160"/>
                </a:solidFill>
              </a:rPr>
              <a:t>Shift down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91693" y="1252559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5 :</a:t>
            </a:r>
            <a:endParaRPr lang="en-US" b="1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525782" y="3736761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25782" y="3736761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6 :</a:t>
            </a:r>
            <a:endParaRPr lang="en-US" b="1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91693" y="1250462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289409" y="3975459"/>
                <a:ext cx="1586901" cy="36933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409" y="3975459"/>
                <a:ext cx="15869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322423" y="4450816"/>
                <a:ext cx="3775167" cy="1015663"/>
              </a:xfrm>
              <a:prstGeom prst="rect">
                <a:avLst/>
              </a:prstGeom>
              <a:solidFill>
                <a:srgbClr val="FCE0EE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rgbClr val="A7116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while</a:t>
                </a:r>
                <a:r>
                  <a:rPr lang="en-US" sz="2000" dirty="0">
                    <a:solidFill>
                      <a:srgbClr val="A711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A71160"/>
                    </a:solidFill>
                  </a:rPr>
                  <a:t> </a:t>
                </a:r>
                <a:r>
                  <a:rPr lang="en-US" sz="2000" dirty="0">
                    <a:solidFill>
                      <a:srgbClr val="A7116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do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A71160"/>
                  </a:solidFill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sz="2000" dirty="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23" y="4450816"/>
                <a:ext cx="3775167" cy="1015663"/>
              </a:xfrm>
              <a:prstGeom prst="rect">
                <a:avLst/>
              </a:prstGeom>
              <a:blipFill>
                <a:blip r:embed="rId6"/>
                <a:stretch>
                  <a:fillRect l="-1616" t="-2994" b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903033" y="3975459"/>
                <a:ext cx="2133600" cy="36933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err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–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033" y="3975459"/>
                <a:ext cx="2133600" cy="369332"/>
              </a:xfrm>
              <a:prstGeom prst="rect">
                <a:avLst/>
              </a:prstGeom>
              <a:blipFill>
                <a:blip r:embed="rId7"/>
                <a:stretch>
                  <a:fillRect l="-284" b="-11111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6289409" y="1603735"/>
                <a:ext cx="1558440" cy="36933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409" y="1603735"/>
                <a:ext cx="15584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322423" y="1987652"/>
                <a:ext cx="3762103" cy="1015663"/>
              </a:xfrm>
              <a:prstGeom prst="rect">
                <a:avLst/>
              </a:prstGeom>
              <a:solidFill>
                <a:srgbClr val="FCE0EE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rgbClr val="A7116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while</a:t>
                </a:r>
                <a:r>
                  <a:rPr lang="en-US" sz="2000" dirty="0">
                    <a:solidFill>
                      <a:srgbClr val="A711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A71160"/>
                    </a:solidFill>
                  </a:rPr>
                  <a:t> </a:t>
                </a:r>
                <a:r>
                  <a:rPr lang="en-US" sz="2000" dirty="0">
                    <a:solidFill>
                      <a:srgbClr val="A7116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do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A71160"/>
                  </a:solidFill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sz="2000" dirty="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23" y="1987652"/>
                <a:ext cx="3762103" cy="1015663"/>
              </a:xfrm>
              <a:prstGeom prst="rect">
                <a:avLst/>
              </a:prstGeom>
              <a:blipFill>
                <a:blip r:embed="rId9"/>
                <a:stretch>
                  <a:fillRect l="-1621" t="-2994" b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889970" y="1603735"/>
                <a:ext cx="2180749" cy="36933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err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–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970" y="1603735"/>
                <a:ext cx="2180749" cy="369332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4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2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59259E-6 L 0.04362 0.00023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-0.03933 0.00208 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000"/>
                            </p:stCondLst>
                            <p:childTnLst>
                              <p:par>
                                <p:cTn id="2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000"/>
                            </p:stCondLst>
                            <p:childTnLst>
                              <p:par>
                                <p:cTn id="2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2000"/>
                            </p:stCondLst>
                            <p:childTnLst>
                              <p:par>
                                <p:cTn id="27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59259E-6 L 0.04375 -7.40741E-7 " pathEditMode="relative" rAng="0" ptsTypes="AA">
                                      <p:cBhvr>
                                        <p:cTn id="29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000"/>
                            </p:stCondLst>
                            <p:childTnLst>
                              <p:par>
                                <p:cTn id="3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59259E-6 L 0.04375 4.44444E-6 " pathEditMode="relative" rAng="0" ptsTypes="AA">
                                      <p:cBhvr>
                                        <p:cTn id="32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-0.04232 0.00278 " pathEditMode="relative" rAng="0" ptsTypes="AA">
                                      <p:cBhvr>
                                        <p:cTn id="33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9" grpId="1" animBg="1"/>
      <p:bldP spid="30" grpId="0"/>
      <p:bldP spid="30" grpId="1"/>
      <p:bldP spid="31" grpId="0"/>
      <p:bldP spid="32" grpId="0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9" grpId="0" animBg="1"/>
      <p:bldP spid="69" grpId="1" animBg="1"/>
      <p:bldP spid="70" grpId="0"/>
      <p:bldP spid="72" grpId="0" animBg="1"/>
      <p:bldP spid="72" grpId="1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7" grpId="0"/>
      <p:bldP spid="77" grpId="1"/>
      <p:bldP spid="78" grpId="0" animBg="1"/>
      <p:bldP spid="78" grpId="1" animBg="1"/>
      <p:bldP spid="79" grpId="0"/>
      <p:bldP spid="79" grpId="1"/>
      <p:bldP spid="81" grpId="0" animBg="1"/>
      <p:bldP spid="83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– Example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693" y="1252559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7 :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25782" y="3736761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5782" y="3736761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8 :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91693" y="1250462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14701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48101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89037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22437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55837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89237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22637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56037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556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21890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1114701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27224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32558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37892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3226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48560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0" name="Freeform 29"/>
          <p:cNvSpPr/>
          <p:nvPr/>
        </p:nvSpPr>
        <p:spPr>
          <a:xfrm>
            <a:off x="4552665" y="5836435"/>
            <a:ext cx="553891" cy="171192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176517" y="6087071"/>
            <a:ext cx="126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71160"/>
                </a:solidFill>
              </a:rPr>
              <a:t>Shift down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4701" y="5002324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53864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7264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0664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54064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81701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15101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54264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14701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648101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89037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722437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255837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789237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22637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56037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6556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49" name="Rectangle 48"/>
          <p:cNvSpPr/>
          <p:nvPr/>
        </p:nvSpPr>
        <p:spPr>
          <a:xfrm>
            <a:off x="21890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114701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1" name="Rectangle 50"/>
          <p:cNvSpPr/>
          <p:nvPr/>
        </p:nvSpPr>
        <p:spPr>
          <a:xfrm>
            <a:off x="27224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2" name="Rectangle 51"/>
          <p:cNvSpPr/>
          <p:nvPr/>
        </p:nvSpPr>
        <p:spPr>
          <a:xfrm>
            <a:off x="32558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3" name="Rectangle 52"/>
          <p:cNvSpPr/>
          <p:nvPr/>
        </p:nvSpPr>
        <p:spPr>
          <a:xfrm>
            <a:off x="37892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4" name="Rectangle 53"/>
          <p:cNvSpPr/>
          <p:nvPr/>
        </p:nvSpPr>
        <p:spPr>
          <a:xfrm>
            <a:off x="43226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5" name="Rectangle 54"/>
          <p:cNvSpPr/>
          <p:nvPr/>
        </p:nvSpPr>
        <p:spPr>
          <a:xfrm>
            <a:off x="48560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114701" y="1957768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53864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187264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20664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54064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781701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15101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54264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64" name="Oval 63"/>
          <p:cNvSpPr/>
          <p:nvPr/>
        </p:nvSpPr>
        <p:spPr>
          <a:xfrm>
            <a:off x="3827337" y="1957409"/>
            <a:ext cx="457200" cy="46886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354087" y="5000955"/>
            <a:ext cx="457200" cy="46886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7000900" y="4038775"/>
            <a:ext cx="805673" cy="331232"/>
          </a:xfrm>
          <a:prstGeom prst="roundRect">
            <a:avLst/>
          </a:prstGeom>
          <a:solidFill>
            <a:srgbClr val="ED524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830739" y="4991100"/>
            <a:ext cx="457200" cy="46886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7020121" y="4323987"/>
            <a:ext cx="73152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293050" y="1957409"/>
            <a:ext cx="457200" cy="46886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6980929" y="1640560"/>
            <a:ext cx="830057" cy="331232"/>
          </a:xfrm>
          <a:prstGeom prst="roundRect">
            <a:avLst/>
          </a:prstGeom>
          <a:solidFill>
            <a:srgbClr val="ED524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4038509" y="2838508"/>
            <a:ext cx="581392" cy="181492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687867" y="3058477"/>
            <a:ext cx="126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71160"/>
                </a:solidFill>
              </a:rPr>
              <a:t>Shift down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06526" y="1959429"/>
            <a:ext cx="4911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75" name="TextBox 74"/>
          <p:cNvSpPr txBox="1"/>
          <p:nvPr/>
        </p:nvSpPr>
        <p:spPr>
          <a:xfrm flipH="1">
            <a:off x="4323805" y="4990014"/>
            <a:ext cx="49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3838617" y="1437010"/>
                <a:ext cx="533400" cy="381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17" y="1437010"/>
                <a:ext cx="533400" cy="381000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4391301" y="4492556"/>
                <a:ext cx="533400" cy="381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 dirty="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301" y="4492556"/>
                <a:ext cx="533400" cy="381000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/>
          <p:cNvCxnSpPr/>
          <p:nvPr/>
        </p:nvCxnSpPr>
        <p:spPr>
          <a:xfrm>
            <a:off x="6990810" y="1920814"/>
            <a:ext cx="77922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276346" y="4437753"/>
                <a:ext cx="3775167" cy="1015663"/>
              </a:xfrm>
              <a:prstGeom prst="rect">
                <a:avLst/>
              </a:prstGeom>
              <a:solidFill>
                <a:srgbClr val="FCE0EE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rgbClr val="A7116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while</a:t>
                </a:r>
                <a:r>
                  <a:rPr lang="en-US" sz="2000" dirty="0">
                    <a:solidFill>
                      <a:srgbClr val="A711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A71160"/>
                    </a:solidFill>
                  </a:rPr>
                  <a:t> </a:t>
                </a:r>
                <a:r>
                  <a:rPr lang="en-US" sz="2000" dirty="0">
                    <a:solidFill>
                      <a:srgbClr val="A7116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do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A71160"/>
                  </a:solidFill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sz="2000" dirty="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346" y="4437753"/>
                <a:ext cx="3775167" cy="1015663"/>
              </a:xfrm>
              <a:prstGeom prst="rect">
                <a:avLst/>
              </a:prstGeom>
              <a:blipFill>
                <a:blip r:embed="rId4"/>
                <a:stretch>
                  <a:fillRect l="-1777" t="-3593" b="-4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289409" y="1603735"/>
                <a:ext cx="1558440" cy="36933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409" y="1603735"/>
                <a:ext cx="15584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322423" y="2026841"/>
                <a:ext cx="3762103" cy="1015663"/>
              </a:xfrm>
              <a:prstGeom prst="rect">
                <a:avLst/>
              </a:prstGeom>
              <a:solidFill>
                <a:srgbClr val="FCE0EE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rgbClr val="A7116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while</a:t>
                </a:r>
                <a:r>
                  <a:rPr lang="en-US" sz="2000" dirty="0">
                    <a:solidFill>
                      <a:srgbClr val="A711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A71160"/>
                    </a:solidFill>
                  </a:rPr>
                  <a:t> </a:t>
                </a:r>
                <a:r>
                  <a:rPr lang="en-US" sz="2000" dirty="0">
                    <a:solidFill>
                      <a:srgbClr val="A7116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do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A71160"/>
                  </a:solidFill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sz="2000" dirty="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23" y="2026841"/>
                <a:ext cx="3762103" cy="1015663"/>
              </a:xfrm>
              <a:prstGeom prst="rect">
                <a:avLst/>
              </a:prstGeom>
              <a:blipFill>
                <a:blip r:embed="rId8"/>
                <a:stretch>
                  <a:fillRect l="-1621" t="-2994" b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ounded Rectangle 77"/>
          <p:cNvSpPr/>
          <p:nvPr/>
        </p:nvSpPr>
        <p:spPr>
          <a:xfrm>
            <a:off x="7149205" y="2048739"/>
            <a:ext cx="941056" cy="357663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7889970" y="1603735"/>
                <a:ext cx="2180749" cy="36933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err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–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970" y="1603735"/>
                <a:ext cx="2180749" cy="369332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ounded Rectangle 78"/>
          <p:cNvSpPr/>
          <p:nvPr/>
        </p:nvSpPr>
        <p:spPr>
          <a:xfrm>
            <a:off x="7110021" y="4454435"/>
            <a:ext cx="941056" cy="357663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276346" y="4001584"/>
                <a:ext cx="1586901" cy="36933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346" y="4001584"/>
                <a:ext cx="158690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903033" y="4001584"/>
                <a:ext cx="2133600" cy="36933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err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–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033" y="4001584"/>
                <a:ext cx="2133600" cy="369332"/>
              </a:xfrm>
              <a:prstGeom prst="rect">
                <a:avLst/>
              </a:prstGeom>
              <a:blipFill>
                <a:blip r:embed="rId11"/>
                <a:stretch>
                  <a:fillRect l="-284" b="-11111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5564777" y="6008914"/>
            <a:ext cx="393192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890E4F"/>
                </a:solidFill>
              </a:rPr>
              <a:t>The entire array is sorted now.</a:t>
            </a:r>
          </a:p>
        </p:txBody>
      </p:sp>
    </p:spTree>
    <p:extLst>
      <p:ext uri="{BB962C8B-B14F-4D97-AF65-F5344CB8AC3E}">
        <p14:creationId xmlns:p14="http://schemas.microsoft.com/office/powerpoint/2010/main" val="226255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04531 0.00023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4427 0.00092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000"/>
                            </p:stCondLst>
                            <p:childTnLst>
                              <p:par>
                                <p:cTn id="2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04453 0.00208 " pathEditMode="relative" rAng="0" ptsTypes="AA">
                                      <p:cBhvr>
                                        <p:cTn id="31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-0.04883 0.00278 " pathEditMode="relative" rAng="0" ptsTypes="AA">
                                      <p:cBhvr>
                                        <p:cTn id="31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2000"/>
                            </p:stCondLst>
                            <p:childTnLst>
                              <p:par>
                                <p:cTn id="3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1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1" grpId="0"/>
      <p:bldP spid="31" grpId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8" grpId="1"/>
      <p:bldP spid="39" grpId="0"/>
      <p:bldP spid="39" grpId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6" grpId="1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1" grpId="1"/>
      <p:bldP spid="62" grpId="0"/>
      <p:bldP spid="62" grpId="1"/>
      <p:bldP spid="63" grpId="0"/>
      <p:bldP spid="64" grpId="0" animBg="1"/>
      <p:bldP spid="64" grpId="1" animBg="1"/>
      <p:bldP spid="65" grpId="0" animBg="1"/>
      <p:bldP spid="65" grpId="1" animBg="1"/>
      <p:bldP spid="66" grpId="0" animBg="1"/>
      <p:bldP spid="67" grpId="0" animBg="1"/>
      <p:bldP spid="67" grpId="1" animBg="1"/>
      <p:bldP spid="70" grpId="0" animBg="1"/>
      <p:bldP spid="70" grpId="1" animBg="1"/>
      <p:bldP spid="71" grpId="0" animBg="1"/>
      <p:bldP spid="72" grpId="0" animBg="1"/>
      <p:bldP spid="72" grpId="1" animBg="1"/>
      <p:bldP spid="73" grpId="0"/>
      <p:bldP spid="73" grpId="1"/>
      <p:bldP spid="74" grpId="0"/>
      <p:bldP spid="75" grpId="0"/>
      <p:bldP spid="76" grpId="0" animBg="1"/>
      <p:bldP spid="76" grpId="1" animBg="1"/>
      <p:bldP spid="76" grpId="2" animBg="1"/>
      <p:bldP spid="77" grpId="0" animBg="1"/>
      <p:bldP spid="77" grpId="1" animBg="1"/>
      <p:bldP spid="90" grpId="0" animBg="1"/>
      <p:bldP spid="81" grpId="0" animBg="1"/>
      <p:bldP spid="82" grpId="0" animBg="1"/>
      <p:bldP spid="78" grpId="0" animBg="1"/>
      <p:bldP spid="83" grpId="0" animBg="1"/>
      <p:bldP spid="79" grpId="0" animBg="1"/>
      <p:bldP spid="87" grpId="0" animBg="1"/>
      <p:bldP spid="89" grpId="0" animBg="1"/>
      <p:bldP spid="8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Insertion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/>
              <a:t>If the first few objects are already sorted, an unsorted object can be inserted in the sorted set at the proper place. This process is called </a:t>
            </a:r>
            <a:r>
              <a:rPr lang="en-US" b="1" dirty="0">
                <a:solidFill>
                  <a:srgbClr val="C00000"/>
                </a:solidFill>
              </a:rPr>
              <a:t>Insertion Sort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>
              <a:buClr>
                <a:srgbClr val="C00000"/>
              </a:buClr>
            </a:pPr>
            <a:r>
              <a:rPr lang="en-US" dirty="0"/>
              <a:t>Insertion sort </a:t>
            </a:r>
            <a:r>
              <a:rPr lang="en-US" dirty="0">
                <a:solidFill>
                  <a:srgbClr val="1D6FA9"/>
                </a:solidFill>
              </a:rPr>
              <a:t>removes (select) one element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from the input data, </a:t>
            </a:r>
            <a:r>
              <a:rPr lang="en-US" dirty="0">
                <a:solidFill>
                  <a:srgbClr val="1D6FA9"/>
                </a:solidFill>
              </a:rPr>
              <a:t>finds the location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it belongs within the sorted list, and </a:t>
            </a:r>
            <a:r>
              <a:rPr lang="en-US" dirty="0">
                <a:solidFill>
                  <a:srgbClr val="1D6FA9"/>
                </a:solidFill>
              </a:rPr>
              <a:t>inserts it there</a:t>
            </a:r>
            <a:r>
              <a:rPr lang="en-US" dirty="0"/>
              <a:t>. </a:t>
            </a:r>
          </a:p>
          <a:p>
            <a:pPr>
              <a:buClr>
                <a:srgbClr val="C00000"/>
              </a:buClr>
            </a:pPr>
            <a:r>
              <a:rPr lang="en-US" dirty="0"/>
              <a:t>Selected element refers as </a:t>
            </a:r>
            <a:r>
              <a:rPr lang="en-US" b="1" dirty="0">
                <a:solidFill>
                  <a:srgbClr val="C00000"/>
                </a:solidFill>
              </a:rPr>
              <a:t>Key</a:t>
            </a:r>
            <a:r>
              <a:rPr lang="en-US" dirty="0"/>
              <a:t>. </a:t>
            </a:r>
          </a:p>
          <a:p>
            <a:pPr>
              <a:buClr>
                <a:srgbClr val="C00000"/>
              </a:buClr>
            </a:pPr>
            <a:r>
              <a:rPr lang="en-US" dirty="0"/>
              <a:t>At each array position, the </a:t>
            </a:r>
            <a:r>
              <a:rPr lang="en-US" dirty="0">
                <a:solidFill>
                  <a:srgbClr val="C00000"/>
                </a:solidFill>
              </a:rPr>
              <a:t>key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checks the value </a:t>
            </a:r>
            <a:r>
              <a:rPr lang="en-US" dirty="0">
                <a:solidFill>
                  <a:srgbClr val="1D6FA9"/>
                </a:solidFill>
              </a:rPr>
              <a:t>against the largest value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the</a:t>
            </a:r>
            <a:r>
              <a:rPr lang="en-US" dirty="0">
                <a:solidFill>
                  <a:srgbClr val="C00000"/>
                </a:solidFill>
              </a:rPr>
              <a:t> sorted list</a:t>
            </a:r>
            <a:r>
              <a:rPr lang="en-US" dirty="0"/>
              <a:t>. If the </a:t>
            </a:r>
            <a:r>
              <a:rPr lang="en-US" dirty="0">
                <a:solidFill>
                  <a:srgbClr val="C00000"/>
                </a:solidFill>
              </a:rPr>
              <a:t>key is larger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than the </a:t>
            </a:r>
            <a:r>
              <a:rPr lang="en-US" dirty="0">
                <a:solidFill>
                  <a:srgbClr val="1D6FA9"/>
                </a:solidFill>
              </a:rPr>
              <a:t>largest value </a:t>
            </a:r>
            <a:r>
              <a:rPr lang="en-US" dirty="0"/>
              <a:t>in the sorted list, </a:t>
            </a:r>
            <a:r>
              <a:rPr lang="en-US" dirty="0">
                <a:solidFill>
                  <a:srgbClr val="1D6FA9"/>
                </a:solidFill>
              </a:rPr>
              <a:t>there is no need to shift elements</a:t>
            </a:r>
            <a:r>
              <a:rPr lang="en-US" dirty="0"/>
              <a:t> and move to the next element. </a:t>
            </a:r>
          </a:p>
          <a:p>
            <a:pPr>
              <a:buClr>
                <a:srgbClr val="C00000"/>
              </a:buClr>
            </a:pPr>
            <a:r>
              <a:rPr lang="en-US" dirty="0"/>
              <a:t>If the </a:t>
            </a:r>
            <a:r>
              <a:rPr lang="en-US" dirty="0">
                <a:solidFill>
                  <a:srgbClr val="C00000"/>
                </a:solidFill>
              </a:rPr>
              <a:t>key is smaller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than the </a:t>
            </a:r>
            <a:r>
              <a:rPr lang="en-US" dirty="0">
                <a:solidFill>
                  <a:srgbClr val="1D6FA9"/>
                </a:solidFill>
              </a:rPr>
              <a:t>largest value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 the sorted list, </a:t>
            </a:r>
            <a:r>
              <a:rPr lang="en-US" dirty="0">
                <a:solidFill>
                  <a:srgbClr val="1D6FA9"/>
                </a:solidFill>
              </a:rPr>
              <a:t>find the appropriate position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within the sorted list, </a:t>
            </a:r>
            <a:r>
              <a:rPr lang="en-US" dirty="0">
                <a:solidFill>
                  <a:srgbClr val="1D6FA9"/>
                </a:solidFill>
              </a:rPr>
              <a:t>shift all the larger values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up to make a space, and insert into that position. </a:t>
            </a:r>
          </a:p>
        </p:txBody>
      </p:sp>
    </p:spTree>
    <p:extLst>
      <p:ext uri="{BB962C8B-B14F-4D97-AF65-F5344CB8AC3E}">
        <p14:creationId xmlns:p14="http://schemas.microsoft.com/office/powerpoint/2010/main" val="196737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-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0369" y="863444"/>
            <a:ext cx="11929641" cy="5590565"/>
          </a:xfrm>
          <a:solidFill>
            <a:srgbClr val="424242"/>
          </a:solidFill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Input: Array 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Output: Sorted array T</a:t>
            </a:r>
          </a:p>
          <a:p>
            <a:pPr marL="0" indent="0">
              <a:spcBef>
                <a:spcPts val="600"/>
              </a:spcBef>
              <a:buNone/>
            </a:pPr>
            <a:endParaRPr lang="en-IN" b="1" dirty="0">
              <a:solidFill>
                <a:srgbClr val="FBD9EB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b="1" dirty="0" err="1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Insertion_Sort</a:t>
            </a:r>
            <a:r>
              <a:rPr lang="en-IN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(T[1,…,n])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pt-BR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i ← 2 to n </a:t>
            </a:r>
            <a:r>
              <a:rPr lang="pt-BR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←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T[</a:t>
            </a:r>
            <a:r>
              <a:rPr lang="en-IN" sz="2400" dirty="0" err="1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];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j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 ← </a:t>
            </a:r>
            <a:r>
              <a:rPr lang="pt-BR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i – 1;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endParaRPr lang="en-IN" sz="2400" dirty="0">
              <a:solidFill>
                <a:srgbClr val="FBD9EB"/>
              </a:solidFill>
              <a:latin typeface="Consolas" pitchFamily="49" charset="0"/>
              <a:cs typeface="Consolas" pitchFamily="49" charset="0"/>
            </a:endParaRPr>
          </a:p>
          <a:p>
            <a:pPr marL="914400" lvl="2" indent="0">
              <a:spcBef>
                <a:spcPts val="600"/>
              </a:spcBef>
              <a:buNone/>
            </a:pP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x &lt; T[j] 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pt-BR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 j &gt; 0 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1828800" lvl="4" indent="0">
              <a:spcBef>
                <a:spcPts val="600"/>
              </a:spcBef>
              <a:buNone/>
            </a:pP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T[j+1] </a:t>
            </a:r>
            <a:r>
              <a:rPr lang="en-IN" sz="2400" dirty="0">
                <a:solidFill>
                  <a:srgbClr val="FBD9EB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itchFamily="49" charset="0"/>
              </a:rPr>
              <a:t>← T[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j];</a:t>
            </a:r>
          </a:p>
          <a:p>
            <a:pPr marL="1828800" lvl="4" indent="0">
              <a:spcBef>
                <a:spcPts val="600"/>
              </a:spcBef>
              <a:buNone/>
            </a:pP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j </a:t>
            </a:r>
            <a:r>
              <a:rPr lang="en-IN" sz="2400" dirty="0">
                <a:solidFill>
                  <a:srgbClr val="FBD9EB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itchFamily="49" charset="0"/>
              </a:rPr>
              <a:t>←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 j – 1;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T[j+1] </a:t>
            </a:r>
            <a:r>
              <a:rPr lang="en-IN" sz="2400" dirty="0">
                <a:solidFill>
                  <a:srgbClr val="FBD9EB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itchFamily="49" charset="0"/>
              </a:rPr>
              <a:t>←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 x;</a:t>
            </a:r>
            <a:endParaRPr lang="en-IN" b="1" dirty="0">
              <a:solidFill>
                <a:srgbClr val="FBD9EB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>
            <a:normAutofit/>
          </a:bodyPr>
          <a:lstStyle/>
          <a:p>
            <a:r>
              <a:rPr lang="en-US" dirty="0"/>
              <a:t>Merge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9C718-10FB-321C-9856-2F73A8538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 - </a:t>
            </a: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/ 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This is the </a:t>
            </a:r>
            <a:r>
              <a:rPr lang="en-IN" sz="2400" b="1" dirty="0"/>
              <a:t>simplest technique </a:t>
            </a:r>
            <a:r>
              <a:rPr lang="en-IN" sz="2400" dirty="0"/>
              <a:t>to search for an element from an unsorted array or list.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In this technique, search for the value of the particular element in an array or list in a sequential manner until the desired element is found.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Let us consider, the unsorted list </a:t>
            </a:r>
            <a:r>
              <a:rPr lang="en-IN" sz="2400" b="1" dirty="0">
                <a:solidFill>
                  <a:srgbClr val="C00000"/>
                </a:solidFill>
              </a:rPr>
              <a:t>L</a:t>
            </a:r>
            <a:r>
              <a:rPr lang="en-IN" sz="2400" dirty="0"/>
              <a:t> which contains </a:t>
            </a:r>
            <a:r>
              <a:rPr lang="en-IN" sz="2400" b="1" dirty="0">
                <a:solidFill>
                  <a:srgbClr val="C00000"/>
                </a:solidFill>
              </a:rPr>
              <a:t>N</a:t>
            </a:r>
            <a:r>
              <a:rPr lang="en-IN" sz="2400" dirty="0"/>
              <a:t> elements, we have to find the value of </a:t>
            </a:r>
            <a:r>
              <a:rPr lang="en-IN" sz="2400" b="1" dirty="0">
                <a:solidFill>
                  <a:srgbClr val="C00000"/>
                </a:solidFill>
              </a:rPr>
              <a:t>X</a:t>
            </a:r>
            <a:r>
              <a:rPr lang="en-IN" sz="2400" dirty="0"/>
              <a:t> from the list </a:t>
            </a:r>
            <a:r>
              <a:rPr lang="en-IN" sz="2400" b="1" dirty="0">
                <a:solidFill>
                  <a:srgbClr val="C00000"/>
                </a:solidFill>
              </a:rPr>
              <a:t>L</a:t>
            </a:r>
            <a:r>
              <a:rPr lang="en-IN" sz="2400" dirty="0"/>
              <a:t>.</a:t>
            </a:r>
          </a:p>
          <a:p>
            <a:pPr marL="630238" lvl="2" indent="-339725" defTabSz="804863">
              <a:spcBef>
                <a:spcPts val="1000"/>
              </a:spcBef>
              <a:buClr>
                <a:srgbClr val="C00000"/>
              </a:buClr>
              <a:buFont typeface="Wingdings 3" pitchFamily="18" charset="2"/>
              <a:buChar char=""/>
            </a:pPr>
            <a:r>
              <a:rPr lang="en-IN" sz="2200" dirty="0"/>
              <a:t>L  </a:t>
            </a:r>
            <a:r>
              <a:rPr lang="en-IN" sz="2200" dirty="0">
                <a:sym typeface="Wingdings 3"/>
              </a:rPr>
              <a:t></a:t>
            </a:r>
            <a:r>
              <a:rPr lang="en-IN" sz="2200" dirty="0"/>
              <a:t> Represent the list of elements</a:t>
            </a:r>
          </a:p>
          <a:p>
            <a:pPr marL="630238" lvl="2" indent="-339725" defTabSz="804863">
              <a:spcBef>
                <a:spcPts val="1000"/>
              </a:spcBef>
              <a:buClr>
                <a:srgbClr val="C00000"/>
              </a:buClr>
              <a:buFont typeface="Wingdings 3" pitchFamily="18" charset="2"/>
              <a:buChar char=""/>
            </a:pPr>
            <a:r>
              <a:rPr lang="en-IN" sz="2200" dirty="0"/>
              <a:t>N </a:t>
            </a:r>
            <a:r>
              <a:rPr lang="en-IN" sz="2200" dirty="0">
                <a:sym typeface="Wingdings 3"/>
              </a:rPr>
              <a:t></a:t>
            </a:r>
            <a:r>
              <a:rPr lang="en-IN" sz="2200" dirty="0"/>
              <a:t> Total number of elements in a list</a:t>
            </a:r>
          </a:p>
          <a:p>
            <a:pPr marL="630238" lvl="2" indent="-339725" defTabSz="804863">
              <a:spcBef>
                <a:spcPts val="1000"/>
              </a:spcBef>
              <a:buClr>
                <a:srgbClr val="C00000"/>
              </a:buClr>
              <a:buFont typeface="Wingdings 3" pitchFamily="18" charset="2"/>
              <a:buChar char=""/>
            </a:pPr>
            <a:r>
              <a:rPr lang="en-IN" sz="2200" dirty="0"/>
              <a:t>X </a:t>
            </a:r>
            <a:r>
              <a:rPr lang="en-IN" sz="2200" dirty="0">
                <a:sym typeface="Wingdings 3"/>
              </a:rPr>
              <a:t></a:t>
            </a:r>
            <a:r>
              <a:rPr lang="en-IN" sz="2200" dirty="0"/>
              <a:t> Value to be searched</a:t>
            </a:r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2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5630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Merge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/>
              <a:t>Merge Sort is a </a:t>
            </a:r>
            <a:r>
              <a:rPr lang="en-US" b="1" dirty="0">
                <a:solidFill>
                  <a:srgbClr val="C00000"/>
                </a:solidFill>
              </a:rPr>
              <a:t>divide and conquer </a:t>
            </a:r>
            <a:r>
              <a:rPr lang="en-US" dirty="0"/>
              <a:t>algorithm.</a:t>
            </a:r>
            <a:endParaRPr lang="en-US" dirty="0">
              <a:solidFill>
                <a:srgbClr val="1D6FA9"/>
              </a:solidFill>
            </a:endParaRPr>
          </a:p>
          <a:p>
            <a:pPr>
              <a:buClr>
                <a:srgbClr val="C00000"/>
              </a:buClr>
            </a:pPr>
            <a:r>
              <a:rPr lang="en-US" dirty="0"/>
              <a:t>Breaking down the array (list) into </a:t>
            </a:r>
            <a:r>
              <a:rPr lang="en-US" dirty="0">
                <a:solidFill>
                  <a:srgbClr val="1D6FA9"/>
                </a:solidFill>
              </a:rPr>
              <a:t>several sub-lists </a:t>
            </a:r>
            <a:r>
              <a:rPr lang="en-US" dirty="0"/>
              <a:t>until </a:t>
            </a:r>
            <a:r>
              <a:rPr lang="en-US" dirty="0">
                <a:solidFill>
                  <a:srgbClr val="C00000"/>
                </a:solidFill>
              </a:rPr>
              <a:t>each sub-list consists of only one element</a:t>
            </a:r>
            <a:r>
              <a:rPr lang="en-US" dirty="0"/>
              <a:t>.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1D6FA9"/>
                </a:solidFill>
              </a:rPr>
              <a:t>Compare each element with the adjacent list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merge</a:t>
            </a:r>
            <a:r>
              <a:rPr lang="en-US" dirty="0"/>
              <a:t> them into one. Repeat this procedure until getting the sorted list.</a:t>
            </a:r>
          </a:p>
          <a:p>
            <a:pPr>
              <a:buClr>
                <a:srgbClr val="C00000"/>
              </a:buClr>
            </a:pPr>
            <a:r>
              <a:rPr lang="en-US" b="1" dirty="0"/>
              <a:t>Procedure:</a:t>
            </a:r>
          </a:p>
          <a:p>
            <a:pPr lvl="1">
              <a:lnSpc>
                <a:spcPct val="110000"/>
              </a:lnSpc>
              <a:buClr>
                <a:srgbClr val="C00000"/>
              </a:buClr>
            </a:pPr>
            <a:r>
              <a:rPr lang="en-US" sz="2200" dirty="0"/>
              <a:t>Divide the unsorted list into </a:t>
            </a:r>
            <a:r>
              <a:rPr lang="en-US" sz="2200" b="1" dirty="0"/>
              <a:t>N sub-lists</a:t>
            </a:r>
            <a:r>
              <a:rPr lang="en-US" sz="2200" dirty="0"/>
              <a:t>, each containing one element.</a:t>
            </a:r>
          </a:p>
          <a:p>
            <a:pPr lvl="1">
              <a:lnSpc>
                <a:spcPct val="110000"/>
              </a:lnSpc>
              <a:buClr>
                <a:srgbClr val="C00000"/>
              </a:buClr>
            </a:pPr>
            <a:r>
              <a:rPr lang="en-US" sz="2200" dirty="0"/>
              <a:t>Take the adjacent list, </a:t>
            </a:r>
            <a:r>
              <a:rPr lang="en-US" sz="2200" dirty="0">
                <a:solidFill>
                  <a:srgbClr val="1D6FA9"/>
                </a:solidFill>
              </a:rPr>
              <a:t>compare</a:t>
            </a:r>
            <a:r>
              <a:rPr lang="en-US" sz="2200" dirty="0"/>
              <a:t> elements, and </a:t>
            </a:r>
            <a:r>
              <a:rPr lang="en-US" sz="2200" b="1" dirty="0"/>
              <a:t>merge</a:t>
            </a:r>
            <a:r>
              <a:rPr lang="en-US" sz="2200" dirty="0"/>
              <a:t> them to form a </a:t>
            </a:r>
            <a:r>
              <a:rPr lang="en-US" sz="2200" dirty="0">
                <a:solidFill>
                  <a:srgbClr val="1D6FA9"/>
                </a:solidFill>
              </a:rPr>
              <a:t>list of 2 elements</a:t>
            </a:r>
            <a:r>
              <a:rPr lang="en-US" sz="2200" dirty="0"/>
              <a:t>. Now,</a:t>
            </a:r>
            <a:r>
              <a:rPr lang="en-US" sz="2200" b="1" dirty="0"/>
              <a:t> N </a:t>
            </a:r>
            <a:r>
              <a:rPr lang="en-US" sz="2200" dirty="0"/>
              <a:t>lists become </a:t>
            </a:r>
            <a:r>
              <a:rPr lang="en-US" sz="2200" b="1" dirty="0"/>
              <a:t>N/2</a:t>
            </a:r>
            <a:r>
              <a:rPr lang="en-US" sz="2200" dirty="0"/>
              <a:t> lists of </a:t>
            </a:r>
            <a:r>
              <a:rPr lang="en-US" sz="2200" b="1" dirty="0"/>
              <a:t>size 2</a:t>
            </a:r>
            <a:r>
              <a:rPr lang="en-US" sz="2200" dirty="0"/>
              <a:t>.</a:t>
            </a:r>
          </a:p>
          <a:p>
            <a:pPr lvl="1">
              <a:lnSpc>
                <a:spcPct val="110000"/>
              </a:lnSpc>
              <a:buClr>
                <a:srgbClr val="C00000"/>
              </a:buClr>
            </a:pPr>
            <a:r>
              <a:rPr lang="en-US" sz="2200" dirty="0"/>
              <a:t>Repeat the process until getting a single sorted list.</a:t>
            </a:r>
          </a:p>
        </p:txBody>
      </p:sp>
    </p:spTree>
    <p:extLst>
      <p:ext uri="{BB962C8B-B14F-4D97-AF65-F5344CB8AC3E}">
        <p14:creationId xmlns:p14="http://schemas.microsoft.com/office/powerpoint/2010/main" val="347166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17681" y="1528465"/>
          <a:ext cx="524933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724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529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451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3157" y="1066800"/>
            <a:ext cx="2130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113445" y="1992085"/>
          <a:ext cx="5249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365081" y="2603500"/>
            <a:ext cx="868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60481" y="3733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422481" y="3733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4184481" y="3733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4946481" y="3733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5708481" y="3733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470481" y="3733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7232481" y="3733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7994481" y="3733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2660481" y="3341915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2481" y="3341915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84481" y="3341915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46481" y="3341915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08481" y="3341915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70481" y="3341915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32481" y="3341915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94481" y="3341915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63605" y="2787134"/>
            <a:ext cx="8459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Step 1: Split the selected array</a:t>
            </a:r>
            <a:endParaRPr lang="en-US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1669881" y="4953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2431881" y="4953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3193881" y="4953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3955881" y="4953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1669881" y="534633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31881" y="534633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93881" y="534633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55881" y="534633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75281" y="4953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34" name="Rectangle 33"/>
          <p:cNvSpPr/>
          <p:nvPr/>
        </p:nvSpPr>
        <p:spPr>
          <a:xfrm>
            <a:off x="7537281" y="4953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8299281" y="4953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9061281" y="4953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6775281" y="534633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537281" y="534633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299281" y="534633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061281" y="534633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193881" y="4114800"/>
            <a:ext cx="2514600" cy="762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708481" y="4114800"/>
            <a:ext cx="2590800" cy="762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25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– Example 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508" y="914400"/>
            <a:ext cx="39319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solidFill>
                  <a:srgbClr val="AD1457"/>
                </a:solidFill>
              </a:rPr>
              <a:t>Select the left subarray and </a:t>
            </a:r>
            <a:r>
              <a:rPr lang="en-IN" sz="2200" b="1" dirty="0">
                <a:solidFill>
                  <a:srgbClr val="AD1457"/>
                </a:solidFill>
              </a:rPr>
              <a:t>Split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0197" y="17526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772197" y="17526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534197" y="17526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296197" y="17526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1010197" y="14768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72197" y="14768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34197" y="14768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96197" y="14768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59142" y="17526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6921142" y="17526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7683142" y="17526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8445142" y="17526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6159142" y="14768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21142" y="14768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83142" y="14768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45142" y="14768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5397" y="28194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1467397" y="28194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705397" y="25309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67397" y="25309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62797" y="28194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3524797" y="28194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2762797" y="25309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24797" y="25309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467397" y="2133600"/>
            <a:ext cx="1066800" cy="5334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34197" y="2133600"/>
            <a:ext cx="990600" cy="5334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0597" y="38862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400597" y="36104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19797" y="38862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1619797" y="36104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34197" y="38862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2534197" y="36104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77197" y="38862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3677197" y="36104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781597" y="3200400"/>
            <a:ext cx="685800" cy="381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467397" y="3200400"/>
            <a:ext cx="533400" cy="381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838997" y="3200400"/>
            <a:ext cx="685800" cy="381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24797" y="3200400"/>
            <a:ext cx="533400" cy="381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05397" y="4572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45" name="Rectangle 44"/>
          <p:cNvSpPr/>
          <p:nvPr/>
        </p:nvSpPr>
        <p:spPr>
          <a:xfrm>
            <a:off x="1467397" y="4572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2762797" y="4572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47" name="Rectangle 46"/>
          <p:cNvSpPr/>
          <p:nvPr/>
        </p:nvSpPr>
        <p:spPr>
          <a:xfrm>
            <a:off x="3524797" y="4572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cxnSp>
        <p:nvCxnSpPr>
          <p:cNvPr id="48" name="Straight Arrow Connector 47"/>
          <p:cNvCxnSpPr>
            <a:stCxn id="32" idx="2"/>
          </p:cNvCxnSpPr>
          <p:nvPr/>
        </p:nvCxnSpPr>
        <p:spPr>
          <a:xfrm>
            <a:off x="781597" y="4267200"/>
            <a:ext cx="6858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2"/>
          </p:cNvCxnSpPr>
          <p:nvPr/>
        </p:nvCxnSpPr>
        <p:spPr>
          <a:xfrm flipH="1">
            <a:off x="1467397" y="4267200"/>
            <a:ext cx="5334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2"/>
          </p:cNvCxnSpPr>
          <p:nvPr/>
        </p:nvCxnSpPr>
        <p:spPr>
          <a:xfrm>
            <a:off x="2915197" y="4267200"/>
            <a:ext cx="6096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 flipH="1">
            <a:off x="3524797" y="4267200"/>
            <a:ext cx="5334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84797" y="5257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53" name="Rectangle 52"/>
          <p:cNvSpPr/>
          <p:nvPr/>
        </p:nvSpPr>
        <p:spPr>
          <a:xfrm>
            <a:off x="1746797" y="5257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54" name="Rectangle 53"/>
          <p:cNvSpPr/>
          <p:nvPr/>
        </p:nvSpPr>
        <p:spPr>
          <a:xfrm>
            <a:off x="2508797" y="5257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55" name="Rectangle 54"/>
          <p:cNvSpPr/>
          <p:nvPr/>
        </p:nvSpPr>
        <p:spPr>
          <a:xfrm>
            <a:off x="3270797" y="5257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467397" y="4953000"/>
            <a:ext cx="10414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534197" y="4953000"/>
            <a:ext cx="9906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854342" y="28194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59" name="Rectangle 58"/>
          <p:cNvSpPr/>
          <p:nvPr/>
        </p:nvSpPr>
        <p:spPr>
          <a:xfrm>
            <a:off x="6616342" y="28194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60" name="Rectangle 59"/>
          <p:cNvSpPr/>
          <p:nvPr/>
        </p:nvSpPr>
        <p:spPr>
          <a:xfrm>
            <a:off x="5854342" y="25309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616342" y="25309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911742" y="28194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63" name="Rectangle 62"/>
          <p:cNvSpPr/>
          <p:nvPr/>
        </p:nvSpPr>
        <p:spPr>
          <a:xfrm>
            <a:off x="8673742" y="28194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64" name="Rectangle 63"/>
          <p:cNvSpPr/>
          <p:nvPr/>
        </p:nvSpPr>
        <p:spPr>
          <a:xfrm>
            <a:off x="7911742" y="25309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673742" y="25309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6616342" y="2133600"/>
            <a:ext cx="1066800" cy="5334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683142" y="2133600"/>
            <a:ext cx="990600" cy="5334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523416" y="38862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69" name="Rectangle 68"/>
          <p:cNvSpPr/>
          <p:nvPr/>
        </p:nvSpPr>
        <p:spPr>
          <a:xfrm>
            <a:off x="5523416" y="36104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68742" y="38862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71" name="Rectangle 70"/>
          <p:cNvSpPr/>
          <p:nvPr/>
        </p:nvSpPr>
        <p:spPr>
          <a:xfrm>
            <a:off x="6768742" y="36104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683142" y="38862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7683142" y="36104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749942" y="38862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75" name="Rectangle 74"/>
          <p:cNvSpPr/>
          <p:nvPr/>
        </p:nvSpPr>
        <p:spPr>
          <a:xfrm>
            <a:off x="8749942" y="36104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5930542" y="3200400"/>
            <a:ext cx="685800" cy="381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616342" y="3200400"/>
            <a:ext cx="533400" cy="381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7987942" y="3200400"/>
            <a:ext cx="685800" cy="381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673742" y="3200400"/>
            <a:ext cx="533400" cy="381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854342" y="4572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81" name="Rectangle 80"/>
          <p:cNvSpPr/>
          <p:nvPr/>
        </p:nvSpPr>
        <p:spPr>
          <a:xfrm>
            <a:off x="6616342" y="4572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82" name="Rectangle 81"/>
          <p:cNvSpPr/>
          <p:nvPr/>
        </p:nvSpPr>
        <p:spPr>
          <a:xfrm>
            <a:off x="7911742" y="4572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83" name="Rectangle 82"/>
          <p:cNvSpPr/>
          <p:nvPr/>
        </p:nvSpPr>
        <p:spPr>
          <a:xfrm>
            <a:off x="8673742" y="4572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930542" y="4267200"/>
            <a:ext cx="6858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0" idx="2"/>
          </p:cNvCxnSpPr>
          <p:nvPr/>
        </p:nvCxnSpPr>
        <p:spPr>
          <a:xfrm flipH="1">
            <a:off x="6616342" y="4267200"/>
            <a:ext cx="5334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2" idx="2"/>
          </p:cNvCxnSpPr>
          <p:nvPr/>
        </p:nvCxnSpPr>
        <p:spPr>
          <a:xfrm>
            <a:off x="8064142" y="4267200"/>
            <a:ext cx="6096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4" idx="2"/>
          </p:cNvCxnSpPr>
          <p:nvPr/>
        </p:nvCxnSpPr>
        <p:spPr>
          <a:xfrm flipH="1">
            <a:off x="8597542" y="4267200"/>
            <a:ext cx="5334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133742" y="5257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89" name="Rectangle 88"/>
          <p:cNvSpPr/>
          <p:nvPr/>
        </p:nvSpPr>
        <p:spPr>
          <a:xfrm>
            <a:off x="6895742" y="5257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90" name="Rectangle 89"/>
          <p:cNvSpPr/>
          <p:nvPr/>
        </p:nvSpPr>
        <p:spPr>
          <a:xfrm>
            <a:off x="7657742" y="5257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91" name="Rectangle 90"/>
          <p:cNvSpPr/>
          <p:nvPr/>
        </p:nvSpPr>
        <p:spPr>
          <a:xfrm>
            <a:off x="8419742" y="5257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616342" y="4953000"/>
            <a:ext cx="10414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7683142" y="4953000"/>
            <a:ext cx="9906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848397" y="6019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95" name="Rectangle 94"/>
          <p:cNvSpPr/>
          <p:nvPr/>
        </p:nvSpPr>
        <p:spPr>
          <a:xfrm>
            <a:off x="2610397" y="6019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96" name="Rectangle 95"/>
          <p:cNvSpPr/>
          <p:nvPr/>
        </p:nvSpPr>
        <p:spPr>
          <a:xfrm>
            <a:off x="3372397" y="6019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97" name="Rectangle 96"/>
          <p:cNvSpPr/>
          <p:nvPr/>
        </p:nvSpPr>
        <p:spPr>
          <a:xfrm>
            <a:off x="4134397" y="6019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98" name="Rectangle 97"/>
          <p:cNvSpPr/>
          <p:nvPr/>
        </p:nvSpPr>
        <p:spPr>
          <a:xfrm>
            <a:off x="4896397" y="6019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99" name="Rectangle 98"/>
          <p:cNvSpPr/>
          <p:nvPr/>
        </p:nvSpPr>
        <p:spPr>
          <a:xfrm>
            <a:off x="5658397" y="6019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100" name="Rectangle 99"/>
          <p:cNvSpPr/>
          <p:nvPr/>
        </p:nvSpPr>
        <p:spPr>
          <a:xfrm>
            <a:off x="6420397" y="6019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01" name="Rectangle 100"/>
          <p:cNvSpPr/>
          <p:nvPr/>
        </p:nvSpPr>
        <p:spPr>
          <a:xfrm>
            <a:off x="7182397" y="6019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508797" y="5638800"/>
            <a:ext cx="2387600" cy="381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896398" y="5643154"/>
            <a:ext cx="2758436" cy="37664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451572" y="914400"/>
            <a:ext cx="40233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solidFill>
                  <a:srgbClr val="AD1457"/>
                </a:solidFill>
              </a:rPr>
              <a:t>Select the right subarray and </a:t>
            </a:r>
            <a:r>
              <a:rPr lang="en-IN" sz="2200" b="1" dirty="0">
                <a:solidFill>
                  <a:srgbClr val="AD1457"/>
                </a:solidFill>
              </a:rPr>
              <a:t>Split 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510165" y="2438053"/>
            <a:ext cx="77811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Split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03378" y="4874567"/>
            <a:ext cx="100584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Merge </a:t>
            </a:r>
          </a:p>
        </p:txBody>
      </p:sp>
      <p:cxnSp>
        <p:nvCxnSpPr>
          <p:cNvPr id="107" name="Straight Arrow Connector 106"/>
          <p:cNvCxnSpPr>
            <a:stCxn id="105" idx="0"/>
          </p:cNvCxnSpPr>
          <p:nvPr/>
        </p:nvCxnSpPr>
        <p:spPr>
          <a:xfrm flipV="1">
            <a:off x="4899224" y="1750824"/>
            <a:ext cx="0" cy="687229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5" idx="2"/>
          </p:cNvCxnSpPr>
          <p:nvPr/>
        </p:nvCxnSpPr>
        <p:spPr>
          <a:xfrm flipH="1">
            <a:off x="4899223" y="2899718"/>
            <a:ext cx="1" cy="1092766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602481" y="4038600"/>
            <a:ext cx="5715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6" idx="0"/>
          </p:cNvCxnSpPr>
          <p:nvPr/>
        </p:nvCxnSpPr>
        <p:spPr>
          <a:xfrm flipV="1">
            <a:off x="4906298" y="4076700"/>
            <a:ext cx="0" cy="797867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6" idx="2"/>
          </p:cNvCxnSpPr>
          <p:nvPr/>
        </p:nvCxnSpPr>
        <p:spPr>
          <a:xfrm>
            <a:off x="4906298" y="5336232"/>
            <a:ext cx="0" cy="683568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174313" y="5268123"/>
            <a:ext cx="365760" cy="365760"/>
          </a:xfrm>
          <a:prstGeom prst="ellipse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326782" y="5257800"/>
            <a:ext cx="365760" cy="365760"/>
          </a:xfrm>
          <a:prstGeom prst="ellipse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59259E-6 L 0.06224 -0.0007 " pathEditMode="relative" rAng="0" ptsTypes="AA">
                                      <p:cBhvr>
                                        <p:cTn id="37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000"/>
                            </p:stCondLst>
                            <p:childTnLst>
                              <p:par>
                                <p:cTn id="3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500"/>
                            </p:stCondLst>
                            <p:childTnLst>
                              <p:par>
                                <p:cTn id="3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2000"/>
                            </p:stCondLst>
                            <p:childTnLst>
                              <p:par>
                                <p:cTn id="3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2500"/>
                            </p:stCondLst>
                            <p:childTnLst>
                              <p:par>
                                <p:cTn id="3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3000"/>
                            </p:stCondLst>
                            <p:childTnLst>
                              <p:par>
                                <p:cTn id="4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4" grpId="0" animBg="1"/>
      <p:bldP spid="45" grpId="0" animBg="1"/>
      <p:bldP spid="46" grpId="0" animBg="1"/>
      <p:bldP spid="47" grpId="0" animBg="1"/>
      <p:bldP spid="52" grpId="0" animBg="1"/>
      <p:bldP spid="53" grpId="0" animBg="1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80" grpId="0" animBg="1"/>
      <p:bldP spid="81" grpId="0" animBg="1"/>
      <p:bldP spid="82" grpId="0" animBg="1"/>
      <p:bldP spid="83" grpId="0" animBg="1"/>
      <p:bldP spid="88" grpId="0" animBg="1"/>
      <p:bldP spid="89" grpId="0" animBg="1"/>
      <p:bldP spid="90" grpId="0" animBg="1"/>
      <p:bldP spid="91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4" grpId="0"/>
      <p:bldP spid="105" grpId="0" animBg="1"/>
      <p:bldP spid="106" grpId="0" animBg="1"/>
      <p:bldP spid="112" grpId="0" animBg="1"/>
      <p:bldP spid="112" grpId="1" animBg="1"/>
      <p:bldP spid="1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–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5760720" cy="5590565"/>
          </a:xfrm>
          <a:solidFill>
            <a:srgbClr val="424242"/>
          </a:solidFill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Procedure: mergesort(T[1,…,n])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if n is sufficiently small then insert(T)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array U[1,…,1+n/2],V[1,…,1+n/2]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	U[1,…,n/2] ← T[1,…,n/2]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	V[1,…,n/2] ← T[n/2+1,…,n]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		mergesort(U[1,…,n/2])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		mergesort(V[1,…,n/2])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		merge(U, V, T)</a:t>
            </a:r>
          </a:p>
          <a:p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05556" y="863444"/>
            <a:ext cx="5760720" cy="5590565"/>
          </a:xfrm>
          <a:prstGeom prst="rect">
            <a:avLst/>
          </a:prstGeom>
          <a:solidFill>
            <a:srgbClr val="424242"/>
          </a:solidFill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Procedure: merge(U[1,…,m+1],V[1,…,n+1],T[1,…,m+n])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 ← 1;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j ← 1;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U[m+1], V[n+1] ← ∞;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for k ← 1 to m + n do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	if U[</a:t>
            </a:r>
            <a:r>
              <a:rPr lang="en-IN" b="1" dirty="0" err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] &lt; V[j]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      	then T[k] ← U[</a:t>
            </a:r>
            <a:r>
              <a:rPr lang="en-IN" b="1" dirty="0" err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];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IN" b="1" dirty="0" err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 ← </a:t>
            </a:r>
            <a:r>
              <a:rPr lang="en-IN" b="1" dirty="0" err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     else T[k] ← V[j];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		j ← j + 1;   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		</a:t>
            </a:r>
            <a:endParaRPr lang="en-US" dirty="0">
              <a:solidFill>
                <a:srgbClr val="F9C5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68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Questions – Sorting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Write an algorithm of </a:t>
            </a:r>
            <a:r>
              <a:rPr lang="en-US" b="1" dirty="0">
                <a:solidFill>
                  <a:schemeClr val="accent6"/>
                </a:solidFill>
              </a:rPr>
              <a:t>Bubble sort </a:t>
            </a:r>
            <a:r>
              <a:rPr lang="en-US" dirty="0"/>
              <a:t>and sort the following data using Bubble sort </a:t>
            </a:r>
            <a:r>
              <a:rPr lang="en-US" dirty="0" smtClean="0"/>
              <a:t>method </a:t>
            </a:r>
          </a:p>
          <a:p>
            <a:pPr lvl="1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 smtClean="0"/>
              <a:t>65</a:t>
            </a:r>
            <a:r>
              <a:rPr lang="en-US" sz="2200" dirty="0"/>
              <a:t>, 77, 5, 25, 32, 45, 99, 83, 69, </a:t>
            </a:r>
            <a:r>
              <a:rPr lang="en-US" sz="2200" dirty="0"/>
              <a:t>81     </a:t>
            </a:r>
          </a:p>
          <a:p>
            <a:pPr lvl="1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 smtClean="0"/>
              <a:t>12</a:t>
            </a:r>
            <a:r>
              <a:rPr lang="en-US" sz="2200" dirty="0"/>
              <a:t>, 10, 45, 8, 19, 25, 27, 20, 44</a:t>
            </a:r>
            <a:endParaRPr lang="en-US" sz="22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/>
              <a:t>Write an Algorithm of </a:t>
            </a:r>
            <a:r>
              <a:rPr lang="en-US" sz="2200" b="1" dirty="0">
                <a:solidFill>
                  <a:schemeClr val="accent6"/>
                </a:solidFill>
              </a:rPr>
              <a:t>Selection sort </a:t>
            </a:r>
            <a:r>
              <a:rPr lang="en-US" sz="2200" dirty="0"/>
              <a:t>and Sort the following data using Selection sort method </a:t>
            </a:r>
            <a:r>
              <a:rPr lang="en-US" sz="2200" dirty="0" smtClean="0"/>
              <a:t>   </a:t>
            </a:r>
          </a:p>
          <a:p>
            <a:pPr lvl="1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 smtClean="0"/>
              <a:t>20</a:t>
            </a:r>
            <a:r>
              <a:rPr lang="en-US" sz="2200" dirty="0"/>
              <a:t>, 50, 30, 75, 90, 60, 25, 10, </a:t>
            </a:r>
            <a:r>
              <a:rPr lang="en-US" sz="2200" dirty="0"/>
              <a:t>40      </a:t>
            </a:r>
          </a:p>
          <a:p>
            <a:pPr lvl="1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 smtClean="0"/>
              <a:t>78</a:t>
            </a:r>
            <a:r>
              <a:rPr lang="en-US" sz="2200" dirty="0"/>
              <a:t>, 17, 39, 26, 72, 94, 21, 12, 23, 68</a:t>
            </a:r>
            <a:endParaRPr lang="en-US" sz="22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/>
              <a:t>Write an algorithm of </a:t>
            </a:r>
            <a:r>
              <a:rPr lang="en-US" sz="2200" b="1" dirty="0">
                <a:solidFill>
                  <a:schemeClr val="accent6"/>
                </a:solidFill>
              </a:rPr>
              <a:t>Insertion sort </a:t>
            </a:r>
            <a:r>
              <a:rPr lang="en-US" sz="2200" dirty="0" smtClean="0"/>
              <a:t>and </a:t>
            </a:r>
            <a:r>
              <a:rPr lang="en-US" sz="2200" dirty="0"/>
              <a:t>sort the following data using Insertion sort method </a:t>
            </a:r>
            <a:r>
              <a:rPr lang="en-US" sz="2200" dirty="0" smtClean="0"/>
              <a:t> </a:t>
            </a:r>
          </a:p>
          <a:p>
            <a:pPr lvl="1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 smtClean="0"/>
              <a:t>12</a:t>
            </a:r>
            <a:r>
              <a:rPr lang="en-US" sz="2200" dirty="0"/>
              <a:t>, 10, 45, 8, 19, 25, 27, 20, </a:t>
            </a:r>
            <a:r>
              <a:rPr lang="en-US" sz="2200" dirty="0"/>
              <a:t>44      </a:t>
            </a:r>
          </a:p>
          <a:p>
            <a:pPr lvl="1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 smtClean="0"/>
              <a:t>20</a:t>
            </a:r>
            <a:r>
              <a:rPr lang="en-US" sz="2200" dirty="0"/>
              <a:t>, 50, 30, 75, 90, 60, 25, 10, 40</a:t>
            </a:r>
            <a:endParaRPr lang="en-US" sz="2200" dirty="0"/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/>
              <a:t>Write an algorithm of </a:t>
            </a:r>
            <a:r>
              <a:rPr lang="en-US" sz="2200" b="1" dirty="0" smtClean="0">
                <a:solidFill>
                  <a:schemeClr val="accent6"/>
                </a:solidFill>
              </a:rPr>
              <a:t>Merge </a:t>
            </a:r>
            <a:r>
              <a:rPr lang="en-US" sz="2200" b="1" dirty="0">
                <a:solidFill>
                  <a:schemeClr val="accent6"/>
                </a:solidFill>
              </a:rPr>
              <a:t>sort </a:t>
            </a:r>
            <a:r>
              <a:rPr lang="en-US" sz="2200" dirty="0"/>
              <a:t>and sort the following data using </a:t>
            </a:r>
            <a:r>
              <a:rPr lang="en-US" sz="2200" dirty="0" smtClean="0"/>
              <a:t>Merge </a:t>
            </a:r>
            <a:r>
              <a:rPr lang="en-US" sz="2200" dirty="0"/>
              <a:t>sort method  </a:t>
            </a:r>
            <a:r>
              <a:rPr lang="en-US" sz="2200" dirty="0" smtClean="0"/>
              <a:t> </a:t>
            </a:r>
          </a:p>
          <a:p>
            <a:pPr lvl="1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 smtClean="0"/>
              <a:t>12</a:t>
            </a:r>
            <a:r>
              <a:rPr lang="en-US" sz="2200" dirty="0"/>
              <a:t>, 31, 25, 8, 32, 17, 40, </a:t>
            </a:r>
            <a:r>
              <a:rPr lang="en-US" sz="2200" dirty="0"/>
              <a:t>42       </a:t>
            </a:r>
          </a:p>
          <a:p>
            <a:pPr lvl="1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 smtClean="0"/>
              <a:t>6</a:t>
            </a:r>
            <a:r>
              <a:rPr lang="en-US" sz="2200" dirty="0"/>
              <a:t>, 5, 3, 11, 10, 4, 7, </a:t>
            </a:r>
            <a:r>
              <a:rPr lang="en-US" sz="2200" dirty="0"/>
              <a:t>9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6090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Data Structure (DS) </a:t>
            </a:r>
          </a:p>
          <a:p>
            <a:r>
              <a:rPr lang="en-IN" dirty="0"/>
              <a:t>DU #</a:t>
            </a:r>
            <a:r>
              <a:rPr lang="en-US"/>
              <a:t>2304CS411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umesh.thoriya@darshan.ac.in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smtClean="0"/>
              <a:t>9714233355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Department of Computer Science &amp; Engineering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 smtClean="0"/>
              <a:t>Umesh</a:t>
            </a:r>
            <a:r>
              <a:rPr lang="en-IN" dirty="0" smtClean="0"/>
              <a:t> H </a:t>
            </a:r>
            <a:r>
              <a:rPr lang="en-IN" dirty="0" err="1" smtClean="0"/>
              <a:t>Thoriya</a:t>
            </a:r>
            <a:endParaRPr lang="en-IN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10921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/ 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Linear Search algorithm works as below for search value, </a:t>
            </a:r>
            <a:r>
              <a:rPr lang="en-IN" sz="2400" b="1" dirty="0">
                <a:solidFill>
                  <a:srgbClr val="C00000"/>
                </a:solidFill>
              </a:rPr>
              <a:t>X=65</a:t>
            </a:r>
            <a:r>
              <a:rPr lang="en-IN" sz="2400" dirty="0"/>
              <a:t>.</a:t>
            </a:r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2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1351115" y="2210937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5707" y="2213209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77981" y="2665860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0256" y="3118511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8882" y="3557514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1157" y="4010165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07835" y="2201833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10109" y="2654484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12384" y="3107135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01010" y="3546138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03285" y="3998789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71723" y="2190457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73997" y="2643108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76272" y="3095759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864898" y="3534762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67173" y="3987413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1432" y="181515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Index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85903" y="179013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Value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70376" y="2668136"/>
            <a:ext cx="464024" cy="45037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6412" y="2201836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477659" y="2442950"/>
            <a:ext cx="436728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1343401" y="3704475"/>
            <a:ext cx="1542195" cy="178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 flipV="1">
            <a:off x="4874508" y="2906971"/>
            <a:ext cx="393511" cy="38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351115" y="2226860"/>
            <a:ext cx="464024" cy="450376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370148" y="2206387"/>
            <a:ext cx="464024" cy="45037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10800000" flipV="1">
            <a:off x="1874280" y="2445222"/>
            <a:ext cx="393511" cy="38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342250" y="2638569"/>
            <a:ext cx="464024" cy="450376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45780" y="2654487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537027" y="2895601"/>
            <a:ext cx="436728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150558" y="3079842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41805" y="3320956"/>
            <a:ext cx="436728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402450" y="3093491"/>
            <a:ext cx="464024" cy="45037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65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rot="10800000" flipV="1">
            <a:off x="7906582" y="3332326"/>
            <a:ext cx="393511" cy="38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9658141" y="2124493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660415" y="2577144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662690" y="3029795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651316" y="3468798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6" name="Rectangle 75"/>
          <p:cNvSpPr/>
          <p:nvPr/>
        </p:nvSpPr>
        <p:spPr>
          <a:xfrm>
            <a:off x="9653591" y="3921449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950623" y="3450606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9341870" y="3691720"/>
            <a:ext cx="436728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1175221" y="3464254"/>
            <a:ext cx="464024" cy="45037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65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rot="10800000" flipV="1">
            <a:off x="10679353" y="3703089"/>
            <a:ext cx="393511" cy="38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766021" y="4226248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768295" y="4678899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770570" y="5131550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759196" y="5570553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761471" y="6023204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031208" y="5989090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422455" y="6230204"/>
            <a:ext cx="436728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255804" y="5975444"/>
            <a:ext cx="464024" cy="45037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65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rot="10800000" flipV="1">
            <a:off x="3759936" y="6214279"/>
            <a:ext cx="393511" cy="38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078854" y="3459708"/>
            <a:ext cx="464024" cy="450376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173087" y="5984544"/>
            <a:ext cx="464024" cy="450376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351115" y="2677236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351115" y="3127612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351115" y="3566615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351115" y="4016991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342250" y="2158621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342250" y="2638568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342250" y="3075296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342250" y="3514299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342250" y="3964675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333383" y="2638567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333384" y="3088943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335658" y="3527946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7335659" y="3978322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7333385" y="2174544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0076583" y="2570329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0076584" y="3020705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0078858" y="3459708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0078859" y="3910084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0078860" y="2108580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3173087" y="4633414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3173087" y="5083790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3173087" y="5522793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3173087" y="6000466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3173087" y="4169391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183258" y="453560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Flag=1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7335658" y="3077570"/>
            <a:ext cx="464024" cy="45037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99831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2" grpId="0"/>
      <p:bldP spid="13" grpId="0"/>
      <p:bldP spid="14" grpId="0"/>
      <p:bldP spid="15" grpId="0"/>
      <p:bldP spid="16" grpId="0"/>
      <p:bldP spid="22" grpId="0"/>
      <p:bldP spid="23" grpId="0"/>
      <p:bldP spid="24" grpId="0"/>
      <p:bldP spid="25" grpId="0"/>
      <p:bldP spid="26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/>
      <p:bldP spid="55" grpId="0" animBg="1"/>
      <p:bldP spid="56" grpId="0" animBg="1"/>
      <p:bldP spid="59" grpId="0" animBg="1"/>
      <p:bldP spid="60" grpId="0"/>
      <p:bldP spid="62" grpId="0"/>
      <p:bldP spid="64" grpId="0" animBg="1"/>
      <p:bldP spid="72" grpId="0"/>
      <p:bldP spid="73" grpId="0"/>
      <p:bldP spid="74" grpId="0"/>
      <p:bldP spid="75" grpId="0"/>
      <p:bldP spid="76" grpId="0"/>
      <p:bldP spid="77" grpId="0"/>
      <p:bldP spid="79" grpId="0" animBg="1"/>
      <p:bldP spid="87" grpId="0"/>
      <p:bldP spid="88" grpId="0"/>
      <p:bldP spid="89" grpId="0"/>
      <p:bldP spid="90" grpId="0"/>
      <p:bldP spid="91" grpId="0"/>
      <p:bldP spid="92" grpId="0"/>
      <p:bldP spid="94" grpId="0" animBg="1"/>
      <p:bldP spid="97" grpId="0" animBg="1"/>
      <p:bldP spid="98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7" grpId="1" animBg="1"/>
      <p:bldP spid="118" grpId="0" animBg="1"/>
      <p:bldP spid="119" grpId="0" animBg="1"/>
      <p:bldP spid="120" grpId="0" animBg="1"/>
      <p:bldP spid="127" grpId="0" animBg="1"/>
      <p:bldP spid="128" grpId="0" animBg="1"/>
      <p:bldP spid="128" grpId="1" animBg="1"/>
      <p:bldP spid="129" grpId="0" animBg="1"/>
      <p:bldP spid="130" grpId="0" animBg="1"/>
      <p:bldP spid="131" grpId="0" animBg="1"/>
      <p:bldP spid="138" grpId="0" animBg="1"/>
      <p:bldP spid="139" grpId="0" animBg="1"/>
      <p:bldP spid="140" grpId="0" animBg="1"/>
      <p:bldP spid="140" grpId="1" animBg="1"/>
      <p:bldP spid="141" grpId="0" animBg="1"/>
      <p:bldP spid="142" grpId="0" animBg="1"/>
      <p:bldP spid="168" grpId="0" animBg="1"/>
      <p:bldP spid="169" grpId="0" animBg="1"/>
      <p:bldP spid="170" grpId="0" animBg="1"/>
      <p:bldP spid="171" grpId="0" animBg="1"/>
      <p:bldP spid="171" grpId="1" animBg="1"/>
      <p:bldP spid="172" grpId="0" animBg="1"/>
      <p:bldP spid="173" grpId="0"/>
      <p:bldP spid="1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/ 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Algorithm: LINEAR_SEARCH(L, N, X)</a:t>
            </a:r>
          </a:p>
          <a:p>
            <a:pPr marL="0" indent="0">
              <a:buNone/>
            </a:pPr>
            <a:r>
              <a:rPr lang="en-IN" sz="2200" b="1" dirty="0"/>
              <a:t>Step 1:</a:t>
            </a:r>
            <a:r>
              <a:rPr lang="en-IN" sz="2200" dirty="0"/>
              <a:t>[initialization]</a:t>
            </a:r>
          </a:p>
          <a:p>
            <a:pPr marL="812800" lvl="2" indent="0">
              <a:buNone/>
            </a:pPr>
            <a:r>
              <a:rPr lang="en-IN" sz="2200" dirty="0"/>
              <a:t>k← 1</a:t>
            </a:r>
            <a:r>
              <a:rPr lang="en-IN" sz="2200" dirty="0" smtClean="0"/>
              <a:t>, </a:t>
            </a:r>
            <a:r>
              <a:rPr lang="en-IN" sz="2200" dirty="0"/>
              <a:t>flag ← </a:t>
            </a:r>
            <a:r>
              <a:rPr lang="en-IN" sz="2200" dirty="0" smtClean="0"/>
              <a:t>0</a:t>
            </a:r>
            <a:endParaRPr lang="en-IN" sz="2200" dirty="0"/>
          </a:p>
          <a:p>
            <a:pPr marL="0" indent="0">
              <a:spcBef>
                <a:spcPts val="600"/>
              </a:spcBef>
              <a:buNone/>
            </a:pPr>
            <a:r>
              <a:rPr lang="en-IN" sz="2200" b="1" dirty="0"/>
              <a:t>Step 2:</a:t>
            </a:r>
            <a:r>
              <a:rPr lang="en-IN" sz="2200" dirty="0"/>
              <a:t>[Perform Search]</a:t>
            </a:r>
          </a:p>
          <a:p>
            <a:pPr marL="812800" indent="0">
              <a:buNone/>
            </a:pPr>
            <a:r>
              <a:rPr lang="en-IN" sz="2200" dirty="0"/>
              <a:t>Repeat thru </a:t>
            </a:r>
            <a:r>
              <a:rPr lang="en-IN" sz="2200" b="1" dirty="0"/>
              <a:t>step 3</a:t>
            </a:r>
            <a:r>
              <a:rPr lang="en-IN" sz="2200" dirty="0"/>
              <a:t> </a:t>
            </a:r>
            <a:r>
              <a:rPr lang="en-IN" sz="2200" dirty="0">
                <a:solidFill>
                  <a:srgbClr val="1D6FA9"/>
                </a:solidFill>
              </a:rPr>
              <a:t>for</a:t>
            </a:r>
            <a:r>
              <a:rPr lang="en-IN" sz="2200" dirty="0"/>
              <a:t> </a:t>
            </a:r>
            <a:r>
              <a:rPr lang="en-IN" sz="2200" dirty="0" smtClean="0">
                <a:solidFill>
                  <a:srgbClr val="C00000"/>
                </a:solidFill>
              </a:rPr>
              <a:t>k</a:t>
            </a:r>
            <a:r>
              <a:rPr lang="en-IN" sz="2200" dirty="0" smtClean="0"/>
              <a:t>=</a:t>
            </a:r>
            <a:r>
              <a:rPr lang="en-IN" sz="2200" dirty="0">
                <a:solidFill>
                  <a:srgbClr val="C00000"/>
                </a:solidFill>
              </a:rPr>
              <a:t>1</a:t>
            </a:r>
            <a:r>
              <a:rPr lang="en-IN" sz="2200" dirty="0" smtClean="0"/>
              <a:t>,1,2</a:t>
            </a:r>
            <a:r>
              <a:rPr lang="en-IN" sz="2200" dirty="0"/>
              <a:t>,…, </a:t>
            </a:r>
            <a:r>
              <a:rPr lang="en-IN" sz="2200" dirty="0" smtClean="0">
                <a:solidFill>
                  <a:srgbClr val="C00000"/>
                </a:solidFill>
              </a:rPr>
              <a:t>N</a:t>
            </a:r>
            <a:endParaRPr lang="en-IN" sz="2200" dirty="0">
              <a:solidFill>
                <a:srgbClr val="C0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200" b="1" dirty="0"/>
              <a:t>Step 3:</a:t>
            </a:r>
            <a:r>
              <a:rPr lang="en-IN" sz="2200" dirty="0"/>
              <a:t>[Compare all elements of array with given element]</a:t>
            </a:r>
          </a:p>
          <a:p>
            <a:pPr marL="812800" indent="0">
              <a:buNone/>
            </a:pPr>
            <a:r>
              <a:rPr lang="en-IN" sz="2200" dirty="0">
                <a:solidFill>
                  <a:srgbClr val="1D6FA9"/>
                </a:solidFill>
              </a:rPr>
              <a:t>if</a:t>
            </a:r>
            <a:r>
              <a:rPr lang="en-IN" sz="2200" dirty="0"/>
              <a:t>(</a:t>
            </a:r>
            <a:r>
              <a:rPr lang="en-IN" sz="2200" dirty="0">
                <a:solidFill>
                  <a:srgbClr val="C00000"/>
                </a:solidFill>
              </a:rPr>
              <a:t>L[k] = X</a:t>
            </a:r>
            <a:r>
              <a:rPr lang="en-IN" sz="2200" dirty="0"/>
              <a:t>) then</a:t>
            </a:r>
          </a:p>
          <a:p>
            <a:pPr marL="1335087" lvl="3" indent="0">
              <a:buNone/>
            </a:pPr>
            <a:r>
              <a:rPr lang="en-IN" sz="2200" dirty="0">
                <a:solidFill>
                  <a:srgbClr val="1D6FA9"/>
                </a:solidFill>
              </a:rPr>
              <a:t>flag ← </a:t>
            </a:r>
            <a:r>
              <a:rPr lang="en-IN" sz="2200" dirty="0" smtClean="0">
                <a:solidFill>
                  <a:srgbClr val="1D6FA9"/>
                </a:solidFill>
              </a:rPr>
              <a:t>1</a:t>
            </a:r>
          </a:p>
          <a:p>
            <a:pPr marL="1335087" lvl="3" indent="0">
              <a:buNone/>
            </a:pPr>
            <a:r>
              <a:rPr lang="en-IN" sz="2200" dirty="0"/>
              <a:t>write (“Search is successful”, </a:t>
            </a:r>
            <a:r>
              <a:rPr lang="en-IN" sz="2200" dirty="0">
                <a:solidFill>
                  <a:srgbClr val="C00000"/>
                </a:solidFill>
              </a:rPr>
              <a:t>temp</a:t>
            </a:r>
            <a:r>
              <a:rPr lang="en-IN" sz="2200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200" b="1" dirty="0" smtClean="0"/>
              <a:t>Step </a:t>
            </a:r>
            <a:r>
              <a:rPr lang="en-IN" sz="2200" b="1" dirty="0"/>
              <a:t>4:</a:t>
            </a:r>
            <a:r>
              <a:rPr lang="en-IN" sz="2200" dirty="0"/>
              <a:t>[</a:t>
            </a:r>
            <a:r>
              <a:rPr lang="en-IN" sz="2200" dirty="0" smtClean="0"/>
              <a:t>Check for </a:t>
            </a:r>
            <a:r>
              <a:rPr lang="en-IN" sz="2200" dirty="0"/>
              <a:t>search </a:t>
            </a:r>
            <a:r>
              <a:rPr lang="en-IN" sz="2200" dirty="0" smtClean="0"/>
              <a:t>unsuccessful]</a:t>
            </a:r>
            <a:endParaRPr lang="en-IN" sz="2200" dirty="0"/>
          </a:p>
          <a:p>
            <a:pPr marL="812800" lvl="2" indent="0">
              <a:buNone/>
            </a:pPr>
            <a:r>
              <a:rPr lang="en-IN" sz="2200" b="1" dirty="0">
                <a:solidFill>
                  <a:srgbClr val="1D6FA9"/>
                </a:solidFill>
              </a:rPr>
              <a:t>if</a:t>
            </a:r>
            <a:r>
              <a:rPr lang="en-IN" sz="2200" b="1" dirty="0"/>
              <a:t>(</a:t>
            </a:r>
            <a:r>
              <a:rPr lang="en-IN" sz="2200" b="1" dirty="0">
                <a:solidFill>
                  <a:srgbClr val="C00000"/>
                </a:solidFill>
              </a:rPr>
              <a:t>flag = </a:t>
            </a:r>
            <a:r>
              <a:rPr lang="en-IN" sz="2200" b="1" dirty="0" smtClean="0">
                <a:solidFill>
                  <a:srgbClr val="C00000"/>
                </a:solidFill>
              </a:rPr>
              <a:t>0</a:t>
            </a:r>
            <a:r>
              <a:rPr lang="en-IN" sz="2200" b="1" dirty="0" smtClean="0"/>
              <a:t>) </a:t>
            </a:r>
            <a:r>
              <a:rPr lang="en-IN" sz="2200" dirty="0"/>
              <a:t>then</a:t>
            </a:r>
          </a:p>
          <a:p>
            <a:pPr marL="1335087" lvl="3" indent="0">
              <a:buNone/>
            </a:pPr>
            <a:r>
              <a:rPr lang="en-IN" sz="2200" dirty="0"/>
              <a:t>write (“Search is </a:t>
            </a:r>
            <a:r>
              <a:rPr lang="en-IN" sz="2200" dirty="0">
                <a:solidFill>
                  <a:srgbClr val="C00000"/>
                </a:solidFill>
              </a:rPr>
              <a:t>unsuccessful</a:t>
            </a:r>
            <a:r>
              <a:rPr lang="en-IN" sz="2200" dirty="0"/>
              <a:t>”)</a:t>
            </a:r>
          </a:p>
          <a:p>
            <a:pPr marL="0" lvl="2">
              <a:buNone/>
            </a:pPr>
            <a:r>
              <a:rPr lang="en-IN" sz="2200" b="1" dirty="0" smtClean="0"/>
              <a:t>Step </a:t>
            </a:r>
            <a:r>
              <a:rPr lang="en-IN" sz="2200" b="1" dirty="0"/>
              <a:t>5:</a:t>
            </a:r>
            <a:r>
              <a:rPr lang="en-IN" sz="2200" dirty="0"/>
              <a:t>[Finished]</a:t>
            </a:r>
          </a:p>
          <a:p>
            <a:pPr marL="812800" lvl="5" indent="0">
              <a:buNone/>
            </a:pPr>
            <a:r>
              <a:rPr lang="en-IN" sz="2200" dirty="0"/>
              <a:t>Exit</a:t>
            </a:r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2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9811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>
            <a:normAutofit/>
          </a:bodyPr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9C718-10FB-321C-9856-2F73A8538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 -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Example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3678709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3678709"/>
            <a:ext cx="83869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92680" y="1881158"/>
          <a:ext cx="74066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26736849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40032" y="1016722"/>
                <a:ext cx="55119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400" dirty="0"/>
                  <a:t>Input: sorted array of integer values. 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2400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sz="2400" b="1" dirty="0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032" y="1016722"/>
                <a:ext cx="5511936" cy="461665"/>
              </a:xfrm>
              <a:prstGeom prst="rect">
                <a:avLst/>
              </a:prstGeom>
              <a:blipFill>
                <a:blip r:embed="rId2"/>
                <a:stretch>
                  <a:fillRect l="-1770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405579" y="4072605"/>
          <a:ext cx="7385535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805992768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578283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392680" y="4481343"/>
          <a:ext cx="74066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68786828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1042"/>
          <p:cNvSpPr>
            <a:spLocks noChangeShapeType="1"/>
          </p:cNvSpPr>
          <p:nvPr/>
        </p:nvSpPr>
        <p:spPr bwMode="auto">
          <a:xfrm>
            <a:off x="6095999" y="5366585"/>
            <a:ext cx="0" cy="566738"/>
          </a:xfrm>
          <a:prstGeom prst="line">
            <a:avLst/>
          </a:prstGeom>
          <a:noFill/>
          <a:ln w="38100">
            <a:solidFill>
              <a:srgbClr val="AD1457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043"/>
          <p:cNvSpPr txBox="1">
            <a:spLocks noChangeArrowheads="1"/>
          </p:cNvSpPr>
          <p:nvPr/>
        </p:nvSpPr>
        <p:spPr bwMode="auto">
          <a:xfrm>
            <a:off x="4321127" y="5963536"/>
            <a:ext cx="3567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Find approximate midpoint</a:t>
            </a:r>
          </a:p>
        </p:txBody>
      </p:sp>
    </p:spTree>
    <p:extLst>
      <p:ext uri="{BB962C8B-B14F-4D97-AF65-F5344CB8AC3E}">
        <p14:creationId xmlns:p14="http://schemas.microsoft.com/office/powerpoint/2010/main" val="344863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Example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3678709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3678709"/>
            <a:ext cx="83869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3: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92680" y="1543526"/>
          <a:ext cx="74066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26736849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405579" y="4072605"/>
          <a:ext cx="7385535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805992768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578283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392680" y="4481343"/>
          <a:ext cx="74066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68786828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0788748" y="1013263"/>
                <a:ext cx="1188720" cy="457200"/>
              </a:xfrm>
              <a:prstGeom prst="roundRect">
                <a:avLst/>
              </a:pr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dirty="0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 dirty="0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748" y="1013263"/>
                <a:ext cx="1188720" cy="4572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533400" y="933158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933158"/>
            <a:ext cx="83869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2:</a:t>
            </a:r>
            <a:endParaRPr lang="en-US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403233" y="1130113"/>
          <a:ext cx="7385535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805992768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578283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Line 1042"/>
          <p:cNvSpPr>
            <a:spLocks noChangeShapeType="1"/>
          </p:cNvSpPr>
          <p:nvPr/>
        </p:nvSpPr>
        <p:spPr bwMode="auto">
          <a:xfrm>
            <a:off x="6067865" y="2410657"/>
            <a:ext cx="0" cy="635000"/>
          </a:xfrm>
          <a:prstGeom prst="line">
            <a:avLst/>
          </a:prstGeom>
          <a:noFill/>
          <a:ln w="38100">
            <a:solidFill>
              <a:srgbClr val="AD1457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043"/>
              <p:cNvSpPr txBox="1">
                <a:spLocks noChangeArrowheads="1"/>
              </p:cNvSpPr>
              <p:nvPr/>
            </p:nvSpPr>
            <p:spPr bwMode="auto">
              <a:xfrm>
                <a:off x="4071645" y="3111182"/>
                <a:ext cx="3768725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altLang="en-US" sz="2400" dirty="0"/>
                  <a:t> &lt; midpoint value? </a:t>
                </a:r>
                <a:r>
                  <a:rPr lang="en-US" altLang="en-US" sz="2400" b="1" dirty="0">
                    <a:solidFill>
                      <a:srgbClr val="AD1457"/>
                    </a:solidFill>
                  </a:rPr>
                  <a:t>YES.</a:t>
                </a:r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17" name="Text Box 1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1645" y="3111182"/>
                <a:ext cx="3768725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9211" b="-3026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956554" y="3100372"/>
            <a:ext cx="666206" cy="41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1042"/>
          <p:cNvSpPr txBox="1">
            <a:spLocks noChangeArrowheads="1"/>
          </p:cNvSpPr>
          <p:nvPr/>
        </p:nvSpPr>
        <p:spPr bwMode="auto">
          <a:xfrm>
            <a:off x="951822" y="6015334"/>
            <a:ext cx="612648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/>
              <a:t>Search for the target in the area before midpoint. </a:t>
            </a:r>
          </a:p>
        </p:txBody>
      </p:sp>
      <p:sp>
        <p:nvSpPr>
          <p:cNvPr id="19" name="AutoShape 1043"/>
          <p:cNvSpPr>
            <a:spLocks/>
          </p:cNvSpPr>
          <p:nvPr/>
        </p:nvSpPr>
        <p:spPr bwMode="auto">
          <a:xfrm rot="16200000">
            <a:off x="3748362" y="4030415"/>
            <a:ext cx="533400" cy="3259183"/>
          </a:xfrm>
          <a:prstGeom prst="leftBrace">
            <a:avLst>
              <a:gd name="adj1" fmla="val 42857"/>
              <a:gd name="adj2" fmla="val 50000"/>
            </a:avLst>
          </a:prstGeom>
          <a:noFill/>
          <a:ln w="38100">
            <a:solidFill>
              <a:srgbClr val="AD145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043"/>
              <p:cNvSpPr txBox="1">
                <a:spLocks noChangeArrowheads="1"/>
              </p:cNvSpPr>
              <p:nvPr/>
            </p:nvSpPr>
            <p:spPr bwMode="auto">
              <a:xfrm>
                <a:off x="4183502" y="3131350"/>
                <a:ext cx="3768725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altLang="en-US" sz="2400" dirty="0"/>
                  <a:t> = midpoint value? </a:t>
                </a:r>
                <a:r>
                  <a:rPr lang="en-US" altLang="en-US" sz="2400" b="1" dirty="0">
                    <a:solidFill>
                      <a:srgbClr val="AD1457"/>
                    </a:solidFill>
                  </a:rPr>
                  <a:t>No.</a:t>
                </a:r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20" name="Text Box 1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3502" y="3131350"/>
                <a:ext cx="3768725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9333" b="-32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7174164" y="3149643"/>
            <a:ext cx="666206" cy="41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4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6" grpId="0" animBg="1"/>
      <p:bldP spid="17" grpId="0" animBg="1"/>
      <p:bldP spid="7" grpId="0" animBg="1"/>
      <p:bldP spid="18" grpId="0"/>
      <p:bldP spid="19" grpId="0" animBg="1"/>
      <p:bldP spid="20" grpId="0" animBg="1"/>
      <p:bldP spid="20" grpId="1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6644</TotalTime>
  <Words>3498</Words>
  <Application>Microsoft Office PowerPoint</Application>
  <PresentationFormat>Widescreen</PresentationFormat>
  <Paragraphs>1146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MS Gothic</vt:lpstr>
      <vt:lpstr>Arial</vt:lpstr>
      <vt:lpstr>Calibri</vt:lpstr>
      <vt:lpstr>Cambria Math</vt:lpstr>
      <vt:lpstr>Consolas</vt:lpstr>
      <vt:lpstr>Roboto Condensed</vt:lpstr>
      <vt:lpstr>Roboto Condensed Light</vt:lpstr>
      <vt:lpstr>Segoe UI Black</vt:lpstr>
      <vt:lpstr>Wingdings</vt:lpstr>
      <vt:lpstr>Wingdings 2</vt:lpstr>
      <vt:lpstr>Wingdings 3</vt:lpstr>
      <vt:lpstr>Office Theme</vt:lpstr>
      <vt:lpstr>Unit-5 Sorting and Searching</vt:lpstr>
      <vt:lpstr>PowerPoint Presentation</vt:lpstr>
      <vt:lpstr>Searching</vt:lpstr>
      <vt:lpstr>Sequential / Linear Search</vt:lpstr>
      <vt:lpstr>Sequential / Linear Search</vt:lpstr>
      <vt:lpstr>Sequential / Linear Search</vt:lpstr>
      <vt:lpstr>Binary Search</vt:lpstr>
      <vt:lpstr>Binary Search Example</vt:lpstr>
      <vt:lpstr>Binary Search Example</vt:lpstr>
      <vt:lpstr>Binary Search Example</vt:lpstr>
      <vt:lpstr>Binary Search Example</vt:lpstr>
      <vt:lpstr>Binary Search</vt:lpstr>
      <vt:lpstr>Binary Search</vt:lpstr>
      <vt:lpstr>Binary Search</vt:lpstr>
      <vt:lpstr>Binary Search</vt:lpstr>
      <vt:lpstr>Binary Search – Examples</vt:lpstr>
      <vt:lpstr>Application of Searching</vt:lpstr>
      <vt:lpstr>Application of Searching</vt:lpstr>
      <vt:lpstr>Sorting</vt:lpstr>
      <vt:lpstr>Introduction </vt:lpstr>
      <vt:lpstr>Bubble Sort </vt:lpstr>
      <vt:lpstr>Bubble Sort – Example </vt:lpstr>
      <vt:lpstr>Bubble Sort – Example </vt:lpstr>
      <vt:lpstr>Bubble Sort - Algorithm</vt:lpstr>
      <vt:lpstr>Selection Sort </vt:lpstr>
      <vt:lpstr>Selection Sort – Example  </vt:lpstr>
      <vt:lpstr>Selection Sort – Example  </vt:lpstr>
      <vt:lpstr>Selection Sort – Example  </vt:lpstr>
      <vt:lpstr>Selection Sort – Example  </vt:lpstr>
      <vt:lpstr>Selection Sort</vt:lpstr>
      <vt:lpstr>Selection Sort - Algorithm</vt:lpstr>
      <vt:lpstr>Insertion Sort </vt:lpstr>
      <vt:lpstr>Insertion Sort – Example </vt:lpstr>
      <vt:lpstr>Insertion Sort – Example </vt:lpstr>
      <vt:lpstr>Insertion Sort – Example </vt:lpstr>
      <vt:lpstr>Insertion Sort – Example </vt:lpstr>
      <vt:lpstr>Insertion Sort</vt:lpstr>
      <vt:lpstr>Insertion Sort - Algorithm</vt:lpstr>
      <vt:lpstr>Merge Sort</vt:lpstr>
      <vt:lpstr>Merge Sort</vt:lpstr>
      <vt:lpstr>Merge Sort – Example </vt:lpstr>
      <vt:lpstr>Merge Sort – Example </vt:lpstr>
      <vt:lpstr>Merge Sort – Algorithm</vt:lpstr>
      <vt:lpstr>Questions – Sorting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1078</cp:revision>
  <dcterms:created xsi:type="dcterms:W3CDTF">2020-05-01T05:09:15Z</dcterms:created>
  <dcterms:modified xsi:type="dcterms:W3CDTF">2025-03-12T05:34:44Z</dcterms:modified>
</cp:coreProperties>
</file>