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C149D62-21BC-472D-A52C-69FFC4ADAD29}">
  <a:tblStyle styleId="{2C149D62-21BC-472D-A52C-69FFC4ADAD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ff4fee262d7214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ff4fee262d7214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00b8976d0470db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00b8976d0470db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ff4fee262d7214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ff4fee262d7214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9c2d403d36ce0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9c2d403d36ce0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ff4fee262d7214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ff4fee262d7214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9c2d403d36ce0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9c2d403d36ce0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ff4fee262d7214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ff4fee262d7214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9c2d403d36ce0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9c2d403d36ce0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9c2d403d36ce0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9c2d403d36ce0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00b8976d0470db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400b8976d0470db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f4fee262d7214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f4fee262d7214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00b8976d0470db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00b8976d0470db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897d628a520c8d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897d628a520c8d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897d628a520c8d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897d628a520c8d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897d628a520c8d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897d628a520c8d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00b8976d0470db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400b8976d0470db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00b8976d0470db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400b8976d0470db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00b8976d0470db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400b8976d0470db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00b8976d0470db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400b8976d0470db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00b8976d0470db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400b8976d0470db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897d628a520c8d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897d628a520c8d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ff4fee262d7214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ff4fee262d7214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897d628a520c8d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897d628a520c8d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897d628a520c8d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897d628a520c8d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897d628a520c8d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897d628a520c8d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897d628a520c8d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897d628a520c8d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5e6d4a4ee5027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5e6d4a4ee5027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5e6d4a4ee5027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5e6d4a4ee5027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5e6d4a4ee50278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5e6d4a4ee5027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f1eba8c5988084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f1eba8c5988084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400b8976d0470db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400b8976d0470db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00b8976d0470db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400b8976d0470db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d68964b048911e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d68964b048911e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897d628a520c8d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897d628a520c8d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897d628a520c8d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897d628a520c8d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00b8976d0470db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00b8976d0470db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f4fee262d7214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f4fee262d7214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3a93786d84aeb4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3a93786d84aeb4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edium.com/decipher-media/truebit-681181846d93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medium.com/decipher-media/%EB%B8%94%EB%A1%9D%EC%B2%B4%EC%9D%B8-%ED%99%95%EC%9E%A5%EC%84%B1-%EC%86%94%EB%A3%A8%EC%85%98-%EC%8B%9C%EB%A6%AC%EC%A6%88-3-1-interchain-overview-8ed188d5b7d9" TargetMode="External"/><Relationship Id="rId4" Type="http://schemas.openxmlformats.org/officeDocument/2006/relationships/hyperlink" Target="https://medium.com/hashed-kr/plasma-review-90dd031086a0" TargetMode="External"/><Relationship Id="rId5" Type="http://schemas.openxmlformats.org/officeDocument/2006/relationships/hyperlink" Target="https://medium.com/decipher-media/truebit-681181846d93" TargetMode="External"/><Relationship Id="rId6" Type="http://schemas.openxmlformats.org/officeDocument/2006/relationships/hyperlink" Target="https://medium.com/lunamint-atlas/%ED%85%90%EB%8D%94%EB%AF%BC%ED%8A%B8-tendermint-%EC%84%A4%EB%AA%85-%ED%8D%BC%EB%B8%94%EB%A6%AD-%EB%B8%94%EB%A1%9D%EC%B2%B4%EC%9D%B8-public-blockchain-%EC%84%B8%EA%B3%84%EC%97%90%EC%84%9C-%EB%B9%84%EC%9E%94%ED%8B%B4-%EA%B2%B0%ED%97%98-%EA%B0%90%EB%82%B4-bft-%EA%B8%B0%EB%B0%98-%EC%A7%80%EB%B6%84%EC%A6%9D%EB%AA%85-pos-%EC%A0%81%EC%9A%A9%ED%95%98%EA%B8%B0-d195944b984b" TargetMode="External"/><Relationship Id="rId7" Type="http://schemas.openxmlformats.org/officeDocument/2006/relationships/hyperlink" Target="https://steemit.com/kr-dev/@modolee/onchain-offcha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medium.com/decipher-media/%EB%B8%94%EB%A1%9D%EC%B2%B4%EC%9D%B8-%ED%99%95%EC%9E%A5%EC%84%B1-%EC%86%94%EB%A3%A8%EC%85%98-%EC%8B%9C%EB%A6%AC%EC%A6%88-3-1-interchain-overview-8ed188d5b7d9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Open Standard Protocol Project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58413" y="3663416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khronos 같은 open standard 제안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이더리움상의 Layer 2 protocol 설계시 참고 가능한 스켈레톤 프로토콜 샘플 제안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Item subscription2 - side chain vs Interchain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플라즈마 - operator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트루빗 - off chain computation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Cosmos - pegging zone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Icon - BTP 프로토콜 (relay?)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룸 네트워크 - eos in plasma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루니버스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트루빗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https://medium.com/decipher-media/truebit-681181846d93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‘Verifier의 딜레마’란 이더리움의 채굴자들이 겪는 딜레마를 말합니다. 이더리움 채굴자는 새롭게 형성된 블록을 전파받았을 때 다음 블록 채굴을 시작하기 전에 전파받은 블록이 정확한 블록인지 먼저 검증할 필요가 있습니다. 만약 새롭게 전파받은 블록에 코드를 실행하는 트랜잭션이 담겨 있다면 이 연산 역시 진행해서 스마트 컨트랙트의 모든 상태가 올바른지 확인해야 합니다. 하지만 이 검증에 대해서는 채굴자들이 보상(수수료)을 받지 못합니다. 게다가 이 검증에 시간이 오래 걸린다면 채굴자들은 이 작업을 건너뛰고 바로 채굴을 시작하여 다른 채굴자보다 빠르게 채굴하고 싶어질 것입니다. 하지만 그렇다고 해서 검증을 하지 않고 그 위에 블록을 붙였다가는 잘못된 체인에 시간만 낭비하는 셈이 될 수 있습니다. 따라서 합리적인 채굴자들은 이 검증을 할지 또는 건너뛸지 두 가지 상반된 행위 사이에서 고민하게 됩니다. 이 때 이러한 고민은 블록 가스 제한이 늘어날수록 심해집니다.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dapp (decentralized application)이 소모되는 가스가 블록 가스 제한보다 높은 연산을 수행하고 싶을 때 트루빗 프로토콜로 이 연산을 넘겨주면, 트루빗 네트워크 참여자들이 오프체인에서 이를 대신 수행하고 결과값을 전달하여 dapp이 다시 결과값만을 온체인에 반영하는 형태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CreateTask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Truebit</a:t>
            </a:r>
            <a:r>
              <a:rPr lang="en"/>
              <a:t> Evaluation</a:t>
            </a:r>
            <a:endParaRPr/>
          </a:p>
        </p:txBody>
      </p:sp>
      <p:graphicFrame>
        <p:nvGraphicFramePr>
          <p:cNvPr id="139" name="Google Shape;139;p25"/>
          <p:cNvGraphicFramePr/>
          <p:nvPr/>
        </p:nvGraphicFramePr>
        <p:xfrm>
          <a:off x="486375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{2C149D62-21BC-472D-A52C-69FFC4ADAD29}</a:tableStyleId>
              </a:tblPr>
              <a:tblGrid>
                <a:gridCol w="1541025"/>
                <a:gridCol w="1541025"/>
                <a:gridCol w="1541025"/>
                <a:gridCol w="1541025"/>
                <a:gridCol w="1541025"/>
              </a:tblGrid>
              <a:tr h="63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Plasma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truebit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luniverse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 fidelity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OP1.1, OP1.2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OP1.1 only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 1.1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Performance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Density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 tps per area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 Efficience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operation per area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Area(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Decentralize rate)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Block producer per Total nodes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텐더민트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“부분 동시성은 동시성 시스템(synchronous system)과 비동시성 시스템(asynchronous system)의 사이에 있습니다. 동시성 시스템에서는 고정된 상한선이 존재합니다… 한 프로세서에서 다른 프로세서로 메시지를 보내는 데 필요한 시간과 다른 프로세서의 상대 속도에 대해 알려진 고정 상한값 … 비동시성 시스템에서는 고정된 상한값이 존재하지 않습니다 … 문제는 실제 값에 관계없이 부분 동시성 시스템에서 올바르게 작동하는 프로토콜을 설계하는 것입니다 …” 텐더민트는 이러한 문제를 해결하기 위해 탄생했습니다. 따라서 언급된 DLS 프로토콜의 수정된 버전이 바로 텐더민트입니다.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검증인의 가중치가 설정되어 있습니다.검증인이 리더로 선출되고 새로운 블록을 제안합니다.가중치가 다시 계산되고 라운드가 완료된 후 약간의 양이 감소합니다.각 라운드가 진행됨에 따라 가증치는 투표권에 비례하여 증가합니다.검증인들 중 리더가 다시 선출됩니다.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/>
              <a:t>https://medium.com/lunamint-atlas/텐더민트-tendermint-설명-퍼블릭-블록체인-public-blockchain-세계에서-비잔틴-결험-감내-bft-기반-지분증명-pos-적용하기-d195944b984b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Tendermint</a:t>
            </a:r>
            <a:r>
              <a:rPr lang="en"/>
              <a:t> Evaluation</a:t>
            </a:r>
            <a:endParaRPr/>
          </a:p>
        </p:txBody>
      </p:sp>
      <p:graphicFrame>
        <p:nvGraphicFramePr>
          <p:cNvPr id="151" name="Google Shape;151;p27"/>
          <p:cNvGraphicFramePr/>
          <p:nvPr/>
        </p:nvGraphicFramePr>
        <p:xfrm>
          <a:off x="486375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{2C149D62-21BC-472D-A52C-69FFC4ADAD29}</a:tableStyleId>
              </a:tblPr>
              <a:tblGrid>
                <a:gridCol w="1541025"/>
                <a:gridCol w="1541025"/>
                <a:gridCol w="1541025"/>
                <a:gridCol w="1541025"/>
                <a:gridCol w="1541025"/>
              </a:tblGrid>
              <a:tr h="63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Plasma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truebit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luniverse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 fidelity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OP1.1, OP1.2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OP1.1 only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 1.1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Performance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Density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 tps per area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 Efficience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operation per area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Area(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Decentralize rate)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Block producer per Total nodes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protocol - </a:t>
            </a:r>
            <a:r>
              <a:rPr lang="en"/>
              <a:t>User scenario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 = ax+by+cz 문제에 대해 제안자가 x,y,z를 제출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a값을 아는 노드군, b값을 가진 노드군, c값을 가진 노드군에서 각각 1명씩 선택됨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ax, by, cz값이 각각 워킹그룹 네트워크에 제출됨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최종 집행자가 ax+by+cz를 완성하여 메인에 제출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보상받고, 메인에 반영되고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제출자는 답을 얻어감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Protocol</a:t>
            </a:r>
            <a:r>
              <a:rPr lang="en"/>
              <a:t> Evaluation</a:t>
            </a:r>
            <a:endParaRPr/>
          </a:p>
        </p:txBody>
      </p:sp>
      <p:graphicFrame>
        <p:nvGraphicFramePr>
          <p:cNvPr id="163" name="Google Shape;163;p29"/>
          <p:cNvGraphicFramePr/>
          <p:nvPr/>
        </p:nvGraphicFramePr>
        <p:xfrm>
          <a:off x="486375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{2C149D62-21BC-472D-A52C-69FFC4ADAD29}</a:tableStyleId>
              </a:tblPr>
              <a:tblGrid>
                <a:gridCol w="1541025"/>
                <a:gridCol w="1541025"/>
                <a:gridCol w="1541025"/>
                <a:gridCol w="1541025"/>
                <a:gridCol w="1541025"/>
              </a:tblGrid>
              <a:tr h="63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Plasma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truebit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luniverse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 fidelity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OP1.1, OP1.2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OP1.1 only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 1.1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Performance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Density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 tps per area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 Efficience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operation per area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Area(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Decentralize rate)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Block producer per Total nodes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Protocol - PoC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accent5"/>
                </a:solidFill>
                <a:hlinkClick r:id="rId3"/>
              </a:rPr>
              <a:t>https://medium.com/decipher-media/블록체인-확장성-솔루션-시리즈-3-1-interchain-overview-8ed188d5b7d9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https://medium.com/hashed-kr/plasma-review-90dd031086a0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5"/>
              </a:rPr>
              <a:t>https://medium.com/decipher-media/truebit-681181846d93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6"/>
              </a:rPr>
              <a:t>https://medium.com/lunamint-atlas/텐더민트-tendermint-설명-퍼블릭-블록체인-public-blockchain-세계에서-비잔틴-결험-감내-bft-기반-지분증명-pos-적용하기-d195944b984b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u="sng">
                <a:solidFill>
                  <a:schemeClr val="accent5"/>
                </a:solidFill>
                <a:hlinkClick r:id="rId7"/>
              </a:rPr>
              <a:t>https://steemit.com/kr-dev/@modolee/onchain-offchain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Khronos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79825" y="2459590"/>
            <a:ext cx="8520600" cy="24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비영리재단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업계 표준 작성/배포 (대표: OpenGL)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모든 graphics관련 기업의 협의체 (EEA와는다름/ Patch Request와 비슷)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기업은 본인들이 개발한 어떤 기능이 표준으로 채택 되어야 하는지 주장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투표 및 평가를 거쳐 스펙에 포함됨(Level 1, Level2등으로 나뉨)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Standard의 backend는 Vendor specific임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사용자는 원하는 함수만 호출하여 기능을 사용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370" y="445025"/>
            <a:ext cx="4147048" cy="182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back_data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이더리움 확장성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샤딩 - no state/ parallel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라이덴 - 1:1 payab</a:t>
            </a:r>
            <a:r>
              <a:rPr lang="en"/>
              <a:t>l</a:t>
            </a:r>
            <a:r>
              <a:rPr lang="en"/>
              <a:t>e channel </a:t>
            </a:r>
            <a:r>
              <a:rPr lang="en"/>
              <a:t>state channel: 스테이트 채널의 가장 큰 장점이자 특이점이라면 스테이트 채널은 블록체인 안이 아닌, 블록체인 밖에서 기능을 합니다. 또한, 스테이트 채널은 사용자끼리만 사용할 수 있는 프라이버시가 보장되는 채널이기 때문에 블록체인 안에서 거래를 처리할 때보다 스테이트 채널을 통해서 거래를 처리하는게 훨씬 더 속도도 빠르고 훨씬 더 저렴해지겠죠! ㅎㅎ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플라즈마 - ChildChain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플라즈마-1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https://medium.com/hashed-kr/plasma-review-90dd031086a0</a:t>
            </a:r>
            <a:br>
              <a:rPr lang="en" sz="1200"/>
            </a:br>
            <a:br>
              <a:rPr lang="en" sz="1200"/>
            </a:br>
            <a:r>
              <a:rPr lang="en" sz="1200"/>
              <a:t>자식체인에서 트렌젝션을 생성하여 네트워크 전체의 시간당 트렌젝션 처리량을 증가시킴</a:t>
            </a:r>
            <a:br>
              <a:rPr lang="en" sz="1200"/>
            </a:br>
            <a:br>
              <a:rPr lang="en" sz="1200"/>
            </a:br>
            <a:r>
              <a:rPr lang="en" sz="1200"/>
              <a:t>Terminology</a:t>
            </a:r>
            <a:br>
              <a:rPr lang="en" sz="1200"/>
            </a:br>
            <a:r>
              <a:rPr lang="en" sz="1200"/>
              <a:t>Fraud proof</a:t>
            </a:r>
            <a:br>
              <a:rPr lang="en" sz="1200"/>
            </a:br>
            <a:r>
              <a:rPr lang="en" sz="1200"/>
              <a:t>map reduce</a:t>
            </a:r>
            <a:br>
              <a:rPr lang="en" sz="1200"/>
            </a:br>
            <a:r>
              <a:rPr lang="en" sz="1200"/>
              <a:t>deposit</a:t>
            </a:r>
            <a:br>
              <a:rPr lang="en" sz="1200"/>
            </a:br>
            <a:r>
              <a:rPr lang="en" sz="1200"/>
              <a:t>root chain commitment</a:t>
            </a:r>
            <a:br>
              <a:rPr lang="en" sz="1200"/>
            </a:br>
            <a:r>
              <a:rPr lang="en" sz="1200"/>
              <a:t>withdrawl</a:t>
            </a:r>
            <a:br>
              <a:rPr lang="en" sz="1200"/>
            </a:br>
            <a:br>
              <a:rPr lang="en" sz="1200"/>
            </a:br>
            <a:r>
              <a:rPr lang="en" sz="1200"/>
              <a:t>MVP : UTXO기반 </a:t>
            </a:r>
            <a:br>
              <a:rPr lang="en" sz="1200"/>
            </a:br>
            <a:r>
              <a:rPr lang="en" sz="1200"/>
              <a:t>플라즈마 컨트렉트 함수</a:t>
            </a:r>
            <a:br>
              <a:rPr lang="en" sz="1200"/>
            </a:br>
            <a:r>
              <a:rPr lang="en" sz="1200"/>
              <a:t>SubmitBlock , depositBlock, startExit, challngetExit</a:t>
            </a:r>
            <a:br>
              <a:rPr lang="en" sz="1200"/>
            </a:br>
            <a:r>
              <a:rPr lang="en" sz="1200"/>
              <a:t>오퍼레이터: PoA방식으로 단일채굴 , 블록의 머클루트를 컨트렉트로 전송</a:t>
            </a:r>
            <a:br>
              <a:rPr lang="en" sz="1200"/>
            </a:br>
            <a:r>
              <a:rPr lang="en" sz="1200"/>
              <a:t>유저는 플라즈마 컨트렉트로 돈을 보내고, 해당 금액만큼의 UTXO를 발급받아</a:t>
            </a:r>
            <a:br>
              <a:rPr lang="en" sz="1200"/>
            </a:br>
            <a:r>
              <a:rPr lang="en" sz="1200"/>
              <a:t>자식 체인에서 사용, 인출시 14일 이후에 순차적으로..</a:t>
            </a:r>
            <a:br>
              <a:rPr lang="en" sz="1200"/>
            </a:br>
            <a:r>
              <a:rPr lang="en" sz="1200"/>
              <a:t>단점많음</a:t>
            </a:r>
            <a:br>
              <a:rPr lang="en" sz="1200"/>
            </a:b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플라즈마-2</a:t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200"/>
            </a:br>
            <a:r>
              <a:rPr lang="en" sz="1200"/>
              <a:t>Cach: NFT기반: 사용증명이 쉬워짐</a:t>
            </a:r>
            <a:br>
              <a:rPr lang="en" sz="1200"/>
            </a:br>
            <a:r>
              <a:rPr lang="en" sz="1200"/>
              <a:t>MVP의 단점 수정내역</a:t>
            </a:r>
            <a:br>
              <a:rPr lang="en" sz="1200"/>
            </a:br>
            <a:r>
              <a:rPr lang="en" sz="1200"/>
              <a:t>1. 오퍼레이터의 악의적 행동: 플라즈마 체인을 빠져 나올때 이의제기하기가 쉬움</a:t>
            </a:r>
            <a:br>
              <a:rPr lang="en" sz="1200"/>
            </a:br>
            <a:r>
              <a:rPr lang="en" sz="1200"/>
              <a:t>하지만 DA가 발새앟면 결국은 체인을 빈손으로 빠져나와야함</a:t>
            </a:r>
            <a:br>
              <a:rPr lang="en" sz="1200"/>
            </a:br>
            <a:r>
              <a:rPr lang="en" sz="1200"/>
              <a:t>2. 지속적으로 체인을 검증하거나 관찰할하지 않아도 됨</a:t>
            </a:r>
            <a:br>
              <a:rPr lang="en" sz="1200"/>
            </a:br>
            <a:r>
              <a:rPr lang="en" sz="1200"/>
              <a:t>그러나 플라즈마 컨트렉트는 관찰해야댐</a:t>
            </a:r>
            <a:br>
              <a:rPr lang="en" sz="1200"/>
            </a:br>
            <a:r>
              <a:rPr lang="en" sz="1200"/>
              <a:t>3. 승인 메시지 생성절차 제거로 속도빨라짐</a:t>
            </a:r>
            <a:br>
              <a:rPr lang="en" sz="1200"/>
            </a:br>
            <a:br>
              <a:rPr lang="en" sz="1200"/>
            </a:br>
            <a:r>
              <a:rPr lang="en" sz="1200"/>
              <a:t>Cach단점: NFT로 송금이 자유롭지 못함</a:t>
            </a:r>
            <a:br>
              <a:rPr lang="en" sz="1200"/>
            </a:br>
            <a:r>
              <a:rPr lang="en" sz="1200"/>
              <a:t>토큰의 사용내역이 시간이 지날수록 커진다</a:t>
            </a:r>
            <a:br>
              <a:rPr lang="en" sz="1200"/>
            </a:br>
            <a:br>
              <a:rPr lang="en" sz="1200"/>
            </a:br>
            <a:r>
              <a:rPr lang="en" sz="1200"/>
              <a:t>Debit: 캐시의 거래 불편함 보완 ( 부분잔고)</a:t>
            </a:r>
            <a:br>
              <a:rPr lang="en" sz="1200"/>
            </a:br>
            <a:r>
              <a:rPr lang="en" sz="1200"/>
              <a:t>XT: 캐시의 데이터 증가량 보완( 체크포인트로 뒷부분의 유효한 기록만)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인터체인</a:t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https://medium.com/decipher-media/블록체인-확장성-솔루션-시리즈-3-1-interchain-overview-8ed188d5b7d9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Two Way Pegging(사이드체인)</a:t>
            </a:r>
            <a:br>
              <a:rPr lang="en" sz="1400"/>
            </a:br>
            <a:r>
              <a:rPr lang="en" sz="1400"/>
              <a:t>Two Way Pegging을 한 문장으로 설명하자면, 한쪽 체인(Parent Chain)에서 자산 동결(pegging)을 증명하면 다른 쪽 체인(사이드체인)이 그것을 확인하고 동일한 가치의 자산을 발행하여 유통하는 기술이다.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400"/>
            </a:br>
            <a:r>
              <a:rPr lang="en" sz="1400"/>
              <a:t>One-Way Peg</a:t>
            </a:r>
            <a:br>
              <a:rPr lang="en" sz="1400"/>
            </a:br>
            <a:r>
              <a:rPr lang="en" sz="1400"/>
              <a:t>Two-Way Peg와 다르게 One-Way Peg는 한 쪽 방향으로만 자산이 이동하는 방법을 말한다. 예를 들어, A 체인과 B체 인이 One-Way Peg되어 있다면 A 체인에서 B체인으로는 자산을 보낼 수는 있지만 B체인에서 A체인으로 자산을 다시 보낼 수 없다. 이런 경우 다시 돌아올 수 없기 때문에 A 체인에서 B 체인에게 자신의 자산을 동결(peg)하는 것이 아니라 소각(burn)되었음을 증명해야한다.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비트코인 백서에서는 SPV라는 방식의 트랜잭션 검증법을 제시하고 있다. 비트코인의 트랜잭션은 머클 트리라는 자료구조를 이용하여 저장하기 때문에 특정 트랜잭션의 해시값(ID라고 생각해도 좋다)을 알고 있으면 쉽게 해당 트리의 루트를 찾을 수 있다. 그리고 비트코인의 모든 블록은 각 블록의 머클 트리 루트 값을 가지고 있으므로 트랜잭션 ID를 이용해서 해당 트랜잭션이 어떤 블록에 속하는지를 바로 알 수 있다. 만약 그 블록이 가장 긴 체인에 속해있다면 우리는 그 트랜잭션을 신뢰할 수 있다. SPV client는 이런식으로 체인의 헤더값만 저장하여 트랜잭션을 저장하는 노드를 말한다.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Two Way Pegging을 하기 위해 메인체인과 사이드체인에 들어가야할 추가적인 기능</a:t>
            </a:r>
            <a:br>
              <a:rPr lang="en" sz="1600"/>
            </a:br>
            <a:r>
              <a:rPr lang="en" sz="1600"/>
              <a:t>위의 시나리오를 수행하려면 기존 체인에는 없는 다음과 같은 스펙을 구현해야 한다.</a:t>
            </a:r>
            <a:br>
              <a:rPr lang="en" sz="1600"/>
            </a:br>
            <a:r>
              <a:rPr lang="en" sz="1600"/>
              <a:t>상대방 체인의 트랜잭션을 SPV로 검증하는 script상대방 체인의 Reorg를 관찰하고 Reorg proof를 하여 체인간 자산 전송을 되돌리기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실 블록체인에 추가적인 신뢰 모델을 도입하지 않으려면 각 체인마다 서로 다른 체인을 SPV로 검증할 수 있는 프로토콜을 지원해야 한다. 예를 들어 비트코인 블록체인에서 이더리움 블록체인의 트랜잭션을 검증할 수 있는 프로토콜이 있어야 한다는 소리다. 블록체인 자체적인 결함이 있어도 업그레이드 하기 어려운데 다른 블록체인의 트랜잭션 검증기능을 넣기란 과연 쉬울까? 즉, Two-Way Pegging은 물론 되면 좋지만 정치적인 이유로 사실상 구현하기 매우 어렵다.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Atomic Swap</a:t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br>
              <a:rPr lang="en"/>
            </a:br>
            <a:r>
              <a:rPr lang="en"/>
              <a:t>Atomic Swap은 T.Nolan이 bitcointalk.org에 2013년 올린 글[4]에 그 대략적인 청사진이 제시되어있다. Two-Way Pegging는 자산을 A체인에서 B체인으로 전달하는데 그 목적이 있다면, Atomic Swap은 체인 A에 있는 자산a와 B에 있는 자산 b사이의 교환이 주 목적이다. Atomic Swap이 일어난다면 a는 체인 A에서 소유권이 바뀌고 b역시 체인 B에서 소유권이 바뀌게 된다. 대략적으로 다음과 같은 방식으로 교환이 일어난다.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Relayer</a:t>
            </a:r>
            <a:endParaRPr/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protocol translator이다. 블록체인 간 소통이 안되니 그걸 번역해주는 중간자 역할의 무엇이라고 이해하면 된다. 대표적으로 BTC-Relayer(Consensys)와 Peggy(Cosmos)등의 구현이 있다. 예를 들어 비트코인 노드와 이더리움 노드를 두 개 동시에 운영하고 있는 사람이 있다고 하자. 비트코인에서 이더리움으로 자산을 이동하고 싶은 다른 사람이 있으면, 이 사람이 비트코인 블록체인에서 발생한 트랜잭션을 책임지고 이더리움에 알리고 수수료를 받는게 relayer다.</a:t>
            </a:r>
            <a:br>
              <a:rPr lang="en"/>
            </a:br>
            <a:br>
              <a:rPr lang="en"/>
            </a:br>
            <a:r>
              <a:rPr lang="en"/>
              <a:t>relayer가 받을 비판은 명확하다. relayer는 블록체인 밖에서 문제를 해결하려 하고 있다. 물론 relayer 자체를 탈중앙화 하려는 여러 시도들이 있다(blockstream의 federated peg라든지). 하지만 위에서 인터체인 기술을 훑어보았으면 느꼈겠지만 relayer보다 더 현실적이고 당장 구현 가능할만한 대안이 많지는 않다.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이더리움 - 신뢰성</a:t>
            </a:r>
            <a:endParaRPr/>
          </a:p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Casper - 물론 돈이 많으면 많을수록 배당금이 커지긴 하겠지만, ‘확률’로 봤을 때, 기존의 PoS 시스템처럼 ‘착취’라는 관점에서 볼 때 유저들과 검증인들에게 훨씬 더 공평한 시스템을 제공해줄 수 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Standard의 장점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다양한 개발 그룹에게 공통 고려사항을 제시함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방향성 확보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Dapp 개발자들의 독립적 편의를 보장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체인 변경시 마샬링을 통한 interaction가능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프로젝트 신뢰도 </a:t>
            </a:r>
            <a:r>
              <a:rPr lang="en"/>
              <a:t>평가 지표 생성 가능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완결성 (like ERC20 full spec?)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Performace Density (체인간 성능비교 가능 - 노드수 대비 Enter함수의 체인별 성능비교)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Energy Efficiency (탈중앙화율에 따른 체인 유지 비용 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EVM/eWASM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ZKSNARK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MPC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Public network상에서 몇개의 선별된 노드에 특정 Work를 전달하고 반영하는 프로토콜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=&gt; Open Standard Protocol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251" name="Google Shape;251;p44"/>
          <p:cNvSpPr txBox="1"/>
          <p:nvPr/>
        </p:nvSpPr>
        <p:spPr>
          <a:xfrm>
            <a:off x="1158413" y="3663416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khronos 같은 open standard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2 protocol 설계시 지참서 -&gt; 고려해야 할 부분.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Introdcution</a:t>
            </a:r>
            <a:endParaRPr/>
          </a:p>
        </p:txBody>
      </p:sp>
      <p:sp>
        <p:nvSpPr>
          <p:cNvPr id="257" name="Google Shape;25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이더리움 플랫폼 위에 자체 프로토콜을 올리는 다수의 프로젝트들이 존재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프로토콜의 완성도를 평가하기 위한 판단 기준이 명확히 정의되지 않음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오픈 프로토콜의 구성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퍼블릭 네트워크 환경에서 몇개의 노드를 선택하는 방법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특정업무를 전달하고 진행하는 방법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특정업무의 결과를 메인 네트워크에 반영하는 방법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활용 및 확장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확장성 프로토콜:  Side 체인, Plasma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 party computation등의 보안 프로토콜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선택된 노드들이 약속대로 동작해야만 보안이 유지되는 형태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Parallel computing 활용 - Ai.crypto 프로젝트같은 gpu resource sharing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몇개의 노드를 선택하는 방법</a:t>
            </a:r>
            <a:endParaRPr/>
          </a:p>
        </p:txBody>
      </p:sp>
      <p:sp>
        <p:nvSpPr>
          <p:cNvPr id="263" name="Google Shape;26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Verifiable random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검증가능한 random함수를 이용하여 특정 노드를 원하는 수량만큼 선택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Ontology에서 사용하는 기법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Selection의 결과를 모든 노드들이 신뢰 가능함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kademlia near bucket에 등록된 노드 사용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나와 연결된 노드들 중 거리 위주로 selection: 연결의 확실성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모든 노드들의 신뢰를 이끌어 낼수 있는가? : 결국 가상의 거리를 사용하고, 최근 online인 노드 위주로 선택되므로 random의 효과에 가깝지 않을까 생각하지만, 증명이 필요함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동작 거부: 두 방법 모두 가진 문제점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선택된 노드들이 참여를 거절할 경우?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모든 노드들에게 참여를 강제할 경우?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선택된 노드들의 동작 및 업무 분배</a:t>
            </a:r>
            <a:endParaRPr/>
          </a:p>
        </p:txBody>
      </p:sp>
      <p:sp>
        <p:nvSpPr>
          <p:cNvPr id="269" name="Google Shape;26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제출자는 이미 배포된 스마트 컨트렉트를 통해 원하는 업무를 제출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각 노드들은 스마트 컨트렉트 실행시 본인의 선택여부를 파악함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선택된 노드들끼리 네트워크를 구성하고 각각 업무를 시작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동일한 업무 N개가 주어졌는가?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서로 다른 업무 N개라면 어떻게 분배할 것인가?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누가 최종 결과를 제출할 것인가?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⇒ 플라즈마 문제와 비슷 // 머클럭스?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결과를 반영하는 과정</a:t>
            </a:r>
            <a:endParaRPr/>
          </a:p>
        </p:txBody>
      </p:sp>
      <p:sp>
        <p:nvSpPr>
          <p:cNvPr id="275" name="Google Shape;27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모든 노드들은 해당 워킹 그룹의 실행 결과를 신뢰할수 있는가?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또한 워킹 그룹에 속한 노드들은 본인들이 동작하는동안 진행된 메인넷의 결과를 그대로 신뢰 할수 있는가?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⇒ 플라즈마 문제와 비슷 // 머클럭스?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합의방식에 대하여</a:t>
            </a:r>
            <a:endParaRPr/>
          </a:p>
        </p:txBody>
      </p:sp>
      <p:sp>
        <p:nvSpPr>
          <p:cNvPr id="281" name="Google Shape;281;p49"/>
          <p:cNvSpPr txBox="1"/>
          <p:nvPr>
            <p:ph idx="1" type="body"/>
          </p:nvPr>
        </p:nvSpPr>
        <p:spPr>
          <a:xfrm>
            <a:off x="311700" y="1017725"/>
            <a:ext cx="85206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지윤:</a:t>
            </a:r>
            <a:r>
              <a:rPr lang="en" sz="1200"/>
              <a:t> 저는 선택된 노드들 끼리는 채널처럼 만들어서 PoA로하고 메인 체인은 다른 퍼블릭용으로 선택하려고 했는데, 한 체인안에 여러개의 합의방식이 있으면 안좋을까요? (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완섭: </a:t>
            </a:r>
            <a:r>
              <a:rPr lang="en" sz="1200">
                <a:solidFill>
                  <a:schemeClr val="dk1"/>
                </a:solidFill>
              </a:rPr>
              <a:t>말씀하신 구성은 문제가 없습니다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다만,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1. 선택된 노드들끼리 합의를 진행할 경우, 공격당할 수 있는 여지가 있음, 예를 들면 랜덤하게 노드가 선출된다고 하더라도, 내가 여러개의 노드를 운영하고 있으면 운좋을 때 가짜 합의를 만들어서 제출하는 것이 가능. 즉, 계산을 대충해서 제출해도 메인체인에서는 알 수 없음.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2. 이 때 메인체인에서 계산을 증명할 수 있다면 괜찮아짐. 가짜값이 제출되었을 때 계산을 온체인에서 수행해서, 잘못한 사람의 예치금을 몰수 할 수 있음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트루빗이 이런 방식으로 접근하고 있습니다.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다양한 논의와 토론이 필요함</a:t>
            </a:r>
            <a:endParaRPr/>
          </a:p>
        </p:txBody>
      </p:sp>
      <p:sp>
        <p:nvSpPr>
          <p:cNvPr id="287" name="Google Shape;28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최소한의 가이드 라인으로서의 역할이 가능했으면 좋겠음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간단한 시나리오를 잡아서 PoC구현했으면 좋겠음 (</a:t>
            </a:r>
            <a:r>
              <a:rPr lang="en" sz="1400"/>
              <a:t>MPC를 예를 들면_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 = ax+by+cz 문제에 대해 제안자가 x,y,z를 제출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a값을 아는 노드군, b값을 가진 노드군, c값을 가진 노드군에서 각각 1명씩 선택됨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ax, by, cz값이 각각 워킹그룹 네트워크에 제출됨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최종 집행자가 ax+by+cz를 완성하여 메인에 제출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보상받고, 메인에 반영되고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제출자는 답을 얻어감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탈중앙화를 훼손하지 않으면서, 속도를 확장하며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자율적으로 참여가능하고, 양쪽에서 서로 검증가능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Public/Private/Consortium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On vs Off Chain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Side Chain vs Inter Chain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State // Stateless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Voluntary vs Forced Node Selection: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Voluntary: smart contract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Forced: VRF, kademlia bucket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Chain Consensus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Inter-Verification methods(UTXO)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Selected Operator(s)( POA, DPOS)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Entrance/Exit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Value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1 vs 2 way-pegging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Swap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Relay</a:t>
            </a:r>
            <a:endParaRPr sz="1100"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lphaLcPeriod"/>
            </a:pPr>
            <a:r>
              <a:rPr lang="en" sz="1100"/>
              <a:t>Contract function</a:t>
            </a:r>
            <a:endParaRPr sz="1100"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Enter/Exit</a:t>
            </a:r>
            <a:endParaRPr sz="1100"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Verify/Challenge</a:t>
            </a:r>
            <a:endParaRPr sz="1100"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CreateTask(s)</a:t>
            </a:r>
            <a:endParaRPr sz="11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Standard - Check Points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3892" l="2201" r="3334" t="0"/>
          <a:stretch/>
        </p:blipFill>
        <p:spPr>
          <a:xfrm>
            <a:off x="4892025" y="1390850"/>
            <a:ext cx="3806050" cy="27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https://ethresear.ch/categories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08874" cy="21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7928" y="2664859"/>
            <a:ext cx="3848574" cy="23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Public/Private/Consortium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On vs Off Chain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Side Chain vs Inter Chain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Voluntary vs Forced Node Selection: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Voluntary: smart contract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Force: VRF, kademlia bucket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Chain Consensus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Inter-Verification methods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Selected Operator(s)( POA, DPOS)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Entrance/Exit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Value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1 vs 2 way-pegging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Swap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Relay</a:t>
            </a:r>
            <a:endParaRPr sz="1100"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lphaLcPeriod"/>
            </a:pPr>
            <a:r>
              <a:rPr lang="en" sz="1100"/>
              <a:t>Contract function</a:t>
            </a:r>
            <a:endParaRPr sz="1100"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Enter/Exit</a:t>
            </a:r>
            <a:endParaRPr sz="1100"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Verify/Challenge</a:t>
            </a:r>
            <a:endParaRPr sz="1100"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CreateTask(s)</a:t>
            </a:r>
            <a:endParaRPr sz="11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Standard - Your Protocol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3892" l="2201" r="3334" t="0"/>
          <a:stretch/>
        </p:blipFill>
        <p:spPr>
          <a:xfrm>
            <a:off x="4892025" y="1390850"/>
            <a:ext cx="3806050" cy="27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/>
          <p:nvPr/>
        </p:nvSpPr>
        <p:spPr>
          <a:xfrm>
            <a:off x="726024" y="1210925"/>
            <a:ext cx="658200" cy="24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878424" y="1363325"/>
            <a:ext cx="658200" cy="24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2402424" y="1972925"/>
            <a:ext cx="658200" cy="24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1716624" y="3268325"/>
            <a:ext cx="658200" cy="24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183224" y="3877925"/>
            <a:ext cx="658200" cy="24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1259424" y="4258925"/>
            <a:ext cx="658200" cy="24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1030824" y="1591925"/>
            <a:ext cx="658200" cy="24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878424" y="2734925"/>
            <a:ext cx="658200" cy="243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Usage1 - Categorization</a:t>
            </a:r>
            <a:endParaRPr/>
          </a:p>
        </p:txBody>
      </p:sp>
      <p:graphicFrame>
        <p:nvGraphicFramePr>
          <p:cNvPr id="103" name="Google Shape;103;p19"/>
          <p:cNvGraphicFramePr/>
          <p:nvPr/>
        </p:nvGraphicFramePr>
        <p:xfrm>
          <a:off x="486375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{2C149D62-21BC-472D-A52C-69FFC4ADAD29}</a:tableStyleId>
              </a:tblPr>
              <a:tblGrid>
                <a:gridCol w="1541025"/>
                <a:gridCol w="1541025"/>
                <a:gridCol w="1541025"/>
                <a:gridCol w="1541025"/>
                <a:gridCol w="1541025"/>
              </a:tblGrid>
              <a:tr h="63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Plasma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truebit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luniverse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public/private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on/off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side/inter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Usage2 - Evaluation Index</a:t>
            </a:r>
            <a:endParaRPr/>
          </a:p>
        </p:txBody>
      </p:sp>
      <p:graphicFrame>
        <p:nvGraphicFramePr>
          <p:cNvPr id="109" name="Google Shape;109;p20"/>
          <p:cNvGraphicFramePr/>
          <p:nvPr/>
        </p:nvGraphicFramePr>
        <p:xfrm>
          <a:off x="486375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{2C149D62-21BC-472D-A52C-69FFC4ADAD29}</a:tableStyleId>
              </a:tblPr>
              <a:tblGrid>
                <a:gridCol w="1541025"/>
                <a:gridCol w="1541025"/>
                <a:gridCol w="1541025"/>
                <a:gridCol w="1541025"/>
                <a:gridCol w="1541025"/>
              </a:tblGrid>
              <a:tr h="63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Plasma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truebit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luniverse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 fidelity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OP1.1, OP1.2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OP1.1 only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 1.1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Performance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Density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 tps per area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Power Efficience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operation per area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Area(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Decentralize rate)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Block producer per Total nodes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subscription1 - on vs off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속도:  </a:t>
            </a:r>
            <a:r>
              <a:rPr lang="en" sz="1000">
                <a:solidFill>
                  <a:schemeClr val="dk1"/>
                </a:solidFill>
              </a:rPr>
              <a:t>트랜잭션이 발생한 후 해당 트랜잭션이 블록체인 네트워크에 전파되어 확정되는데까지는 꽤 오랜 시간이 걸립니다. 그래서 빠른 처리가 필요한 서비스는 온체인에서 처리하지 못하고 오프체인에서 처리를 해야만 하는 경우가 생깁니다.</a:t>
            </a:r>
            <a:br>
              <a:rPr lang="en" sz="1000">
                <a:solidFill>
                  <a:schemeClr val="dk1"/>
                </a:solidFill>
              </a:rPr>
            </a:b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프라이버시: 블록체인에 올라가는 트랜잭션의 모든 내역은 공개 장부를 통해서 모든 사람들에게 공개 됩니다. 그런데 공개를 원치 않는 개인정보 등이 담겨 있는 트랜잭션을 발생시켜야 된다면, 그때 오프체인으로 처리를 합니다.</a:t>
            </a:r>
            <a:br>
              <a:rPr lang="en" sz="1000">
                <a:solidFill>
                  <a:schemeClr val="dk1"/>
                </a:solidFill>
              </a:rPr>
            </a:b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비용/확장성: 트랜잭션 검증 시 채굴자에게 지불해야되는 비용이 발생하며, 초당 처리할 수 있는 트랜잭션의 수(TPS)가 너무 적습니다. 그래서 빈번이 일어나는 소액결제와 같은 서비스를 현재 온체인에서 수행하게 된다면 송금액보다 수수료를 더 많이 지불해야 될 수 있습니다</a:t>
            </a:r>
            <a:br>
              <a:rPr lang="en" sz="1000">
                <a:solidFill>
                  <a:schemeClr val="dk1"/>
                </a:solidFill>
              </a:rPr>
            </a:b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오프 체인 트랜잭션 처리 방법: 아래 방법들의 공통점은 모두 메인 체인에 보증금과 같은 형태로 Lock을 걸어두고, 오프체인 트랜잭션을 수행한 후 모든 트랜잭션이 완료되면 내역을 정산해서 메인 체인에 반영하며, 보증금을 돌려받는 방식입니다.</a:t>
            </a:r>
            <a:br>
              <a:rPr lang="en" sz="1000">
                <a:solidFill>
                  <a:schemeClr val="dk1"/>
                </a:solidFill>
              </a:rPr>
            </a:b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상태/지불 채널(State/Payment Channel)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두 사용자 만이 사용할 수 있는 채널을 열어서 오프체인 트랜잭션을 수행합니다. 그리고 최종 결과에 해당하는 트랜잭션을 메인 체인의 트랜잭션으로 만들어서 반영합니다. 예 : 라이트닝 네트워크, 라이덴 네트워크사이드 체인 (Sidechains)</a:t>
            </a:r>
            <a:br>
              <a:rPr lang="en" sz="1000">
                <a:solidFill>
                  <a:schemeClr val="dk1"/>
                </a:solidFill>
              </a:rPr>
            </a:b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TPS가 높은 합의 방식(예: DPos)을 채택하는 블록체인 네트워크를 구성해서 오프체인 트랜잭션을 빠르게 수행하고, 최종 결과 값을 메인 체인에 반영합니다.예 : Loom Networks의 sidechains (DappChains, ZombieChain)차일드 체인 (Childchains)</a:t>
            </a:r>
            <a:br>
              <a:rPr lang="en" sz="1000">
                <a:solidFill>
                  <a:schemeClr val="dk1"/>
                </a:solidFill>
              </a:rPr>
            </a:b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사이드 체인은 속도가 빠른 하나의 체인을 이용했다면, 차일드 체인을 분산/병렬 처리가 가능한 하위 체인들을 많이 생성합니다. 분산해서 빠르게 처리한 후 최종 합산 결과만 메인 체인에 반영합니다. 예 : 플라즈마신용 기반의 솔루션 (Credit-Based Solutions)</a:t>
            </a:r>
            <a:br>
              <a:rPr lang="en" sz="1000">
                <a:solidFill>
                  <a:schemeClr val="dk1"/>
                </a:solidFill>
              </a:rPr>
            </a:b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이 부분은 크게 신경쓰고 있는 부분이 아니라서 간단히 나열만 하겠습니다.</a:t>
            </a:r>
            <a:br>
              <a:rPr lang="en" sz="1000">
                <a:solidFill>
                  <a:schemeClr val="dk1"/>
                </a:solidFill>
              </a:rPr>
            </a:b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Trusted Third Parties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Auditing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Proving Fraud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