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9" r:id="rId4"/>
    <p:sldId id="295" r:id="rId5"/>
    <p:sldId id="258" r:id="rId6"/>
    <p:sldId id="265" r:id="rId7"/>
    <p:sldId id="268" r:id="rId8"/>
    <p:sldId id="278" r:id="rId9"/>
    <p:sldId id="283" r:id="rId10"/>
    <p:sldId id="291" r:id="rId11"/>
    <p:sldId id="292" r:id="rId12"/>
    <p:sldId id="293" r:id="rId13"/>
    <p:sldId id="296" r:id="rId14"/>
    <p:sldId id="294" r:id="rId15"/>
    <p:sldId id="264" r:id="rId16"/>
    <p:sldId id="273" r:id="rId17"/>
    <p:sldId id="274" r:id="rId18"/>
    <p:sldId id="297" r:id="rId19"/>
    <p:sldId id="281" r:id="rId20"/>
    <p:sldId id="276" r:id="rId21"/>
    <p:sldId id="277" r:id="rId22"/>
    <p:sldId id="288" r:id="rId23"/>
    <p:sldId id="300" r:id="rId24"/>
    <p:sldId id="280" r:id="rId25"/>
    <p:sldId id="298" r:id="rId26"/>
    <p:sldId id="25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7796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2FAA7-BFD2-4C40-8377-2783764F2E8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ABD3B816-C599-4231-AF3E-1A39CF34D57A}">
      <dgm:prSet phldrT="[文字]"/>
      <dgm:spPr/>
      <dgm:t>
        <a:bodyPr/>
        <a:lstStyle/>
        <a:p>
          <a:endParaRPr lang="en-US" altLang="zh-TW" dirty="0" smtClean="0"/>
        </a:p>
        <a:p>
          <a:r>
            <a:rPr lang="en-US" altLang="zh-TW" dirty="0" smtClean="0"/>
            <a:t>pipeline</a:t>
          </a:r>
          <a:endParaRPr lang="zh-TW" altLang="en-US" dirty="0"/>
        </a:p>
      </dgm:t>
    </dgm:pt>
    <dgm:pt modelId="{4CE1E609-A048-4CA0-ACD0-5800B1ECC634}" type="parTrans" cxnId="{EB3236F1-E27D-46F3-88B7-58C6285AD06F}">
      <dgm:prSet/>
      <dgm:spPr/>
      <dgm:t>
        <a:bodyPr/>
        <a:lstStyle/>
        <a:p>
          <a:endParaRPr lang="zh-TW" altLang="en-US"/>
        </a:p>
      </dgm:t>
    </dgm:pt>
    <dgm:pt modelId="{FA20218B-7232-4A8F-A566-91740B57AA78}" type="sibTrans" cxnId="{EB3236F1-E27D-46F3-88B7-58C6285AD06F}">
      <dgm:prSet/>
      <dgm:spPr/>
      <dgm:t>
        <a:bodyPr/>
        <a:lstStyle/>
        <a:p>
          <a:endParaRPr lang="zh-TW" altLang="en-US"/>
        </a:p>
      </dgm:t>
    </dgm:pt>
    <dgm:pt modelId="{F6485D7B-FD36-4E00-A3F3-D73D2FB9735C}">
      <dgm:prSet phldrT="[文字]"/>
      <dgm:spPr/>
      <dgm:t>
        <a:bodyPr/>
        <a:lstStyle/>
        <a:p>
          <a:r>
            <a:rPr lang="en-US" altLang="zh-TW" dirty="0" smtClean="0"/>
            <a:t>stage</a:t>
          </a:r>
          <a:endParaRPr lang="zh-TW" altLang="en-US" dirty="0"/>
        </a:p>
      </dgm:t>
    </dgm:pt>
    <dgm:pt modelId="{CD35AC7C-36D4-453F-BE57-0084027E0F5E}" type="parTrans" cxnId="{371AFCB0-9A1B-4CEE-853A-644754DB4986}">
      <dgm:prSet/>
      <dgm:spPr/>
      <dgm:t>
        <a:bodyPr/>
        <a:lstStyle/>
        <a:p>
          <a:endParaRPr lang="zh-TW" altLang="en-US"/>
        </a:p>
      </dgm:t>
    </dgm:pt>
    <dgm:pt modelId="{8693439C-5FBE-4C2D-95B2-E84B5AA75810}" type="sibTrans" cxnId="{371AFCB0-9A1B-4CEE-853A-644754DB4986}">
      <dgm:prSet/>
      <dgm:spPr/>
      <dgm:t>
        <a:bodyPr/>
        <a:lstStyle/>
        <a:p>
          <a:endParaRPr lang="zh-TW" altLang="en-US"/>
        </a:p>
      </dgm:t>
    </dgm:pt>
    <dgm:pt modelId="{F8F52B52-599B-4AC7-9059-426BCC5F310B}">
      <dgm:prSet phldrT="[文字]"/>
      <dgm:spPr/>
      <dgm:t>
        <a:bodyPr/>
        <a:lstStyle/>
        <a:p>
          <a:r>
            <a:rPr lang="en-US" altLang="zh-TW" dirty="0" smtClean="0"/>
            <a:t>job</a:t>
          </a:r>
          <a:endParaRPr lang="zh-TW" altLang="en-US" dirty="0"/>
        </a:p>
      </dgm:t>
    </dgm:pt>
    <dgm:pt modelId="{6AB39A73-B8B7-4A71-A711-D37A514374F8}" type="parTrans" cxnId="{DF1A44C7-B215-4AAE-A9C1-6B3463B02352}">
      <dgm:prSet/>
      <dgm:spPr/>
      <dgm:t>
        <a:bodyPr/>
        <a:lstStyle/>
        <a:p>
          <a:endParaRPr lang="zh-TW" altLang="en-US"/>
        </a:p>
      </dgm:t>
    </dgm:pt>
    <dgm:pt modelId="{186C4CE7-30A4-4275-9CF2-E2229D506EFE}" type="sibTrans" cxnId="{DF1A44C7-B215-4AAE-A9C1-6B3463B02352}">
      <dgm:prSet/>
      <dgm:spPr/>
      <dgm:t>
        <a:bodyPr/>
        <a:lstStyle/>
        <a:p>
          <a:endParaRPr lang="zh-TW" altLang="en-US"/>
        </a:p>
      </dgm:t>
    </dgm:pt>
    <dgm:pt modelId="{51E73203-8926-461A-982F-35EC76F3CCDF}" type="pres">
      <dgm:prSet presAssocID="{D6F2FAA7-BFD2-4C40-8377-2783764F2E82}" presName="Name0" presStyleCnt="0">
        <dgm:presLayoutVars>
          <dgm:dir/>
          <dgm:animLvl val="lvl"/>
          <dgm:resizeHandles val="exact"/>
        </dgm:presLayoutVars>
      </dgm:prSet>
      <dgm:spPr/>
    </dgm:pt>
    <dgm:pt modelId="{BB9C9660-ECBA-4261-A2B1-6C804108A5D8}" type="pres">
      <dgm:prSet presAssocID="{ABD3B816-C599-4231-AF3E-1A39CF34D57A}" presName="Name8" presStyleCnt="0"/>
      <dgm:spPr/>
    </dgm:pt>
    <dgm:pt modelId="{2A1116A2-5D61-463E-B72A-3F2AA14C0DDA}" type="pres">
      <dgm:prSet presAssocID="{ABD3B816-C599-4231-AF3E-1A39CF34D57A}" presName="level" presStyleLbl="node1" presStyleIdx="0" presStyleCnt="3" custScaleY="27796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B3C09E-A206-45C4-A5DB-D8731703E9A8}" type="pres">
      <dgm:prSet presAssocID="{ABD3B816-C599-4231-AF3E-1A39CF34D5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56BF63-55C9-4143-AAB1-07633449644E}" type="pres">
      <dgm:prSet presAssocID="{F6485D7B-FD36-4E00-A3F3-D73D2FB9735C}" presName="Name8" presStyleCnt="0"/>
      <dgm:spPr/>
    </dgm:pt>
    <dgm:pt modelId="{418AD582-8D0F-448A-ADDC-52F969CDD4EE}" type="pres">
      <dgm:prSet presAssocID="{F6485D7B-FD36-4E00-A3F3-D73D2FB9735C}" presName="level" presStyleLbl="node1" presStyleIdx="1" presStyleCnt="3">
        <dgm:presLayoutVars>
          <dgm:chMax val="1"/>
          <dgm:bulletEnabled val="1"/>
        </dgm:presLayoutVars>
      </dgm:prSet>
      <dgm:spPr/>
    </dgm:pt>
    <dgm:pt modelId="{B05BA278-8AE9-4906-8EC9-0AC41CCC15B9}" type="pres">
      <dgm:prSet presAssocID="{F6485D7B-FD36-4E00-A3F3-D73D2FB97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D8395B-67FB-4170-BA43-2C519721BA70}" type="pres">
      <dgm:prSet presAssocID="{F8F52B52-599B-4AC7-9059-426BCC5F310B}" presName="Name8" presStyleCnt="0"/>
      <dgm:spPr/>
    </dgm:pt>
    <dgm:pt modelId="{A31C7BE8-FB7C-46F9-9523-C75C2EC28937}" type="pres">
      <dgm:prSet presAssocID="{F8F52B52-599B-4AC7-9059-426BCC5F310B}" presName="level" presStyleLbl="node1" presStyleIdx="2" presStyleCnt="3">
        <dgm:presLayoutVars>
          <dgm:chMax val="1"/>
          <dgm:bulletEnabled val="1"/>
        </dgm:presLayoutVars>
      </dgm:prSet>
      <dgm:spPr/>
    </dgm:pt>
    <dgm:pt modelId="{F5DF3048-39FF-4377-AE06-B9B955DCBBAC}" type="pres">
      <dgm:prSet presAssocID="{F8F52B52-599B-4AC7-9059-426BCC5F310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74759E4-97F6-4D09-84BB-4DE67814D73B}" type="presOf" srcId="{ABD3B816-C599-4231-AF3E-1A39CF34D57A}" destId="{0BB3C09E-A206-45C4-A5DB-D8731703E9A8}" srcOrd="1" destOrd="0" presId="urn:microsoft.com/office/officeart/2005/8/layout/pyramid1"/>
    <dgm:cxn modelId="{46E3233C-27FB-4042-93EC-CA9CB461A689}" type="presOf" srcId="{ABD3B816-C599-4231-AF3E-1A39CF34D57A}" destId="{2A1116A2-5D61-463E-B72A-3F2AA14C0DDA}" srcOrd="0" destOrd="0" presId="urn:microsoft.com/office/officeart/2005/8/layout/pyramid1"/>
    <dgm:cxn modelId="{8CCB1869-0EB8-4E97-873B-2AFD4D83E0ED}" type="presOf" srcId="{F8F52B52-599B-4AC7-9059-426BCC5F310B}" destId="{F5DF3048-39FF-4377-AE06-B9B955DCBBAC}" srcOrd="1" destOrd="0" presId="urn:microsoft.com/office/officeart/2005/8/layout/pyramid1"/>
    <dgm:cxn modelId="{EB3236F1-E27D-46F3-88B7-58C6285AD06F}" srcId="{D6F2FAA7-BFD2-4C40-8377-2783764F2E82}" destId="{ABD3B816-C599-4231-AF3E-1A39CF34D57A}" srcOrd="0" destOrd="0" parTransId="{4CE1E609-A048-4CA0-ACD0-5800B1ECC634}" sibTransId="{FA20218B-7232-4A8F-A566-91740B57AA78}"/>
    <dgm:cxn modelId="{97333E19-D79B-4A9E-BD39-D4D05ADD147C}" type="presOf" srcId="{F6485D7B-FD36-4E00-A3F3-D73D2FB9735C}" destId="{B05BA278-8AE9-4906-8EC9-0AC41CCC15B9}" srcOrd="1" destOrd="0" presId="urn:microsoft.com/office/officeart/2005/8/layout/pyramid1"/>
    <dgm:cxn modelId="{D0593E52-C403-4BA8-B691-CE99FFEB0431}" type="presOf" srcId="{D6F2FAA7-BFD2-4C40-8377-2783764F2E82}" destId="{51E73203-8926-461A-982F-35EC76F3CCDF}" srcOrd="0" destOrd="0" presId="urn:microsoft.com/office/officeart/2005/8/layout/pyramid1"/>
    <dgm:cxn modelId="{DF1A44C7-B215-4AAE-A9C1-6B3463B02352}" srcId="{D6F2FAA7-BFD2-4C40-8377-2783764F2E82}" destId="{F8F52B52-599B-4AC7-9059-426BCC5F310B}" srcOrd="2" destOrd="0" parTransId="{6AB39A73-B8B7-4A71-A711-D37A514374F8}" sibTransId="{186C4CE7-30A4-4275-9CF2-E2229D506EFE}"/>
    <dgm:cxn modelId="{2E6D34AC-9272-48B7-8C7D-B4F8C55C1CCD}" type="presOf" srcId="{F6485D7B-FD36-4E00-A3F3-D73D2FB9735C}" destId="{418AD582-8D0F-448A-ADDC-52F969CDD4EE}" srcOrd="0" destOrd="0" presId="urn:microsoft.com/office/officeart/2005/8/layout/pyramid1"/>
    <dgm:cxn modelId="{0958BC25-3A8D-43A0-A75C-A2E5EE7776F2}" type="presOf" srcId="{F8F52B52-599B-4AC7-9059-426BCC5F310B}" destId="{A31C7BE8-FB7C-46F9-9523-C75C2EC28937}" srcOrd="0" destOrd="0" presId="urn:microsoft.com/office/officeart/2005/8/layout/pyramid1"/>
    <dgm:cxn modelId="{371AFCB0-9A1B-4CEE-853A-644754DB4986}" srcId="{D6F2FAA7-BFD2-4C40-8377-2783764F2E82}" destId="{F6485D7B-FD36-4E00-A3F3-D73D2FB9735C}" srcOrd="1" destOrd="0" parTransId="{CD35AC7C-36D4-453F-BE57-0084027E0F5E}" sibTransId="{8693439C-5FBE-4C2D-95B2-E84B5AA75810}"/>
    <dgm:cxn modelId="{C2F90518-83A0-4490-B776-DBB9DB39B51E}" type="presParOf" srcId="{51E73203-8926-461A-982F-35EC76F3CCDF}" destId="{BB9C9660-ECBA-4261-A2B1-6C804108A5D8}" srcOrd="0" destOrd="0" presId="urn:microsoft.com/office/officeart/2005/8/layout/pyramid1"/>
    <dgm:cxn modelId="{06D08F3F-54B4-4890-BBB5-19CC3650C903}" type="presParOf" srcId="{BB9C9660-ECBA-4261-A2B1-6C804108A5D8}" destId="{2A1116A2-5D61-463E-B72A-3F2AA14C0DDA}" srcOrd="0" destOrd="0" presId="urn:microsoft.com/office/officeart/2005/8/layout/pyramid1"/>
    <dgm:cxn modelId="{A3895054-C93F-4D2E-907A-D5C053324486}" type="presParOf" srcId="{BB9C9660-ECBA-4261-A2B1-6C804108A5D8}" destId="{0BB3C09E-A206-45C4-A5DB-D8731703E9A8}" srcOrd="1" destOrd="0" presId="urn:microsoft.com/office/officeart/2005/8/layout/pyramid1"/>
    <dgm:cxn modelId="{3EC7D879-0143-4706-803C-C4EA8CD637B6}" type="presParOf" srcId="{51E73203-8926-461A-982F-35EC76F3CCDF}" destId="{2556BF63-55C9-4143-AAB1-07633449644E}" srcOrd="1" destOrd="0" presId="urn:microsoft.com/office/officeart/2005/8/layout/pyramid1"/>
    <dgm:cxn modelId="{F67B8259-B41A-4342-BF78-1DE3F3F6361F}" type="presParOf" srcId="{2556BF63-55C9-4143-AAB1-07633449644E}" destId="{418AD582-8D0F-448A-ADDC-52F969CDD4EE}" srcOrd="0" destOrd="0" presId="urn:microsoft.com/office/officeart/2005/8/layout/pyramid1"/>
    <dgm:cxn modelId="{3DE4C9C5-7192-4C72-BA73-D19ECAC2D04F}" type="presParOf" srcId="{2556BF63-55C9-4143-AAB1-07633449644E}" destId="{B05BA278-8AE9-4906-8EC9-0AC41CCC15B9}" srcOrd="1" destOrd="0" presId="urn:microsoft.com/office/officeart/2005/8/layout/pyramid1"/>
    <dgm:cxn modelId="{1D904B0F-137A-418C-A941-E18F6F1EE122}" type="presParOf" srcId="{51E73203-8926-461A-982F-35EC76F3CCDF}" destId="{B7D8395B-67FB-4170-BA43-2C519721BA70}" srcOrd="2" destOrd="0" presId="urn:microsoft.com/office/officeart/2005/8/layout/pyramid1"/>
    <dgm:cxn modelId="{DDCB200C-700F-4661-8F2D-0A195DF51AA4}" type="presParOf" srcId="{B7D8395B-67FB-4170-BA43-2C519721BA70}" destId="{A31C7BE8-FB7C-46F9-9523-C75C2EC28937}" srcOrd="0" destOrd="0" presId="urn:microsoft.com/office/officeart/2005/8/layout/pyramid1"/>
    <dgm:cxn modelId="{363D26EA-AB61-48CB-803C-8867A363A229}" type="presParOf" srcId="{B7D8395B-67FB-4170-BA43-2C519721BA70}" destId="{F5DF3048-39FF-4377-AE06-B9B955DCBB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116A2-5D61-463E-B72A-3F2AA14C0DDA}">
      <dsp:nvSpPr>
        <dsp:cNvPr id="0" name=""/>
        <dsp:cNvSpPr/>
      </dsp:nvSpPr>
      <dsp:spPr>
        <a:xfrm>
          <a:off x="1473041" y="0"/>
          <a:ext cx="4094480" cy="2306818"/>
        </a:xfrm>
        <a:prstGeom prst="trapezoid">
          <a:avLst>
            <a:gd name="adj" fmla="val 887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5000" kern="1200" dirty="0" smtClean="0"/>
        </a:p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000" kern="1200" dirty="0" smtClean="0"/>
            <a:t>pipeline</a:t>
          </a:r>
          <a:endParaRPr lang="zh-TW" altLang="en-US" sz="5000" kern="1200" dirty="0"/>
        </a:p>
      </dsp:txBody>
      <dsp:txXfrm>
        <a:off x="1473041" y="0"/>
        <a:ext cx="4094480" cy="2306818"/>
      </dsp:txXfrm>
    </dsp:sp>
    <dsp:sp modelId="{418AD582-8D0F-448A-ADDC-52F969CDD4EE}">
      <dsp:nvSpPr>
        <dsp:cNvPr id="0" name=""/>
        <dsp:cNvSpPr/>
      </dsp:nvSpPr>
      <dsp:spPr>
        <a:xfrm>
          <a:off x="736520" y="2306818"/>
          <a:ext cx="5567522" cy="829907"/>
        </a:xfrm>
        <a:prstGeom prst="trapezoid">
          <a:avLst>
            <a:gd name="adj" fmla="val 887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000" kern="1200" dirty="0" smtClean="0"/>
            <a:t>stage</a:t>
          </a:r>
          <a:endParaRPr lang="zh-TW" altLang="en-US" sz="5000" kern="1200" dirty="0"/>
        </a:p>
      </dsp:txBody>
      <dsp:txXfrm>
        <a:off x="1710837" y="2306818"/>
        <a:ext cx="3618889" cy="829907"/>
      </dsp:txXfrm>
    </dsp:sp>
    <dsp:sp modelId="{A31C7BE8-FB7C-46F9-9523-C75C2EC28937}">
      <dsp:nvSpPr>
        <dsp:cNvPr id="0" name=""/>
        <dsp:cNvSpPr/>
      </dsp:nvSpPr>
      <dsp:spPr>
        <a:xfrm>
          <a:off x="0" y="3136725"/>
          <a:ext cx="7040563" cy="829907"/>
        </a:xfrm>
        <a:prstGeom prst="trapezoid">
          <a:avLst>
            <a:gd name="adj" fmla="val 887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000" kern="1200" dirty="0" smtClean="0"/>
            <a:t>job</a:t>
          </a:r>
          <a:endParaRPr lang="zh-TW" altLang="en-US" sz="5000" kern="1200" dirty="0"/>
        </a:p>
      </dsp:txBody>
      <dsp:txXfrm>
        <a:off x="1232098" y="3136725"/>
        <a:ext cx="4576366" cy="829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1E0B-1BC4-469A-AD4A-991288CEC5F0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9280-649B-43A7-AA35-2067819AA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9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vis-ci.com/user/code-climat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https://docs.travis-ci.com/user/code-climate/</a:t>
            </a:r>
            <a:endParaRPr lang="en-US" altLang="zh-TW" dirty="0" smtClean="0"/>
          </a:p>
          <a:p>
            <a:r>
              <a:rPr lang="en-US" altLang="zh-TW" dirty="0" smtClean="0"/>
              <a:t>https://github.com/codeclimate/codeclimate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https://scarletsky.github.io/2016/07/29/use-gitlab-ci-for-continuous-integration/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3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https://hackernoon.com/continuous-integration-circleci-vs-travis-ci-vs-jenkins-41a1c2bd95f5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8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https://docs.travis-ci.com/user/customizing-the-build/#the-build-lifecycle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8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https://docs.travis-ci.com/user/languages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6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https://travis-ci.com/</a:t>
            </a:r>
          </a:p>
          <a:p>
            <a:r>
              <a:rPr lang="en-US" altLang="zh-TW" dirty="0" smtClean="0"/>
              <a:t>https://github.com/softwaresaved/build_and_test_examples/blob/master/travis/HelloWorld.md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2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https://docs.travis-ci.com/user/customizing-the-build/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3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https://docs.travis-ci.com/user/reference/overview/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7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09422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0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4322-E790-4A5F-B1D6-526DB7F1F88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angsoonam.github.io/2017/03/13/yaml-vs-js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/getting-started.html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t5KBimzyk" TargetMode="External"/><Relationship Id="rId2" Type="http://schemas.openxmlformats.org/officeDocument/2006/relationships/hyperlink" Target="https://www.youtube.com/watch?v=ymPOI4gWQF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limate.com/tou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Continuous </a:t>
            </a:r>
            <a:r>
              <a:rPr lang="en-US" altLang="zh-TW" dirty="0" smtClean="0"/>
              <a:t>integration (CI)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96001"/>
            <a:ext cx="9144000" cy="16557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Chun-Hung</a:t>
            </a:r>
          </a:p>
          <a:p>
            <a:r>
              <a:rPr lang="en-US" altLang="zh-TW" dirty="0" smtClean="0"/>
              <a:t>20180906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Compare between those CI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094220"/>
          </a:xfrm>
        </p:spPr>
        <p:txBody>
          <a:bodyPr/>
          <a:lstStyle/>
          <a:p>
            <a:r>
              <a:rPr lang="en-US" altLang="zh-TW" dirty="0" smtClean="0"/>
              <a:t>Continuous integration Tool : Jenkins </a:t>
            </a:r>
            <a:r>
              <a:rPr lang="en-US" altLang="zh-TW" dirty="0"/>
              <a:t>, Travis CI, </a:t>
            </a:r>
            <a:r>
              <a:rPr lang="en-US" altLang="zh-TW" dirty="0" err="1" smtClean="0"/>
              <a:t>CircleCI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71157"/>
              </p:ext>
            </p:extLst>
          </p:nvPr>
        </p:nvGraphicFramePr>
        <p:xfrm>
          <a:off x="0" y="1632881"/>
          <a:ext cx="12192000" cy="523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64">
                  <a:extLst>
                    <a:ext uri="{9D8B030D-6E8A-4147-A177-3AD203B41FA5}">
                      <a16:colId xmlns:a16="http://schemas.microsoft.com/office/drawing/2014/main" val="2975651903"/>
                    </a:ext>
                  </a:extLst>
                </a:gridCol>
                <a:gridCol w="4641272">
                  <a:extLst>
                    <a:ext uri="{9D8B030D-6E8A-4147-A177-3AD203B41FA5}">
                      <a16:colId xmlns:a16="http://schemas.microsoft.com/office/drawing/2014/main" val="1969908102"/>
                    </a:ext>
                  </a:extLst>
                </a:gridCol>
                <a:gridCol w="5985164">
                  <a:extLst>
                    <a:ext uri="{9D8B030D-6E8A-4147-A177-3AD203B41FA5}">
                      <a16:colId xmlns:a16="http://schemas.microsoft.com/office/drawing/2014/main" val="4275587279"/>
                    </a:ext>
                  </a:extLst>
                </a:gridCol>
              </a:tblGrid>
              <a:tr h="868249">
                <a:tc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Pros </a:t>
                      </a:r>
                      <a:r>
                        <a:rPr lang="en-US" altLang="zh-TW" sz="2700" dirty="0" smtClean="0"/>
                        <a:t>or </a:t>
                      </a:r>
                      <a:r>
                        <a:rPr lang="en-US" altLang="zh-TW" sz="2700" dirty="0" smtClean="0"/>
                        <a:t>Features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Cons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642218125"/>
                  </a:ext>
                </a:extLst>
              </a:tr>
              <a:tr h="14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 err="1" smtClean="0"/>
                        <a:t>CircleCI</a:t>
                      </a:r>
                      <a:endParaRPr lang="en-US" altLang="zh-TW" sz="27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Fast</a:t>
                      </a:r>
                      <a:r>
                        <a:rPr lang="en-US" altLang="zh-TW" sz="1800" baseline="0" dirty="0" smtClean="0"/>
                        <a:t> start, lightweight</a:t>
                      </a:r>
                      <a:br>
                        <a:rPr lang="en-US" altLang="zh-TW" sz="1800" baseline="0" dirty="0" smtClean="0"/>
                      </a:b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easily readable YAML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TW" altLang="en-US" sz="18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3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software to achieve customizations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138463212"/>
                  </a:ext>
                </a:extLst>
              </a:tr>
              <a:tr h="14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Travis CI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more languages than Circle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</a:t>
                      </a:r>
                      <a:r>
                        <a:rPr lang="en-US" altLang="zh-TW" sz="2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TW" sz="2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</a:t>
                      </a:r>
                      <a:r>
                        <a:rPr lang="en-US" altLang="zh-TW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 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matrix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higher than </a:t>
                      </a:r>
                      <a:r>
                        <a:rPr lang="en-US" altLang="zh-TW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CircleCI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 (for some stuff you’ll need 3rd parties)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 </a:t>
                      </a:r>
                      <a:r>
                        <a:rPr lang="en-US" altLang="zh-TW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784340233"/>
                  </a:ext>
                </a:extLst>
              </a:tr>
              <a:tr h="1428548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 Jenkins 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self-contained 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Java-based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Windows, Mac OS X and other Unix-like OS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(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 State Transfer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 system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Non quick-start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Dedicated server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專屬主機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(or several servers) are required, which results in additional expense</a:t>
                      </a:r>
                      <a:endParaRPr lang="zh-TW" altLang="en-US" sz="18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802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Build matrix in </a:t>
            </a:r>
            <a:r>
              <a:rPr lang="en-US" altLang="zh-TW" dirty="0" err="1" smtClean="0"/>
              <a:t>TravisCI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tool that gives an opportunity to run tests with different versions of language and </a:t>
            </a:r>
            <a:r>
              <a:rPr lang="en-US" altLang="zh-TW" dirty="0" smtClean="0"/>
              <a:t>packages</a:t>
            </a:r>
          </a:p>
          <a:p>
            <a:r>
              <a:rPr lang="en-US" altLang="zh-TW" i="1" dirty="0"/>
              <a:t>All build matrixes are currently limited to a maximum of </a:t>
            </a:r>
            <a:r>
              <a:rPr lang="en-US" altLang="zh-TW" cap="all" dirty="0" smtClean="0"/>
              <a:t>200 </a:t>
            </a:r>
            <a:r>
              <a:rPr lang="en-US" altLang="zh-TW" dirty="0"/>
              <a:t>jobs </a:t>
            </a:r>
            <a:endParaRPr lang="en-US" altLang="zh-TW" dirty="0" smtClean="0"/>
          </a:p>
          <a:p>
            <a:r>
              <a:rPr lang="en-US" altLang="zh-TW" cap="all" dirty="0" smtClean="0"/>
              <a:t>EX : </a:t>
            </a:r>
            <a:r>
              <a:rPr lang="en-US" altLang="zh-TW" dirty="0"/>
              <a:t>a build matrix that expands to </a:t>
            </a:r>
            <a:r>
              <a:rPr lang="en-US" altLang="zh-TW" i="1" dirty="0"/>
              <a:t>56 individual (7 * 4 * 2)</a:t>
            </a:r>
            <a:r>
              <a:rPr lang="en-US" altLang="zh-TW" dirty="0"/>
              <a:t> jobs.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22" y="2957096"/>
            <a:ext cx="3041547" cy="39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Exclude 2 jobs , 56 -2 = 54 Jobs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57" y="1794702"/>
            <a:ext cx="8212956" cy="43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So……,  what CI should I choose?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CircleCI</a:t>
            </a:r>
            <a:r>
              <a:rPr lang="en-US" altLang="zh-TW" dirty="0"/>
              <a:t> is recommended for small </a:t>
            </a:r>
            <a:r>
              <a:rPr lang="en-US" altLang="zh-TW" dirty="0" smtClean="0"/>
              <a:t>projects</a:t>
            </a:r>
          </a:p>
          <a:p>
            <a:endParaRPr lang="en-US" altLang="zh-TW" dirty="0" smtClean="0"/>
          </a:p>
          <a:p>
            <a:r>
              <a:rPr lang="en-US" altLang="zh-TW" dirty="0"/>
              <a:t>Travis CI is recommended for cases when you are working on the </a:t>
            </a:r>
            <a:r>
              <a:rPr lang="en-US" altLang="zh-TW" dirty="0">
                <a:solidFill>
                  <a:srgbClr val="FF0000"/>
                </a:solidFill>
              </a:rPr>
              <a:t>open-source projects</a:t>
            </a:r>
            <a:r>
              <a:rPr lang="en-US" altLang="zh-TW" dirty="0"/>
              <a:t>, that should be tested in </a:t>
            </a:r>
            <a:r>
              <a:rPr lang="en-US" altLang="zh-TW" dirty="0" smtClean="0"/>
              <a:t>different </a:t>
            </a:r>
            <a:r>
              <a:rPr lang="en-US" altLang="zh-TW" dirty="0"/>
              <a:t>environments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/>
              <a:t>Jenkins is recommended for the big projects, where you need a lot of customizations that can be done by usage of various plugins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6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Travis CI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Travis CI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Travis CI supports 31 </a:t>
            </a:r>
            <a:r>
              <a:rPr lang="en-US" altLang="zh-TW" dirty="0" smtClean="0"/>
              <a:t>languages</a:t>
            </a:r>
          </a:p>
          <a:p>
            <a:r>
              <a:rPr lang="en-US" altLang="zh-TW" dirty="0"/>
              <a:t>Travis CI uses .</a:t>
            </a:r>
            <a:r>
              <a:rPr lang="en-US" altLang="zh-TW" dirty="0" err="1"/>
              <a:t>travis.yml</a:t>
            </a:r>
            <a:r>
              <a:rPr lang="en-US" altLang="zh-TW" dirty="0"/>
              <a:t> to learn about your project and how you want your builds to be </a:t>
            </a:r>
            <a:r>
              <a:rPr lang="en-US" altLang="zh-TW" dirty="0" smtClean="0"/>
              <a:t>executed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Builds</a:t>
            </a:r>
            <a:r>
              <a:rPr lang="en-US" altLang="zh-TW" dirty="0"/>
              <a:t>, Jobs, Stages and Phases </a:t>
            </a:r>
            <a:endParaRPr lang="en-US" altLang="zh-TW" dirty="0" smtClean="0"/>
          </a:p>
          <a:p>
            <a:r>
              <a:rPr lang="en-US" altLang="zh-TW" b="1" dirty="0" smtClean="0"/>
              <a:t>Jobs</a:t>
            </a:r>
            <a:r>
              <a:rPr lang="en-US" altLang="zh-TW" dirty="0" smtClean="0"/>
              <a:t> -  ??</a:t>
            </a:r>
            <a:endParaRPr lang="en-US" altLang="zh-TW" dirty="0"/>
          </a:p>
          <a:p>
            <a:r>
              <a:rPr lang="en-US" altLang="zh-TW" b="1" i="1" dirty="0"/>
              <a:t>build</a:t>
            </a:r>
            <a:r>
              <a:rPr lang="en-US" altLang="zh-TW" dirty="0"/>
              <a:t> - a group of </a:t>
            </a:r>
            <a:r>
              <a:rPr lang="en-US" altLang="zh-TW" i="1" dirty="0"/>
              <a:t>jobs</a:t>
            </a:r>
            <a:r>
              <a:rPr lang="en-US" altLang="zh-TW" dirty="0" smtClean="0"/>
              <a:t>.</a:t>
            </a:r>
          </a:p>
          <a:p>
            <a:r>
              <a:rPr lang="en-US" altLang="zh-TW" i="1" dirty="0"/>
              <a:t>phase</a:t>
            </a:r>
            <a:r>
              <a:rPr lang="en-US" altLang="zh-TW" dirty="0"/>
              <a:t> - the </a:t>
            </a:r>
            <a:r>
              <a:rPr lang="en-US" altLang="zh-TW" u="sng" dirty="0"/>
              <a:t>sequential steps</a:t>
            </a:r>
            <a:r>
              <a:rPr lang="en-US" altLang="zh-TW" dirty="0"/>
              <a:t> of a job</a:t>
            </a:r>
            <a:r>
              <a:rPr lang="en-US" altLang="zh-TW" dirty="0" smtClean="0"/>
              <a:t>. </a:t>
            </a:r>
            <a:r>
              <a:rPr lang="en-US" altLang="zh-TW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</a:t>
            </a:r>
            <a:endParaRPr lang="en-US" altLang="zh-TW" dirty="0" smtClean="0"/>
          </a:p>
          <a:p>
            <a:r>
              <a:rPr lang="en-US" altLang="zh-TW" b="1" i="1" dirty="0"/>
              <a:t>stage</a:t>
            </a:r>
            <a:r>
              <a:rPr lang="en-US" altLang="zh-TW" dirty="0"/>
              <a:t> - a group of </a:t>
            </a:r>
            <a:r>
              <a:rPr lang="en-US" altLang="zh-TW" i="1" dirty="0"/>
              <a:t>jobs</a:t>
            </a:r>
            <a:r>
              <a:rPr lang="en-US" altLang="zh-TW" dirty="0"/>
              <a:t> that </a:t>
            </a:r>
            <a:r>
              <a:rPr lang="en-US" altLang="zh-TW" u="sng" dirty="0"/>
              <a:t>run in </a:t>
            </a:r>
            <a:r>
              <a:rPr lang="en-US" altLang="zh-TW" u="sng" dirty="0" smtClean="0"/>
              <a:t>parallel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459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</a:t>
            </a:r>
            <a:r>
              <a:rPr lang="en-US" altLang="zh-TW" dirty="0" smtClean="0"/>
              <a:t>CI, </a:t>
            </a:r>
            <a:r>
              <a:rPr lang="en-US" altLang="zh-TW" dirty="0" smtClean="0"/>
              <a:t>first demo </a:t>
            </a:r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3101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[go to </a:t>
            </a:r>
            <a:r>
              <a:rPr lang="en-US" altLang="zh-TW" dirty="0" err="1" smtClean="0"/>
              <a:t>travis</a:t>
            </a:r>
            <a:r>
              <a:rPr lang="en-US" altLang="zh-TW" dirty="0" smtClean="0"/>
              <a:t> CI’s website and login with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account] </a:t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://travis-ci.com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Click the green </a:t>
            </a:r>
            <a:r>
              <a:rPr lang="en-US" altLang="zh-TW" i="1" dirty="0"/>
              <a:t>Activate</a:t>
            </a:r>
            <a:r>
              <a:rPr lang="en-US" altLang="zh-TW" dirty="0"/>
              <a:t> button, and select the repositories you want to use with Travis </a:t>
            </a:r>
            <a:r>
              <a:rPr lang="en-US" altLang="zh-TW" dirty="0" smtClean="0"/>
              <a:t>CI]</a:t>
            </a:r>
          </a:p>
          <a:p>
            <a:r>
              <a:rPr lang="en-US" altLang="zh-TW" dirty="0" smtClean="0"/>
              <a:t>vim </a:t>
            </a:r>
            <a:r>
              <a:rPr lang="en-US" altLang="zh-TW" dirty="0" smtClean="0"/>
              <a:t>test.py [add some code inside]</a:t>
            </a:r>
            <a:endParaRPr lang="en-US" altLang="zh-TW" dirty="0" smtClean="0"/>
          </a:p>
          <a:p>
            <a:r>
              <a:rPr lang="en-US" altLang="zh-TW" dirty="0" smtClean="0"/>
              <a:t>vim .</a:t>
            </a:r>
            <a:r>
              <a:rPr lang="en-US" altLang="zh-TW" dirty="0" err="1" smtClean="0"/>
              <a:t>travis.yml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language</a:t>
            </a:r>
            <a:r>
              <a:rPr lang="en-US" altLang="zh-TW" dirty="0"/>
              <a:t>: python</a:t>
            </a:r>
          </a:p>
          <a:p>
            <a:pPr lvl="1"/>
            <a:r>
              <a:rPr lang="en-US" altLang="zh-TW" dirty="0"/>
              <a:t>python:</a:t>
            </a:r>
          </a:p>
          <a:p>
            <a:pPr lvl="1"/>
            <a:r>
              <a:rPr lang="en-US" altLang="zh-TW" dirty="0"/>
              <a:t>  </a:t>
            </a:r>
            <a:r>
              <a:rPr lang="en-US" altLang="zh-TW" dirty="0" smtClean="0"/>
              <a:t>- </a:t>
            </a:r>
            <a:r>
              <a:rPr lang="en-US" altLang="zh-TW" dirty="0"/>
              <a:t>"</a:t>
            </a:r>
            <a:r>
              <a:rPr lang="en-US" altLang="zh-TW" dirty="0" smtClean="0"/>
              <a:t>2.7“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nstall : true</a:t>
            </a:r>
            <a:endParaRPr lang="en-US" altLang="zh-TW" dirty="0"/>
          </a:p>
          <a:p>
            <a:pPr lvl="1"/>
            <a:r>
              <a:rPr lang="en-US" altLang="zh-TW" dirty="0"/>
              <a:t>script: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python </a:t>
            </a:r>
            <a:r>
              <a:rPr lang="en-US" altLang="zh-TW" dirty="0" smtClean="0"/>
              <a:t>test.py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</a:t>
            </a:r>
            <a:r>
              <a:rPr lang="en-US" altLang="zh-TW" dirty="0" smtClean="0"/>
              <a:t>dev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to write .</a:t>
            </a:r>
            <a:r>
              <a:rPr lang="en-US" altLang="zh-TW" dirty="0" err="1" smtClean="0"/>
              <a:t>travis.yml</a:t>
            </a:r>
            <a:r>
              <a:rPr lang="en-US" altLang="zh-TW" dirty="0" smtClean="0"/>
              <a:t> ? The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:</a:t>
            </a:r>
          </a:p>
          <a:p>
            <a:pPr lvl="1"/>
            <a:r>
              <a:rPr lang="en-US" altLang="zh-TW" dirty="0" smtClean="0"/>
              <a:t>Install: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/>
              <a:t>if [[ "$TRAVIS_OS_NAME" == "</a:t>
            </a:r>
            <a:r>
              <a:rPr lang="en-US" altLang="zh-TW" dirty="0" err="1"/>
              <a:t>linux</a:t>
            </a:r>
            <a:r>
              <a:rPr lang="en-US" altLang="zh-TW" dirty="0"/>
              <a:t>" ]]; then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npm</a:t>
            </a:r>
            <a:r>
              <a:rPr lang="en-US" altLang="zh-TW" dirty="0"/>
              <a:t>; fi</a:t>
            </a:r>
          </a:p>
          <a:p>
            <a:pPr lvl="1"/>
            <a:r>
              <a:rPr lang="en-US" altLang="zh-TW" dirty="0"/>
              <a:t>script</a:t>
            </a:r>
            <a:r>
              <a:rPr lang="en-US" altLang="zh-TW" dirty="0" smtClean="0"/>
              <a:t>: 	 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/>
              <a:t>python </a:t>
            </a:r>
            <a:r>
              <a:rPr lang="en-US" altLang="zh-TW" dirty="0" smtClean="0"/>
              <a:t>test.py</a:t>
            </a:r>
          </a:p>
          <a:p>
            <a:endParaRPr lang="en-US" altLang="zh-TW" dirty="0"/>
          </a:p>
          <a:p>
            <a:r>
              <a:rPr lang="en-US" altLang="zh-TW" dirty="0" smtClean="0"/>
              <a:t>[title]:</a:t>
            </a:r>
            <a:endParaRPr lang="en-US" altLang="zh-TW" dirty="0"/>
          </a:p>
          <a:p>
            <a:r>
              <a:rPr lang="en-US" altLang="zh-TW" dirty="0" smtClean="0"/>
              <a:t>[two space][hyphen][one space]&lt;content&gt;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</a:t>
            </a:r>
            <a:r>
              <a:rPr lang="en-US" altLang="zh-TW" dirty="0" smtClean="0"/>
              <a:t>the build-lifecycle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Travis CI is made up of two steps:</a:t>
            </a:r>
          </a:p>
          <a:p>
            <a:r>
              <a:rPr lang="en-US" altLang="zh-TW" b="1" dirty="0" smtClean="0"/>
              <a:t>4. install</a:t>
            </a:r>
            <a:r>
              <a:rPr lang="en-US" altLang="zh-TW" dirty="0"/>
              <a:t>: install any dependencies required</a:t>
            </a:r>
          </a:p>
          <a:p>
            <a:r>
              <a:rPr lang="en-US" altLang="zh-TW" b="1" dirty="0" smtClean="0"/>
              <a:t>6. script</a:t>
            </a:r>
            <a:r>
              <a:rPr lang="en-US" altLang="zh-TW" dirty="0"/>
              <a:t>: </a:t>
            </a:r>
            <a:r>
              <a:rPr lang="en-US" altLang="zh-TW" dirty="0" smtClean="0"/>
              <a:t>the command be </a:t>
            </a:r>
            <a:r>
              <a:rPr lang="en-US" altLang="zh-TW" dirty="0" err="1" smtClean="0"/>
              <a:t>excuted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complete building cycle (12 Steps):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62" y="502246"/>
            <a:ext cx="4785588" cy="58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Objective :</a:t>
            </a:r>
          </a:p>
          <a:p>
            <a:pPr lvl="1"/>
            <a:r>
              <a:rPr lang="en-US" altLang="zh-TW" dirty="0"/>
              <a:t>ensure everyone’s </a:t>
            </a:r>
            <a:r>
              <a:rPr lang="en-US" altLang="zh-TW" dirty="0" smtClean="0"/>
              <a:t>change to the master branch work</a:t>
            </a:r>
          </a:p>
          <a:p>
            <a:pPr lvl="1"/>
            <a:r>
              <a:rPr lang="zh-TW" altLang="en-US" dirty="0" smtClean="0"/>
              <a:t>確保每個</a:t>
            </a:r>
            <a:r>
              <a:rPr lang="en-US" altLang="zh-TW" dirty="0" smtClean="0"/>
              <a:t>branch merge</a:t>
            </a:r>
            <a:r>
              <a:rPr lang="zh-TW" altLang="en-US" dirty="0" smtClean="0"/>
              <a:t>進的品質是</a:t>
            </a:r>
            <a:r>
              <a:rPr lang="en-US" altLang="zh-TW" dirty="0" smtClean="0"/>
              <a:t>ok</a:t>
            </a:r>
            <a:r>
              <a:rPr lang="zh-TW" altLang="en-US" dirty="0" smtClean="0"/>
              <a:t>的</a:t>
            </a:r>
            <a:endParaRPr lang="en-US" altLang="zh-TW" dirty="0"/>
          </a:p>
          <a:p>
            <a:pPr lvl="1"/>
            <a:r>
              <a:rPr lang="en-US" altLang="zh-TW" dirty="0"/>
              <a:t>Reduce merge </a:t>
            </a:r>
            <a:r>
              <a:rPr lang="en-US" altLang="zh-TW" dirty="0" smtClean="0"/>
              <a:t>conflicts</a:t>
            </a:r>
          </a:p>
          <a:p>
            <a:r>
              <a:rPr lang="en-US" altLang="zh-TW" dirty="0"/>
              <a:t>How to make it?</a:t>
            </a:r>
          </a:p>
          <a:p>
            <a:pPr lvl="1"/>
            <a:r>
              <a:rPr lang="en-US" altLang="zh-TW" dirty="0"/>
              <a:t>merging in small code changes frequently, rather than merging in a large change at the end of a development cycle.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一次的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的內容不會很大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CD (C Delivery) : Deployment</a:t>
            </a:r>
            <a:r>
              <a:rPr lang="zh-TW" altLang="en-US" dirty="0" smtClean="0"/>
              <a:t> 持續交付</a:t>
            </a:r>
            <a:r>
              <a:rPr lang="en-US" altLang="zh-TW" dirty="0" smtClean="0"/>
              <a:t>. Deployment means to publish to public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234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 of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can help you </a:t>
            </a:r>
            <a:r>
              <a:rPr lang="en-US" altLang="zh-TW" dirty="0" smtClean="0"/>
              <a:t>check from version to version </a:t>
            </a:r>
            <a:r>
              <a:rPr lang="en-US" altLang="zh-TW" dirty="0" smtClean="0"/>
              <a:t>of a </a:t>
            </a:r>
            <a:r>
              <a:rPr lang="en-US" altLang="zh-TW" dirty="0" smtClean="0"/>
              <a:t>language</a:t>
            </a:r>
          </a:p>
          <a:p>
            <a:endParaRPr lang="en-US" altLang="zh-TW" dirty="0"/>
          </a:p>
          <a:p>
            <a:r>
              <a:rPr lang="en-US" altLang="zh-TW" dirty="0" smtClean="0"/>
              <a:t>For example, we create 4 different environment, </a:t>
            </a:r>
            <a:r>
              <a:rPr lang="en-US" altLang="zh-TW" dirty="0"/>
              <a:t>parallel </a:t>
            </a:r>
            <a:r>
              <a:rPr lang="en-US" altLang="zh-TW" dirty="0" smtClean="0"/>
              <a:t>computing</a:t>
            </a:r>
          </a:p>
          <a:p>
            <a:r>
              <a:rPr lang="en-US" altLang="zh-TW" dirty="0" smtClean="0"/>
              <a:t>We see the result, and maybe we can decide to give up PHP 5.5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17" y="3678730"/>
            <a:ext cx="3697930" cy="23313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7728"/>
          <a:stretch/>
        </p:blipFill>
        <p:spPr>
          <a:xfrm>
            <a:off x="4735146" y="3678731"/>
            <a:ext cx="7482308" cy="24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 of </a:t>
            </a:r>
            <a:r>
              <a:rPr lang="en-US" altLang="zh-TW" dirty="0" err="1" smtClean="0"/>
              <a:t>TravisCI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TravisCI</a:t>
            </a:r>
            <a:r>
              <a:rPr lang="en-US" altLang="zh-TW" dirty="0" smtClean="0"/>
              <a:t> build-up </a:t>
            </a:r>
            <a:r>
              <a:rPr lang="en-US" altLang="zh-TW" dirty="0"/>
              <a:t>e</a:t>
            </a:r>
            <a:r>
              <a:rPr lang="en-US" altLang="zh-TW" dirty="0" smtClean="0"/>
              <a:t>nvironment is Ubuntu, not CentOS, which our server actually runs.</a:t>
            </a:r>
          </a:p>
          <a:p>
            <a:endParaRPr lang="en-US" altLang="zh-TW" dirty="0" smtClean="0"/>
          </a:p>
          <a:p>
            <a:r>
              <a:rPr lang="en-US" altLang="zh-TW" dirty="0" err="1"/>
              <a:t>TravisCI</a:t>
            </a:r>
            <a:r>
              <a:rPr lang="en-US" altLang="zh-TW" dirty="0"/>
              <a:t> supports Docker, to meet CentOS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64" y="3506933"/>
            <a:ext cx="10120313" cy="2067301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6468959" y="3809240"/>
            <a:ext cx="2471738" cy="900113"/>
          </a:xfrm>
          <a:prstGeom prst="frame">
            <a:avLst>
              <a:gd name="adj1" fmla="val 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 comparison -- JSON </a:t>
            </a:r>
            <a:r>
              <a:rPr lang="en-US" altLang="zh-TW" dirty="0"/>
              <a:t>vs YAML.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smtClean="0"/>
              <a:t>JSON (</a:t>
            </a:r>
            <a:r>
              <a:rPr lang="en-US" altLang="zh-TW" dirty="0"/>
              <a:t>JavaScript Object Notation)</a:t>
            </a:r>
            <a:endParaRPr lang="en-US" altLang="zh-TW" dirty="0" smtClean="0"/>
          </a:p>
          <a:p>
            <a:r>
              <a:rPr lang="en-US" altLang="zh-TW" dirty="0" smtClean="0"/>
              <a:t>YAML (Yet </a:t>
            </a:r>
            <a:r>
              <a:rPr lang="en-US" altLang="zh-TW" dirty="0"/>
              <a:t>Another Markup </a:t>
            </a:r>
            <a:r>
              <a:rPr lang="en-US" altLang="zh-TW" dirty="0" smtClean="0"/>
              <a:t>Language)</a:t>
            </a:r>
          </a:p>
          <a:p>
            <a:endParaRPr lang="en-US" altLang="zh-TW" dirty="0"/>
          </a:p>
          <a:p>
            <a:r>
              <a:rPr lang="en-US" altLang="zh-TW" dirty="0" smtClean="0"/>
              <a:t>Both </a:t>
            </a:r>
            <a:r>
              <a:rPr lang="en-US" altLang="zh-TW" dirty="0"/>
              <a:t>JSON and YAML aim to be human readable data interchange formats</a:t>
            </a:r>
            <a:endParaRPr lang="en-US" altLang="zh-TW" dirty="0" smtClean="0"/>
          </a:p>
          <a:p>
            <a:r>
              <a:rPr lang="en-US" altLang="zh-TW" dirty="0" smtClean="0"/>
              <a:t>Both </a:t>
            </a:r>
            <a:r>
              <a:rPr lang="en-US" altLang="zh-TW" dirty="0" smtClean="0"/>
              <a:t>are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files</a:t>
            </a:r>
          </a:p>
          <a:p>
            <a:r>
              <a:rPr lang="en-US" altLang="zh-TW" dirty="0"/>
              <a:t>YAML is a superset of </a:t>
            </a:r>
            <a:r>
              <a:rPr lang="en-US" altLang="zh-TW" dirty="0" smtClean="0"/>
              <a:t>JSON, that is, </a:t>
            </a:r>
            <a:r>
              <a:rPr lang="en-US" altLang="zh-TW" dirty="0"/>
              <a:t>every JSON file is also a valid YAML file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Let’s look the difference :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sangsoonam.github.io/2017/03/13/yaml-vs-json.html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18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topic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ytest</a:t>
            </a:r>
            <a:r>
              <a:rPr lang="en-US" altLang="zh-TW" dirty="0" smtClean="0"/>
              <a:t>, for </a:t>
            </a:r>
            <a:r>
              <a:rPr lang="en-US" altLang="zh-TW" dirty="0" err="1" smtClean="0"/>
              <a:t>unitest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py.test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docs.python.org/3/library/unittest.html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docs.pytest.org/en/latest/getting-started.html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9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FunFunFunction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www.youtube.com/watch?v=ymPOI4gWQFY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www.youtube.com/watch?v=Uft5KBimzyk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3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19" y="1704215"/>
            <a:ext cx="7491414" cy="4210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0250" y="4620945"/>
            <a:ext cx="1457325" cy="628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Local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784433" y="4620945"/>
            <a:ext cx="1457325" cy="628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CI server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53187" y="1262130"/>
            <a:ext cx="2147888" cy="9183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CI clone a copy from </a:t>
            </a:r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repo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6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CI on </a:t>
            </a:r>
            <a:r>
              <a:rPr lang="en-US" altLang="zh-TW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dirty="0" smtClean="0">
                <a:solidFill>
                  <a:schemeClr val="bg1"/>
                </a:solidFill>
              </a:rPr>
              <a:t> and </a:t>
            </a:r>
            <a:r>
              <a:rPr lang="en-US" altLang="zh-TW" dirty="0" err="1" smtClean="0">
                <a:solidFill>
                  <a:schemeClr val="bg1"/>
                </a:solidFill>
              </a:rPr>
              <a:t>Gitlab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367859"/>
            <a:ext cx="10515600" cy="5094220"/>
          </a:xfrm>
        </p:spPr>
        <p:txBody>
          <a:bodyPr/>
          <a:lstStyle/>
          <a:p>
            <a:r>
              <a:rPr lang="en-US" altLang="zh-TW" dirty="0" err="1"/>
              <a:t>TravisCI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genomics-workspace on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1" y="784189"/>
            <a:ext cx="9583558" cy="6073811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2147456" y="3699164"/>
            <a:ext cx="3754581" cy="1207491"/>
          </a:xfrm>
          <a:prstGeom prst="frame">
            <a:avLst>
              <a:gd name="adj1" fmla="val 6763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134754"/>
            <a:ext cx="10515600" cy="1546119"/>
          </a:xfrm>
        </p:spPr>
        <p:txBody>
          <a:bodyPr/>
          <a:lstStyle/>
          <a:p>
            <a:r>
              <a:rPr lang="en-US" altLang="zh-TW" dirty="0" smtClean="0"/>
              <a:t>genomics-workspace/.</a:t>
            </a:r>
            <a:r>
              <a:rPr lang="en-US" altLang="zh-TW" dirty="0" err="1" smtClean="0"/>
              <a:t>codacy.yml</a:t>
            </a:r>
            <a:endParaRPr lang="en-US" altLang="zh-TW" dirty="0" smtClean="0"/>
          </a:p>
          <a:p>
            <a:r>
              <a:rPr lang="en-US" altLang="zh-TW" dirty="0"/>
              <a:t>genomics-workspace/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codebeatignore</a:t>
            </a:r>
            <a:endParaRPr lang="en-US" altLang="zh-TW" dirty="0" smtClean="0"/>
          </a:p>
          <a:p>
            <a:r>
              <a:rPr lang="en-US" altLang="zh-TW" dirty="0"/>
              <a:t>genomics-workspace</a:t>
            </a:r>
            <a:r>
              <a:rPr lang="en-US" altLang="zh-TW" dirty="0" smtClean="0"/>
              <a:t>/.</a:t>
            </a:r>
            <a:r>
              <a:rPr lang="en-US" altLang="zh-TW" dirty="0" err="1"/>
              <a:t>codeclimate.yml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69"/>
            <a:ext cx="9153525" cy="4838700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2171701" y="-28470"/>
            <a:ext cx="4894118" cy="393595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47805"/>
            <a:ext cx="10515600" cy="5094220"/>
          </a:xfrm>
        </p:spPr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Code Climate </a:t>
            </a:r>
            <a:r>
              <a:rPr lang="en-US" altLang="zh-TW" dirty="0" smtClean="0"/>
              <a:t>with </a:t>
            </a:r>
            <a:r>
              <a:rPr lang="en-US" altLang="zh-TW" dirty="0"/>
              <a:t>Travis </a:t>
            </a:r>
            <a:r>
              <a:rPr lang="en-US" altLang="zh-TW" dirty="0" smtClean="0"/>
              <a:t>CI</a:t>
            </a:r>
          </a:p>
          <a:p>
            <a:r>
              <a:rPr lang="en-US" altLang="zh-TW" dirty="0" smtClean="0"/>
              <a:t>Why use Code Climate? I saw a discount on </a:t>
            </a:r>
            <a:r>
              <a:rPr lang="en-US" altLang="zh-TW" dirty="0" err="1" smtClean="0"/>
              <a:t>travis</a:t>
            </a:r>
            <a:r>
              <a:rPr lang="en-US" altLang="zh-TW" dirty="0" smtClean="0"/>
              <a:t> website</a:t>
            </a:r>
          </a:p>
          <a:p>
            <a:r>
              <a:rPr lang="en-US" altLang="zh-TW" dirty="0" smtClean="0"/>
              <a:t>As </a:t>
            </a:r>
            <a:r>
              <a:rPr lang="en-US" altLang="zh-TW" dirty="0"/>
              <a:t>a Travis CI customer, you get 20% off for your first three months</a:t>
            </a:r>
            <a:r>
              <a:rPr lang="en-US" altLang="zh-TW" dirty="0" smtClean="0"/>
              <a:t>!</a:t>
            </a:r>
          </a:p>
          <a:p>
            <a:r>
              <a:rPr lang="en-US" altLang="zh-TW" dirty="0"/>
              <a:t>It keeps an eye on your </a:t>
            </a:r>
            <a:r>
              <a:rPr lang="en-US" altLang="zh-TW" dirty="0">
                <a:hlinkClick r:id="rId3"/>
              </a:rPr>
              <a:t>code’s overall quality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" y="3063384"/>
            <a:ext cx="11782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Gitlab</a:t>
            </a:r>
            <a:r>
              <a:rPr lang="en-US" altLang="zh-TW" dirty="0" smtClean="0"/>
              <a:t> CI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 smtClean="0"/>
              <a:t>gitlab-ci.yml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 </a:t>
            </a:r>
            <a:r>
              <a:rPr lang="en-US" altLang="zh-TW" dirty="0"/>
              <a:t>define the 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874754901"/>
              </p:ext>
            </p:extLst>
          </p:nvPr>
        </p:nvGraphicFramePr>
        <p:xfrm>
          <a:off x="2575718" y="2389717"/>
          <a:ext cx="7040564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9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 err="1" smtClean="0"/>
              <a:t>Gitlab</a:t>
            </a:r>
            <a:r>
              <a:rPr lang="en-US" altLang="zh-TW" dirty="0" smtClean="0"/>
              <a:t>-CI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1525"/>
            <a:ext cx="10515600" cy="5094220"/>
          </a:xfrm>
        </p:spPr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 smtClean="0"/>
              <a:t>gitlab-ci.yml</a:t>
            </a:r>
            <a:r>
              <a:rPr lang="en-US" altLang="zh-TW" dirty="0" smtClean="0"/>
              <a:t> :</a:t>
            </a:r>
          </a:p>
          <a:p>
            <a:r>
              <a:rPr lang="en-US" altLang="zh-TW" dirty="0" smtClean="0"/>
              <a:t>Use keyword “stages” to define how the pipeline work.</a:t>
            </a:r>
          </a:p>
          <a:p>
            <a:r>
              <a:rPr lang="en-US" altLang="zh-TW" dirty="0" smtClean="0"/>
              <a:t>Use keyword “stage” to specify the job correspond to which stage.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3" y="2614613"/>
            <a:ext cx="3193044" cy="42433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77" y="4742657"/>
            <a:ext cx="7660423" cy="18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671</Words>
  <Application>Microsoft Office PowerPoint</Application>
  <PresentationFormat>寬螢幕</PresentationFormat>
  <Paragraphs>164</Paragraphs>
  <Slides>26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Wingdings</vt:lpstr>
      <vt:lpstr>Office 佈景主題</vt:lpstr>
      <vt:lpstr>Continuous integration (CI)</vt:lpstr>
      <vt:lpstr>CI introduction</vt:lpstr>
      <vt:lpstr>CI structure</vt:lpstr>
      <vt:lpstr>CI on Github and Gitlab</vt:lpstr>
      <vt:lpstr> </vt:lpstr>
      <vt:lpstr>PowerPoint 簡報</vt:lpstr>
      <vt:lpstr>PowerPoint 簡報</vt:lpstr>
      <vt:lpstr>Gitlab CI</vt:lpstr>
      <vt:lpstr>Example of Gitlab-CI</vt:lpstr>
      <vt:lpstr>Compare between those CI</vt:lpstr>
      <vt:lpstr>PowerPoint 簡報</vt:lpstr>
      <vt:lpstr>Build matrix in TravisCI</vt:lpstr>
      <vt:lpstr>PowerPoint 簡報</vt:lpstr>
      <vt:lpstr>So……,  what CI should I choose?</vt:lpstr>
      <vt:lpstr>Travis CI</vt:lpstr>
      <vt:lpstr>Travis CI Introduction</vt:lpstr>
      <vt:lpstr>Travis CI, first demo step by step</vt:lpstr>
      <vt:lpstr>How to write .travis.yml ? The format</vt:lpstr>
      <vt:lpstr>Travis CI the build-lifecycle</vt:lpstr>
      <vt:lpstr>Advantage of CI</vt:lpstr>
      <vt:lpstr>Issue of TravisCI</vt:lpstr>
      <vt:lpstr>Other</vt:lpstr>
      <vt:lpstr>Format comparison -- JSON vs YAML.</vt:lpstr>
      <vt:lpstr>End</vt:lpstr>
      <vt:lpstr>Future topic 1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320</cp:revision>
  <dcterms:created xsi:type="dcterms:W3CDTF">2018-08-22T02:02:08Z</dcterms:created>
  <dcterms:modified xsi:type="dcterms:W3CDTF">2018-09-06T21:02:03Z</dcterms:modified>
</cp:coreProperties>
</file>