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41"/>
  </p:notesMasterIdLst>
  <p:sldIdLst>
    <p:sldId id="256" r:id="rId2"/>
    <p:sldId id="270" r:id="rId3"/>
    <p:sldId id="296" r:id="rId4"/>
    <p:sldId id="257" r:id="rId5"/>
    <p:sldId id="258" r:id="rId6"/>
    <p:sldId id="259" r:id="rId7"/>
    <p:sldId id="260" r:id="rId8"/>
    <p:sldId id="295" r:id="rId9"/>
    <p:sldId id="261" r:id="rId10"/>
    <p:sldId id="298" r:id="rId11"/>
    <p:sldId id="299" r:id="rId12"/>
    <p:sldId id="307" r:id="rId13"/>
    <p:sldId id="302" r:id="rId14"/>
    <p:sldId id="304" r:id="rId15"/>
    <p:sldId id="306" r:id="rId16"/>
    <p:sldId id="305" r:id="rId17"/>
    <p:sldId id="308" r:id="rId18"/>
    <p:sldId id="294" r:id="rId19"/>
    <p:sldId id="297" r:id="rId20"/>
    <p:sldId id="309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1" r:id="rId29"/>
    <p:sldId id="282" r:id="rId30"/>
    <p:sldId id="284" r:id="rId31"/>
    <p:sldId id="285" r:id="rId32"/>
    <p:sldId id="292" r:id="rId33"/>
    <p:sldId id="311" r:id="rId34"/>
    <p:sldId id="293" r:id="rId35"/>
    <p:sldId id="318" r:id="rId36"/>
    <p:sldId id="319" r:id="rId37"/>
    <p:sldId id="320" r:id="rId38"/>
    <p:sldId id="321" r:id="rId39"/>
    <p:sldId id="32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12AE-0876-4114-8C74-7511DBA6D95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C54A-B2A8-4963-A06E-4B951FB4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조도 다른 조와 같이 </a:t>
            </a:r>
            <a:r>
              <a:rPr lang="en-US" altLang="ko-KR" baseline="0" dirty="0" smtClean="0"/>
              <a:t>ORM </a:t>
            </a:r>
            <a:r>
              <a:rPr lang="ko-KR" altLang="en-US" baseline="0" dirty="0" smtClean="0"/>
              <a:t>기법을 사용하여 설계했습니다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13F3-4BDB-430A-A193-C468998584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5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9785" y="2287993"/>
            <a:ext cx="5989319" cy="69827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온라인 강의 사이트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(BE)</a:t>
            </a:r>
            <a:endParaRPr lang="ko-KR" altLang="en-US" sz="4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1164" y="4540867"/>
            <a:ext cx="3946562" cy="603965"/>
          </a:xfrm>
        </p:spPr>
        <p:txBody>
          <a:bodyPr>
            <a:normAutofit/>
          </a:bodyPr>
          <a:lstStyle/>
          <a:p>
            <a:r>
              <a:rPr lang="ko-KR" altLang="en-US" sz="1600" b="1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강동욱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이영인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권용범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박수현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양진구</a:t>
            </a:r>
            <a:endParaRPr lang="ko-KR" altLang="en-US" sz="1600" b="1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0054" y="3767781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2022.01.17~ 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2022.03.17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7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028" y="165847"/>
            <a:ext cx="8596668" cy="708212"/>
          </a:xfrm>
        </p:spPr>
        <p:txBody>
          <a:bodyPr/>
          <a:lstStyle/>
          <a:p>
            <a:r>
              <a:rPr lang="ko-KR" altLang="en-US" dirty="0" smtClean="0"/>
              <a:t>페이지 구성도 </a:t>
            </a:r>
            <a:r>
              <a:rPr lang="en-US" altLang="ko-KR" dirty="0" smtClean="0"/>
              <a:t>-USER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232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217" y="2709579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232" y="1438834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406" y="1826558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리스트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9406" y="3657597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상세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33977" y="3657597"/>
            <a:ext cx="1790438" cy="77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작성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3217" y="4433043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22890" y="5488636"/>
            <a:ext cx="1790438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201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0"/>
            <a:endCxn id="11" idx="2"/>
          </p:cNvCxnSpPr>
          <p:nvPr/>
        </p:nvCxnSpPr>
        <p:spPr>
          <a:xfrm flipV="1">
            <a:off x="1347193" y="2214283"/>
            <a:ext cx="0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19153" y="2214283"/>
            <a:ext cx="304064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1"/>
          </p:cNvCxnSpPr>
          <p:nvPr/>
        </p:nvCxnSpPr>
        <p:spPr>
          <a:xfrm>
            <a:off x="2121899" y="3092821"/>
            <a:ext cx="30131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67138" y="3092821"/>
            <a:ext cx="301318" cy="448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3"/>
            <a:endCxn id="13" idx="1"/>
          </p:cNvCxnSpPr>
          <p:nvPr/>
        </p:nvCxnSpPr>
        <p:spPr>
          <a:xfrm flipV="1">
            <a:off x="5815123" y="2218765"/>
            <a:ext cx="754283" cy="874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0" idx="3"/>
          </p:cNvCxnSpPr>
          <p:nvPr/>
        </p:nvCxnSpPr>
        <p:spPr>
          <a:xfrm>
            <a:off x="5815123" y="3092822"/>
            <a:ext cx="1130572" cy="560014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  <a:endCxn id="14" idx="0"/>
          </p:cNvCxnSpPr>
          <p:nvPr/>
        </p:nvCxnSpPr>
        <p:spPr>
          <a:xfrm>
            <a:off x="7341367" y="261097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6954" y="3513168"/>
            <a:ext cx="0" cy="94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48621" y="380251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20" idx="2"/>
            <a:endCxn id="16" idx="3"/>
          </p:cNvCxnSpPr>
          <p:nvPr/>
        </p:nvCxnSpPr>
        <p:spPr>
          <a:xfrm rot="5400000">
            <a:off x="3835040" y="3617128"/>
            <a:ext cx="1340222" cy="1076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331675" y="444425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flipV="1">
            <a:off x="3967139" y="4269441"/>
            <a:ext cx="2582884" cy="770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65040" y="2975859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요청</a:t>
            </a:r>
            <a:endParaRPr lang="en-US" altLang="ko-KR" dirty="0" smtClean="0"/>
          </a:p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8113328" y="3875438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9761" y="442453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 내역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26598" y="5370526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후</a:t>
            </a:r>
            <a:endParaRPr lang="en-US" altLang="ko-KR" dirty="0" smtClean="0"/>
          </a:p>
          <a:p>
            <a:r>
              <a:rPr lang="ko-KR" altLang="en-US" dirty="0" smtClean="0"/>
              <a:t>구매 내역 표시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8113328" y="4154240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03185" y="4657158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내용 등록</a:t>
            </a:r>
            <a:endParaRPr lang="ko-KR" altLang="en-US" dirty="0"/>
          </a:p>
        </p:txBody>
      </p:sp>
      <p:cxnSp>
        <p:nvCxnSpPr>
          <p:cNvPr id="79" name="꺾인 연결선 78"/>
          <p:cNvCxnSpPr>
            <a:endCxn id="17" idx="1"/>
          </p:cNvCxnSpPr>
          <p:nvPr/>
        </p:nvCxnSpPr>
        <p:spPr>
          <a:xfrm>
            <a:off x="3375212" y="5217456"/>
            <a:ext cx="2947678" cy="663387"/>
          </a:xfrm>
          <a:prstGeom prst="bentConnector3">
            <a:avLst>
              <a:gd name="adj1" fmla="val -1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15371" y="540506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3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56" y="1545327"/>
            <a:ext cx="8916030" cy="431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65777" y="215458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69" y="345268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016" y="484094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74682" y="1545327"/>
            <a:ext cx="258436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배너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메뉴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항목별 미리 보기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31575" y="1785247"/>
            <a:ext cx="4625788" cy="1237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31575" y="3085983"/>
            <a:ext cx="4625788" cy="955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30938" y="4104910"/>
            <a:ext cx="5940073" cy="1423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816"/>
              </p:ext>
            </p:extLst>
          </p:nvPr>
        </p:nvGraphicFramePr>
        <p:xfrm>
          <a:off x="314256" y="1062316"/>
          <a:ext cx="11546050" cy="564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956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140552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319824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903792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7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/list/show/{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getcategory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83992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front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/carousel/front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638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/carousel/back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8786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database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조회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db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53690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full stack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/carousel/full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99" y="1176275"/>
            <a:ext cx="5541855" cy="509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14256" y="17526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7353" y="2708830"/>
            <a:ext cx="534152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 정보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일치하는 아이디와 비밀번호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비밀번호 미 입력 시 경고 메시지 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없는 아이디 이거나 잘못된 비밀번호 입력 시 </a:t>
            </a:r>
            <a:endParaRPr lang="en-US" altLang="ko-KR" dirty="0" smtClean="0"/>
          </a:p>
          <a:p>
            <a:r>
              <a:rPr lang="ko-KR" altLang="en-US" dirty="0" smtClean="0"/>
              <a:t>로그인 실패 메시지 출현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78150" y="2904565"/>
            <a:ext cx="3398349" cy="104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78151" y="3953435"/>
            <a:ext cx="3398349" cy="699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73047" y="3419145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0083" y="41183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575290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5991" y="2043427"/>
            <a:ext cx="40078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가입할 때 사용했던 정보 입력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데이터와 일치하는</a:t>
            </a:r>
            <a:endParaRPr lang="en-US" altLang="ko-KR" dirty="0" smtClean="0"/>
          </a:p>
          <a:p>
            <a:r>
              <a:rPr lang="ko-KR" altLang="en-US" dirty="0" smtClean="0"/>
              <a:t>사용자가 있으면 아이디 제공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6" y="1929310"/>
            <a:ext cx="3023240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84" y="1929310"/>
            <a:ext cx="3800066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814095" y="228008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5247" y="228008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5991" y="4199279"/>
            <a:ext cx="40078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전화번호 입력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</a:t>
            </a:r>
            <a:r>
              <a:rPr lang="ko-KR" altLang="en-US" dirty="0"/>
              <a:t>데이터와 </a:t>
            </a:r>
            <a:r>
              <a:rPr lang="ko-KR" altLang="en-US" dirty="0" smtClean="0"/>
              <a:t>일치하는 사용자가</a:t>
            </a:r>
            <a:endParaRPr lang="en-US" altLang="ko-KR" dirty="0" smtClean="0"/>
          </a:p>
          <a:p>
            <a:r>
              <a:rPr lang="ko-KR" altLang="en-US" dirty="0" smtClean="0"/>
              <a:t>있으면 비밀번호 변경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56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81342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 </a:t>
            </a:r>
            <a:r>
              <a:rPr lang="en-US" altLang="ko-KR" dirty="0" smtClean="0">
                <a:solidFill>
                  <a:schemeClr val="tx1"/>
                </a:solidFill>
              </a:rPr>
              <a:t>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70089"/>
              </p:ext>
            </p:extLst>
          </p:nvPr>
        </p:nvGraphicFramePr>
        <p:xfrm>
          <a:off x="314256" y="2105684"/>
          <a:ext cx="11546050" cy="34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0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2430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37165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58645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FindIdDto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/find/id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FindIdResponseDto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GetFindPasswordDto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ChangePasswordDto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changePassword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404248" y="416922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E7F45BBA-195C-30B9-3360-35E40D8978B7}"/>
              </a:ext>
            </a:extLst>
          </p:cNvPr>
          <p:cNvCxnSpPr>
            <a:cxnSpLocks/>
          </p:cNvCxnSpPr>
          <p:nvPr/>
        </p:nvCxnSpPr>
        <p:spPr>
          <a:xfrm>
            <a:off x="3743202" y="1658355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4003949" y="1510174"/>
            <a:ext cx="26025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회원가입 </a:t>
            </a:r>
            <a:r>
              <a:rPr lang="ko-KR" altLang="en-US" dirty="0">
                <a:latin typeface="+mn-ea"/>
              </a:rPr>
              <a:t>정보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4003948" y="2055807"/>
            <a:ext cx="442735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회원가입에 필요한 정보를 올바르게 입력한 뒤 회원가입 버튼을 누르면 회원가입이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 성공 여부에 따라 다른 안내 메시지 출력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7E0F-8860-6FE5-B103-176D59362358}"/>
              </a:ext>
            </a:extLst>
          </p:cNvPr>
          <p:cNvSpPr txBox="1"/>
          <p:nvPr/>
        </p:nvSpPr>
        <p:spPr>
          <a:xfrm>
            <a:off x="8604322" y="1514541"/>
            <a:ext cx="3306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비밀번호 조건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5EC90-A8BC-7854-8781-2DBD0FEFC6B8}"/>
              </a:ext>
            </a:extLst>
          </p:cNvPr>
          <p:cNvSpPr txBox="1"/>
          <p:nvPr/>
        </p:nvSpPr>
        <p:spPr>
          <a:xfrm>
            <a:off x="8604322" y="2058936"/>
            <a:ext cx="312569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정보를 입력했을 때 이메일과 비밀번호가 조건에 맞지 않으면 알림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4EFE3C5-BB8C-5257-8313-6D2B4940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7" t="13247" r="28750" b="3932"/>
          <a:stretch/>
        </p:blipFill>
        <p:spPr>
          <a:xfrm>
            <a:off x="404248" y="1510172"/>
            <a:ext cx="3053106" cy="47558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852BA-BD8A-3EB5-41B6-639446E84370}"/>
              </a:ext>
            </a:extLst>
          </p:cNvPr>
          <p:cNvSpPr/>
          <p:nvPr/>
        </p:nvSpPr>
        <p:spPr>
          <a:xfrm>
            <a:off x="525799" y="1659585"/>
            <a:ext cx="2810005" cy="4456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78F534-AA64-BE45-A112-6B8F8E6B2F00}"/>
              </a:ext>
            </a:extLst>
          </p:cNvPr>
          <p:cNvSpPr/>
          <p:nvPr/>
        </p:nvSpPr>
        <p:spPr>
          <a:xfrm>
            <a:off x="765627" y="2368062"/>
            <a:ext cx="2364332" cy="1257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B7182F-E25B-F734-7615-11340464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09" y="4235939"/>
            <a:ext cx="2934598" cy="87845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B2BDD4-B979-5EAF-1286-6FBA2500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51" y="5670685"/>
            <a:ext cx="2931326" cy="97393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41936-748A-62E8-C877-87B1FF2FE0BE}"/>
              </a:ext>
            </a:extLst>
          </p:cNvPr>
          <p:cNvSpPr txBox="1"/>
          <p:nvPr/>
        </p:nvSpPr>
        <p:spPr>
          <a:xfrm>
            <a:off x="4003949" y="3758447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성공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26BA1-6585-AF49-39E2-938BFDBB70B1}"/>
              </a:ext>
            </a:extLst>
          </p:cNvPr>
          <p:cNvSpPr txBox="1"/>
          <p:nvPr/>
        </p:nvSpPr>
        <p:spPr>
          <a:xfrm>
            <a:off x="4012939" y="5222550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실패</a:t>
            </a:r>
            <a:endParaRPr lang="ko-KR" altLang="en-US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A6E049-F468-A291-CC1E-FCF2F908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322" y="3738409"/>
            <a:ext cx="3235113" cy="237693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58561" y="17164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42615" y="2944033"/>
            <a:ext cx="3106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04322" y="33133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645911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 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07542"/>
              </p:ext>
            </p:extLst>
          </p:nvPr>
        </p:nvGraphicFramePr>
        <p:xfrm>
          <a:off x="314256" y="1559858"/>
          <a:ext cx="11492261" cy="510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54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21171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3382628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3209160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55062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password_confirm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Tel_num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7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72087" y="400720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강의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7" y="1227649"/>
            <a:ext cx="8432140" cy="5173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823882" y="2716306"/>
            <a:ext cx="1223683" cy="209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69422" y="1768750"/>
            <a:ext cx="304328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해당 강의의 상세 페이지 호출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입력된 키워드가 들어간 강의 목록 나열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095999" y="1667435"/>
            <a:ext cx="1488142" cy="5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03929" y="362955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309" y="176875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1362118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0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51" y="1362119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387116" y="352937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강의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138756"/>
            <a:ext cx="2899549" cy="353490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357123" y="210896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123" y="27000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7123" y="331515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7123" y="3909035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2665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0358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12665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20358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116" y="4893865"/>
            <a:ext cx="37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종류에 따른 출력 데이터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백엔드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풀스택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75166" y="1081769"/>
            <a:ext cx="0" cy="36861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09600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기획 의도 및 사이트 </a:t>
            </a:r>
            <a:r>
              <a:rPr lang="ko-KR" altLang="en-US" dirty="0" err="1" smtClean="0"/>
              <a:t>컨샙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63" y="4235824"/>
            <a:ext cx="11617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마루 부리 중간"/>
              </a:rPr>
              <a:t>온라인 코딩 강의 사이트 입니다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  <a:p>
            <a:pPr algn="ctr"/>
            <a:endParaRPr lang="en-US" altLang="ko-KR" b="1" dirty="0">
              <a:latin typeface="마루 부리 중간"/>
            </a:endParaRPr>
          </a:p>
          <a:p>
            <a:pPr algn="ctr"/>
            <a:r>
              <a:rPr lang="ko-KR" altLang="en-US" b="1" dirty="0" smtClean="0">
                <a:latin typeface="마루 부리 중간"/>
              </a:rPr>
              <a:t>코딩에 대해 배우고자 하시는 분들께서 강의를 들으시고 만들고자 하는 프로그램을 만들었을 때</a:t>
            </a:r>
            <a:r>
              <a:rPr lang="en-US" altLang="ko-KR" b="1" dirty="0" smtClean="0">
                <a:latin typeface="마루 부리 중간"/>
              </a:rPr>
              <a:t>,</a:t>
            </a:r>
          </a:p>
          <a:p>
            <a:pPr algn="ctr"/>
            <a:r>
              <a:rPr lang="ko-KR" altLang="en-US" b="1" dirty="0" smtClean="0">
                <a:latin typeface="마루 부리 중간"/>
              </a:rPr>
              <a:t>행복함을 느끼실 수 있도록 좋은 강의를 서비스하자 라는 의미에서 </a:t>
            </a:r>
            <a:r>
              <a:rPr lang="en-US" altLang="ko-KR" b="1" dirty="0" smtClean="0">
                <a:latin typeface="마루 부리 중간"/>
              </a:rPr>
              <a:t>HAPPY EDUCATION</a:t>
            </a:r>
            <a:r>
              <a:rPr lang="ko-KR" altLang="en-US" b="1" dirty="0" smtClean="0">
                <a:latin typeface="마루 부리 중간"/>
              </a:rPr>
              <a:t>이라  이름 지었습니다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2B942-E1EE-FB8F-72F3-29C569F8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92" y="1330592"/>
            <a:ext cx="5573304" cy="29052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23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216593" y="289106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리스트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71353"/>
              </p:ext>
            </p:extLst>
          </p:nvPr>
        </p:nvGraphicFramePr>
        <p:xfrm>
          <a:off x="216593" y="1164391"/>
          <a:ext cx="11737842" cy="32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6294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4348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GetCategoryClassListDto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class_name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 별 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목록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상세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/main5/{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idClass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GetClassDetailIResponseDto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11958"/>
              </p:ext>
            </p:extLst>
          </p:nvPr>
        </p:nvGraphicFramePr>
        <p:xfrm>
          <a:off x="216591" y="4725640"/>
          <a:ext cx="11737844" cy="197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61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discountRate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Boolean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7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05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상세 페이지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798024"/>
            <a:ext cx="4549288" cy="2813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3812035"/>
            <a:ext cx="4549288" cy="284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69" y="798023"/>
            <a:ext cx="6903432" cy="5239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482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230555"/>
            <a:ext cx="10011956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화면 및 기능 소개 </a:t>
            </a:r>
            <a:r>
              <a:rPr lang="en-US" altLang="ko-KR" sz="3600" dirty="0" smtClean="0"/>
              <a:t>– </a:t>
            </a:r>
            <a:r>
              <a:rPr lang="en-US" altLang="ko-KR" dirty="0" smtClean="0"/>
              <a:t>DTO</a:t>
            </a:r>
            <a:endParaRPr lang="ko-KR" altLang="en-US" sz="36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515586FB-3453-BD9C-4A77-091CDE7F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61166"/>
              </p:ext>
            </p:extLst>
          </p:nvPr>
        </p:nvGraphicFramePr>
        <p:xfrm>
          <a:off x="423947" y="1167139"/>
          <a:ext cx="11361652" cy="522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413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img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Class_info_simple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Class_info_dtl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</a:t>
                      </a:r>
                      <a:r>
                        <a:rPr lang="ko-KR" altLang="en-US" sz="140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설명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price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62885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31235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331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Instructor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9578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Curriculum_list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40029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Review_list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3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3777" y="5387940"/>
            <a:ext cx="734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네비게이션 메뉴를 설정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각 메뉴를 클릭 시 해당 메뉴가 가리키는 영역으로 이동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54" y="862631"/>
            <a:ext cx="2336052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83" y="862631"/>
            <a:ext cx="2542748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19" y="3843718"/>
            <a:ext cx="2325957" cy="2882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84403" y="12887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강의소개</a:t>
            </a:r>
            <a:r>
              <a:rPr lang="ko-KR" altLang="en-US" sz="1600" dirty="0"/>
              <a:t> 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3359" y="2503790"/>
            <a:ext cx="155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커리큘럼 클릭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768" y="431355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수강평</a:t>
            </a:r>
            <a:r>
              <a:rPr lang="ko-KR" altLang="en-US" sz="1600" dirty="0"/>
              <a:t> 클릭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/>
              <a:t>강의 상세 페이지</a:t>
            </a:r>
            <a:endParaRPr lang="ko-KR" altLang="en-US" sz="3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2" y="1751006"/>
            <a:ext cx="5041420" cy="3240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타원 15"/>
          <p:cNvSpPr/>
          <p:nvPr/>
        </p:nvSpPr>
        <p:spPr>
          <a:xfrm>
            <a:off x="483777" y="4316526"/>
            <a:ext cx="2035698" cy="6711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09680" y="2844981"/>
            <a:ext cx="731489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3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80151" y="839359"/>
            <a:ext cx="4233731" cy="377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" y="973895"/>
            <a:ext cx="2457381" cy="3792541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95" y="973895"/>
            <a:ext cx="3838138" cy="3792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35" y="973894"/>
            <a:ext cx="3395259" cy="3799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9239" y="5300861"/>
            <a:ext cx="684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커리큘럼에는 해당 강의의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영상 </a:t>
            </a:r>
            <a:r>
              <a:rPr lang="en-US" altLang="ko-KR" dirty="0"/>
              <a:t>URL</a:t>
            </a:r>
            <a:r>
              <a:rPr lang="ko-KR" altLang="en-US" dirty="0"/>
              <a:t>을 탑재하였으며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 여부와 구매 여부에 따라 표시되도록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973" y="27590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구매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3416" y="2759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873953" y="2087259"/>
            <a:ext cx="573024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23949" y="230555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커리큘럼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782" y="258053"/>
            <a:ext cx="11584339" cy="8069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소개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커리큘럼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807F15B-FD8D-6310-E304-3404F3C4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36549"/>
              </p:ext>
            </p:extLst>
          </p:nvPr>
        </p:nvGraphicFramePr>
        <p:xfrm>
          <a:off x="179292" y="1276196"/>
          <a:ext cx="11803828" cy="533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95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Id_Curriculum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Section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Part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Video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988" y="199584"/>
            <a:ext cx="10940935" cy="60912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강의 리뷰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1010880"/>
            <a:ext cx="4234951" cy="321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1" y="1010880"/>
            <a:ext cx="4239438" cy="321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9989" y="4427381"/>
            <a:ext cx="921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강의 마다 </a:t>
            </a:r>
            <a:r>
              <a:rPr lang="ko-KR" altLang="en-US" dirty="0" err="1" smtClean="0"/>
              <a:t>리뷰내용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리뷰를 작성하기 위해선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조건이 충족 되야 활성화되도록 설정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로그인이</a:t>
            </a:r>
            <a:r>
              <a:rPr lang="ko-KR" altLang="en-US" dirty="0" smtClean="0"/>
              <a:t> 되어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아이디가 해당 강의를 구매한 내역이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작성하기 버튼을 클릭 시 강의 리뷰 작성 페이지로 이동 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24424" y="11388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3394" y="1010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후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922041" y="1010880"/>
            <a:ext cx="13029" cy="321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0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7" y="952540"/>
            <a:ext cx="6131859" cy="5754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5419" y="129381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0287" y="237374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1405" y="55217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1913" y="59384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18730" y="1293811"/>
            <a:ext cx="561638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 표시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리뷰 내용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기능 구현 </a:t>
            </a:r>
            <a:r>
              <a:rPr lang="en-US" altLang="ko-KR" dirty="0" smtClean="0"/>
              <a:t>{1~5</a:t>
            </a:r>
            <a:r>
              <a:rPr lang="ko-KR" altLang="en-US" dirty="0" smtClean="0"/>
              <a:t>점까지 설정 가능</a:t>
            </a:r>
            <a:r>
              <a:rPr lang="en-US" altLang="ko-KR" dirty="0" smtClean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작성 버튼 클릭 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아이디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등의 데이터를 서버에 저장 요청 후 상세페이지로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30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709E3F6-CFFF-5E6D-96DB-28329FAD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81479"/>
              </p:ext>
            </p:extLst>
          </p:nvPr>
        </p:nvGraphicFramePr>
        <p:xfrm>
          <a:off x="344992" y="1533180"/>
          <a:ext cx="11554160" cy="39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540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003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" y="1231233"/>
            <a:ext cx="4114022" cy="511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1149005" y="5511381"/>
            <a:ext cx="1243553" cy="558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3225" y="4936063"/>
            <a:ext cx="39741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아이디와 </a:t>
            </a:r>
            <a:r>
              <a:rPr lang="ko-KR" altLang="en-US" dirty="0" smtClean="0"/>
              <a:t>일치할 경우 활성화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32" y="1231233"/>
            <a:ext cx="3674572" cy="3865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18636" y="5511749"/>
            <a:ext cx="717176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/>
              <a:t>로그인 아이디와 일치할 경우 활성화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아이디와 강의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는 변함없이 나머지 값만 바꿀 수 있게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방식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7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65019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132434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DB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구성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장바구니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Security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설정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2529270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커리큘럼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리뷰 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수정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4926106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리스트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분야별 분류 기능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7322942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메인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하단 메뉴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검색 기능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7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9719778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로그인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주문내역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491015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이영인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9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2869900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강동욱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0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5284687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권용범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1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681523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양진구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2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10078359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박수현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2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5201B36-2337-EC86-225B-A026F902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63111"/>
              </p:ext>
            </p:extLst>
          </p:nvPr>
        </p:nvGraphicFramePr>
        <p:xfrm>
          <a:off x="398782" y="1276196"/>
          <a:ext cx="11416700" cy="391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17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87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" y="1398175"/>
            <a:ext cx="4695433" cy="5034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3005791" y="5842250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23058" y="335052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삭제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7882" y="1398175"/>
            <a:ext cx="591073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강의 </a:t>
            </a:r>
            <a:r>
              <a:rPr lang="ko-KR" altLang="en-US" sz="1600" dirty="0" smtClean="0"/>
              <a:t>리뷰의 아이디 정보와 </a:t>
            </a:r>
            <a:r>
              <a:rPr lang="ko-KR" altLang="en-US" sz="1600" dirty="0" smtClean="0"/>
              <a:t>로그인 상태인 </a:t>
            </a:r>
            <a:r>
              <a:rPr lang="ko-KR" altLang="en-US" sz="1600" dirty="0" smtClean="0"/>
              <a:t>아이디 </a:t>
            </a:r>
            <a:r>
              <a:rPr lang="ko-KR" altLang="en-US" sz="1600" dirty="0" smtClean="0"/>
              <a:t>정보가</a:t>
            </a:r>
            <a:endParaRPr lang="en-US" altLang="ko-KR" sz="1600" dirty="0" smtClean="0"/>
          </a:p>
          <a:p>
            <a:r>
              <a:rPr lang="ko-KR" altLang="en-US" sz="1600" dirty="0" smtClean="0"/>
              <a:t>일치할 시 </a:t>
            </a:r>
            <a:r>
              <a:rPr lang="ko-KR" altLang="en-US" sz="1600" dirty="0" smtClean="0"/>
              <a:t>삭제하기 버튼 활성화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버튼 클릭 시 서버에서 해당 리뷰 삭제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24" y="3183369"/>
            <a:ext cx="2352786" cy="3249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직선 화살표 연결선 3"/>
          <p:cNvCxnSpPr/>
          <p:nvPr/>
        </p:nvCxnSpPr>
        <p:spPr>
          <a:xfrm>
            <a:off x="5429479" y="4807911"/>
            <a:ext cx="2184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4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95" y="1313412"/>
            <a:ext cx="7391651" cy="50594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67911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0536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0879" y="300912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0561" y="1699729"/>
            <a:ext cx="4116833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장</a:t>
            </a:r>
            <a:r>
              <a:rPr lang="ko-KR" altLang="en-US" sz="1600" dirty="0"/>
              <a:t>바</a:t>
            </a:r>
            <a:r>
              <a:rPr lang="ko-KR" altLang="en-US" sz="1600" dirty="0" smtClean="0"/>
              <a:t>구니에 </a:t>
            </a:r>
            <a:r>
              <a:rPr lang="ko-KR" altLang="en-US" sz="1600" dirty="0" smtClean="0"/>
              <a:t>있는 모든 강의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강의를 장바구니에서 제거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금액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강의에 따라 표시되는 금액 변경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결제하기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 구매</a:t>
            </a:r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0879" y="352133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08000" y="2111188"/>
            <a:ext cx="1249082" cy="41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04871" y="2087424"/>
            <a:ext cx="1249082" cy="41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3764" y="2913772"/>
            <a:ext cx="1813860" cy="560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3764" y="3507220"/>
            <a:ext cx="1813860" cy="443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15112"/>
              </p:ext>
            </p:extLst>
          </p:nvPr>
        </p:nvGraphicFramePr>
        <p:xfrm>
          <a:off x="256934" y="1621591"/>
          <a:ext cx="11737842" cy="38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100996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3071905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GetCartClassListDto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사용자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GetCartUserInfoDto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List&lt;integer&gt;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/cart/delete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ResultResponseDto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postclassId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/cart/add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결제내역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paymentInfoDto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GB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/cart/payment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7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4277" y="268942"/>
            <a:ext cx="10626114" cy="848099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/>
              <a:t> (</a:t>
            </a:r>
            <a:r>
              <a:rPr lang="ko-KR" altLang="en-US" dirty="0"/>
              <a:t>프로필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8" y="1385047"/>
            <a:ext cx="8097726" cy="4558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8423370" y="1821947"/>
            <a:ext cx="3487736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이미지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자기소개말 제공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E371D-4D3C-EBF5-BF40-6505FBB66270}"/>
              </a:ext>
            </a:extLst>
          </p:cNvPr>
          <p:cNvSpPr txBox="1"/>
          <p:nvPr/>
        </p:nvSpPr>
        <p:spPr>
          <a:xfrm>
            <a:off x="8423370" y="3512982"/>
            <a:ext cx="3487736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</a:t>
            </a:r>
            <a:r>
              <a:rPr lang="ko-KR" altLang="en-US" dirty="0" err="1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마이페이지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메뉴</a:t>
            </a:r>
          </a:p>
          <a:p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사용자와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관련된 정보를 제공하는 메뉴제공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 학습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게시글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수강 바구니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 정보 페이지로 이동 가능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455" y="261889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3152" y="366350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35231" y="2247630"/>
            <a:ext cx="860611" cy="253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789" y="227110"/>
            <a:ext cx="10626114" cy="848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 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6267464" y="2781125"/>
            <a:ext cx="574189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보유한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 목록을 제공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강의를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선택하면 해당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상세페이지로 이동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게시글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작성한 강의 리뷰 정보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내용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제공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상세페이지로 이동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6051176" y="1131280"/>
            <a:ext cx="14097" cy="529641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3EB5BAC-46D7-BE1B-15EB-25B8625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8" y="1131280"/>
            <a:ext cx="4485784" cy="250293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976717" y="1697924"/>
            <a:ext cx="3227294" cy="1762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8560" y="286173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76699D-9515-91B3-723A-39BB92CB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93" y="4027418"/>
            <a:ext cx="4540959" cy="227656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848111" y="4515642"/>
            <a:ext cx="3651735" cy="1343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3312" y="462778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799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22AD4FC-405C-B740-801A-3137A942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9" y="1239760"/>
            <a:ext cx="6294053" cy="481141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>
            <a:off x="6861076" y="993549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537883" y="2400414"/>
            <a:ext cx="6066280" cy="15982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7013011" y="2477491"/>
            <a:ext cx="5005177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구매내역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 날짜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상태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총 금액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 페이지 이동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125" y="146054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325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5581319" y="1353264"/>
            <a:ext cx="56864" cy="519545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5926329" y="4526770"/>
            <a:ext cx="588018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정보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사진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비밀번호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전화번호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 수정 가능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회원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탈퇴 버튼을 클릭하여 회원탈퇴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가능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D32FDD-390C-F3F6-06FF-FE5579B5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5" y="1353265"/>
            <a:ext cx="4915018" cy="368938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C6CB01-38DF-930E-F4FA-802EC3A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30" y="1353264"/>
            <a:ext cx="4915018" cy="276642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04365" y="4711436"/>
            <a:ext cx="887506" cy="313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00991" y="3316146"/>
            <a:ext cx="1013012" cy="525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4405" y="462869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0351" y="347224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94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86871" y="4623157"/>
            <a:ext cx="5611905" cy="1867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6871" y="1631576"/>
            <a:ext cx="5611905" cy="2492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7099" y="1631576"/>
            <a:ext cx="5139765" cy="37425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7611"/>
              </p:ext>
            </p:extLst>
          </p:nvPr>
        </p:nvGraphicFramePr>
        <p:xfrm>
          <a:off x="6574751" y="3219406"/>
          <a:ext cx="4204460" cy="191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73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orderNumber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Status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</a:t>
                      </a: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ClassNameDto</a:t>
                      </a: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&gt;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49974"/>
              </p:ext>
            </p:extLst>
          </p:nvPr>
        </p:nvGraphicFramePr>
        <p:xfrm>
          <a:off x="6574751" y="2006242"/>
          <a:ext cx="42044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Img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강의이미지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2960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강의명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227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890015" y="1452282"/>
            <a:ext cx="2121647" cy="34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정보 수정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5631"/>
              </p:ext>
            </p:extLst>
          </p:nvPr>
        </p:nvGraphicFramePr>
        <p:xfrm>
          <a:off x="442257" y="1960730"/>
          <a:ext cx="5325036" cy="192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471708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6103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6103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orderNumber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Status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</a:t>
                      </a: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ClassNameDto</a:t>
                      </a: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&gt;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58478" y="1452282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결제 내역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0235"/>
              </p:ext>
            </p:extLst>
          </p:nvPr>
        </p:nvGraphicFramePr>
        <p:xfrm>
          <a:off x="442257" y="4808177"/>
          <a:ext cx="5325036" cy="152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471708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6103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6103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Id_review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리뷰번호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Contents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강의명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958477" y="4394575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작성한 리뷰 목록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13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55709" y="4918634"/>
            <a:ext cx="5753843" cy="17391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5710" y="1631576"/>
            <a:ext cx="5261062" cy="3053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520813" y="1624342"/>
            <a:ext cx="5139765" cy="50334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8465" y="4187532"/>
          <a:ext cx="4204460" cy="22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73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80210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50600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49810"/>
              </p:ext>
            </p:extLst>
          </p:nvPr>
        </p:nvGraphicFramePr>
        <p:xfrm>
          <a:off x="581022" y="5322960"/>
          <a:ext cx="5503216" cy="8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4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3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boolean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True = </a:t>
                      </a:r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성공 메시지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False = </a:t>
                      </a:r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실패 </a:t>
                      </a:r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메세지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8465" y="1999008"/>
          <a:ext cx="4204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2960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2271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78059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45523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6367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07885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303729" y="1445048"/>
            <a:ext cx="2121647" cy="34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정보 수정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775" y="1960730"/>
          <a:ext cx="5039556" cy="227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8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80210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50600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58478" y="1452282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프로필 정보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8478" y="4780137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회원탈퇴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41678" cy="788895"/>
          </a:xfrm>
        </p:spPr>
        <p:txBody>
          <a:bodyPr/>
          <a:lstStyle/>
          <a:p>
            <a:r>
              <a:rPr lang="ko-KR" altLang="en-US" dirty="0" smtClean="0"/>
              <a:t>프로젝트  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398495"/>
            <a:ext cx="10954373" cy="498437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React 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SpringBoot</a:t>
            </a:r>
            <a:r>
              <a:rPr lang="ko-KR" altLang="en-US" sz="2000" b="1" dirty="0"/>
              <a:t>를 사용하여 수강신청 사이트 제작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서버는 </a:t>
            </a:r>
            <a:r>
              <a:rPr lang="en-US" altLang="ko-KR" sz="2000" b="1" dirty="0" err="1"/>
              <a:t>MySql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</a:t>
            </a:r>
            <a:r>
              <a:rPr lang="en-US" altLang="ko-KR" sz="2000" b="1" dirty="0"/>
              <a:t>) 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수강 </a:t>
            </a:r>
            <a:r>
              <a:rPr lang="ko-KR" altLang="en-US" sz="2000" b="1" dirty="0"/>
              <a:t>신청사이트에 로그인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회원가입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강의 </a:t>
            </a:r>
            <a:r>
              <a:rPr lang="ko-KR" altLang="en-US" sz="2000" b="1" dirty="0"/>
              <a:t>목록 페이지 제작 및 검색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수강 </a:t>
            </a:r>
            <a:r>
              <a:rPr lang="ko-KR" altLang="en-US" sz="2000" b="1" dirty="0"/>
              <a:t>신청 사이트에서 강의 클릭 시 해당 강의의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따른 데이터를 서버에 요청 </a:t>
            </a:r>
            <a:r>
              <a:rPr lang="ko-KR" altLang="en-US" sz="2000" b="1" dirty="0" err="1" smtClean="0"/>
              <a:t>후강의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상세 페이지로 </a:t>
            </a:r>
            <a:r>
              <a:rPr lang="ko-KR" altLang="en-US" sz="2000" b="1" dirty="0" smtClean="0"/>
              <a:t>출력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로그인 </a:t>
            </a:r>
            <a:r>
              <a:rPr lang="ko-KR" altLang="en-US" sz="2000" b="1" dirty="0"/>
              <a:t>상태에서만 사용할 수 있는 장바구니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장바구니에 </a:t>
            </a:r>
            <a:r>
              <a:rPr lang="ko-KR" altLang="en-US" sz="2000" b="1" dirty="0"/>
              <a:t>담긴 강의 결제 기능 구현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결제 내역은 서버에 추가</a:t>
            </a:r>
          </a:p>
        </p:txBody>
      </p:sp>
    </p:spTree>
    <p:extLst>
      <p:ext uri="{BB962C8B-B14F-4D97-AF65-F5344CB8AC3E}">
        <p14:creationId xmlns:p14="http://schemas.microsoft.com/office/powerpoint/2010/main" val="27024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12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6602506" y="1653988"/>
            <a:ext cx="4945950" cy="4840941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23FE2F-BD57-32DB-C039-163B89A171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97" y="2214191"/>
            <a:ext cx="2008412" cy="123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97" y="3730742"/>
            <a:ext cx="3377168" cy="26096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362D19-692B-D6E6-9BD9-59D06CF0B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81" y="2209131"/>
            <a:ext cx="2288374" cy="124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386897" y="1348343"/>
            <a:ext cx="1464112" cy="4999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개발 언어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961940" y="1651026"/>
            <a:ext cx="3819236" cy="2079716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32850-7134-9F8C-6423-F79368465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12" y="2274527"/>
            <a:ext cx="2723841" cy="90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1310189" y="1403775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빌드 도구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961940" y="4320636"/>
            <a:ext cx="3819236" cy="217429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1310189" y="4109060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플랫폼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07" y="4815139"/>
            <a:ext cx="1282333" cy="12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270435" y="2010402"/>
            <a:ext cx="11833412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87ACE8-98AA-1E35-8858-C95ACAB32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" y="3254742"/>
            <a:ext cx="3980445" cy="2237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7CB4E4-DCED-84DE-24F7-0030B25B9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2598580"/>
            <a:ext cx="5902642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3C1EF6-B859-4697-129C-4D6D49F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4373689"/>
            <a:ext cx="2323715" cy="201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682C94-34F0-3D6D-0B27-20F887E02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40" y="4219338"/>
            <a:ext cx="2171239" cy="217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853007" y="1802047"/>
            <a:ext cx="2341170" cy="5820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IDE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259102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302351F-7BDE-F5E9-602C-2D1E867BD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4475106"/>
            <a:ext cx="2921134" cy="1360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96FF841-0094-2CE8-6A9F-CCE6EB8CD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2688035"/>
            <a:ext cx="2922029" cy="123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54" name="제목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4076" cy="734595"/>
          </a:xfrm>
        </p:spPr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55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33734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627499" y="1479992"/>
            <a:ext cx="2341170" cy="516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데이터베이스</a:t>
            </a: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(DB)</a:t>
            </a:r>
          </a:p>
        </p:txBody>
      </p:sp>
      <p:sp>
        <p:nvSpPr>
          <p:cNvPr id="58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84470" y="3581722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RESTful API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3381325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API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BA5A8AA-1257-8AC6-4B07-B5D2B29F5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" y="3346778"/>
            <a:ext cx="3146819" cy="1398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48664" y="5135390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Data JPA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3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4908313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ORM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6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4772724" y="1479992"/>
            <a:ext cx="1695311" cy="516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프레임워크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8084470" y="1758251"/>
            <a:ext cx="3498914" cy="1038869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Security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8303466" y="1485968"/>
            <a:ext cx="1287651" cy="5101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보안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0" y="179294"/>
            <a:ext cx="1587500" cy="1120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7919" y="977224"/>
            <a:ext cx="621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 Relational Mapping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919" y="1804046"/>
            <a:ext cx="106971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객체지향 프로그래밍 언어 간의 호환되지 않는 데이터를 연결하는 프로그래밍 기법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 프로그래밍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관계형 데이터베이스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간의 관계를 바탕으로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자동 생성하여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객체모델과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관계형 모델 간의 불일치를 해결해주는 것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47919" y="372487"/>
            <a:ext cx="2213157" cy="604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추가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" y="3675076"/>
            <a:ext cx="5371149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597541" y="32243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예시</a:t>
            </a:r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)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675076"/>
            <a:ext cx="4281362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6889750" y="3224309"/>
            <a:ext cx="277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Spring Web JPA </a:t>
            </a:r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구성도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D1B7B97-1339-A0F9-CD8A-B46D0CD4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4" y="488576"/>
            <a:ext cx="8856939" cy="5858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154" y="1603417"/>
            <a:ext cx="30187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: </a:t>
            </a:r>
            <a:r>
              <a:rPr lang="ko-KR" altLang="en-US" dirty="0" smtClean="0"/>
              <a:t>사용자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: </a:t>
            </a:r>
            <a:r>
              <a:rPr lang="ko-KR" altLang="en-US" dirty="0" smtClean="0"/>
              <a:t>강의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Instructor : </a:t>
            </a:r>
            <a:r>
              <a:rPr lang="ko-KR" altLang="en-US" dirty="0" smtClean="0"/>
              <a:t>강사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Curriculum : </a:t>
            </a:r>
            <a:r>
              <a:rPr lang="ko-KR" altLang="en-US" dirty="0" smtClean="0"/>
              <a:t>커리큘럼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Review : </a:t>
            </a:r>
            <a:r>
              <a:rPr lang="ko-KR" altLang="en-US" dirty="0" smtClean="0"/>
              <a:t>강의 후기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Order_mst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상세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Order_dtl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간략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Cart : </a:t>
            </a:r>
            <a:r>
              <a:rPr lang="ko-KR" altLang="en-US" dirty="0" smtClean="0"/>
              <a:t>장바구니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1746</Words>
  <Application>Microsoft Office PowerPoint</Application>
  <PresentationFormat>와이드스크린</PresentationFormat>
  <Paragraphs>758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Adobe 명조 Std M</vt:lpstr>
      <vt:lpstr>Arial Unicode MS</vt:lpstr>
      <vt:lpstr>Poppins</vt:lpstr>
      <vt:lpstr>나눔바른고딕</vt:lpstr>
      <vt:lpstr>마루 부리 중간</vt:lpstr>
      <vt:lpstr>맑은 고딕</vt:lpstr>
      <vt:lpstr>Arial</vt:lpstr>
      <vt:lpstr>Office 테마</vt:lpstr>
      <vt:lpstr>온라인 강의 사이트(BE)</vt:lpstr>
      <vt:lpstr>기획 의도 및 사이트 컨샙</vt:lpstr>
      <vt:lpstr>팀원 소개</vt:lpstr>
      <vt:lpstr>프로젝트  구현 목표</vt:lpstr>
      <vt:lpstr>개발환경 및 사용 기술</vt:lpstr>
      <vt:lpstr>개발환경 및 사용 기술</vt:lpstr>
      <vt:lpstr>개발환경 및 사용 기술</vt:lpstr>
      <vt:lpstr>PowerPoint 프레젠테이션</vt:lpstr>
      <vt:lpstr>ERD</vt:lpstr>
      <vt:lpstr>페이지 구성도 -USER</vt:lpstr>
      <vt:lpstr>화면 및 기능 소개 – 메인 페이지</vt:lpstr>
      <vt:lpstr>화면 및 기능 소개 – 메인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및 기능 소개 – 강의 상세 페이지</vt:lpstr>
      <vt:lpstr>화면 및 기능 소개 – DTO</vt:lpstr>
      <vt:lpstr>화면 및 기능 소개 – 강의 상세 페이지</vt:lpstr>
      <vt:lpstr>PowerPoint 프레젠테이션</vt:lpstr>
      <vt:lpstr>화면 및 기능 소개 – 커리큘럼 DTO</vt:lpstr>
      <vt:lpstr>화면 및 기능 소개 강의 리뷰</vt:lpstr>
      <vt:lpstr>화면 및 기능 소개 – 강의 리뷰 작성</vt:lpstr>
      <vt:lpstr>화면 및 기능 소개 – 강의 리뷰 작성 DTO</vt:lpstr>
      <vt:lpstr>화면 및 기능 소개 – 강의 리뷰 수정</vt:lpstr>
      <vt:lpstr>화면 및 기능 소개 – 강의 리뷰 수정 DTO</vt:lpstr>
      <vt:lpstr>화면 및 기능 소개 – 강의 리뷰 삭제</vt:lpstr>
      <vt:lpstr>화면 및 기능 소개 - 장바구니</vt:lpstr>
      <vt:lpstr>화면 및 기능 소개 - 장바구니</vt:lpstr>
      <vt:lpstr>화면 및 기능 소개 – 마이 페이지 (프로필) </vt:lpstr>
      <vt:lpstr>화면 및 기능 소개 – 마이 페이지(내 학습, 게시 글)</vt:lpstr>
      <vt:lpstr>화면 및 기능 소개 – 마이 페이지(구매 내역)</vt:lpstr>
      <vt:lpstr>화면 및 기능 소개 – 마이 페이지(프로필 수정)</vt:lpstr>
      <vt:lpstr>화면 및 기능 소개 – 마이 페이지 DTO</vt:lpstr>
      <vt:lpstr>화면 및 기능 소개 – 마이 페이지 DTO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강의 사이트(BE)</dc:title>
  <dc:creator>DongHun.KANG</dc:creator>
  <cp:lastModifiedBy>ebyul9358@donga.ac.kr</cp:lastModifiedBy>
  <cp:revision>43</cp:revision>
  <dcterms:created xsi:type="dcterms:W3CDTF">2023-03-31T02:12:10Z</dcterms:created>
  <dcterms:modified xsi:type="dcterms:W3CDTF">2023-03-31T14:13:05Z</dcterms:modified>
</cp:coreProperties>
</file>