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0" r:id="rId2"/>
    <p:sldId id="275" r:id="rId3"/>
    <p:sldId id="296" r:id="rId4"/>
    <p:sldId id="280" r:id="rId5"/>
    <p:sldId id="281" r:id="rId6"/>
    <p:sldId id="284" r:id="rId7"/>
    <p:sldId id="285" r:id="rId8"/>
    <p:sldId id="287" r:id="rId9"/>
    <p:sldId id="289" r:id="rId10"/>
    <p:sldId id="290" r:id="rId11"/>
    <p:sldId id="297" r:id="rId12"/>
    <p:sldId id="358" r:id="rId13"/>
    <p:sldId id="291" r:id="rId14"/>
    <p:sldId id="293" r:id="rId15"/>
    <p:sldId id="299" r:id="rId16"/>
    <p:sldId id="304" r:id="rId17"/>
    <p:sldId id="327" r:id="rId18"/>
    <p:sldId id="341" r:id="rId19"/>
  </p:sldIdLst>
  <p:sldSz cx="12192000" cy="6858000"/>
  <p:notesSz cx="6807200" cy="9939338"/>
  <p:embeddedFontLst>
    <p:embeddedFont>
      <p:font typeface="210 콤퓨타세탁 L" panose="02020603020101020101" pitchFamily="18" charset="-127"/>
      <p:regular r:id="rId22"/>
    </p:embeddedFont>
    <p:embeddedFont>
      <p:font typeface="210 콤퓨타세탁 R" panose="02020603020101020101" pitchFamily="18" charset="-127"/>
      <p:regular r:id="rId23"/>
    </p:embeddedFont>
    <p:embeddedFont>
      <p:font typeface="나눔바른고딕 UltraLight" panose="020B060302010102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210 콤퓨타세탁 B" panose="02020603020101020101" pitchFamily="18" charset="-127"/>
      <p:regular r:id="rId27"/>
    </p:embeddedFont>
    <p:embeddedFont>
      <p:font typeface="나눔바른고딕" panose="020B0603020101020101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12EB1"/>
    <a:srgbClr val="242B38"/>
    <a:srgbClr val="282B2A"/>
    <a:srgbClr val="FBFBFB"/>
    <a:srgbClr val="FFFFFF"/>
    <a:srgbClr val="9DC3E6"/>
    <a:srgbClr val="0070C0"/>
    <a:srgbClr val="222B3D"/>
    <a:srgbClr val="182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9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D418-65E8-4537-ACBE-DDF7EACBF5D3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89FF-FF16-451A-B0C0-9B1CB1ED0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3FF6-CAD3-426C-9365-AEEE19F13B0B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F7A0-6ECF-41E8-BFCD-95C909035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3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APPENDIX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추가홍보방안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APPENDIX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제안사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소개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레퍼런스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43371" y="116323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 우리가 공략할 타깃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rgbClr val="282B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B2A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223" y="1229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타깃분석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531302" y="1364501"/>
            <a:ext cx="11129397" cy="5085831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43371" y="11632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 브랜드의 탄생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</a:t>
            </a:r>
            <a:r>
              <a:rPr lang="ko-KR" altLang="en-US" sz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시장 분석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 우리가 공략할 타깃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MESSAGE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무엇을 말할 것인가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MESSAGE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어떻게 전달할 것인가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STRATEGY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브랜드런칭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전략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STRATEGY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제품출시 전략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STRATEGY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 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KPI</a:t>
            </a:r>
            <a:r>
              <a:rPr lang="en-US" altLang="ko-KR" sz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/ </a:t>
            </a:r>
            <a:r>
              <a:rPr lang="ko-KR" altLang="en-US" sz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880C-741C-4899-81B6-6CA477FC4FFD}" type="datetime1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2F8E-15A5-49AB-8B12-8B645CC44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2" r:id="rId12"/>
    <p:sldLayoutId id="214748365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microsoft.com/office/2007/relationships/hdphoto" Target="../media/hdphoto1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32479" y="1439725"/>
            <a:ext cx="4064125" cy="1221499"/>
            <a:chOff x="1848677" y="3796746"/>
            <a:chExt cx="4739913" cy="1424611"/>
          </a:xfrm>
        </p:grpSpPr>
        <p:sp>
          <p:nvSpPr>
            <p:cNvPr id="6" name="직사각형 5"/>
            <p:cNvSpPr/>
            <p:nvPr/>
          </p:nvSpPr>
          <p:spPr>
            <a:xfrm>
              <a:off x="1848677" y="3796748"/>
              <a:ext cx="1474968" cy="1424609"/>
            </a:xfrm>
            <a:prstGeom prst="rect">
              <a:avLst/>
            </a:prstGeom>
            <a:solidFill>
              <a:srgbClr val="021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86649" y="3796748"/>
              <a:ext cx="1474968" cy="1424609"/>
            </a:xfrm>
            <a:prstGeom prst="rect">
              <a:avLst/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113622" y="3796746"/>
              <a:ext cx="1474968" cy="14246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03837" y="3719095"/>
            <a:ext cx="4942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안녕하세요 기획공방입니다</a:t>
            </a:r>
            <a:r>
              <a: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. </a:t>
            </a:r>
          </a:p>
          <a:p>
            <a:r>
              <a: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(210</a:t>
            </a:r>
            <a:r>
              <a:rPr lang="ko-KR" altLang="en-US" sz="28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콤퓨타세탁</a:t>
            </a:r>
            <a:r>
              <a: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B</a:t>
            </a:r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/ 28P </a:t>
            </a:r>
            <a:r>
              <a: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/ </a:t>
            </a:r>
            <a:r>
              <a:rPr lang="ko-KR" altLang="en-US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기울게</a:t>
            </a:r>
            <a:r>
              <a: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)</a:t>
            </a:r>
            <a:endParaRPr lang="ko-KR" altLang="en-US" sz="28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B38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3837" y="4892356"/>
            <a:ext cx="4153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안녕하세요 기획공방입니다</a:t>
            </a:r>
            <a:r>
              <a:rPr lang="en-US" altLang="ko-KR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</a:p>
          <a:p>
            <a:r>
              <a:rPr lang="en-US" altLang="ko-KR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(210</a:t>
            </a:r>
            <a:r>
              <a:rPr lang="ko-KR" altLang="en-US" sz="24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콤퓨타세탁</a:t>
            </a:r>
            <a:r>
              <a:rPr lang="en-US" altLang="ko-KR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</a:t>
            </a:r>
            <a:r>
              <a:rPr lang="en-US" altLang="ko-KR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 24P </a:t>
            </a:r>
            <a:r>
              <a:rPr lang="en-US" altLang="ko-KR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 </a:t>
            </a:r>
            <a:r>
              <a:rPr lang="ko-KR" altLang="en-US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기울게</a:t>
            </a:r>
            <a:r>
              <a:rPr lang="en-US" altLang="ko-KR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24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B3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9763" y="5006040"/>
            <a:ext cx="242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안녕하세요 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기획공방입니다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나눔바른고딕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Ultralight/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16P)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3072" y="3832779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기획공방입니다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BOLD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16P)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B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6029" y="316138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메인폰트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B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111" y="316138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서브폰트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6029" y="1439725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메인컬러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B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256059" y="6344976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93568" y="406199"/>
            <a:ext cx="2011680" cy="487680"/>
            <a:chOff x="2881098" y="424565"/>
            <a:chExt cx="2011680" cy="487680"/>
          </a:xfrm>
        </p:grpSpPr>
        <p:sp>
          <p:nvSpPr>
            <p:cNvPr id="20" name="TextBox 19"/>
            <p:cNvSpPr txBox="1"/>
            <p:nvPr/>
          </p:nvSpPr>
          <p:spPr>
            <a:xfrm>
              <a:off x="2908055" y="468350"/>
              <a:ext cx="193354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42B3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 user guide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B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881098" y="424565"/>
              <a:ext cx="2011680" cy="487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66029" y="3576229"/>
            <a:ext cx="5317575" cy="2282586"/>
          </a:xfrm>
          <a:prstGeom prst="rect">
            <a:avLst/>
          </a:prstGeom>
          <a:noFill/>
          <a:ln w="25400">
            <a:solidFill>
              <a:srgbClr val="012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33111" y="3576229"/>
            <a:ext cx="3920836" cy="228258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123" y="514818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타깃 분석</a:t>
            </a:r>
          </a:p>
        </p:txBody>
      </p:sp>
      <p:sp>
        <p:nvSpPr>
          <p:cNvPr id="18" name="타원 17"/>
          <p:cNvSpPr/>
          <p:nvPr/>
        </p:nvSpPr>
        <p:spPr>
          <a:xfrm>
            <a:off x="5733450" y="1366526"/>
            <a:ext cx="4501425" cy="4501426"/>
          </a:xfrm>
          <a:prstGeom prst="ellipse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985592" y="1366526"/>
            <a:ext cx="4501425" cy="4501426"/>
          </a:xfrm>
          <a:prstGeom prst="ellipse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851615" y="1377598"/>
            <a:ext cx="4501425" cy="4501426"/>
          </a:xfrm>
          <a:prstGeom prst="ellipse">
            <a:avLst/>
          </a:prstGeom>
          <a:solidFill>
            <a:srgbClr val="00B05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933147" y="1453656"/>
            <a:ext cx="4501425" cy="4501426"/>
          </a:xfrm>
          <a:prstGeom prst="ellipse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6308016" y="1640197"/>
            <a:ext cx="3499349" cy="479936"/>
            <a:chOff x="8879840" y="2550160"/>
            <a:chExt cx="2773680" cy="380411"/>
          </a:xfrm>
        </p:grpSpPr>
        <p:sp>
          <p:nvSpPr>
            <p:cNvPr id="38" name="평행 사변형 37"/>
            <p:cNvSpPr/>
            <p:nvPr/>
          </p:nvSpPr>
          <p:spPr>
            <a:xfrm>
              <a:off x="8879840" y="2550160"/>
              <a:ext cx="2773680" cy="378461"/>
            </a:xfrm>
            <a:prstGeom prst="parallelogram">
              <a:avLst/>
            </a:prstGeom>
            <a:solidFill>
              <a:srgbClr val="00B050">
                <a:alpha val="6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83711" y="2564642"/>
              <a:ext cx="1085334" cy="365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20</a:t>
              </a:r>
              <a:r>
                <a:rPr lang="ko-KR" altLang="en-US" sz="24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대 타깃</a:t>
              </a:r>
              <a:endParaRPr lang="ko-KR" altLang="en-US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941342" y="3466657"/>
            <a:ext cx="323310" cy="323310"/>
          </a:xfrm>
          <a:prstGeom prst="ellipse">
            <a:avLst/>
          </a:prstGeom>
          <a:solidFill>
            <a:srgbClr val="FFFF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441993" y="1640198"/>
            <a:ext cx="3499349" cy="477477"/>
            <a:chOff x="2709561" y="2601315"/>
            <a:chExt cx="2773680" cy="378461"/>
          </a:xfrm>
        </p:grpSpPr>
        <p:sp>
          <p:nvSpPr>
            <p:cNvPr id="41" name="평행 사변형 40"/>
            <p:cNvSpPr/>
            <p:nvPr/>
          </p:nvSpPr>
          <p:spPr>
            <a:xfrm>
              <a:off x="2709561" y="2601315"/>
              <a:ext cx="2773680" cy="378461"/>
            </a:xfrm>
            <a:prstGeom prst="parallelogram">
              <a:avLst/>
            </a:prstGeom>
            <a:solidFill>
              <a:srgbClr val="012EB1">
                <a:alpha val="6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86389" y="2601315"/>
              <a:ext cx="1220015" cy="365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신규 브랜드</a:t>
              </a:r>
              <a:endParaRPr lang="ko-KR" altLang="en-US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>
            <a:off x="6102473" y="3602480"/>
            <a:ext cx="0" cy="227654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92847" y="5883942"/>
            <a:ext cx="2419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우리와 타깃만이 공감할 수 있는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공감포인트</a:t>
            </a:r>
            <a:endParaRPr lang="ko-KR" altLang="en-US" sz="28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9427" y="663673"/>
            <a:ext cx="7978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우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브랜드와 </a:t>
            </a:r>
            <a:r>
              <a:rPr lang="en-US" altLang="ko-KR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 타깃이 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공감할 </a:t>
            </a:r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수 있는 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포인트는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ko-KR" altLang="en-US" sz="2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36044" y="2405526"/>
            <a:ext cx="931441" cy="931441"/>
            <a:chOff x="2821291" y="2323052"/>
            <a:chExt cx="931441" cy="931441"/>
          </a:xfrm>
        </p:grpSpPr>
        <p:sp>
          <p:nvSpPr>
            <p:cNvPr id="5" name="타원 4"/>
            <p:cNvSpPr/>
            <p:nvPr/>
          </p:nvSpPr>
          <p:spPr>
            <a:xfrm>
              <a:off x="2821291" y="2323052"/>
              <a:ext cx="931441" cy="931441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53615" y="2527163"/>
              <a:ext cx="466794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공방</a:t>
              </a:r>
              <a:endParaRPr lang="ko-KR" altLang="en-US" sz="1400" dirty="0"/>
            </a:p>
          </p:txBody>
        </p:sp>
      </p:grpSp>
      <p:sp>
        <p:nvSpPr>
          <p:cNvPr id="23" name="타원 22"/>
          <p:cNvSpPr/>
          <p:nvPr/>
        </p:nvSpPr>
        <p:spPr>
          <a:xfrm>
            <a:off x="4221123" y="2405128"/>
            <a:ext cx="1139342" cy="1139342"/>
          </a:xfrm>
          <a:prstGeom prst="ellipse">
            <a:avLst/>
          </a:prstGeom>
          <a:solidFill>
            <a:schemeClr val="bg1">
              <a:alpha val="85000"/>
            </a:schemeClr>
          </a:solidFill>
          <a:ln w="12700">
            <a:solidFill>
              <a:srgbClr val="012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42029" y="2847069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기획전문가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34986" y="3417180"/>
            <a:ext cx="1054655" cy="1054655"/>
            <a:chOff x="2662386" y="3952794"/>
            <a:chExt cx="1054655" cy="1054655"/>
          </a:xfrm>
        </p:grpSpPr>
        <p:sp>
          <p:nvSpPr>
            <p:cNvPr id="26" name="타원 25"/>
            <p:cNvSpPr/>
            <p:nvPr/>
          </p:nvSpPr>
          <p:spPr>
            <a:xfrm>
              <a:off x="2662386" y="3952794"/>
              <a:ext cx="1054655" cy="105465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85784" y="4209402"/>
              <a:ext cx="6078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</a:t>
              </a: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전문가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48804" y="3952794"/>
            <a:ext cx="1370647" cy="1370647"/>
            <a:chOff x="4248804" y="3952794"/>
            <a:chExt cx="1370647" cy="1370647"/>
          </a:xfrm>
        </p:grpSpPr>
        <p:sp>
          <p:nvSpPr>
            <p:cNvPr id="29" name="타원 28"/>
            <p:cNvSpPr/>
            <p:nvPr/>
          </p:nvSpPr>
          <p:spPr>
            <a:xfrm>
              <a:off x="4248804" y="3952794"/>
              <a:ext cx="1370647" cy="1370647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30198" y="4403255"/>
              <a:ext cx="6078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공모전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</a:t>
              </a:r>
              <a:endParaRPr lang="ko-KR" altLang="en-US" sz="1400" dirty="0"/>
            </a:p>
          </p:txBody>
        </p:sp>
      </p:grpSp>
      <p:sp>
        <p:nvSpPr>
          <p:cNvPr id="35" name="타원 34"/>
          <p:cNvSpPr/>
          <p:nvPr/>
        </p:nvSpPr>
        <p:spPr>
          <a:xfrm>
            <a:off x="6860002" y="2480178"/>
            <a:ext cx="1122302" cy="1122302"/>
          </a:xfrm>
          <a:prstGeom prst="ellipse">
            <a:avLst/>
          </a:prstGeom>
          <a:solidFill>
            <a:schemeClr val="bg1">
              <a:alpha val="8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046692" y="2779719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좋아하는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353486" y="2263799"/>
            <a:ext cx="1202624" cy="1202624"/>
            <a:chOff x="8235942" y="2308667"/>
            <a:chExt cx="1370647" cy="1370647"/>
          </a:xfrm>
        </p:grpSpPr>
        <p:sp>
          <p:nvSpPr>
            <p:cNvPr id="44" name="타원 43"/>
            <p:cNvSpPr/>
            <p:nvPr/>
          </p:nvSpPr>
          <p:spPr>
            <a:xfrm>
              <a:off x="8235942" y="2308667"/>
              <a:ext cx="1370647" cy="1370647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482610" y="2732379"/>
              <a:ext cx="877309" cy="596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기획을 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하고 싶은</a:t>
              </a:r>
              <a:endParaRPr lang="ko-KR" altLang="en-US" sz="1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566481" y="3962524"/>
            <a:ext cx="1370647" cy="1370647"/>
            <a:chOff x="6677206" y="3856334"/>
            <a:chExt cx="1370647" cy="1370647"/>
          </a:xfrm>
        </p:grpSpPr>
        <p:sp>
          <p:nvSpPr>
            <p:cNvPr id="51" name="타원 50"/>
            <p:cNvSpPr/>
            <p:nvPr/>
          </p:nvSpPr>
          <p:spPr>
            <a:xfrm>
              <a:off x="6677206" y="3856334"/>
              <a:ext cx="1370647" cy="1370647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907121" y="4280047"/>
              <a:ext cx="9108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과제를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잘하고 싶은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86014" y="4295546"/>
            <a:ext cx="1151115" cy="1151115"/>
            <a:chOff x="8387938" y="3967066"/>
            <a:chExt cx="1151115" cy="1151115"/>
          </a:xfrm>
        </p:grpSpPr>
        <p:sp>
          <p:nvSpPr>
            <p:cNvPr id="54" name="타원 53"/>
            <p:cNvSpPr/>
            <p:nvPr/>
          </p:nvSpPr>
          <p:spPr>
            <a:xfrm>
              <a:off x="8387938" y="3967066"/>
              <a:ext cx="1151115" cy="115111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659567" y="4281013"/>
              <a:ext cx="6078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보고를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잘하는</a:t>
              </a:r>
              <a:endParaRPr lang="ko-KR" altLang="en-US" sz="14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211414" y="3257047"/>
            <a:ext cx="931441" cy="931441"/>
            <a:chOff x="2821291" y="2323052"/>
            <a:chExt cx="931441" cy="931441"/>
          </a:xfrm>
        </p:grpSpPr>
        <p:sp>
          <p:nvSpPr>
            <p:cNvPr id="57" name="타원 56"/>
            <p:cNvSpPr/>
            <p:nvPr/>
          </p:nvSpPr>
          <p:spPr>
            <a:xfrm>
              <a:off x="2821291" y="2323052"/>
              <a:ext cx="931441" cy="931441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913355" y="2657968"/>
              <a:ext cx="747320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Planning</a:t>
              </a:r>
              <a:endParaRPr lang="ko-KR" altLang="en-US" sz="11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847233" y="3366107"/>
            <a:ext cx="847719" cy="847719"/>
            <a:chOff x="8387938" y="3967066"/>
            <a:chExt cx="1151115" cy="1151115"/>
          </a:xfrm>
        </p:grpSpPr>
        <p:sp>
          <p:nvSpPr>
            <p:cNvPr id="60" name="타원 59"/>
            <p:cNvSpPr/>
            <p:nvPr/>
          </p:nvSpPr>
          <p:spPr>
            <a:xfrm>
              <a:off x="8387938" y="3967066"/>
              <a:ext cx="1151115" cy="115111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55015" y="4187383"/>
              <a:ext cx="1016960" cy="71047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꾸미는걸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즐겨하는</a:t>
              </a:r>
              <a:endParaRPr lang="ko-KR" altLang="en-US" sz="1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42775" y="4476327"/>
            <a:ext cx="931441" cy="931441"/>
            <a:chOff x="2821291" y="2323052"/>
            <a:chExt cx="931441" cy="931441"/>
          </a:xfrm>
        </p:grpSpPr>
        <p:sp>
          <p:nvSpPr>
            <p:cNvPr id="63" name="타원 62"/>
            <p:cNvSpPr/>
            <p:nvPr/>
          </p:nvSpPr>
          <p:spPr>
            <a:xfrm>
              <a:off x="2821291" y="2323052"/>
              <a:ext cx="931441" cy="931441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007127" y="2591260"/>
              <a:ext cx="559769" cy="43088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공모전</a:t>
              </a:r>
              <a:endPara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수상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038808" y="3599695"/>
            <a:ext cx="847719" cy="847719"/>
            <a:chOff x="8387938" y="3967066"/>
            <a:chExt cx="1151115" cy="1151115"/>
          </a:xfrm>
        </p:grpSpPr>
        <p:sp>
          <p:nvSpPr>
            <p:cNvPr id="50" name="타원 49"/>
            <p:cNvSpPr/>
            <p:nvPr/>
          </p:nvSpPr>
          <p:spPr>
            <a:xfrm>
              <a:off x="8387938" y="3967066"/>
              <a:ext cx="1151115" cy="115111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550791" y="4187383"/>
              <a:ext cx="825410" cy="71047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공모전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수상</a:t>
              </a:r>
              <a:endPara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9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123" y="514818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타깃 분석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139926" y="1648103"/>
            <a:ext cx="5495364" cy="479936"/>
            <a:chOff x="6308016" y="1648103"/>
            <a:chExt cx="5495364" cy="479936"/>
          </a:xfrm>
        </p:grpSpPr>
        <p:sp>
          <p:nvSpPr>
            <p:cNvPr id="38" name="평행 사변형 37"/>
            <p:cNvSpPr/>
            <p:nvPr/>
          </p:nvSpPr>
          <p:spPr>
            <a:xfrm>
              <a:off x="6308016" y="1648103"/>
              <a:ext cx="5495364" cy="477476"/>
            </a:xfrm>
            <a:prstGeom prst="parallelogram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74551" y="1666374"/>
              <a:ext cx="2762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PPT </a:t>
              </a:r>
              <a:r>
                <a:rPr lang="ko-KR" altLang="en-US" sz="2400" i="1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고관여</a:t>
              </a:r>
              <a:r>
                <a:rPr lang="ko-KR" altLang="en-US" sz="24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 타깃 특성</a:t>
              </a:r>
              <a:endParaRPr lang="ko-KR" altLang="en-US" sz="2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41" name="평행 사변형 40"/>
          <p:cNvSpPr/>
          <p:nvPr/>
        </p:nvSpPr>
        <p:spPr>
          <a:xfrm>
            <a:off x="645708" y="1641426"/>
            <a:ext cx="5534438" cy="477477"/>
          </a:xfrm>
          <a:prstGeom prst="parallelogram">
            <a:avLst/>
          </a:prstGeom>
          <a:solidFill>
            <a:srgbClr val="012EB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09100" y="1649332"/>
            <a:ext cx="220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20</a:t>
            </a:r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대 타깃의 특성</a:t>
            </a:r>
            <a:endParaRPr lang="ko-KR" altLang="en-US" sz="24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9427" y="663673"/>
            <a:ext cx="7978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 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PPT </a:t>
            </a:r>
            <a:r>
              <a:rPr lang="ko-KR" altLang="en-US" sz="20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고관여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타깃을 파헤쳐보자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  <a:endParaRPr lang="ko-KR" altLang="en-US" sz="2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2079" y="3871300"/>
            <a:ext cx="16674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대학생</a:t>
            </a:r>
          </a:p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(PPT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고관여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타깃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22563" y="4066378"/>
            <a:ext cx="1291958" cy="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775697" y="2423286"/>
            <a:ext cx="4600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대학생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사회초년생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고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관여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타깃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교수님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직장상사에게 인정받고 싶다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라는 속마음을 콕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찝었다면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030980" y="3437450"/>
            <a:ext cx="929640" cy="307777"/>
            <a:chOff x="6987540" y="3705376"/>
            <a:chExt cx="929640" cy="30777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987540" y="3715953"/>
              <a:ext cx="929640" cy="286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48431" y="3705376"/>
              <a:ext cx="6078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소비자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0139583" y="3437450"/>
            <a:ext cx="929640" cy="307777"/>
            <a:chOff x="7063740" y="3705376"/>
            <a:chExt cx="929640" cy="30777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7063740" y="3715953"/>
              <a:ext cx="929640" cy="286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224631" y="3705376"/>
              <a:ext cx="6078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속마음</a:t>
              </a:r>
              <a:endParaRPr lang="ko-KR" altLang="en-US" sz="1400" dirty="0">
                <a:solidFill>
                  <a:srgbClr val="282B2A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6140226" y="2162524"/>
            <a:ext cx="0" cy="4695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21142" y="2162524"/>
            <a:ext cx="11149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757057" y="3875407"/>
            <a:ext cx="178606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인정해주겠지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?”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자신감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당당함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17915" y="3190486"/>
            <a:ext cx="5116495" cy="164793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9609275" y="3021973"/>
            <a:ext cx="2131644" cy="2067314"/>
            <a:chOff x="9722141" y="4104400"/>
            <a:chExt cx="1857102" cy="1801057"/>
          </a:xfrm>
        </p:grpSpPr>
        <p:sp>
          <p:nvSpPr>
            <p:cNvPr id="67" name="타원 66"/>
            <p:cNvSpPr/>
            <p:nvPr/>
          </p:nvSpPr>
          <p:spPr>
            <a:xfrm>
              <a:off x="9722141" y="4104400"/>
              <a:ext cx="1728410" cy="17284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9740198" y="4177047"/>
              <a:ext cx="1728410" cy="17284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9850833" y="4126620"/>
              <a:ext cx="1728410" cy="172841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669170" y="2485299"/>
            <a:ext cx="3273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관심을 갖고 사용하게 되는 시기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2103584" y="4702793"/>
            <a:ext cx="2404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등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채널을 통해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습득한 정보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PPT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사용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1172720" y="2838660"/>
            <a:ext cx="42665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3378491" y="6117164"/>
            <a:ext cx="5503003" cy="307777"/>
            <a:chOff x="3378491" y="6096844"/>
            <a:chExt cx="5503003" cy="307777"/>
          </a:xfrm>
        </p:grpSpPr>
        <p:sp>
          <p:nvSpPr>
            <p:cNvPr id="81" name="TextBox 80"/>
            <p:cNvSpPr txBox="1"/>
            <p:nvPr/>
          </p:nvSpPr>
          <p:spPr>
            <a:xfrm>
              <a:off x="3378491" y="6096844"/>
              <a:ext cx="1620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온라인에서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배운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PPT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로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83593" y="6096844"/>
              <a:ext cx="16979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“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인정해주겠지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?”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자신감</a:t>
              </a: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013933" y="6279839"/>
              <a:ext cx="216413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7186230" y="6248121"/>
              <a:ext cx="63436" cy="63436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4965139" y="6248121"/>
              <a:ext cx="63436" cy="63436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747750" y="2419144"/>
            <a:ext cx="5116495" cy="2256442"/>
          </a:xfrm>
          <a:prstGeom prst="roundRect">
            <a:avLst>
              <a:gd name="adj" fmla="val 960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4138979" y="3524595"/>
            <a:ext cx="894663" cy="894663"/>
            <a:chOff x="1845602" y="3088781"/>
            <a:chExt cx="1073444" cy="1073444"/>
          </a:xfrm>
        </p:grpSpPr>
        <p:grpSp>
          <p:nvGrpSpPr>
            <p:cNvPr id="93" name="그룹 92"/>
            <p:cNvGrpSpPr/>
            <p:nvPr/>
          </p:nvGrpSpPr>
          <p:grpSpPr>
            <a:xfrm>
              <a:off x="1845602" y="3088781"/>
              <a:ext cx="1073444" cy="1073444"/>
              <a:chOff x="2056234" y="3183656"/>
              <a:chExt cx="906386" cy="906386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2070982" y="3198404"/>
                <a:ext cx="876890" cy="8768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9" name="원형 88"/>
              <p:cNvSpPr/>
              <p:nvPr/>
            </p:nvSpPr>
            <p:spPr>
              <a:xfrm>
                <a:off x="2056234" y="3183656"/>
                <a:ext cx="906386" cy="906386"/>
              </a:xfrm>
              <a:prstGeom prst="pie">
                <a:avLst>
                  <a:gd name="adj1" fmla="val 16282275"/>
                  <a:gd name="adj2" fmla="val 4253669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205615" y="3333037"/>
                <a:ext cx="607625" cy="607625"/>
              </a:xfrm>
              <a:prstGeom prst="ellipse">
                <a:avLst/>
              </a:prstGeom>
              <a:solidFill>
                <a:srgbClr val="282B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007862" y="3428503"/>
              <a:ext cx="831264" cy="406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46.8%</a:t>
              </a:r>
              <a:endParaRPr lang="ko-KR" altLang="en-US" sz="16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596473" y="2937411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Q. PPT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대한 정보를 어디서 얻는지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A.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등 온라인 채널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3410425" y="3626328"/>
            <a:ext cx="0" cy="6893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16104" y="2984203"/>
            <a:ext cx="183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 의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타깃별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필요성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689686" y="3549798"/>
            <a:ext cx="1104391" cy="742587"/>
            <a:chOff x="1257809" y="3400548"/>
            <a:chExt cx="1104391" cy="742587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1257809" y="3400548"/>
              <a:ext cx="0" cy="737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1264920" y="3403538"/>
              <a:ext cx="185232" cy="1433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264920" y="3602300"/>
              <a:ext cx="499352" cy="1433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64920" y="3801062"/>
              <a:ext cx="1037738" cy="143311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264920" y="3999824"/>
              <a:ext cx="1097280" cy="143311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214398" y="3498044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휴학생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02801" y="3693188"/>
            <a:ext cx="713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취업준비생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14398" y="38883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대학생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2801" y="4083475"/>
            <a:ext cx="713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사회초년생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16046" y="3504542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14%</a:t>
            </a:r>
            <a:endParaRPr lang="en-US" altLang="ko-KR" sz="1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56496" y="370434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45%</a:t>
            </a:r>
            <a:endParaRPr lang="en-US" altLang="ko-KR" sz="1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82281" y="388323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72%</a:t>
            </a:r>
            <a:endParaRPr lang="en-US" altLang="ko-KR" sz="1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45856" y="409101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75%</a:t>
            </a:r>
            <a:endParaRPr lang="en-US" altLang="ko-KR" sz="1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8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8026680" y="4559251"/>
            <a:ext cx="3771675" cy="32683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00B050">
                  <a:alpha val="19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 flipH="1">
            <a:off x="245251" y="2704525"/>
            <a:ext cx="3987365" cy="36400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012EB1">
                  <a:alpha val="1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02145" y="5733249"/>
            <a:ext cx="11387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360" y="2420790"/>
            <a:ext cx="11387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85020" y="1964152"/>
            <a:ext cx="6735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</a:t>
            </a:r>
            <a:endParaRPr lang="ko-KR" altLang="en-US" sz="8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853358" y="4853300"/>
            <a:ext cx="8226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2</a:t>
            </a:r>
            <a:endParaRPr lang="ko-KR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4123" y="552918"/>
            <a:ext cx="6901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무엇을 말할 것인가</a:t>
            </a:r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? </a:t>
            </a:r>
            <a:r>
              <a:rPr lang="en-US" altLang="ko-KR" sz="32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(WHAT TO SAY)</a:t>
            </a:r>
            <a:endParaRPr lang="ko-KR" altLang="en-US" sz="32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629150" y="1829915"/>
            <a:ext cx="2827244" cy="338554"/>
            <a:chOff x="4629150" y="2142305"/>
            <a:chExt cx="2827244" cy="33855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629150" y="2169298"/>
              <a:ext cx="2827244" cy="28456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9317" y="2142305"/>
              <a:ext cx="2553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Communication message</a:t>
              </a:r>
              <a:endParaRPr lang="ko-KR" altLang="en-US" sz="16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4918" y="2691635"/>
            <a:ext cx="10297541" cy="2738375"/>
            <a:chOff x="634918" y="2570608"/>
            <a:chExt cx="10297541" cy="2738375"/>
          </a:xfrm>
        </p:grpSpPr>
        <p:grpSp>
          <p:nvGrpSpPr>
            <p:cNvPr id="3" name="그룹 2"/>
            <p:cNvGrpSpPr/>
            <p:nvPr/>
          </p:nvGrpSpPr>
          <p:grpSpPr>
            <a:xfrm>
              <a:off x="3202593" y="3655678"/>
              <a:ext cx="6244017" cy="830997"/>
              <a:chOff x="2920201" y="5546637"/>
              <a:chExt cx="6244017" cy="83099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409071" y="5722957"/>
                <a:ext cx="5373858" cy="190261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920201" y="5546637"/>
                <a:ext cx="62440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i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“                                    ”</a:t>
                </a:r>
                <a:endParaRPr lang="en-US" altLang="ko-KR" sz="4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425564" y="5549052"/>
                <a:ext cx="53408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이제부턴</a:t>
                </a:r>
                <a:r>
                  <a:rPr lang="en-US" altLang="ko-KR" sz="2800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, </a:t>
                </a:r>
                <a:r>
                  <a:rPr lang="ko-KR" altLang="en-US" sz="2800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12EB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기획공방</a:t>
                </a:r>
                <a:r>
                  <a:rPr lang="ko-KR" altLang="en-US" sz="2800" i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으로 </a:t>
                </a:r>
                <a:r>
                  <a:rPr lang="en-US" altLang="ko-KR" sz="2800" i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Upgrade </a:t>
                </a:r>
                <a:r>
                  <a:rPr lang="ko-KR" altLang="en-US" sz="2800" i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해</a:t>
                </a:r>
                <a:endParaRPr lang="en-US" altLang="ko-KR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endParaRPr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>
              <a:off x="3939946" y="3613104"/>
              <a:ext cx="1311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자유형 8"/>
            <p:cNvSpPr/>
            <p:nvPr/>
          </p:nvSpPr>
          <p:spPr>
            <a:xfrm>
              <a:off x="4229100" y="3133172"/>
              <a:ext cx="800100" cy="470647"/>
            </a:xfrm>
            <a:custGeom>
              <a:avLst/>
              <a:gdLst>
                <a:gd name="connsiteX0" fmla="*/ 1069041 w 1069041"/>
                <a:gd name="connsiteY0" fmla="*/ 470647 h 470647"/>
                <a:gd name="connsiteX1" fmla="*/ 860612 w 1069041"/>
                <a:gd name="connsiteY1" fmla="*/ 0 h 470647"/>
                <a:gd name="connsiteX2" fmla="*/ 0 w 1069041"/>
                <a:gd name="connsiteY2" fmla="*/ 0 h 47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041" h="470647">
                  <a:moveTo>
                    <a:pt x="1069041" y="470647"/>
                  </a:moveTo>
                  <a:lnTo>
                    <a:pt x="860612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164499" y="4210808"/>
              <a:ext cx="3900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 flipH="1" flipV="1">
              <a:off x="6879775" y="4221209"/>
              <a:ext cx="1069041" cy="587730"/>
            </a:xfrm>
            <a:custGeom>
              <a:avLst/>
              <a:gdLst>
                <a:gd name="connsiteX0" fmla="*/ 1069041 w 1069041"/>
                <a:gd name="connsiteY0" fmla="*/ 470647 h 470647"/>
                <a:gd name="connsiteX1" fmla="*/ 860612 w 1069041"/>
                <a:gd name="connsiteY1" fmla="*/ 0 h 470647"/>
                <a:gd name="connsiteX2" fmla="*/ 0 w 1069041"/>
                <a:gd name="connsiteY2" fmla="*/ 0 h 47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041" h="470647">
                  <a:moveTo>
                    <a:pt x="1069041" y="470647"/>
                  </a:moveTo>
                  <a:lnTo>
                    <a:pt x="860612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4918" y="2977670"/>
              <a:ext cx="35017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대충해도 되겠지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?’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라는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착각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은 금물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!</a:t>
              </a:r>
            </a:p>
            <a:p>
              <a:pPr algn="r"/>
              <a:r>
                <a:rPr lang="ko-KR" altLang="en-US" sz="14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니가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지금 하는 과제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..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별로야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42155" y="4785763"/>
              <a:ext cx="27903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하지만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</a:t>
              </a:r>
              <a:r>
                <a:rPr lang="ko-KR" altLang="en-US" sz="14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니가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원하는 진짜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‘PPT’</a:t>
              </a:r>
            </a:p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기획공방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이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라면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가능해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!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16905" y="4416431"/>
              <a:ext cx="2459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기획공방의 필요성 </a:t>
              </a:r>
              <a:r>
                <a:rPr lang="ko-KR" altLang="en-US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전달</a:t>
              </a:r>
              <a:r>
                <a:rPr lang="en-US" altLang="ko-KR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38935" y="2570608"/>
              <a:ext cx="1857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타깃의 착각을 깨고</a:t>
              </a:r>
              <a:r>
                <a:rPr lang="en-US" altLang="ko-KR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139539" y="3070887"/>
              <a:ext cx="130477" cy="130477"/>
            </a:xfrm>
            <a:prstGeom prst="ellipse">
              <a:avLst/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96203" y="4732273"/>
              <a:ext cx="130477" cy="130477"/>
            </a:xfrm>
            <a:prstGeom prst="ellipse">
              <a:avLst/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5164499" y="3593418"/>
              <a:ext cx="87412" cy="6173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1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6458203" y="2210829"/>
            <a:ext cx="5134287" cy="4221692"/>
          </a:xfrm>
          <a:prstGeom prst="roundRect">
            <a:avLst>
              <a:gd name="adj" fmla="val 37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8270" y="2210829"/>
            <a:ext cx="5134287" cy="4221692"/>
          </a:xfrm>
          <a:prstGeom prst="roundRect">
            <a:avLst>
              <a:gd name="adj" fmla="val 37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13</a:t>
            </a:fld>
            <a:endParaRPr 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807327" y="2976594"/>
            <a:ext cx="2577346" cy="2577346"/>
            <a:chOff x="4615259" y="1116529"/>
            <a:chExt cx="2946400" cy="2946400"/>
          </a:xfrm>
        </p:grpSpPr>
        <p:sp>
          <p:nvSpPr>
            <p:cNvPr id="26" name="타원 25"/>
            <p:cNvSpPr/>
            <p:nvPr/>
          </p:nvSpPr>
          <p:spPr>
            <a:xfrm>
              <a:off x="4615259" y="1116529"/>
              <a:ext cx="2946400" cy="294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014839" y="1519581"/>
              <a:ext cx="2147240" cy="2478124"/>
              <a:chOff x="4836043" y="1498703"/>
              <a:chExt cx="2147240" cy="2478124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4836043" y="1498703"/>
                <a:ext cx="2147240" cy="2147240"/>
                <a:chOff x="862660" y="1660440"/>
                <a:chExt cx="2147240" cy="214724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862660" y="1660440"/>
                  <a:ext cx="2147240" cy="2147240"/>
                </a:xfrm>
                <a:prstGeom prst="ellipse">
                  <a:avLst/>
                </a:prstGeom>
                <a:solidFill>
                  <a:srgbClr val="012EB1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1292428" y="2090208"/>
                  <a:ext cx="1287704" cy="1287704"/>
                </a:xfrm>
                <a:prstGeom prst="ellipse">
                  <a:avLst/>
                </a:prstGeom>
                <a:solidFill>
                  <a:srgbClr val="012EB1">
                    <a:alpha val="2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1406889" y="2204669"/>
                  <a:ext cx="1058782" cy="1058782"/>
                </a:xfrm>
                <a:prstGeom prst="ellipse">
                  <a:avLst/>
                </a:prstGeom>
                <a:solidFill>
                  <a:srgbClr val="012E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297384" y="2441673"/>
                  <a:ext cx="1277794" cy="6685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i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210 콤퓨타세탁 B" panose="02020603020101020101" pitchFamily="18" charset="-127"/>
                      <a:ea typeface="210 콤퓨타세탁 B" panose="02020603020101020101" pitchFamily="18" charset="-127"/>
                    </a:rPr>
                    <a:t>CORE </a:t>
                  </a:r>
                  <a:endParaRPr lang="en-US" altLang="ko-KR" sz="1600" i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endParaRPr>
                </a:p>
                <a:p>
                  <a:pPr algn="ctr"/>
                  <a:r>
                    <a:rPr lang="en-US" altLang="ko-KR" sz="1600" i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210 콤퓨타세탁 B" panose="02020603020101020101" pitchFamily="18" charset="-127"/>
                      <a:ea typeface="210 콤퓨타세탁 B" panose="02020603020101020101" pitchFamily="18" charset="-127"/>
                    </a:rPr>
                    <a:t>TARGET 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" name="직사각형 16"/>
              <p:cNvSpPr/>
              <p:nvPr/>
            </p:nvSpPr>
            <p:spPr>
              <a:xfrm>
                <a:off x="5282627" y="3308317"/>
                <a:ext cx="1277794" cy="668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i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MASS</a:t>
                </a:r>
              </a:p>
              <a:p>
                <a:pPr algn="ctr"/>
                <a:r>
                  <a:rPr lang="en-US" altLang="ko-KR" sz="1600" i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TARGET </a:t>
                </a:r>
                <a:endParaRPr lang="ko-KR" altLang="en-US" sz="1600" dirty="0">
                  <a:solidFill>
                    <a:srgbClr val="282B2A"/>
                  </a:solidFill>
                </a:endParaRPr>
              </a:p>
            </p:txBody>
          </p:sp>
        </p:grpSp>
      </p:grpSp>
      <p:sp>
        <p:nvSpPr>
          <p:cNvPr id="37" name="모서리가 둥근 직사각형 36"/>
          <p:cNvSpPr/>
          <p:nvPr/>
        </p:nvSpPr>
        <p:spPr>
          <a:xfrm>
            <a:off x="7263499" y="2335316"/>
            <a:ext cx="3759052" cy="449124"/>
          </a:xfrm>
          <a:prstGeom prst="roundRect">
            <a:avLst/>
          </a:prstGeom>
          <a:solidFill>
            <a:srgbClr val="28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48822" y="1450189"/>
            <a:ext cx="3113083" cy="62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10942" y="1356499"/>
            <a:ext cx="7279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코어타깃과 매스타깃을 구분하여 다른 포인트로 메시지 전달</a:t>
            </a:r>
          </a:p>
          <a:p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→ 차별화되면서도 폭 넓은 브랜드 인지도 확보에 집중 </a:t>
            </a:r>
            <a:endParaRPr lang="ko-KR" altLang="en-US" sz="2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54961" y="3950532"/>
            <a:ext cx="33009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 브랜드와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차별화된 메시지를 통해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타깃과의 공감대를 형성하고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컨셉을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자연스럽게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전달해야 함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5095" y="2335316"/>
            <a:ext cx="3860637" cy="461665"/>
            <a:chOff x="922020" y="2335316"/>
            <a:chExt cx="3860637" cy="461665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922020" y="2341586"/>
              <a:ext cx="3860637" cy="449124"/>
            </a:xfrm>
            <a:prstGeom prst="roundRect">
              <a:avLst/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584940" y="2335316"/>
              <a:ext cx="25347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i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CORE TARGET </a:t>
              </a:r>
              <a:endParaRPr lang="ko-KR" altLang="en-US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825935" y="2322775"/>
            <a:ext cx="2634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MASS TARGET </a:t>
            </a:r>
            <a:endParaRPr lang="ko-KR" altLang="en-US" sz="24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105413" y="3339892"/>
            <a:ext cx="0" cy="509340"/>
          </a:xfrm>
          <a:prstGeom prst="straightConnector1">
            <a:avLst/>
          </a:prstGeom>
          <a:ln>
            <a:solidFill>
              <a:srgbClr val="282B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58672" y="3967716"/>
            <a:ext cx="276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다소 생소한 브랜드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’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긍정적인 이미지로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변화시키고 알려야 함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4123" y="545298"/>
            <a:ext cx="696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어떻게 전달할 것인가</a:t>
            </a:r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? </a:t>
            </a:r>
            <a:r>
              <a:rPr lang="en-US" altLang="ko-KR" sz="32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(HOW TO SAY)</a:t>
            </a:r>
            <a:endParaRPr lang="ko-KR" altLang="en-US" sz="32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9143025" y="3339892"/>
            <a:ext cx="0" cy="509340"/>
          </a:xfrm>
          <a:prstGeom prst="straightConnector1">
            <a:avLst/>
          </a:prstGeom>
          <a:ln>
            <a:solidFill>
              <a:srgbClr val="282B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105413" y="4977262"/>
            <a:ext cx="0" cy="509340"/>
          </a:xfrm>
          <a:prstGeom prst="straightConnector1">
            <a:avLst/>
          </a:prstGeom>
          <a:ln>
            <a:solidFill>
              <a:srgbClr val="282B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9143025" y="4977262"/>
            <a:ext cx="0" cy="509340"/>
          </a:xfrm>
          <a:prstGeom prst="straightConnector1">
            <a:avLst/>
          </a:prstGeom>
          <a:ln>
            <a:solidFill>
              <a:srgbClr val="282B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1579216" y="6015320"/>
            <a:ext cx="3052395" cy="11878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365193" y="5615303"/>
            <a:ext cx="3480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기획서 형태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전달 및 선호도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신뢰도 확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70668" y="6022168"/>
            <a:ext cx="2135630" cy="11193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02754" y="5615303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짧고 무난한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명 자체 인지도 강화 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45344" y="2871384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관심이 많은 대학생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사회초년생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438348" y="284540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남녀 전체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60974" y="1423876"/>
            <a:ext cx="1269311" cy="344068"/>
            <a:chOff x="877346" y="1354274"/>
            <a:chExt cx="1269311" cy="34406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877346" y="1354274"/>
              <a:ext cx="1269311" cy="34406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98692" y="1357031"/>
              <a:ext cx="12266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브랜드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런칭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시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3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123" y="541322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전략 </a:t>
            </a:r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1Page 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정리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6870" y="5935309"/>
            <a:ext cx="6816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 인지도 확보</a:t>
            </a:r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와 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PPT 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다운로드 </a:t>
            </a:r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유도</a:t>
            </a:r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를 통해 성공적인 브랜드 </a:t>
            </a:r>
            <a:r>
              <a:rPr lang="ko-KR" altLang="en-US" sz="20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런칭</a:t>
            </a:r>
            <a:endParaRPr lang="en-US" altLang="ko-KR" sz="2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800" y="2327353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HOW TO SAY</a:t>
            </a:r>
          </a:p>
          <a:p>
            <a:pPr algn="ctr"/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어떻게 얘기할건데</a:t>
            </a:r>
            <a:r>
              <a:rPr lang="en-US" altLang="ko-KR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?</a:t>
            </a:r>
            <a:endParaRPr lang="ko-KR" altLang="en-US" sz="2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27391" y="2158946"/>
            <a:ext cx="4800600" cy="359664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498841" y="3170276"/>
            <a:ext cx="4457700" cy="0"/>
          </a:xfrm>
          <a:prstGeom prst="line">
            <a:avLst/>
          </a:prstGeom>
          <a:ln>
            <a:solidFill>
              <a:srgbClr val="282B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8304" y="3304773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런칭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후로 단계를 나누어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“Two-Track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홍보 진행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4505796" y="3832039"/>
            <a:ext cx="3220901" cy="25385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058090" y="2164436"/>
            <a:ext cx="4800600" cy="3596640"/>
            <a:chOff x="1169850" y="2164436"/>
            <a:chExt cx="4800600" cy="3596640"/>
          </a:xfrm>
        </p:grpSpPr>
        <p:sp>
          <p:nvSpPr>
            <p:cNvPr id="7" name="TextBox 6"/>
            <p:cNvSpPr txBox="1"/>
            <p:nvPr/>
          </p:nvSpPr>
          <p:spPr>
            <a:xfrm>
              <a:off x="2277969" y="2312113"/>
              <a:ext cx="2584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WHAT TO SAY</a:t>
              </a:r>
            </a:p>
            <a:p>
              <a:pPr algn="ctr"/>
              <a:r>
                <a:rPr lang="ko-KR" altLang="en-US" sz="20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무슨 메시지를 전할 거야</a:t>
              </a:r>
              <a:r>
                <a:rPr lang="en-US" altLang="ko-KR" sz="20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?</a:t>
              </a:r>
              <a:endPara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2044" y="3395700"/>
              <a:ext cx="316144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  <a:r>
                <a: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PPT</a:t>
              </a:r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때문에 </a:t>
              </a:r>
              <a:r>
                <a:rPr lang="ko-KR" altLang="en-US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고생좀</a:t>
              </a:r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해본</a:t>
              </a:r>
              <a:r>
                <a: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 </a:t>
              </a:r>
              <a:r>
                <a: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</a:t>
              </a:r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중요성을 체감해본 </a:t>
              </a:r>
              <a:r>
                <a: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</a:t>
              </a:r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의 </a:t>
              </a:r>
              <a:endPara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상황과 속마음을 공감하고</a:t>
              </a:r>
              <a:endPara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endPara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endPara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endPara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r>
                <a:rPr lang="en-US" altLang="ko-KR" u="sng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u="sng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기획공방으로 </a:t>
              </a:r>
              <a:r>
                <a:rPr lang="en-US" altLang="ko-KR" u="sng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 </a:t>
              </a:r>
              <a:r>
                <a:rPr lang="ko-KR" altLang="en-US" u="sng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업그레이드</a:t>
              </a:r>
              <a:r>
                <a:rPr lang="en-US" altLang="ko-KR" u="sng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!”</a:t>
              </a:r>
              <a:r>
                <a:rPr lang="ko-KR" altLang="en-US" u="sng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u="sng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라는 </a:t>
              </a:r>
              <a:r>
                <a:rPr lang="ko-KR" altLang="en-US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메시지 전달 </a:t>
              </a:r>
              <a:endPara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341300" y="3155036"/>
              <a:ext cx="4457700" cy="0"/>
            </a:xfrm>
            <a:prstGeom prst="line">
              <a:avLst/>
            </a:prstGeom>
            <a:ln>
              <a:solidFill>
                <a:srgbClr val="282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1169850" y="2164436"/>
              <a:ext cx="4800600" cy="3596640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3277642" y="4485768"/>
              <a:ext cx="630247" cy="4537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900435" y="4012694"/>
            <a:ext cx="2078966" cy="1571963"/>
            <a:chOff x="8877575" y="3997454"/>
            <a:chExt cx="2078966" cy="157196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8904140" y="4086688"/>
              <a:ext cx="2017859" cy="1482729"/>
            </a:xfrm>
            <a:prstGeom prst="roundRect">
              <a:avLst>
                <a:gd name="adj" fmla="val 7133"/>
              </a:avLst>
            </a:prstGeom>
            <a:noFill/>
            <a:ln w="6350"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8877575" y="3997454"/>
              <a:ext cx="2078966" cy="369332"/>
              <a:chOff x="8989335" y="4155045"/>
              <a:chExt cx="1934696" cy="369332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8989335" y="4178128"/>
                <a:ext cx="1934696" cy="323166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467981" y="4155045"/>
                <a:ext cx="977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-Track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173214" y="4557554"/>
              <a:ext cx="15023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 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다운로드유도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068259" y="5131420"/>
              <a:ext cx="17475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PPT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중요성 강조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+ </a:t>
              </a:r>
              <a:r>
                <a:rPr lang="ko-KR" altLang="en-US" sz="14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바이럴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10378" y="4012694"/>
            <a:ext cx="2078966" cy="1597465"/>
            <a:chOff x="6594198" y="3997454"/>
            <a:chExt cx="2078966" cy="1597465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597858" y="4112190"/>
              <a:ext cx="2058462" cy="1482729"/>
            </a:xfrm>
            <a:prstGeom prst="roundRect">
              <a:avLst>
                <a:gd name="adj" fmla="val 7133"/>
              </a:avLst>
            </a:prstGeom>
            <a:noFill/>
            <a:ln w="6350"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81745" y="4435356"/>
              <a:ext cx="18678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차별화되면서도 폭 넓은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브랜드 인지도 확보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594198" y="3997454"/>
              <a:ext cx="2078966" cy="369332"/>
              <a:chOff x="8989335" y="4155045"/>
              <a:chExt cx="1934696" cy="369332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8989335" y="4178128"/>
                <a:ext cx="1934696" cy="323166"/>
              </a:xfrm>
              <a:prstGeom prst="roundRect">
                <a:avLst>
                  <a:gd name="adj" fmla="val 0"/>
                </a:avLst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467981" y="4155045"/>
                <a:ext cx="977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1-Track</a:t>
                </a:r>
                <a:endPara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6814795" y="5131421"/>
              <a:ext cx="1601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기획서 형태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+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과제형태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73992" y="1433073"/>
            <a:ext cx="6244017" cy="830997"/>
            <a:chOff x="2973992" y="5546637"/>
            <a:chExt cx="6244017" cy="83099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409071" y="5689337"/>
              <a:ext cx="5373858" cy="36576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973992" y="5546637"/>
              <a:ext cx="62440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8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“                                     ”</a:t>
              </a:r>
              <a:endParaRPr lang="en-US" altLang="ko-KR" sz="4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21233" y="5549052"/>
              <a:ext cx="53495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이제부턴</a:t>
              </a:r>
              <a:r>
                <a:rPr lang="en-US" altLang="ko-KR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, </a:t>
              </a:r>
              <a:r>
                <a:rPr lang="ko-KR" altLang="en-US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기획공방</a:t>
              </a:r>
              <a:r>
                <a:rPr lang="ko-KR" altLang="en-US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으로 </a:t>
              </a:r>
              <a:r>
                <a:rPr lang="en-US" altLang="ko-KR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Upgrade </a:t>
              </a:r>
              <a:r>
                <a:rPr lang="ko-KR" altLang="en-US" sz="2800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해</a:t>
              </a:r>
              <a:endPara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59" name="덧셈 기호 58"/>
          <p:cNvSpPr/>
          <p:nvPr/>
        </p:nvSpPr>
        <p:spPr>
          <a:xfrm>
            <a:off x="8592222" y="4717215"/>
            <a:ext cx="334124" cy="334124"/>
          </a:xfrm>
          <a:prstGeom prst="mathPlus">
            <a:avLst>
              <a:gd name="adj1" fmla="val 1372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28909" y="1514680"/>
            <a:ext cx="177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 인지도 강화</a:t>
            </a:r>
            <a:endParaRPr lang="en-US" altLang="ko-KR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5311" y="1905904"/>
            <a:ext cx="505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런칭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시점인 만큼 브랜드 인지도 강화에 집중하여 홍보 진행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0254" y="2379172"/>
            <a:ext cx="1521123" cy="3916197"/>
          </a:xfrm>
          <a:prstGeom prst="roundRect">
            <a:avLst>
              <a:gd name="adj" fmla="val 6917"/>
            </a:avLst>
          </a:prstGeom>
          <a:solidFill>
            <a:srgbClr val="28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23542" y="2476826"/>
            <a:ext cx="56297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ko-KR" altLang="en-US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기간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965" y="4174599"/>
            <a:ext cx="75212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ko-KR" altLang="en-US" spc="-15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홍보안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23542" y="5230530"/>
            <a:ext cx="56297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ko-KR" altLang="en-US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예산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4726" y="5840391"/>
            <a:ext cx="58060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ko-KR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KPI</a:t>
            </a:r>
            <a:endParaRPr lang="en-US" altLang="ko-KR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42800" y="4174894"/>
            <a:ext cx="368743" cy="368743"/>
            <a:chOff x="674553" y="4053248"/>
            <a:chExt cx="461769" cy="46176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74553" y="4053248"/>
              <a:ext cx="461769" cy="4617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583" y="4138467"/>
              <a:ext cx="403707" cy="31489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877542" y="4200845"/>
              <a:ext cx="37270" cy="138142"/>
            </a:xfrm>
            <a:prstGeom prst="rect">
              <a:avLst/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2234241" y="2375536"/>
            <a:ext cx="9236293" cy="563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6271138" y="2488226"/>
            <a:ext cx="1162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~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3542" y="3119003"/>
            <a:ext cx="56297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ko-KR" altLang="en-US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목표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42800" y="3115439"/>
            <a:ext cx="368743" cy="368743"/>
            <a:chOff x="674553" y="3057544"/>
            <a:chExt cx="461769" cy="46176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674553" y="3057544"/>
              <a:ext cx="461769" cy="4617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728087" y="3106989"/>
              <a:ext cx="370722" cy="370722"/>
              <a:chOff x="4506017" y="1799354"/>
              <a:chExt cx="502228" cy="502228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6017" y="1799354"/>
                <a:ext cx="502228" cy="502228"/>
              </a:xfrm>
              <a:prstGeom prst="rect">
                <a:avLst/>
              </a:prstGeom>
            </p:spPr>
          </p:pic>
          <p:sp>
            <p:nvSpPr>
              <p:cNvPr id="25" name="타원 24"/>
              <p:cNvSpPr/>
              <p:nvPr/>
            </p:nvSpPr>
            <p:spPr>
              <a:xfrm>
                <a:off x="4665000" y="2040250"/>
                <a:ext cx="98904" cy="98904"/>
              </a:xfrm>
              <a:prstGeom prst="ellipse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234241" y="2999759"/>
            <a:ext cx="9236293" cy="563934"/>
            <a:chOff x="2234241" y="2999759"/>
            <a:chExt cx="9236293" cy="56393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234241" y="2999759"/>
              <a:ext cx="9236293" cy="563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77227" y="3112449"/>
              <a:ext cx="23503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브랜드 이름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브랜드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컨셉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각인 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42800" y="5230825"/>
            <a:ext cx="368743" cy="368743"/>
            <a:chOff x="674553" y="5186483"/>
            <a:chExt cx="461769" cy="46176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74553" y="5186483"/>
              <a:ext cx="461769" cy="4617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34486" y="5268831"/>
              <a:ext cx="372383" cy="342793"/>
              <a:chOff x="6326317" y="1831056"/>
              <a:chExt cx="514429" cy="473552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6317" y="1831056"/>
                <a:ext cx="514429" cy="473552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9985" y="2076799"/>
                <a:ext cx="205528" cy="131309"/>
              </a:xfrm>
              <a:prstGeom prst="rect">
                <a:avLst/>
              </a:prstGeom>
            </p:spPr>
          </p:pic>
        </p:grpSp>
      </p:grpSp>
      <p:grpSp>
        <p:nvGrpSpPr>
          <p:cNvPr id="34" name="그룹 33"/>
          <p:cNvGrpSpPr/>
          <p:nvPr/>
        </p:nvGrpSpPr>
        <p:grpSpPr>
          <a:xfrm>
            <a:off x="742800" y="5840686"/>
            <a:ext cx="368743" cy="368743"/>
            <a:chOff x="674553" y="5796344"/>
            <a:chExt cx="461769" cy="461769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674553" y="5796344"/>
              <a:ext cx="461769" cy="4617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25828" y="5849965"/>
              <a:ext cx="359220" cy="354526"/>
              <a:chOff x="6690165" y="1790700"/>
              <a:chExt cx="412405" cy="407016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0165" y="1800039"/>
                <a:ext cx="412405" cy="397677"/>
              </a:xfrm>
              <a:prstGeom prst="rect">
                <a:avLst/>
              </a:prstGeom>
            </p:spPr>
          </p:pic>
          <p:sp>
            <p:nvSpPr>
              <p:cNvPr id="38" name="자유형 37"/>
              <p:cNvSpPr/>
              <p:nvPr/>
            </p:nvSpPr>
            <p:spPr>
              <a:xfrm>
                <a:off x="6746240" y="1790700"/>
                <a:ext cx="344170" cy="129540"/>
              </a:xfrm>
              <a:custGeom>
                <a:avLst/>
                <a:gdLst>
                  <a:gd name="connsiteX0" fmla="*/ 0 w 292100"/>
                  <a:gd name="connsiteY0" fmla="*/ 88900 h 88900"/>
                  <a:gd name="connsiteX1" fmla="*/ 114300 w 292100"/>
                  <a:gd name="connsiteY1" fmla="*/ 17780 h 88900"/>
                  <a:gd name="connsiteX2" fmla="*/ 177800 w 292100"/>
                  <a:gd name="connsiteY2" fmla="*/ 88900 h 88900"/>
                  <a:gd name="connsiteX3" fmla="*/ 292100 w 292100"/>
                  <a:gd name="connsiteY3" fmla="*/ 0 h 88900"/>
                  <a:gd name="connsiteX0" fmla="*/ 0 w 332740"/>
                  <a:gd name="connsiteY0" fmla="*/ 116840 h 116840"/>
                  <a:gd name="connsiteX1" fmla="*/ 114300 w 332740"/>
                  <a:gd name="connsiteY1" fmla="*/ 45720 h 116840"/>
                  <a:gd name="connsiteX2" fmla="*/ 177800 w 332740"/>
                  <a:gd name="connsiteY2" fmla="*/ 116840 h 116840"/>
                  <a:gd name="connsiteX3" fmla="*/ 332740 w 332740"/>
                  <a:gd name="connsiteY3" fmla="*/ 0 h 11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740" h="116840">
                    <a:moveTo>
                      <a:pt x="0" y="116840"/>
                    </a:moveTo>
                    <a:lnTo>
                      <a:pt x="114300" y="45720"/>
                    </a:lnTo>
                    <a:lnTo>
                      <a:pt x="177800" y="116840"/>
                    </a:lnTo>
                    <a:lnTo>
                      <a:pt x="332740" y="0"/>
                    </a:lnTo>
                  </a:path>
                </a:pathLst>
              </a:custGeom>
              <a:noFill/>
              <a:ln w="31750">
                <a:solidFill>
                  <a:srgbClr val="012EB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734420" y="2487539"/>
            <a:ext cx="385502" cy="385502"/>
            <a:chOff x="1934372" y="2481288"/>
            <a:chExt cx="519329" cy="51932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934372" y="2481288"/>
              <a:ext cx="519329" cy="519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988157" y="2570361"/>
              <a:ext cx="410406" cy="341182"/>
              <a:chOff x="5953483" y="1767440"/>
              <a:chExt cx="505157" cy="419950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3483" y="1767440"/>
                <a:ext cx="505157" cy="419950"/>
              </a:xfrm>
              <a:prstGeom prst="rect">
                <a:avLst/>
              </a:prstGeom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6009640" y="1924880"/>
                <a:ext cx="91492" cy="94722"/>
              </a:xfrm>
              <a:prstGeom prst="rect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2224620" y="5110918"/>
            <a:ext cx="9236293" cy="563934"/>
            <a:chOff x="2234241" y="2999759"/>
            <a:chExt cx="9236293" cy="56393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34241" y="2999759"/>
              <a:ext cx="9236293" cy="563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02705" y="3112449"/>
              <a:ext cx="58993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4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천만원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(PPT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제작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2,000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만원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/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네이버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광고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,000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만원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/ 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파워페이지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1,000</a:t>
              </a:r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만원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) 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228441" y="5731435"/>
            <a:ext cx="9236293" cy="563934"/>
            <a:chOff x="2234241" y="2999759"/>
            <a:chExt cx="9236293" cy="563934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34241" y="2999759"/>
              <a:ext cx="9236293" cy="563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033620" y="3112449"/>
              <a:ext cx="3637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조회수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만 이상 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/ 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다운로드 및 스크랩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5,000 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달성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234240" y="3728481"/>
            <a:ext cx="2972844" cy="131741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12700">
            <a:solidFill>
              <a:srgbClr val="012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56047" y="4557934"/>
            <a:ext cx="2729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이름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컨셉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각인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515243" y="4406103"/>
            <a:ext cx="24108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334177" y="399913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A </a:t>
            </a:r>
            <a:r>
              <a:rPr lang="ko-KR" altLang="en-US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전략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23587" y="3725142"/>
            <a:ext cx="3009872" cy="1317410"/>
          </a:xfrm>
          <a:prstGeom prst="roundRect">
            <a:avLst>
              <a:gd name="adj" fmla="val 4908"/>
            </a:avLst>
          </a:prstGeom>
          <a:noFill/>
          <a:ln w="12700">
            <a:solidFill>
              <a:srgbClr val="012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723105" y="4402764"/>
            <a:ext cx="24108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70757" y="4557934"/>
            <a:ext cx="1715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이름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컨셉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각인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550854" y="3995794"/>
            <a:ext cx="7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 </a:t>
            </a:r>
            <a:r>
              <a:rPr lang="ko-KR" altLang="en-US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전략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27420" y="3725142"/>
            <a:ext cx="2972844" cy="1317410"/>
          </a:xfrm>
          <a:prstGeom prst="roundRect">
            <a:avLst>
              <a:gd name="adj" fmla="val 4908"/>
            </a:avLst>
          </a:prstGeom>
          <a:noFill/>
          <a:ln w="12700">
            <a:solidFill>
              <a:srgbClr val="012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608423" y="4402764"/>
            <a:ext cx="24108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257657" y="4557934"/>
            <a:ext cx="3156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이름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컨셉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각인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37777" y="3995794"/>
            <a:ext cx="75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B </a:t>
            </a:r>
            <a:r>
              <a:rPr lang="ko-KR" altLang="en-US" spc="-15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전략</a:t>
            </a:r>
            <a:endParaRPr lang="en-US" altLang="ko-KR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272118" y="1876906"/>
            <a:ext cx="52048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634182" y="1488743"/>
            <a:ext cx="821059" cy="771099"/>
            <a:chOff x="2843965" y="1225027"/>
            <a:chExt cx="821059" cy="771099"/>
          </a:xfrm>
        </p:grpSpPr>
        <p:sp>
          <p:nvSpPr>
            <p:cNvPr id="68" name="타원 67"/>
            <p:cNvSpPr/>
            <p:nvPr/>
          </p:nvSpPr>
          <p:spPr>
            <a:xfrm>
              <a:off x="2868945" y="1225027"/>
              <a:ext cx="771099" cy="771099"/>
            </a:xfrm>
            <a:prstGeom prst="ellipse">
              <a:avLst/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843965" y="1453189"/>
              <a:ext cx="8210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1-Track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32492" y="3602676"/>
            <a:ext cx="1420548" cy="261610"/>
            <a:chOff x="7701130" y="1673780"/>
            <a:chExt cx="1420548" cy="26161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7701130" y="1690934"/>
              <a:ext cx="1420548" cy="209372"/>
            </a:xfrm>
            <a:prstGeom prst="roundRect">
              <a:avLst>
                <a:gd name="adj" fmla="val 50000"/>
              </a:avLst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37368" y="1673780"/>
              <a:ext cx="11480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브랜드 인지 전략</a:t>
              </a:r>
              <a:endParaRPr lang="ko-KR" altLang="en-US" sz="1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06001" y="547516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1. 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 </a:t>
            </a:r>
            <a:r>
              <a:rPr lang="ko-KR" altLang="en-US" sz="32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런칭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전략 개요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509760" y="706633"/>
            <a:ext cx="2184400" cy="451607"/>
            <a:chOff x="9509760" y="706633"/>
            <a:chExt cx="2184400" cy="451607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9509760" y="706633"/>
              <a:ext cx="2184400" cy="451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655556" y="737855"/>
              <a:ext cx="1899218" cy="348523"/>
              <a:chOff x="8358855" y="647982"/>
              <a:chExt cx="2430536" cy="446025"/>
            </a:xfrm>
          </p:grpSpPr>
          <p:grpSp>
            <p:nvGrpSpPr>
              <p:cNvPr id="111" name="그룹 110"/>
              <p:cNvGrpSpPr/>
              <p:nvPr/>
            </p:nvGrpSpPr>
            <p:grpSpPr>
              <a:xfrm flipV="1">
                <a:off x="8544177" y="948267"/>
                <a:ext cx="2089961" cy="145740"/>
                <a:chOff x="7698519" y="956502"/>
                <a:chExt cx="2507201" cy="174835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7730216" y="997226"/>
                  <a:ext cx="611145" cy="93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2E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8341360" y="997226"/>
                  <a:ext cx="1864360" cy="93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7698519" y="956502"/>
                  <a:ext cx="174834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12E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8341696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8904759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9467822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10030885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8358855" y="647982"/>
                <a:ext cx="503016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런칭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06419" y="647982"/>
                <a:ext cx="441474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1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365230" y="647982"/>
                <a:ext cx="461988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844264" y="647982"/>
                <a:ext cx="466090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327403" y="647982"/>
                <a:ext cx="461988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4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pic>
            <p:nvPicPr>
              <p:cNvPr id="117" name="Picture 2" descr="체크 이미지에 대한 이미지 검색결과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385" y="808847"/>
                <a:ext cx="243500" cy="24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그룹 78"/>
          <p:cNvGrpSpPr/>
          <p:nvPr/>
        </p:nvGrpSpPr>
        <p:grpSpPr>
          <a:xfrm>
            <a:off x="628474" y="2992139"/>
            <a:ext cx="1504496" cy="2718264"/>
            <a:chOff x="754391" y="2992139"/>
            <a:chExt cx="1238294" cy="2718264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754391" y="2992139"/>
              <a:ext cx="12382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54391" y="3627450"/>
              <a:ext cx="12382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54391" y="5106479"/>
              <a:ext cx="12382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4391" y="5710403"/>
              <a:ext cx="12382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10426570" y="5398248"/>
            <a:ext cx="9428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</a:t>
            </a:r>
            <a:r>
              <a:rPr lang="ko-KR" altLang="en-US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수수료 </a:t>
            </a:r>
            <a:r>
              <a:rPr lang="ko-KR" altLang="en-US" sz="105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미포함가</a:t>
            </a:r>
            <a:endParaRPr lang="en-US" altLang="ko-KR" sz="105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683764" y="2842236"/>
            <a:ext cx="5345683" cy="3429000"/>
          </a:xfrm>
          <a:prstGeom prst="roundRect">
            <a:avLst>
              <a:gd name="adj" fmla="val 7778"/>
            </a:avLst>
          </a:prstGeom>
          <a:noFill/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141720" y="2827020"/>
            <a:ext cx="5345683" cy="3429000"/>
          </a:xfrm>
          <a:prstGeom prst="roundRect">
            <a:avLst>
              <a:gd name="adj" fmla="val 7778"/>
            </a:avLst>
          </a:prstGeom>
          <a:noFill/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6547" y="4764928"/>
            <a:ext cx="4462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#1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무맥락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기획공방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행시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목표: 간결하게 자주 노출해 소비자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인식에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네임을 각인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어필 포인트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필요한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상황적인 이미지를 맥락 없는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콘텐츠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안에서 간접적 활용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6566" y="1729608"/>
            <a:ext cx="7934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 네임 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제품의 강점을 효과적으로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각인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시키기 위한 강력한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방!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9509760" y="706633"/>
            <a:ext cx="2184400" cy="451607"/>
            <a:chOff x="9509760" y="706633"/>
            <a:chExt cx="2184400" cy="45160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509760" y="706633"/>
              <a:ext cx="2184400" cy="451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9655556" y="737855"/>
              <a:ext cx="1899218" cy="348523"/>
              <a:chOff x="8358855" y="647982"/>
              <a:chExt cx="2430536" cy="446025"/>
            </a:xfrm>
          </p:grpSpPr>
          <p:grpSp>
            <p:nvGrpSpPr>
              <p:cNvPr id="20" name="그룹 19"/>
              <p:cNvGrpSpPr/>
              <p:nvPr/>
            </p:nvGrpSpPr>
            <p:grpSpPr>
              <a:xfrm flipV="1">
                <a:off x="8544177" y="948267"/>
                <a:ext cx="2089961" cy="145740"/>
                <a:chOff x="7698519" y="956502"/>
                <a:chExt cx="2507201" cy="174835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7730216" y="997226"/>
                  <a:ext cx="611145" cy="93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2E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8341360" y="997226"/>
                  <a:ext cx="1864360" cy="93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7698519" y="956502"/>
                  <a:ext cx="174834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12E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8341696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8904759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9467822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10030885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358855" y="647982"/>
                <a:ext cx="503016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런칭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06419" y="647982"/>
                <a:ext cx="441474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1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65230" y="647982"/>
                <a:ext cx="461988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844264" y="647982"/>
                <a:ext cx="466090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327403" y="647982"/>
                <a:ext cx="461988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4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pic>
            <p:nvPicPr>
              <p:cNvPr id="26" name="Picture 2" descr="체크 이미지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385" y="808847"/>
                <a:ext cx="243500" cy="24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6" name="TextBox 35"/>
          <p:cNvSpPr txBox="1"/>
          <p:nvPr/>
        </p:nvSpPr>
        <p:spPr>
          <a:xfrm>
            <a:off x="506001" y="547516"/>
            <a:ext cx="350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1-1. </a:t>
            </a:r>
            <a:r>
              <a:rPr lang="ko-KR" altLang="en-US" sz="32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광고기획안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개요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34825" y="2603111"/>
            <a:ext cx="3518991" cy="422005"/>
          </a:xfrm>
          <a:prstGeom prst="roundRect">
            <a:avLst>
              <a:gd name="adj" fmla="val 50000"/>
            </a:avLst>
          </a:prstGeom>
          <a:solidFill>
            <a:srgbClr val="012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①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기획공방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4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행시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55066" y="2603111"/>
            <a:ext cx="3518991" cy="422005"/>
          </a:xfrm>
          <a:prstGeom prst="roundRect">
            <a:avLst>
              <a:gd name="adj" fmla="val 50000"/>
            </a:avLst>
          </a:prstGeom>
          <a:solidFill>
            <a:srgbClr val="012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① 기획공방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4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행시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2726177" y="2242372"/>
            <a:ext cx="65151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81707" y="3234251"/>
            <a:ext cx="4871478" cy="1444247"/>
            <a:chOff x="881707" y="3234251"/>
            <a:chExt cx="4871478" cy="1444247"/>
          </a:xfrm>
        </p:grpSpPr>
        <p:grpSp>
          <p:nvGrpSpPr>
            <p:cNvPr id="7" name="그룹 6"/>
            <p:cNvGrpSpPr/>
            <p:nvPr/>
          </p:nvGrpSpPr>
          <p:grpSpPr>
            <a:xfrm>
              <a:off x="881707" y="3234251"/>
              <a:ext cx="4871478" cy="1444247"/>
              <a:chOff x="966547" y="3133552"/>
              <a:chExt cx="5399479" cy="133574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6547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344485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722423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100361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85595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</a:t>
              </a:r>
              <a:endParaRPr lang="ko-KR" altLang="en-US" sz="3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28788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획</a:t>
              </a:r>
              <a:endParaRPr lang="ko-KR" altLang="en-US" sz="3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91554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공</a:t>
              </a:r>
              <a:endParaRPr lang="ko-KR" altLang="en-US" sz="3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915174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방</a:t>
              </a:r>
              <a:endParaRPr lang="ko-KR" altLang="en-US" sz="32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49833" y="4018892"/>
              <a:ext cx="8451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기획서는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역시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82148" y="4018892"/>
              <a:ext cx="8451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획기적인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생각으로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51218" y="4018892"/>
              <a:ext cx="10102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공을들여야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한다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34410" y="4142002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방구</a:t>
              </a:r>
              <a:endParaRPr lang="ko-KR" altLang="en-US" sz="16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457524" y="4756958"/>
            <a:ext cx="4462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#1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무맥락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기획공방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사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행시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목표: 간결하게 자주 노출해 소비자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인식에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네임을 각인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어필 포인트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필요한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상황적인 이미지를 맥락 없는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콘텐츠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안에서 간접적 활용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372684" y="3226281"/>
            <a:ext cx="4871478" cy="1444247"/>
            <a:chOff x="881707" y="3234251"/>
            <a:chExt cx="4871478" cy="1444247"/>
          </a:xfrm>
        </p:grpSpPr>
        <p:grpSp>
          <p:nvGrpSpPr>
            <p:cNvPr id="60" name="그룹 59"/>
            <p:cNvGrpSpPr/>
            <p:nvPr/>
          </p:nvGrpSpPr>
          <p:grpSpPr>
            <a:xfrm>
              <a:off x="881707" y="3234251"/>
              <a:ext cx="4871478" cy="1444247"/>
              <a:chOff x="966547" y="3133552"/>
              <a:chExt cx="5399479" cy="1335741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66547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344485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722423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100361" y="3133552"/>
                <a:ext cx="1265665" cy="1335741"/>
              </a:xfrm>
              <a:prstGeom prst="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1185595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</a:t>
              </a:r>
              <a:endParaRPr lang="ko-KR" altLang="en-US" sz="32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28788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획</a:t>
              </a:r>
              <a:endParaRPr lang="ko-KR" altLang="en-US" sz="32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91554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공</a:t>
              </a:r>
              <a:endParaRPr lang="ko-KR" altLang="en-US" sz="3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915174" y="3376699"/>
              <a:ext cx="5341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방</a:t>
              </a:r>
              <a:endParaRPr lang="ko-KR" altLang="en-US" sz="3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49833" y="4018892"/>
              <a:ext cx="8451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기획서는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역시</a:t>
              </a:r>
              <a:endParaRPr lang="ko-KR" altLang="en-US" sz="16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82148" y="4018892"/>
              <a:ext cx="8451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획기적인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생각으로</a:t>
              </a:r>
              <a:endParaRPr lang="ko-KR" altLang="en-US" sz="16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451218" y="4018892"/>
              <a:ext cx="10102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공을들여야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한다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934410" y="4142002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방구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1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17</a:t>
            </a:fld>
            <a:endParaRPr 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509760" y="706633"/>
            <a:ext cx="2184400" cy="451607"/>
            <a:chOff x="9509760" y="706633"/>
            <a:chExt cx="2184400" cy="45160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509760" y="706633"/>
              <a:ext cx="2184400" cy="4516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9655556" y="737855"/>
              <a:ext cx="1899218" cy="348523"/>
              <a:chOff x="8358855" y="647982"/>
              <a:chExt cx="2430536" cy="446025"/>
            </a:xfrm>
          </p:grpSpPr>
          <p:grpSp>
            <p:nvGrpSpPr>
              <p:cNvPr id="7" name="그룹 6"/>
              <p:cNvGrpSpPr/>
              <p:nvPr/>
            </p:nvGrpSpPr>
            <p:grpSpPr>
              <a:xfrm flipV="1">
                <a:off x="8544177" y="948267"/>
                <a:ext cx="2089961" cy="145740"/>
                <a:chOff x="7698519" y="956502"/>
                <a:chExt cx="2507201" cy="174835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7730216" y="997226"/>
                  <a:ext cx="611145" cy="93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2E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8341360" y="997226"/>
                  <a:ext cx="1864360" cy="93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7698519" y="956502"/>
                  <a:ext cx="174834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12EB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8341696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8904759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9467822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0030885" y="956502"/>
                  <a:ext cx="174835" cy="17483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8358855" y="647982"/>
                <a:ext cx="503016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런칭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06419" y="647982"/>
                <a:ext cx="441474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1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365230" y="647982"/>
                <a:ext cx="461988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2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844264" y="647982"/>
                <a:ext cx="466090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3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327403" y="647982"/>
                <a:ext cx="461988" cy="295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4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차</a:t>
                </a:r>
                <a:endPara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pic>
            <p:nvPicPr>
              <p:cNvPr id="13" name="Picture 2" descr="체크 이미지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385" y="808847"/>
                <a:ext cx="243500" cy="24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1" name="TextBox 20"/>
          <p:cNvSpPr txBox="1"/>
          <p:nvPr/>
        </p:nvSpPr>
        <p:spPr>
          <a:xfrm>
            <a:off x="524123" y="534696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1-2. 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미디어믹스 전략</a:t>
            </a:r>
            <a:endParaRPr lang="ko-KR" altLang="en-US" sz="24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7545" y="2114537"/>
            <a:ext cx="5475711" cy="4248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016440" y="1414009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대표적인 영상 광고 채널을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활용하여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이슈화 및 인지도 강화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131207" y="2058783"/>
            <a:ext cx="5375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219325" y="2247521"/>
            <a:ext cx="715918" cy="261610"/>
            <a:chOff x="6249074" y="4353058"/>
            <a:chExt cx="2143086" cy="35587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249074" y="4398259"/>
              <a:ext cx="2143086" cy="265475"/>
            </a:xfrm>
            <a:prstGeom prst="roundRect">
              <a:avLst>
                <a:gd name="adj" fmla="val 50000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286053" y="4353058"/>
              <a:ext cx="2069138" cy="3558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05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기획의도</a:t>
              </a:r>
              <a:endParaRPr lang="en-US" altLang="ko-KR" sz="10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064532" y="2251394"/>
            <a:ext cx="4390793" cy="309337"/>
          </a:xfrm>
          <a:prstGeom prst="roundRect">
            <a:avLst>
              <a:gd name="adj" fmla="val 4902"/>
            </a:avLst>
          </a:prstGeom>
          <a:solidFill>
            <a:schemeClr val="bg1">
              <a:alpha val="72000"/>
            </a:schemeClr>
          </a:solidFill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7064533" y="2271024"/>
            <a:ext cx="2993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u="sng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런칭</a:t>
            </a:r>
            <a:r>
              <a:rPr lang="ko-KR" altLang="en-US" sz="1100" u="sng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시점에 맞춰 순차적으로 영상캠페인 메인 타깃에 확산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219325" y="2651225"/>
            <a:ext cx="715918" cy="261610"/>
            <a:chOff x="6249074" y="4353058"/>
            <a:chExt cx="2143086" cy="355877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249074" y="4398259"/>
              <a:ext cx="2143086" cy="265475"/>
            </a:xfrm>
            <a:prstGeom prst="roundRect">
              <a:avLst>
                <a:gd name="adj" fmla="val 50000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86056" y="4353058"/>
              <a:ext cx="2069138" cy="3558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05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광고전략</a:t>
              </a:r>
              <a:endParaRPr lang="en-US" altLang="ko-KR" sz="10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7064532" y="2655098"/>
            <a:ext cx="4390793" cy="640807"/>
          </a:xfrm>
          <a:prstGeom prst="roundRect">
            <a:avLst>
              <a:gd name="adj" fmla="val 4902"/>
            </a:avLst>
          </a:prstGeom>
          <a:solidFill>
            <a:schemeClr val="bg1">
              <a:alpha val="72000"/>
            </a:schemeClr>
          </a:solidFill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7064533" y="2688274"/>
            <a:ext cx="33153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대표적인 영상 광고 채널인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유튜브</a:t>
            </a:r>
            <a:r>
              <a:rPr lang="en-US" altLang="ko-KR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TV</a:t>
            </a:r>
            <a:r>
              <a:rPr lang="ko-KR" altLang="en-US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브랜드 계정 개설</a:t>
            </a:r>
            <a:endParaRPr lang="en-US" altLang="ko-KR" sz="11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유튜브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:6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범퍼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애드와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트루뷰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인스트림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광고 병행</a:t>
            </a:r>
            <a:endParaRPr lang="en-US" altLang="ko-KR" sz="11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en-US" altLang="ko-KR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TV : 5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이후 </a:t>
            </a:r>
            <a:r>
              <a:rPr lang="en-US" altLang="ko-KR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SKIP 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가능한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프리롤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광고 단독 진행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219325" y="3365476"/>
            <a:ext cx="715918" cy="261610"/>
            <a:chOff x="6249074" y="4353058"/>
            <a:chExt cx="2143086" cy="35587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6249074" y="4398259"/>
              <a:ext cx="2143086" cy="265475"/>
            </a:xfrm>
            <a:prstGeom prst="roundRect">
              <a:avLst>
                <a:gd name="adj" fmla="val 50000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86065" y="4353058"/>
              <a:ext cx="2069138" cy="3558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05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기대효과</a:t>
              </a:r>
              <a:endParaRPr lang="en-US" altLang="ko-KR" sz="10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7072340" y="3379039"/>
            <a:ext cx="4390793" cy="668461"/>
          </a:xfrm>
          <a:prstGeom prst="roundRect">
            <a:avLst>
              <a:gd name="adj" fmla="val 4902"/>
            </a:avLst>
          </a:prstGeom>
          <a:solidFill>
            <a:schemeClr val="bg1">
              <a:alpha val="72000"/>
            </a:schemeClr>
          </a:solidFill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7059994" y="3413187"/>
            <a:ext cx="31373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 대학생 및 사회초년생으로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타깃팅해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메인 타깃 집중 공략 </a:t>
            </a:r>
            <a:endParaRPr lang="en-US" altLang="ko-KR" sz="11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SKIP</a:t>
            </a:r>
            <a:r>
              <a:rPr lang="ko-KR" altLang="en-US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 불가능한 범퍼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애드로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 네임 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각인</a:t>
            </a:r>
            <a:endParaRPr lang="en-US" altLang="ko-KR" sz="11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공식 페이지인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블로그로</a:t>
            </a:r>
            <a:r>
              <a:rPr lang="ko-KR" altLang="en-US" sz="11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랜딩 유도  </a:t>
            </a: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213049" y="4095357"/>
            <a:ext cx="1025172" cy="261610"/>
            <a:chOff x="6249074" y="4353058"/>
            <a:chExt cx="1197454" cy="35587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249074" y="4409366"/>
              <a:ext cx="1191837" cy="233139"/>
            </a:xfrm>
            <a:prstGeom prst="roundRect">
              <a:avLst>
                <a:gd name="adj" fmla="val 50000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53441" y="4353058"/>
              <a:ext cx="1193087" cy="3558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05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광고 효율 예상</a:t>
              </a:r>
              <a:endParaRPr lang="en-US" altLang="ko-KR" sz="10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70325"/>
              </p:ext>
            </p:extLst>
          </p:nvPr>
        </p:nvGraphicFramePr>
        <p:xfrm>
          <a:off x="6213048" y="4419600"/>
          <a:ext cx="5237736" cy="16052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7449"/>
                <a:gridCol w="901162"/>
                <a:gridCol w="547007"/>
                <a:gridCol w="587829"/>
                <a:gridCol w="318407"/>
                <a:gridCol w="440871"/>
                <a:gridCol w="538843"/>
                <a:gridCol w="482056"/>
                <a:gridCol w="482056"/>
                <a:gridCol w="482056"/>
              </a:tblGrid>
              <a:tr h="27946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매체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영상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광고 상품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타깃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기간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예산</a:t>
                      </a:r>
                      <a:r>
                        <a:rPr lang="en-US" altLang="ko-KR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노출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시청수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클릭수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 단가</a:t>
                      </a:r>
                      <a:endParaRPr lang="ko-KR" altLang="en-US" sz="900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5000"/>
                      </a:schemeClr>
                    </a:solidFill>
                  </a:tcPr>
                </a:tc>
              </a:tr>
              <a:tr h="220972">
                <a:tc row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-15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유튜브</a:t>
                      </a:r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2097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83813" marR="83813" marT="41906" marB="41906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2097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83813" marR="83813" marT="41906" marB="41906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20972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83813" marR="83813" marT="41906" marB="41906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209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-15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네이버</a:t>
                      </a:r>
                      <a:r>
                        <a:rPr lang="en-US" altLang="ko-KR" sz="900" kern="1200" spc="-15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TV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83813" marR="83813" marT="41906" marB="41906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220972"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pc="-15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합계</a:t>
                      </a:r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83813" marR="83813" marT="41906" marB="41906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spc="-15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spc="-15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577556" y="1562100"/>
            <a:ext cx="5376458" cy="4800949"/>
          </a:xfrm>
          <a:prstGeom prst="roundRect">
            <a:avLst>
              <a:gd name="adj" fmla="val 3859"/>
            </a:avLst>
          </a:prstGeom>
          <a:noFill/>
          <a:ln w="254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8" name="그룹 57"/>
          <p:cNvGrpSpPr/>
          <p:nvPr/>
        </p:nvGrpSpPr>
        <p:grpSpPr>
          <a:xfrm>
            <a:off x="564697" y="1453074"/>
            <a:ext cx="5404557" cy="390966"/>
            <a:chOff x="564535" y="6159725"/>
            <a:chExt cx="5404557" cy="286577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64535" y="6159725"/>
              <a:ext cx="5404557" cy="286577"/>
            </a:xfrm>
            <a:prstGeom prst="roundRect">
              <a:avLst>
                <a:gd name="adj" fmla="val 26321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04491" y="6178934"/>
              <a:ext cx="2324675" cy="2481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600" dirty="0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매체광고 실행전략 </a:t>
              </a:r>
              <a:r>
                <a:rPr lang="ko-KR" altLang="en-US" sz="1600" dirty="0" err="1" smtClean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예시안</a:t>
              </a:r>
              <a:endPara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86912" y="4310189"/>
            <a:ext cx="1983235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ko-KR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&lt;6</a:t>
            </a:r>
            <a:r>
              <a:rPr lang="ko-KR" altLang="en-US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초 </a:t>
            </a:r>
            <a:r>
              <a:rPr lang="ko-KR" altLang="en-US" sz="160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범퍼애드</a:t>
            </a:r>
            <a:r>
              <a:rPr lang="ko-KR" altLang="en-US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예시</a:t>
            </a:r>
            <a:r>
              <a:rPr lang="en-US" altLang="ko-KR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&gt;</a:t>
            </a:r>
            <a:endParaRPr lang="en-US" altLang="ko-KR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pic>
        <p:nvPicPr>
          <p:cNvPr id="53" name="Picture 2" descr="https://postfiles.pstatic.net/MjAxODAzMDdfMjYw/MDAxNTIwNDA5OTMxODg4.xqw3TsK4yc9pYgBLDhfFOTnkMrDuQR346ms0ETSwgIAg.7Eowg-1TBDcdoGA5QZtpGIlFL0CjsIJSrURAOcED8p0g.JPEG.admaster7/%EC%95%A0%EB%93%9C%EB%B2%94%ED%8D%BC04-2018_03_07.jpg?type=w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3" y="2650954"/>
            <a:ext cx="2419787" cy="13603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s://postfiles.pstatic.net/MjAxODAzMDdfMjAx/MDAxNTIwNDEwMzI0ODk1.vgawYwfulhjTO5RNwuDtVBC6PJTSLvhrHRD0qYJDNqsg.rscHS3j5B_SCnwbxtOEqTUq-pBiEF2t9g8HQ4fh18bYg.JPEG.admaster7/%EC%95%A0%EB%93%9C%EB%B2%94%ED%8D%BC02-2018_03_07.jpg?type=w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85" y="2650954"/>
            <a:ext cx="2419787" cy="13603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3838616" y="4310189"/>
            <a:ext cx="139333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ko-KR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&lt;</a:t>
            </a:r>
            <a:r>
              <a:rPr lang="ko-KR" altLang="en-US" sz="1600" dirty="0" err="1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프리롤</a:t>
            </a:r>
            <a:r>
              <a:rPr lang="ko-KR" altLang="en-US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광고</a:t>
            </a:r>
            <a:r>
              <a:rPr lang="en-US" altLang="ko-KR" sz="160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&gt;</a:t>
            </a:r>
            <a:endParaRPr lang="en-US" altLang="ko-KR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5034" y="4891397"/>
            <a:ext cx="2656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광고매체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유튜브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범퍼애드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송출시간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6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(6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초미만만 집행가능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과금방식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CPM(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노출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1000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회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으로 측정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특이사항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짧은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메시지 전달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영상에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적합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/>
            </a:r>
            <a:b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SKIP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불가능해 전체 상영 가능</a:t>
            </a:r>
            <a:endParaRPr lang="ko-KR" altLang="en-US" sz="2000" dirty="0"/>
          </a:p>
        </p:txBody>
      </p:sp>
      <p:sp>
        <p:nvSpPr>
          <p:cNvPr id="57" name="직사각형 56"/>
          <p:cNvSpPr/>
          <p:nvPr/>
        </p:nvSpPr>
        <p:spPr>
          <a:xfrm>
            <a:off x="3343785" y="4891397"/>
            <a:ext cx="2555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광고매체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유튜브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TV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송출시간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 후 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SKIP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안내 노출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과금방식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CPV(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조회수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으로 측정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▶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특이사항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초반에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후킹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포인트 주면 효과적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/>
            </a:r>
            <a:b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길이가 긴 영상도 전달 가능 </a:t>
            </a:r>
            <a:endParaRPr lang="ko-KR" altLang="en-US" sz="20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541817" y="4727832"/>
            <a:ext cx="63836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211865" y="4727832"/>
            <a:ext cx="63836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9342" y="2842858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E.O.D</a:t>
            </a:r>
            <a:endParaRPr lang="ko-KR" altLang="en-US" sz="48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70" y="5878383"/>
            <a:ext cx="1038860" cy="3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64733" y="3742285"/>
            <a:ext cx="2462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캠페인 제안서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76584" y="3592576"/>
            <a:ext cx="60388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3087" y="2284655"/>
            <a:ext cx="67858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기획공방이 얘기하는</a:t>
            </a:r>
            <a:endParaRPr lang="en-US" altLang="ko-KR" sz="2800" i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/>
            <a:r>
              <a:rPr lang="ko-KR" altLang="en-US" sz="48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성공적인 브랜드 </a:t>
            </a:r>
            <a:r>
              <a:rPr lang="ko-KR" altLang="en-US" sz="4800" i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런칭</a:t>
            </a:r>
            <a:r>
              <a:rPr lang="ko-KR" altLang="en-US" sz="48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기획</a:t>
            </a:r>
            <a:endParaRPr lang="ko-KR" altLang="en-US" sz="48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033196" y="1949177"/>
            <a:ext cx="7904706" cy="2849570"/>
            <a:chOff x="2033196" y="2182260"/>
            <a:chExt cx="7904706" cy="284957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482093" y="2377440"/>
              <a:ext cx="7227815" cy="2092959"/>
            </a:xfrm>
            <a:prstGeom prst="roundRect">
              <a:avLst>
                <a:gd name="adj" fmla="val 8895"/>
              </a:avLst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196" y="2182260"/>
              <a:ext cx="1085182" cy="8291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450" y="4196606"/>
              <a:ext cx="786452" cy="835224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70" y="5878383"/>
            <a:ext cx="1038860" cy="3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1000">
                <a:srgbClr val="282B2A">
                  <a:alpha val="91000"/>
                </a:srgbClr>
              </a:gs>
              <a:gs pos="100000">
                <a:srgbClr val="012EB1">
                  <a:alpha val="85000"/>
                </a:srgbClr>
              </a:gs>
              <a:gs pos="80000">
                <a:srgbClr val="012EB1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008783" y="1763864"/>
            <a:ext cx="7301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34953" y="764674"/>
            <a:ext cx="2525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 브랜드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캠페인 제안서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77356" y="1996330"/>
            <a:ext cx="2053768" cy="3987739"/>
            <a:chOff x="9277356" y="1996330"/>
            <a:chExt cx="2053768" cy="398773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9700548" y="2187188"/>
              <a:ext cx="1554376" cy="51372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9912146" y="3326983"/>
              <a:ext cx="1342778" cy="51372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791700" y="4280079"/>
              <a:ext cx="1463224" cy="51135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808844" y="5428762"/>
              <a:ext cx="1446079" cy="45719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77356" y="1996330"/>
              <a:ext cx="2053768" cy="3987739"/>
              <a:chOff x="9277356" y="1996330"/>
              <a:chExt cx="2053768" cy="398773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277356" y="1996330"/>
                <a:ext cx="20537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1. SITUATION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886498" y="2281842"/>
                <a:ext cx="1444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① </a:t>
                </a:r>
                <a:r>
                  <a:rPr lang="ko-KR" altLang="en-US" sz="12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브랜드의 </a:t>
                </a:r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탄생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② </a:t>
                </a:r>
                <a:r>
                  <a:rPr lang="ko-KR" altLang="en-US" sz="12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브랜드 시장 분석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③ 우리가 공략할 </a:t>
                </a:r>
                <a:r>
                  <a:rPr lang="ko-KR" altLang="en-US" sz="12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타깃은</a:t>
                </a:r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43556" y="3133602"/>
                <a:ext cx="1887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2. MESSAGE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301401" y="4087999"/>
                <a:ext cx="202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3</a:t>
                </a:r>
                <a:r>
                  <a:rPr lang="en-US" altLang="ko-KR" sz="1600" i="1" spc="3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. STRATEGY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168626" y="4350651"/>
                <a:ext cx="1162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① </a:t>
                </a:r>
                <a:r>
                  <a:rPr lang="ko-KR" altLang="en-US" sz="12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브랜드런칭</a:t>
                </a:r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전략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② 제품출시 전략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③ </a:t>
                </a:r>
                <a:r>
                  <a:rPr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KPI / </a:t>
                </a:r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예산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62315" y="5230743"/>
                <a:ext cx="19688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콤퓨타세탁 B" panose="02020603020101020101" pitchFamily="18" charset="-127"/>
                    <a:ea typeface="210 콤퓨타세탁 B" panose="02020603020101020101" pitchFamily="18" charset="-127"/>
                  </a:rPr>
                  <a:t>4. APPENDIX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912146" y="5493395"/>
                <a:ext cx="1418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① 추가홍보방안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② </a:t>
                </a:r>
                <a:r>
                  <a:rPr lang="ko-KR" altLang="en-US" sz="12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제안사</a:t>
                </a:r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ko-KR" altLang="en-US" sz="12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레퍼런스</a:t>
                </a:r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소개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10027920" y="2930266"/>
                <a:ext cx="1227004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9912146" y="3865539"/>
                <a:ext cx="1342778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0408920" y="4997194"/>
                <a:ext cx="846004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10027920" y="5984069"/>
                <a:ext cx="1227004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828789" y="3403874"/>
                <a:ext cx="1502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① 무엇을 말할 것인가</a:t>
                </a:r>
                <a:r>
                  <a:rPr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?</a:t>
                </a: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② 어떻게 전달할 것인가</a:t>
                </a:r>
                <a:r>
                  <a:rPr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?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229638" y="1030882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i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INDEX</a:t>
            </a:r>
            <a:endParaRPr lang="ko-KR" altLang="en-US" sz="4000" i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6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123" y="533290"/>
            <a:ext cx="508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PPT</a:t>
            </a:r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</a:t>
            </a:r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 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기획공방의 탄생</a:t>
            </a:r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75731" y="2769198"/>
            <a:ext cx="1968516" cy="142903"/>
          </a:xfrm>
          <a:prstGeom prst="roundRect">
            <a:avLst>
              <a:gd name="adj" fmla="val 50000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604280" y="2175836"/>
            <a:ext cx="5138938" cy="431735"/>
            <a:chOff x="3931092" y="2891822"/>
            <a:chExt cx="5138938" cy="431735"/>
          </a:xfrm>
        </p:grpSpPr>
        <p:sp>
          <p:nvSpPr>
            <p:cNvPr id="4" name="직사각형 3"/>
            <p:cNvSpPr/>
            <p:nvPr/>
          </p:nvSpPr>
          <p:spPr>
            <a:xfrm>
              <a:off x="7180161" y="2891822"/>
              <a:ext cx="18898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기획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기획서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블라블라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931092" y="3323557"/>
              <a:ext cx="48298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460161" y="2689004"/>
            <a:ext cx="4925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나도 모르게 기획에  빠져드는</a:t>
            </a:r>
            <a:r>
              <a:rPr lang="en-US" altLang="ko-KR" sz="16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6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뚝딱뚝딱 기획공방</a:t>
            </a:r>
            <a:endParaRPr lang="ko-KR" altLang="en-US" sz="16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평행 사변형 17"/>
          <p:cNvSpPr/>
          <p:nvPr/>
        </p:nvSpPr>
        <p:spPr>
          <a:xfrm>
            <a:off x="802547" y="3814988"/>
            <a:ext cx="5341700" cy="2178870"/>
          </a:xfrm>
          <a:prstGeom prst="parallelogram">
            <a:avLst>
              <a:gd name="adj" fmla="val 15767"/>
            </a:avLst>
          </a:prstGeom>
          <a:noFill/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평행 사변형 18"/>
          <p:cNvSpPr/>
          <p:nvPr/>
        </p:nvSpPr>
        <p:spPr>
          <a:xfrm>
            <a:off x="5910817" y="3791621"/>
            <a:ext cx="5341700" cy="2202237"/>
          </a:xfrm>
          <a:prstGeom prst="parallelogram">
            <a:avLst>
              <a:gd name="adj" fmla="val 14204"/>
            </a:avLst>
          </a:prstGeom>
          <a:noFill/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175731" y="3903668"/>
            <a:ext cx="331746" cy="20015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342065" y="3867863"/>
            <a:ext cx="291721" cy="2021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65553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만들고 싶은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0733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기획을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하고 싶은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3458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2030</a:t>
            </a:r>
          </a:p>
          <a:p>
            <a:pPr algn="ctr"/>
            <a:r>
              <a:rPr lang="ko-KR" altLang="en-US" sz="1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영타겟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7477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83375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37489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66817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89983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93169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67675" y="4269407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</a:t>
            </a:r>
            <a:endParaRPr lang="ko-KR" altLang="en-US" sz="2800" dirty="0">
              <a:solidFill>
                <a:srgbClr val="282B2A"/>
              </a:solidFill>
            </a:endParaRPr>
          </a:p>
        </p:txBody>
      </p:sp>
      <p:sp>
        <p:nvSpPr>
          <p:cNvPr id="45" name="평행 사변형 44"/>
          <p:cNvSpPr/>
          <p:nvPr/>
        </p:nvSpPr>
        <p:spPr>
          <a:xfrm>
            <a:off x="5917522" y="3791621"/>
            <a:ext cx="1681518" cy="2202237"/>
          </a:xfrm>
          <a:prstGeom prst="parallelogram">
            <a:avLst>
              <a:gd name="adj" fmla="val 19388"/>
            </a:avLst>
          </a:prstGeom>
          <a:noFill/>
          <a:ln w="25400">
            <a:solidFill>
              <a:srgbClr val="012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직사각형 45"/>
          <p:cNvSpPr/>
          <p:nvPr/>
        </p:nvSpPr>
        <p:spPr>
          <a:xfrm>
            <a:off x="5882701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</a:p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공모전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80684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</a:p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공모전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306684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</a:p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공모전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34910" y="4979781"/>
            <a:ext cx="1601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</a:p>
          <a:p>
            <a:pPr algn="ctr"/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공모전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07169" y="6020114"/>
            <a:ext cx="1018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 </a:t>
            </a:r>
            <a:r>
              <a:rPr lang="ko-KR" altLang="en-US" sz="1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라인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2EB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1153649" y="3452772"/>
            <a:ext cx="5079395" cy="346205"/>
          </a:xfrm>
          <a:prstGeom prst="parallelogram">
            <a:avLst>
              <a:gd name="adj" fmla="val 16667"/>
            </a:avLst>
          </a:prstGeom>
          <a:solidFill>
            <a:srgbClr val="012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직사각형 52"/>
          <p:cNvSpPr/>
          <p:nvPr/>
        </p:nvSpPr>
        <p:spPr>
          <a:xfrm>
            <a:off x="1560347" y="3465648"/>
            <a:ext cx="426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누구를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위한 브랜드 인가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평행 사변형 53"/>
          <p:cNvSpPr/>
          <p:nvPr/>
        </p:nvSpPr>
        <p:spPr>
          <a:xfrm>
            <a:off x="6267387" y="3422090"/>
            <a:ext cx="5050755" cy="346205"/>
          </a:xfrm>
          <a:prstGeom prst="parallelogram">
            <a:avLst>
              <a:gd name="adj" fmla="val 14584"/>
            </a:avLst>
          </a:prstGeom>
          <a:solidFill>
            <a:srgbClr val="28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5" name="직사각형 54"/>
          <p:cNvSpPr/>
          <p:nvPr/>
        </p:nvSpPr>
        <p:spPr>
          <a:xfrm>
            <a:off x="7476831" y="3434966"/>
            <a:ext cx="2631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제품라인은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8451497" y="3867863"/>
            <a:ext cx="291721" cy="2021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9645870" y="3867863"/>
            <a:ext cx="291721" cy="2021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2474162" y="3903668"/>
            <a:ext cx="331746" cy="20015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29331" y="1909979"/>
            <a:ext cx="31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PLANNING</a:t>
            </a:r>
            <a:endParaRPr lang="ko-KR" altLang="en-US" sz="4400" b="1" i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0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123" y="533290"/>
            <a:ext cx="600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우리가 그리는 브랜드 </a:t>
            </a:r>
            <a:r>
              <a:rPr lang="ko-KR" altLang="en-US" sz="32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런칭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시나리오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00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41377" y="1770903"/>
            <a:ext cx="25038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성공적인 브랜드로 </a:t>
            </a:r>
            <a:endParaRPr lang="en-US" altLang="ko-KR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ko-KR" altLang="en-US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나아가기 위한 첫 번째 </a:t>
            </a:r>
            <a:r>
              <a:rPr lang="ko-KR" altLang="en-US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단추</a:t>
            </a:r>
            <a:r>
              <a:rPr lang="en-US" altLang="ko-KR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</a:t>
            </a:r>
          </a:p>
          <a:p>
            <a:r>
              <a:rPr lang="ko-KR" altLang="en-US" sz="2000" i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런칭</a:t>
            </a:r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디지털 캠페인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38583" y="5051893"/>
            <a:ext cx="4562084" cy="1312029"/>
          </a:xfrm>
          <a:prstGeom prst="roundRect">
            <a:avLst>
              <a:gd name="adj" fmla="val 1124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57751" y="3437317"/>
            <a:ext cx="4562084" cy="1312029"/>
          </a:xfrm>
          <a:prstGeom prst="roundRect">
            <a:avLst>
              <a:gd name="adj" fmla="val 1124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98650" y="3826996"/>
            <a:ext cx="2119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1~4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 브랜드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성공적인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런칭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확장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98650" y="5428762"/>
            <a:ext cx="179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매출 증대를 통한 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스토어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638583" y="1820835"/>
            <a:ext cx="4562084" cy="1312029"/>
          </a:xfrm>
          <a:prstGeom prst="roundRect">
            <a:avLst>
              <a:gd name="adj" fmla="val 11246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98650" y="2155251"/>
            <a:ext cx="2979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초기 브랜드 이슈화를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통한 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인지도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증대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22651" y="2115194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1</a:t>
            </a:r>
            <a:endParaRPr lang="ko-KR" altLang="en-US" sz="3200" dirty="0">
              <a:solidFill>
                <a:srgbClr val="282B2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92996" y="3781502"/>
            <a:ext cx="428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2</a:t>
            </a:r>
            <a:endParaRPr lang="ko-KR" altLang="en-US" sz="3200" dirty="0">
              <a:solidFill>
                <a:srgbClr val="282B2A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92996" y="5403755"/>
            <a:ext cx="428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3</a:t>
            </a:r>
            <a:endParaRPr lang="ko-KR" altLang="en-US" sz="3200" dirty="0">
              <a:solidFill>
                <a:srgbClr val="282B2A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407228" y="1924408"/>
            <a:ext cx="1506379" cy="1130423"/>
            <a:chOff x="7001588" y="1962508"/>
            <a:chExt cx="1506379" cy="11304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1174" y="2615886"/>
              <a:ext cx="424622" cy="477045"/>
            </a:xfrm>
            <a:prstGeom prst="rect">
              <a:avLst/>
            </a:prstGeom>
          </p:spPr>
        </p:pic>
        <p:grpSp>
          <p:nvGrpSpPr>
            <p:cNvPr id="68" name="그룹 67"/>
            <p:cNvGrpSpPr/>
            <p:nvPr/>
          </p:nvGrpSpPr>
          <p:grpSpPr>
            <a:xfrm>
              <a:off x="7633186" y="1962508"/>
              <a:ext cx="874781" cy="794160"/>
              <a:chOff x="9504174" y="3388325"/>
              <a:chExt cx="874781" cy="794160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9581904" y="4004290"/>
                <a:ext cx="124958" cy="124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504174" y="3388325"/>
                <a:ext cx="874781" cy="6504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516388" y="4116969"/>
                <a:ext cx="65516" cy="65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7001588" y="236358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!!</a:t>
              </a:r>
              <a:endParaRPr lang="ko-KR" altLang="en-US" dirty="0"/>
            </a:p>
          </p:txBody>
        </p:sp>
      </p:grpSp>
      <p:sp>
        <p:nvSpPr>
          <p:cNvPr id="73" name="이등변 삼각형 72"/>
          <p:cNvSpPr/>
          <p:nvPr/>
        </p:nvSpPr>
        <p:spPr>
          <a:xfrm flipV="1">
            <a:off x="5837142" y="3202252"/>
            <a:ext cx="203302" cy="175260"/>
          </a:xfrm>
          <a:prstGeom prst="triangle">
            <a:avLst/>
          </a:prstGeom>
          <a:solidFill>
            <a:srgbClr val="28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flipV="1">
            <a:off x="5837142" y="4802031"/>
            <a:ext cx="203302" cy="175260"/>
          </a:xfrm>
          <a:prstGeom prst="triangle">
            <a:avLst/>
          </a:prstGeom>
          <a:solidFill>
            <a:srgbClr val="28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932469" y="2831938"/>
            <a:ext cx="239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*KEY :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어떻게 기억에 남는 첫 인상을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안겨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줄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있을까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486874" y="1265616"/>
            <a:ext cx="0" cy="5273720"/>
          </a:xfrm>
          <a:prstGeom prst="line">
            <a:avLst/>
          </a:prstGeom>
          <a:ln w="38100">
            <a:solidFill>
              <a:srgbClr val="282B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82189" y="2247957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i="1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런칭시점</a:t>
            </a:r>
            <a:r>
              <a:rPr lang="ko-KR" altLang="en-US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sz="1400" i="1" u="sng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r"/>
            <a:r>
              <a:rPr lang="en-US" altLang="ko-KR" sz="1400" i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2018. </a:t>
            </a:r>
            <a:r>
              <a:rPr lang="en-US" altLang="ko-KR" sz="1400" i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 </a:t>
            </a:r>
            <a:r>
              <a:rPr lang="ko-KR" altLang="en-US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전후</a:t>
            </a:r>
            <a:r>
              <a:rPr lang="en-US" altLang="ko-KR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31882" y="3966393"/>
            <a:ext cx="1308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i="1" u="sng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런칭</a:t>
            </a:r>
            <a:r>
              <a:rPr lang="ko-KR" altLang="en-US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~ </a:t>
            </a:r>
            <a:endParaRPr lang="en-US" altLang="ko-KR" sz="1400" i="1" u="sng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r"/>
            <a:r>
              <a:rPr lang="en-US" altLang="ko-KR" sz="1400" i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2018</a:t>
            </a:r>
            <a:r>
              <a:rPr lang="ko-KR" altLang="en-US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</a:t>
            </a:r>
            <a:r>
              <a:rPr lang="en-US" altLang="ko-KR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하반기</a:t>
            </a:r>
            <a:endParaRPr lang="en-US" altLang="ko-KR" sz="1400" i="1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2940" y="5600079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2019</a:t>
            </a:r>
            <a:r>
              <a:rPr lang="ko-KR" altLang="en-US" sz="1400" i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 </a:t>
            </a:r>
            <a:r>
              <a:rPr lang="en-US" altLang="ko-KR" sz="1400" i="1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~</a:t>
            </a:r>
            <a:endParaRPr lang="en-US" altLang="ko-KR" sz="1400" i="1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535330" y="2399904"/>
            <a:ext cx="1102890" cy="3351607"/>
            <a:chOff x="2535329" y="2399904"/>
            <a:chExt cx="1601817" cy="335160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2535329" y="2399904"/>
              <a:ext cx="1580801" cy="0"/>
            </a:xfrm>
            <a:prstGeom prst="line">
              <a:avLst/>
            </a:prstGeom>
            <a:ln w="25400">
              <a:solidFill>
                <a:srgbClr val="012EB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2556345" y="4110866"/>
              <a:ext cx="1580801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536932" y="5751511"/>
              <a:ext cx="1580801" cy="0"/>
            </a:xfrm>
            <a:prstGeom prst="line">
              <a:avLst/>
            </a:prstGeom>
            <a:ln w="25400">
              <a:solidFill>
                <a:srgbClr val="9DC3E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형 설명선 51"/>
          <p:cNvSpPr/>
          <p:nvPr/>
        </p:nvSpPr>
        <p:spPr>
          <a:xfrm>
            <a:off x="8689007" y="1378558"/>
            <a:ext cx="2825755" cy="2227842"/>
          </a:xfrm>
          <a:prstGeom prst="wedgeEllipseCallout">
            <a:avLst>
              <a:gd name="adj1" fmla="val -63923"/>
              <a:gd name="adj2" fmla="val 3871"/>
            </a:avLst>
          </a:prstGeom>
          <a:noFill/>
          <a:ln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2399048" y="2308776"/>
            <a:ext cx="182257" cy="3533864"/>
            <a:chOff x="2399048" y="2308776"/>
            <a:chExt cx="182257" cy="3533864"/>
          </a:xfrm>
        </p:grpSpPr>
        <p:sp>
          <p:nvSpPr>
            <p:cNvPr id="38" name="타원 37"/>
            <p:cNvSpPr/>
            <p:nvPr/>
          </p:nvSpPr>
          <p:spPr>
            <a:xfrm>
              <a:off x="2399048" y="2308776"/>
              <a:ext cx="182257" cy="1822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399048" y="4025213"/>
              <a:ext cx="182257" cy="1822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2399048" y="5660383"/>
              <a:ext cx="182257" cy="1822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46" y="3597452"/>
            <a:ext cx="960433" cy="9682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1" y="5328144"/>
            <a:ext cx="846734" cy="84673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45" y="2117529"/>
            <a:ext cx="766594" cy="2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123" y="53329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PPT </a:t>
            </a:r>
            <a:r>
              <a:rPr lang="ko-KR" altLang="en-US" sz="32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블로그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시장 분석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262629" y="1562908"/>
            <a:ext cx="4021106" cy="4452855"/>
            <a:chOff x="947669" y="1608628"/>
            <a:chExt cx="4021106" cy="4452855"/>
          </a:xfrm>
        </p:grpSpPr>
        <p:grpSp>
          <p:nvGrpSpPr>
            <p:cNvPr id="33" name="그룹 32"/>
            <p:cNvGrpSpPr/>
            <p:nvPr/>
          </p:nvGrpSpPr>
          <p:grpSpPr>
            <a:xfrm>
              <a:off x="947669" y="2244551"/>
              <a:ext cx="3844677" cy="2535928"/>
              <a:chOff x="6620123" y="2052519"/>
              <a:chExt cx="3844677" cy="2535928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6620123" y="4312024"/>
                <a:ext cx="384467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모서리가 둥근 직사각형 11"/>
              <p:cNvSpPr/>
              <p:nvPr/>
            </p:nvSpPr>
            <p:spPr>
              <a:xfrm>
                <a:off x="7019636" y="3603682"/>
                <a:ext cx="331694" cy="708342"/>
              </a:xfrm>
              <a:prstGeom prst="roundRect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703314" y="3266796"/>
                <a:ext cx="331694" cy="1045228"/>
              </a:xfrm>
              <a:prstGeom prst="roundRect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386992" y="2966958"/>
                <a:ext cx="331694" cy="1345065"/>
              </a:xfrm>
              <a:prstGeom prst="roundRect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9070670" y="2610630"/>
                <a:ext cx="331694" cy="1701395"/>
              </a:xfrm>
              <a:prstGeom prst="roundRect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9754348" y="2418066"/>
                <a:ext cx="331694" cy="1893957"/>
              </a:xfrm>
              <a:prstGeom prst="roundRect">
                <a:avLst/>
              </a:prstGeom>
              <a:solidFill>
                <a:srgbClr val="012E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16629" y="2052519"/>
                <a:ext cx="2106667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1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국내 </a:t>
                </a:r>
                <a:r>
                  <a:rPr lang="en-US" altLang="ko-KR" sz="1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PPT </a:t>
                </a:r>
                <a:r>
                  <a:rPr lang="ko-KR" altLang="en-US" sz="1400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블로그</a:t>
                </a:r>
                <a:r>
                  <a:rPr lang="ko-KR" altLang="en-US" sz="1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시장 규모 추이</a:t>
                </a:r>
                <a:endParaRPr lang="ko-KR" altLang="en-US" sz="14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932849" y="4326837"/>
                <a:ext cx="5116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2009</a:t>
                </a:r>
                <a:endParaRPr lang="ko-KR" altLang="en-US" sz="11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603594" y="4326837"/>
                <a:ext cx="5116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2010</a:t>
                </a:r>
                <a:endParaRPr lang="ko-KR" altLang="en-US" sz="11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292811" y="4326837"/>
                <a:ext cx="5116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2016</a:t>
                </a:r>
                <a:endParaRPr lang="ko-KR" altLang="en-US" sz="11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909995" y="4326837"/>
                <a:ext cx="72006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2017(E)</a:t>
                </a:r>
                <a:endParaRPr lang="ko-KR" altLang="en-US" sz="11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621381" y="4326837"/>
                <a:ext cx="72006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2020(E)</a:t>
                </a:r>
                <a:endParaRPr lang="ko-KR" altLang="en-US" sz="11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793481" y="2374557"/>
                <a:ext cx="9925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</a:t>
                </a:r>
                <a:r>
                  <a:rPr lang="ko-KR" altLang="en-US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단위 </a:t>
                </a:r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</a:t>
                </a:r>
                <a:r>
                  <a:rPr lang="ko-KR" altLang="en-US" sz="110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억달러</a:t>
                </a:r>
                <a:endParaRPr lang="ko-KR" altLang="en-US" sz="11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054915" y="3342072"/>
                <a:ext cx="26642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</a:t>
                </a:r>
                <a:endParaRPr lang="ko-KR" altLang="en-US" sz="11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734743" y="2995269"/>
                <a:ext cx="26642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4</a:t>
                </a:r>
                <a:endParaRPr lang="ko-KR" altLang="en-US" sz="11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418833" y="2695621"/>
                <a:ext cx="26642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6</a:t>
                </a:r>
                <a:endParaRPr lang="ko-KR" altLang="en-US" sz="11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9097090" y="2349020"/>
                <a:ext cx="26642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8</a:t>
                </a:r>
                <a:endParaRPr lang="ko-KR" altLang="en-US" sz="11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756112" y="2140558"/>
                <a:ext cx="3481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10</a:t>
                </a:r>
                <a:endParaRPr lang="ko-KR" altLang="en-US" sz="1100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8358939" y="2816865"/>
                <a:ext cx="1577937" cy="8589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>
                <a:off x="9158198" y="3362363"/>
                <a:ext cx="10615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CAGR 10%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3714894" y="4818843"/>
              <a:ext cx="99418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*</a:t>
              </a:r>
              <a:r>
                <a:rPr lang="ko-KR" altLang="en-US" sz="11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네이버</a:t>
              </a:r>
              <a:r>
                <a:rPr lang="ko-KR" altLang="en-US" sz="11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통계자료</a:t>
              </a:r>
              <a:endParaRPr lang="ko-KR" altLang="en-US" sz="1100" spc="-1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070181" y="5088909"/>
              <a:ext cx="3648171" cy="972574"/>
              <a:chOff x="1000733" y="4994020"/>
              <a:chExt cx="3648171" cy="972574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1000733" y="5127860"/>
                <a:ext cx="3648171" cy="7602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282B2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29835" y="4994020"/>
                <a:ext cx="3589967" cy="972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en-US" altLang="ko-KR" sz="4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“                  ”</a:t>
                </a:r>
                <a:endParaRPr lang="ko-KR" altLang="en-US" sz="4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029835" y="5131037"/>
                <a:ext cx="3589967" cy="772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ko-KR" altLang="en-US" sz="1600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네이버</a:t>
                </a:r>
                <a:r>
                  <a:rPr lang="ko-KR" altLang="en-US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PPT </a:t>
                </a:r>
                <a:r>
                  <a:rPr lang="ko-KR" altLang="en-US" sz="1600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블로그</a:t>
                </a:r>
                <a:endPara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algn="ctr">
                  <a:lnSpc>
                    <a:spcPct val="130000"/>
                  </a:lnSpc>
                  <a:defRPr/>
                </a:pPr>
                <a:r>
                  <a:rPr lang="ko-KR" altLang="en-US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최근 </a:t>
                </a:r>
                <a:r>
                  <a:rPr lang="en-US" altLang="ko-KR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3</a:t>
                </a:r>
                <a:r>
                  <a:rPr lang="ko-KR" altLang="en-US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년 내 연평균 성장률 </a:t>
                </a:r>
                <a:r>
                  <a:rPr lang="en-US" altLang="ko-KR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12EB1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10% </a:t>
                </a:r>
                <a:endPara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947669" y="1608628"/>
              <a:ext cx="4021106" cy="350520"/>
              <a:chOff x="3949924" y="1877602"/>
              <a:chExt cx="4021106" cy="35052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3949924" y="1877602"/>
                <a:ext cx="4021106" cy="350520"/>
              </a:xfrm>
              <a:prstGeom prst="roundRect">
                <a:avLst>
                  <a:gd name="adj" fmla="val 50000"/>
                </a:avLst>
              </a:prstGeom>
              <a:solidFill>
                <a:srgbClr val="282B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09623" y="1883585"/>
                <a:ext cx="3501709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계속해서 꾸준히 성장 중인 </a:t>
                </a:r>
                <a:r>
                  <a:rPr lang="en-US" altLang="ko-KR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PPT </a:t>
                </a:r>
                <a:r>
                  <a:rPr lang="ko-KR" altLang="en-US" sz="1600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블로그</a:t>
                </a:r>
                <a:r>
                  <a:rPr lang="ko-KR" altLang="en-US" sz="16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시장</a:t>
                </a:r>
                <a:endPara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47" name="직선 화살표 연결선 46"/>
          <p:cNvCxnSpPr/>
          <p:nvPr/>
        </p:nvCxnSpPr>
        <p:spPr>
          <a:xfrm>
            <a:off x="5375175" y="3717456"/>
            <a:ext cx="13356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6857842" y="1562908"/>
            <a:ext cx="4021106" cy="350520"/>
            <a:chOff x="3949924" y="1877602"/>
            <a:chExt cx="4021106" cy="35052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949924" y="1877602"/>
              <a:ext cx="4021106" cy="350520"/>
            </a:xfrm>
            <a:prstGeom prst="roundRect">
              <a:avLst>
                <a:gd name="adj" fmla="val 50000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09623" y="1883585"/>
              <a:ext cx="35017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끊임없이 생겨나는 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 </a:t>
              </a:r>
              <a:r>
                <a:rPr lang="ko-KR" altLang="en-US" sz="16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블로그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브랜드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7" name="직선 화살표 연결선 66"/>
          <p:cNvCxnSpPr/>
          <p:nvPr/>
        </p:nvCxnSpPr>
        <p:spPr>
          <a:xfrm flipV="1">
            <a:off x="8733322" y="3547062"/>
            <a:ext cx="670032" cy="872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246735" y="2482508"/>
            <a:ext cx="3470217" cy="3470217"/>
          </a:xfrm>
          <a:prstGeom prst="ellipse">
            <a:avLst/>
          </a:prstGeom>
          <a:noFill/>
          <a:ln w="635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591887" y="3356042"/>
            <a:ext cx="9813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</a:t>
            </a:r>
            <a:r>
              <a:rPr lang="ko-KR" altLang="en-US" sz="11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네이버</a:t>
            </a:r>
            <a:r>
              <a:rPr lang="ko-KR" altLang="en-US" sz="11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통계자료</a:t>
            </a:r>
            <a:endParaRPr lang="ko-KR" altLang="en-US" sz="1100" spc="-1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80374" y="2454438"/>
            <a:ext cx="2477855" cy="30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급증하는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블로그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관련 상표 출원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 </a:t>
            </a:r>
            <a:endParaRPr lang="ko-KR" altLang="en-US" sz="1400" spc="-15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548042" y="4956757"/>
            <a:ext cx="28607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178053" y="4479113"/>
            <a:ext cx="530738" cy="477644"/>
          </a:xfrm>
          <a:prstGeom prst="roundRect">
            <a:avLst/>
          </a:prstGeom>
          <a:solidFill>
            <a:srgbClr val="012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488105" y="3123410"/>
            <a:ext cx="530738" cy="1850508"/>
          </a:xfrm>
          <a:prstGeom prst="roundRect">
            <a:avLst/>
          </a:prstGeom>
          <a:solidFill>
            <a:srgbClr val="012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946237" y="5001656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1990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년대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9163788" y="5001656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2000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이후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8185821" y="4181900"/>
            <a:ext cx="505444" cy="26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23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건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9472004" y="2803170"/>
            <a:ext cx="72208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551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3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7</a:t>
            </a:fld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37600"/>
              </p:ext>
            </p:extLst>
          </p:nvPr>
        </p:nvGraphicFramePr>
        <p:xfrm>
          <a:off x="670560" y="2054090"/>
          <a:ext cx="10823987" cy="421231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5432"/>
                <a:gridCol w="1581521"/>
                <a:gridCol w="1646322"/>
                <a:gridCol w="1680178"/>
                <a:gridCol w="1680178"/>
                <a:gridCol w="1680178"/>
                <a:gridCol w="1680178"/>
              </a:tblGrid>
              <a:tr h="312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브랜드 </a:t>
                      </a:r>
                      <a:r>
                        <a:rPr lang="en-US" altLang="ko-KR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브랜드 </a:t>
                      </a:r>
                      <a:r>
                        <a:rPr lang="en-US" altLang="ko-KR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브랜드 </a:t>
                      </a:r>
                      <a:r>
                        <a:rPr lang="en-US" altLang="ko-KR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브랜드 </a:t>
                      </a:r>
                      <a:r>
                        <a:rPr lang="en-US" altLang="ko-KR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브랜드 </a:t>
                      </a:r>
                      <a:r>
                        <a:rPr lang="en-US" altLang="ko-KR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브랜드 </a:t>
                      </a:r>
                      <a:r>
                        <a:rPr lang="en-US" altLang="ko-KR" sz="1400" b="1" kern="1200" spc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</a:t>
                      </a:r>
                      <a:endParaRPr lang="ko-KR" altLang="en-US" sz="1400" b="1" kern="12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2EB1"/>
                    </a:solidFill>
                  </a:tcPr>
                </a:tc>
              </a:tr>
              <a:tr h="774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PPT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74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공모전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b="1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  <a:endParaRPr lang="ko-KR" altLang="en-US" sz="1200" b="1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74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기획</a:t>
                      </a:r>
                      <a:endParaRPr lang="en-US" altLang="ko-KR" sz="1200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74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발표</a:t>
                      </a:r>
                      <a:endParaRPr lang="en-US" altLang="ko-KR" sz="1200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kern="1200" spc="-15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  <a:endParaRPr lang="ko-KR" altLang="en-US" sz="1200" b="1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74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대외활동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200" u="none" kern="1200" spc="-15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  <a:cs typeface="+mn-cs"/>
                        </a:rPr>
                        <a:t>△</a:t>
                      </a: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spc="-15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82B2A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ko-KR" altLang="en-US" sz="1200" u="none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82B2A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6515" marR="126515" marT="63257" marB="63257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4123" y="533290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주요 경쟁 </a:t>
            </a:r>
            <a:r>
              <a:rPr lang="ko-KR" altLang="en-US" sz="3200" i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블로그</a:t>
            </a:r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분석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560" y="1361897"/>
            <a:ext cx="6096000" cy="57246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주요 경쟁사</a:t>
            </a:r>
            <a:r>
              <a:rPr lang="en-US" altLang="ko-KR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분석 결과</a:t>
            </a:r>
            <a:endParaRPr lang="ko-KR" altLang="en-US" sz="24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4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/>
          <p:cNvSpPr/>
          <p:nvPr/>
        </p:nvSpPr>
        <p:spPr>
          <a:xfrm>
            <a:off x="8943515" y="3787704"/>
            <a:ext cx="1391127" cy="15473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80328" y="3794999"/>
            <a:ext cx="1391127" cy="15473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838" y="5998000"/>
            <a:ext cx="497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타깃의 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속마음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(=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공감 포인트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)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을 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</a:t>
            </a:r>
            <a:r>
              <a:rPr lang="en-US" altLang="ko-KR" sz="20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ouch </a:t>
            </a:r>
            <a:r>
              <a:rPr lang="ko-KR" altLang="en-US" sz="2000" i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해야한다</a:t>
            </a:r>
            <a:r>
              <a:rPr lang="en-US" altLang="ko-KR" sz="20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 </a:t>
            </a:r>
            <a:r>
              <a:rPr lang="ko-KR" altLang="en-US" sz="2000" i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 </a:t>
            </a:r>
            <a:endParaRPr lang="ko-KR" altLang="en-US" sz="20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2EB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0982" y="2098191"/>
            <a:ext cx="4338233" cy="2962828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581555" y="5463274"/>
            <a:ext cx="936475" cy="307777"/>
            <a:chOff x="7027564" y="3437450"/>
            <a:chExt cx="936475" cy="30777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030980" y="3448027"/>
              <a:ext cx="929640" cy="286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2B2A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27564" y="3437450"/>
              <a:ext cx="9364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성공요인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#1</a:t>
              </a:r>
              <a:endParaRPr lang="ko-KR" altLang="en-US" sz="1400" dirty="0">
                <a:solidFill>
                  <a:srgbClr val="282B2A"/>
                </a:solidFill>
              </a:endParaRPr>
            </a:p>
          </p:txBody>
        </p:sp>
      </p:grpSp>
      <p:sp>
        <p:nvSpPr>
          <p:cNvPr id="31" name="이등변 삼각형 30"/>
          <p:cNvSpPr/>
          <p:nvPr/>
        </p:nvSpPr>
        <p:spPr>
          <a:xfrm flipV="1">
            <a:off x="1581555" y="5060799"/>
            <a:ext cx="3537087" cy="18288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399617" y="5998000"/>
            <a:ext cx="497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깔끔하고 예쁜 </a:t>
            </a:r>
            <a:r>
              <a:rPr lang="en-US" altLang="ko-KR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PPT</a:t>
            </a:r>
            <a:r>
              <a:rPr lang="ko-KR" altLang="en-US" sz="20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를 통해 보고 싶게 만들자</a:t>
            </a:r>
            <a:r>
              <a:rPr lang="en-US" altLang="ko-KR" sz="2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2EB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</a:t>
            </a:r>
            <a:endParaRPr lang="ko-KR" altLang="en-US" sz="20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12EB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9837" y="5517798"/>
            <a:ext cx="307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 남녀들은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 줄 알아도 괜찮다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!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75234" y="2098191"/>
            <a:ext cx="4338233" cy="2969650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905198" y="5539405"/>
            <a:ext cx="936475" cy="307777"/>
            <a:chOff x="7027564" y="3437450"/>
            <a:chExt cx="936475" cy="307777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7030980" y="3448027"/>
              <a:ext cx="929640" cy="286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2B2A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27564" y="3437450"/>
              <a:ext cx="9364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성공요인 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#2</a:t>
              </a:r>
              <a:endParaRPr lang="ko-KR" altLang="en-US" sz="1400" dirty="0">
                <a:solidFill>
                  <a:srgbClr val="282B2A"/>
                </a:solidFill>
              </a:endParaRPr>
            </a:p>
          </p:txBody>
        </p:sp>
      </p:grpSp>
      <p:sp>
        <p:nvSpPr>
          <p:cNvPr id="51" name="이등변 삼각형 50"/>
          <p:cNvSpPr/>
          <p:nvPr/>
        </p:nvSpPr>
        <p:spPr>
          <a:xfrm flipV="1">
            <a:off x="7075807" y="5067621"/>
            <a:ext cx="3537087" cy="18288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7309394" y="2710463"/>
            <a:ext cx="906386" cy="906386"/>
            <a:chOff x="7470190" y="2261541"/>
            <a:chExt cx="2049202" cy="2049202"/>
          </a:xfrm>
        </p:grpSpPr>
        <p:sp>
          <p:nvSpPr>
            <p:cNvPr id="53" name="타원 52"/>
            <p:cNvSpPr/>
            <p:nvPr/>
          </p:nvSpPr>
          <p:spPr>
            <a:xfrm>
              <a:off x="7503533" y="2294884"/>
              <a:ext cx="1982516" cy="19825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형 54"/>
            <p:cNvSpPr/>
            <p:nvPr/>
          </p:nvSpPr>
          <p:spPr>
            <a:xfrm>
              <a:off x="7470190" y="2261541"/>
              <a:ext cx="2049202" cy="2049202"/>
            </a:xfrm>
            <a:prstGeom prst="pie">
              <a:avLst>
                <a:gd name="adj1" fmla="val 0"/>
                <a:gd name="adj2" fmla="val 4253669"/>
              </a:avLst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24117" y="2415468"/>
              <a:ext cx="1741349" cy="17413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407440" y="3216058"/>
            <a:ext cx="70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9290199" y="2702206"/>
            <a:ext cx="906386" cy="906386"/>
            <a:chOff x="7470190" y="2261541"/>
            <a:chExt cx="2049202" cy="2049202"/>
          </a:xfrm>
        </p:grpSpPr>
        <p:sp>
          <p:nvSpPr>
            <p:cNvPr id="60" name="타원 59"/>
            <p:cNvSpPr/>
            <p:nvPr/>
          </p:nvSpPr>
          <p:spPr>
            <a:xfrm>
              <a:off x="7503533" y="2294884"/>
              <a:ext cx="1982516" cy="19825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형 60"/>
            <p:cNvSpPr/>
            <p:nvPr/>
          </p:nvSpPr>
          <p:spPr>
            <a:xfrm>
              <a:off x="7470190" y="2261541"/>
              <a:ext cx="2049202" cy="2049202"/>
            </a:xfrm>
            <a:prstGeom prst="pie">
              <a:avLst>
                <a:gd name="adj1" fmla="val 21106238"/>
                <a:gd name="adj2" fmla="val 4253669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624117" y="2415468"/>
              <a:ext cx="1741349" cy="17413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28905" y="2368490"/>
            <a:ext cx="240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Q. </a:t>
            </a:r>
            <a:r>
              <a:rPr lang="ko-KR" altLang="en-US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어떤  </a:t>
            </a:r>
            <a:r>
              <a:rPr lang="en-US" altLang="ko-KR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유형을</a:t>
            </a:r>
            <a:r>
              <a:rPr lang="en-US" altLang="ko-KR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선호하나요</a:t>
            </a:r>
            <a:r>
              <a:rPr lang="en-US" altLang="ko-KR" sz="105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endParaRPr lang="ko-KR" altLang="en-US" sz="105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9421" y="4772610"/>
            <a:ext cx="23535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*2018 Target Audience Report – 20s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14414" y="2360796"/>
            <a:ext cx="18101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 성별에 따른 선호 </a:t>
            </a: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유형</a:t>
            </a:r>
            <a:endParaRPr lang="ko-KR" altLang="en-US" sz="1200" spc="-150" dirty="0"/>
          </a:p>
        </p:txBody>
      </p:sp>
      <p:sp>
        <p:nvSpPr>
          <p:cNvPr id="67" name="TextBox 66"/>
          <p:cNvSpPr txBox="1"/>
          <p:nvPr/>
        </p:nvSpPr>
        <p:spPr>
          <a:xfrm>
            <a:off x="9378097" y="3216058"/>
            <a:ext cx="70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ko-KR" altLang="en-US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7046864" y="3720526"/>
            <a:ext cx="1340432" cy="739351"/>
            <a:chOff x="6960286" y="4171385"/>
            <a:chExt cx="1340432" cy="739351"/>
          </a:xfrm>
        </p:grpSpPr>
        <p:sp>
          <p:nvSpPr>
            <p:cNvPr id="58" name="직사각형 57"/>
            <p:cNvSpPr/>
            <p:nvPr/>
          </p:nvSpPr>
          <p:spPr>
            <a:xfrm>
              <a:off x="6960286" y="4171385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1</a:t>
              </a:r>
              <a:r>
                <a:rPr lang="ko-KR" altLang="en-US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위 </a:t>
              </a:r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: </a:t>
              </a:r>
              <a:r>
                <a:rPr lang="ko-KR" altLang="en-US" sz="12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깔끔</a:t>
              </a:r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, </a:t>
              </a:r>
              <a:r>
                <a:rPr lang="ko-KR" altLang="en-US" sz="12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무난</a:t>
              </a:r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12EB1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(28%)</a:t>
              </a:r>
              <a:endParaRPr lang="ko-KR" altLang="en-US" sz="12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960286" y="4429491"/>
              <a:ext cx="11945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위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05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깔끔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05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무난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(27%)</a:t>
              </a:r>
              <a:endParaRPr lang="ko-KR" altLang="en-US" sz="1050" dirty="0"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960286" y="4656820"/>
              <a:ext cx="119936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위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05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깔끔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05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무난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(26%)</a:t>
              </a:r>
              <a:endParaRPr lang="ko-KR" altLang="en-US" sz="1050" dirty="0"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881260" y="3720526"/>
            <a:ext cx="1361270" cy="730210"/>
            <a:chOff x="8794682" y="4164510"/>
            <a:chExt cx="1361270" cy="730210"/>
          </a:xfrm>
        </p:grpSpPr>
        <p:sp>
          <p:nvSpPr>
            <p:cNvPr id="64" name="직사각형 63"/>
            <p:cNvSpPr/>
            <p:nvPr/>
          </p:nvSpPr>
          <p:spPr>
            <a:xfrm>
              <a:off x="8794682" y="4164510"/>
              <a:ext cx="13612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1</a:t>
              </a:r>
              <a:r>
                <a:rPr lang="ko-KR" altLang="en-US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위 </a:t>
              </a:r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: </a:t>
              </a:r>
              <a:r>
                <a:rPr lang="ko-KR" altLang="en-US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예쁨</a:t>
              </a:r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, </a:t>
              </a:r>
              <a:r>
                <a:rPr lang="ko-KR" altLang="en-US" sz="12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독특</a:t>
              </a:r>
              <a:r>
                <a:rPr lang="ko-KR" altLang="en-US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 </a:t>
              </a:r>
              <a:r>
                <a:rPr lang="en-US" altLang="ko-KR" sz="12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(34%)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794682" y="4640804"/>
              <a:ext cx="12041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3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위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예쁨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05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독특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(23%)</a:t>
              </a:r>
              <a:endParaRPr lang="ko-KR" altLang="en-US" sz="1050" dirty="0"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794682" y="4418046"/>
              <a:ext cx="11977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위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예쁨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, </a:t>
              </a:r>
              <a:r>
                <a:rPr lang="ko-KR" altLang="en-US" sz="105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독특</a:t>
              </a:r>
              <a:r>
                <a:rPr lang="ko-KR" altLang="en-US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en-US" altLang="ko-KR" sz="105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(25%)</a:t>
              </a:r>
              <a:endParaRPr lang="ko-KR" altLang="en-US" sz="1050" dirty="0">
                <a:solidFill>
                  <a:srgbClr val="282B2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7023239" y="3670588"/>
            <a:ext cx="1561225" cy="840256"/>
          </a:xfrm>
          <a:prstGeom prst="roundRect">
            <a:avLst>
              <a:gd name="adj" fmla="val 14022"/>
            </a:avLst>
          </a:prstGeom>
          <a:noFill/>
          <a:ln w="635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888917" y="3670588"/>
            <a:ext cx="1840926" cy="840256"/>
          </a:xfrm>
          <a:prstGeom prst="roundRect">
            <a:avLst>
              <a:gd name="adj" fmla="val 14022"/>
            </a:avLst>
          </a:prstGeom>
          <a:noFill/>
          <a:ln w="635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41" y="2863519"/>
            <a:ext cx="276343" cy="35074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238" y="2873805"/>
            <a:ext cx="320760" cy="331381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2998880" y="1398286"/>
            <a:ext cx="702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#1</a:t>
            </a:r>
            <a:endParaRPr lang="ko-KR" altLang="en-US" sz="3200" dirty="0">
              <a:solidFill>
                <a:srgbClr val="282B2A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454872" y="1398286"/>
            <a:ext cx="761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#2</a:t>
            </a:r>
            <a:endParaRPr lang="ko-KR" altLang="en-US" sz="3200" dirty="0">
              <a:solidFill>
                <a:srgbClr val="282B2A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4123" y="569150"/>
            <a:ext cx="23727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성공사례 분석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7112" y="5447885"/>
            <a:ext cx="272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필요한 타깃의 속마음</a:t>
            </a:r>
            <a:endParaRPr lang="en-US" altLang="ko-KR" sz="1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사람도 이거 </a:t>
            </a:r>
            <a:r>
              <a:rPr lang="ko-KR" altLang="en-US" sz="1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쓰는거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아니야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?”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87641" y="2375050"/>
            <a:ext cx="3779761" cy="2416167"/>
            <a:chOff x="-2417126" y="1541872"/>
            <a:chExt cx="4581252" cy="29285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-2397958" y="3158354"/>
              <a:ext cx="4562084" cy="1312029"/>
            </a:xfrm>
            <a:prstGeom prst="roundRect">
              <a:avLst>
                <a:gd name="adj" fmla="val 11246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-1957059" y="3548032"/>
              <a:ext cx="2498164" cy="63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1~4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차 브랜드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성공적인 </a:t>
              </a:r>
              <a:r>
                <a:rPr lang="ko-KR" altLang="en-US" sz="1400" spc="-1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런칭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 확장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-2417126" y="1541872"/>
              <a:ext cx="4562084" cy="1312029"/>
            </a:xfrm>
            <a:prstGeom prst="roundRect">
              <a:avLst>
                <a:gd name="adj" fmla="val 11246"/>
              </a:avLst>
            </a:prstGeom>
            <a:solidFill>
              <a:srgbClr val="FFFF0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-1957059" y="1876288"/>
              <a:ext cx="29798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초기 브랜드 이슈화를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통한 </a:t>
              </a:r>
              <a:endPara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인지도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증대 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-2333058" y="1836231"/>
              <a:ext cx="3690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1</a:t>
              </a:r>
              <a:endParaRPr lang="ko-KR" altLang="en-US" sz="3200" dirty="0">
                <a:solidFill>
                  <a:srgbClr val="282B2A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-2362713" y="3502539"/>
              <a:ext cx="4283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i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2</a:t>
              </a:r>
              <a:endParaRPr lang="ko-KR" altLang="en-US" sz="3200" dirty="0">
                <a:solidFill>
                  <a:srgbClr val="282B2A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395012" y="1645445"/>
              <a:ext cx="1462886" cy="1130423"/>
              <a:chOff x="7045081" y="1962508"/>
              <a:chExt cx="1462886" cy="1130423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1174" y="2615886"/>
                <a:ext cx="424622" cy="477045"/>
              </a:xfrm>
              <a:prstGeom prst="rect">
                <a:avLst/>
              </a:prstGeom>
            </p:spPr>
          </p:pic>
          <p:grpSp>
            <p:nvGrpSpPr>
              <p:cNvPr id="108" name="그룹 107"/>
              <p:cNvGrpSpPr/>
              <p:nvPr/>
            </p:nvGrpSpPr>
            <p:grpSpPr>
              <a:xfrm>
                <a:off x="7633186" y="1962508"/>
                <a:ext cx="874781" cy="794160"/>
                <a:chOff x="9504174" y="3388325"/>
                <a:chExt cx="874781" cy="794160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9581904" y="4004290"/>
                  <a:ext cx="124958" cy="1249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82B2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9504174" y="3388325"/>
                  <a:ext cx="874781" cy="650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82B2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9516388" y="4116969"/>
                  <a:ext cx="65516" cy="655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82B2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직사각형 108"/>
              <p:cNvSpPr/>
              <p:nvPr/>
            </p:nvSpPr>
            <p:spPr>
              <a:xfrm>
                <a:off x="7045081" y="2157586"/>
                <a:ext cx="351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12EB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!!</a:t>
                </a:r>
                <a:endParaRPr lang="ko-KR" altLang="en-US" dirty="0"/>
              </a:p>
            </p:txBody>
          </p:sp>
        </p:grpSp>
        <p:sp>
          <p:nvSpPr>
            <p:cNvPr id="114" name="이등변 삼각형 113"/>
            <p:cNvSpPr/>
            <p:nvPr/>
          </p:nvSpPr>
          <p:spPr>
            <a:xfrm flipV="1">
              <a:off x="-218567" y="2923289"/>
              <a:ext cx="203302" cy="175260"/>
            </a:xfrm>
            <a:prstGeom prst="triangle">
              <a:avLst/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491" y="3943405"/>
            <a:ext cx="698059" cy="70373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60" y="2583145"/>
            <a:ext cx="766594" cy="2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80221" y="2334838"/>
            <a:ext cx="3009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                         ]</a:t>
            </a:r>
            <a:endParaRPr lang="ko-KR" altLang="en-US" sz="4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3546" y="2738020"/>
            <a:ext cx="1839786" cy="158892"/>
          </a:xfrm>
          <a:prstGeom prst="roundRect">
            <a:avLst>
              <a:gd name="adj" fmla="val 50000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77396" y="2408241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연령대와 제품 </a:t>
            </a:r>
            <a:r>
              <a:rPr lang="ko-KR" altLang="en-US" sz="1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관여도를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기준으로 </a:t>
            </a:r>
            <a:endParaRPr lang="en-US" altLang="ko-KR" sz="1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그려본    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시장 </a:t>
            </a:r>
            <a:r>
              <a:rPr lang="ko-KR" altLang="en-US" sz="16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포지셔닝맵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197" y="766254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우리는 어떤 메시지를 전해야 할까</a:t>
            </a:r>
            <a:r>
              <a:rPr lang="en-US" altLang="ko-KR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?</a:t>
            </a:r>
            <a:endParaRPr lang="ko-KR" altLang="en-US" sz="24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3461" y="5346618"/>
            <a:ext cx="2852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전달하는 </a:t>
            </a:r>
            <a:r>
              <a:rPr lang="ko-KR" altLang="en-US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메시지도  </a:t>
            </a:r>
            <a:endParaRPr lang="en-US" altLang="ko-KR" sz="28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r"/>
            <a:r>
              <a:rPr lang="ko-KR" altLang="en-US" sz="28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달라야 </a:t>
            </a:r>
            <a:r>
              <a:rPr lang="ko-KR" altLang="en-US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한다</a:t>
            </a:r>
            <a:r>
              <a:rPr lang="en-US" altLang="ko-KR" sz="28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.</a:t>
            </a:r>
            <a:endParaRPr lang="ko-KR" altLang="en-US" sz="28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618" y="1460377"/>
            <a:ext cx="4317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시장 내에서 </a:t>
            </a:r>
            <a:endParaRPr lang="en-US" altLang="ko-KR" sz="2400" i="1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r>
              <a:rPr lang="ko-KR" altLang="en-US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우리 브랜드의 포지션을 확인해보면</a:t>
            </a:r>
            <a:r>
              <a:rPr lang="en-US" altLang="ko-KR" sz="24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,</a:t>
            </a:r>
            <a:endParaRPr lang="ko-KR" altLang="en-US" sz="24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501443" y="1754283"/>
            <a:ext cx="9896272" cy="4711118"/>
            <a:chOff x="904240" y="1348457"/>
            <a:chExt cx="10731500" cy="5108728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904240" y="3830320"/>
              <a:ext cx="10383520" cy="0"/>
            </a:xfrm>
            <a:prstGeom prst="straightConnector1">
              <a:avLst/>
            </a:prstGeom>
            <a:ln w="38100">
              <a:solidFill>
                <a:srgbClr val="282B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6096000" y="1717040"/>
              <a:ext cx="0" cy="4378960"/>
            </a:xfrm>
            <a:prstGeom prst="straightConnector1">
              <a:avLst/>
            </a:prstGeom>
            <a:ln w="38100">
              <a:solidFill>
                <a:srgbClr val="282B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6010999" y="3743720"/>
              <a:ext cx="170002" cy="1700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321232" y="3879484"/>
              <a:ext cx="1116333" cy="367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제품 관여도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39570" y="1348457"/>
              <a:ext cx="1112856" cy="367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타깃 연령대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8209331" y="2681082"/>
              <a:ext cx="1896835" cy="1896835"/>
            </a:xfrm>
            <a:prstGeom prst="ellipse">
              <a:avLst/>
            </a:prstGeom>
            <a:noFill/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8256591" y="2728342"/>
              <a:ext cx="1802314" cy="1802314"/>
            </a:xfrm>
            <a:prstGeom prst="ellipse">
              <a:avLst/>
            </a:prstGeom>
            <a:noFill/>
            <a:ln w="38100">
              <a:solidFill>
                <a:srgbClr val="012EB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 flipV="1">
              <a:off x="9377680" y="2066773"/>
              <a:ext cx="2258060" cy="623285"/>
            </a:xfrm>
            <a:prstGeom prst="wedgeRoundRectCallout">
              <a:avLst>
                <a:gd name="adj1" fmla="val -35959"/>
                <a:gd name="adj2" fmla="val -77494"/>
                <a:gd name="adj3" fmla="val 16667"/>
              </a:avLst>
            </a:prstGeom>
            <a:solidFill>
              <a:srgbClr val="012EB1"/>
            </a:solidFill>
            <a:ln w="635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387076" y="2060300"/>
              <a:ext cx="2239270" cy="634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 브랜드와 공략 타깃이 </a:t>
              </a:r>
              <a:endPara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명확하게 다른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 브랜드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3636574" y="1442720"/>
              <a:ext cx="6422331" cy="5014465"/>
            </a:xfrm>
            <a:prstGeom prst="line">
              <a:avLst/>
            </a:prstGeom>
            <a:ln>
              <a:solidFill>
                <a:srgbClr val="282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564182" y="500873"/>
            <a:ext cx="88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그렇다면</a:t>
            </a:r>
            <a:r>
              <a:rPr lang="en-US" altLang="ko-KR" sz="16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endParaRPr lang="ko-KR" altLang="en-US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850375" y="2014796"/>
            <a:ext cx="976672" cy="97667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</a:t>
            </a:r>
            <a:endParaRPr lang="en-US" altLang="ko-KR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/>
            <a:r>
              <a:rPr lang="en-US" altLang="ko-KR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A</a:t>
            </a:r>
            <a:endParaRPr lang="ko-KR" altLang="en-US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26302" y="2327373"/>
            <a:ext cx="976672" cy="9766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</a:t>
            </a:r>
            <a:endParaRPr lang="en-US" altLang="ko-KR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/>
            <a:r>
              <a:rPr lang="en-US" altLang="ko-KR" sz="1600" i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B</a:t>
            </a:r>
            <a:endParaRPr lang="ko-KR" altLang="en-US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99500" y="3723690"/>
            <a:ext cx="976672" cy="9766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</a:t>
            </a:r>
            <a:endParaRPr lang="en-US" altLang="ko-KR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/>
            <a:r>
              <a:rPr lang="en-US" altLang="ko-KR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</a:t>
            </a:r>
            <a:endParaRPr lang="ko-KR" altLang="en-US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85898" y="3624917"/>
            <a:ext cx="976672" cy="9766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</a:t>
            </a:r>
            <a:endParaRPr lang="en-US" altLang="ko-KR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/>
            <a:r>
              <a:rPr lang="en-US" altLang="ko-KR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E</a:t>
            </a:r>
            <a:endParaRPr lang="ko-KR" altLang="en-US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06754" y="4392555"/>
            <a:ext cx="976672" cy="9766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브랜드</a:t>
            </a:r>
            <a:endParaRPr lang="en-US" altLang="ko-KR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  <a:p>
            <a:pPr algn="ctr"/>
            <a:r>
              <a:rPr lang="en-US" altLang="ko-KR" sz="16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</a:t>
            </a:r>
            <a:endParaRPr lang="ko-KR" altLang="en-US" sz="16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1413</Words>
  <Application>Microsoft Office PowerPoint</Application>
  <PresentationFormat>와이드스크린</PresentationFormat>
  <Paragraphs>442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</vt:lpstr>
      <vt:lpstr>210 콤퓨타세탁 L</vt:lpstr>
      <vt:lpstr>210 콤퓨타세탁 R</vt:lpstr>
      <vt:lpstr>나눔바른고딕 UltraLight</vt:lpstr>
      <vt:lpstr>맑은 고딕</vt:lpstr>
      <vt:lpstr>210 콤퓨타세탁 B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신호영</dc:creator>
  <cp:lastModifiedBy>신 호영</cp:lastModifiedBy>
  <cp:revision>454</cp:revision>
  <cp:lastPrinted>2018-04-05T06:34:31Z</cp:lastPrinted>
  <dcterms:created xsi:type="dcterms:W3CDTF">2018-03-28T04:10:43Z</dcterms:created>
  <dcterms:modified xsi:type="dcterms:W3CDTF">2018-04-28T07:55:40Z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E:\제안준비\2018 스니키\[대학내일] 스니키 운영안_통합본V1.pptx</vt:lpwstr>
  </property>
</Properties>
</file>