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41"/>
  </p:notesMasterIdLst>
  <p:sldIdLst>
    <p:sldId id="256" r:id="rId2"/>
    <p:sldId id="270" r:id="rId3"/>
    <p:sldId id="296" r:id="rId4"/>
    <p:sldId id="257" r:id="rId5"/>
    <p:sldId id="258" r:id="rId6"/>
    <p:sldId id="259" r:id="rId7"/>
    <p:sldId id="260" r:id="rId8"/>
    <p:sldId id="295" r:id="rId9"/>
    <p:sldId id="261" r:id="rId10"/>
    <p:sldId id="298" r:id="rId11"/>
    <p:sldId id="299" r:id="rId12"/>
    <p:sldId id="307" r:id="rId13"/>
    <p:sldId id="302" r:id="rId14"/>
    <p:sldId id="304" r:id="rId15"/>
    <p:sldId id="306" r:id="rId16"/>
    <p:sldId id="305" r:id="rId17"/>
    <p:sldId id="308" r:id="rId18"/>
    <p:sldId id="294" r:id="rId19"/>
    <p:sldId id="297" r:id="rId20"/>
    <p:sldId id="309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1" r:id="rId29"/>
    <p:sldId id="282" r:id="rId30"/>
    <p:sldId id="284" r:id="rId31"/>
    <p:sldId id="285" r:id="rId32"/>
    <p:sldId id="292" r:id="rId33"/>
    <p:sldId id="311" r:id="rId34"/>
    <p:sldId id="293" r:id="rId35"/>
    <p:sldId id="318" r:id="rId36"/>
    <p:sldId id="319" r:id="rId37"/>
    <p:sldId id="320" r:id="rId38"/>
    <p:sldId id="321" r:id="rId39"/>
    <p:sldId id="322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812AE-0876-4114-8C74-7511DBA6D955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1C54A-B2A8-4963-A06E-4B951FB45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</a:t>
            </a:r>
            <a:r>
              <a:rPr lang="ko-KR" altLang="en-US" baseline="0" dirty="0" smtClean="0"/>
              <a:t> 조도 다른 조와 같이 </a:t>
            </a:r>
            <a:r>
              <a:rPr lang="en-US" altLang="ko-KR" baseline="0" dirty="0" smtClean="0"/>
              <a:t>ORM </a:t>
            </a:r>
            <a:r>
              <a:rPr lang="ko-KR" altLang="en-US" baseline="0" dirty="0" smtClean="0"/>
              <a:t>기법을 사용하여 설계했습니다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13F3-4BDB-430A-A193-C468998584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9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6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6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6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7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1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8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5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0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5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0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4/10/2023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8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19785" y="2287993"/>
            <a:ext cx="5989319" cy="698279"/>
          </a:xfrm>
        </p:spPr>
        <p:txBody>
          <a:bodyPr>
            <a:normAutofit/>
          </a:bodyPr>
          <a:lstStyle/>
          <a:p>
            <a:r>
              <a:rPr lang="ko-KR" altLang="en-US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온라인 강의 사이트</a:t>
            </a:r>
            <a:r>
              <a:rPr lang="en-US" altLang="ko-KR" sz="40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(BE)</a:t>
            </a:r>
            <a:endParaRPr lang="ko-KR" altLang="en-US" sz="40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41164" y="4540867"/>
            <a:ext cx="3946562" cy="603965"/>
          </a:xfrm>
        </p:spPr>
        <p:txBody>
          <a:bodyPr>
            <a:normAutofit/>
          </a:bodyPr>
          <a:lstStyle/>
          <a:p>
            <a:r>
              <a:rPr lang="ko-KR" altLang="en-US" sz="1600" b="1" dirty="0" err="1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강동욱</a:t>
            </a:r>
            <a:r>
              <a:rPr lang="en-US" altLang="ko-KR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이영인</a:t>
            </a:r>
            <a:r>
              <a:rPr lang="en-US" altLang="ko-KR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권용범</a:t>
            </a:r>
            <a:r>
              <a:rPr lang="en-US" altLang="ko-KR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박수현</a:t>
            </a:r>
            <a:r>
              <a:rPr lang="en-US" altLang="ko-KR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 </a:t>
            </a:r>
            <a:r>
              <a:rPr lang="ko-KR" altLang="en-US" sz="1600" b="1" dirty="0" err="1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양진구</a:t>
            </a:r>
            <a:endParaRPr lang="ko-KR" altLang="en-US" sz="1600" b="1" dirty="0">
              <a:latin typeface="Adobe 명조 Std M" panose="02020600000000000000" pitchFamily="18" charset="-127"/>
              <a:ea typeface="Adobe 명조 Std M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10054" y="3767781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2022.01.17~ </a:t>
            </a:r>
            <a:r>
              <a:rPr lang="en-US" altLang="ko-KR" sz="1600" b="1" dirty="0" smtClean="0">
                <a:latin typeface="Adobe 명조 Std M" panose="02020600000000000000" pitchFamily="18" charset="-127"/>
                <a:ea typeface="Adobe 명조 Std M" panose="02020600000000000000" pitchFamily="18" charset="-127"/>
              </a:rPr>
              <a:t>2022.03.17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7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7028" y="165847"/>
            <a:ext cx="8596668" cy="708212"/>
          </a:xfrm>
        </p:spPr>
        <p:txBody>
          <a:bodyPr/>
          <a:lstStyle/>
          <a:p>
            <a:r>
              <a:rPr lang="ko-KR" altLang="en-US" dirty="0" smtClean="0"/>
              <a:t>페이지 구성도 </a:t>
            </a:r>
            <a:r>
              <a:rPr lang="en-US" altLang="ko-KR" dirty="0" smtClean="0"/>
              <a:t>-USER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5232" y="2700615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3217" y="2709579"/>
            <a:ext cx="1543921" cy="7754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5232" y="1438834"/>
            <a:ext cx="1543921" cy="7754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69406" y="1826558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강의 리스트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9406" y="3657597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강의 상세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033977" y="3657597"/>
            <a:ext cx="1790438" cy="775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작성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수정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23217" y="4433043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322890" y="5488636"/>
            <a:ext cx="1790438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장바구니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71201" y="2700615"/>
            <a:ext cx="1543922" cy="7844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4" idx="0"/>
            <a:endCxn id="11" idx="2"/>
          </p:cNvCxnSpPr>
          <p:nvPr/>
        </p:nvCxnSpPr>
        <p:spPr>
          <a:xfrm flipV="1">
            <a:off x="1347193" y="2214283"/>
            <a:ext cx="0" cy="48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2119153" y="2214283"/>
            <a:ext cx="304064" cy="48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8" idx="1"/>
          </p:cNvCxnSpPr>
          <p:nvPr/>
        </p:nvCxnSpPr>
        <p:spPr>
          <a:xfrm>
            <a:off x="2121899" y="3092821"/>
            <a:ext cx="301318" cy="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967138" y="3092821"/>
            <a:ext cx="301318" cy="448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" idx="3"/>
            <a:endCxn id="13" idx="1"/>
          </p:cNvCxnSpPr>
          <p:nvPr/>
        </p:nvCxnSpPr>
        <p:spPr>
          <a:xfrm flipV="1">
            <a:off x="5815123" y="2218765"/>
            <a:ext cx="754283" cy="874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0" idx="3"/>
          </p:cNvCxnSpPr>
          <p:nvPr/>
        </p:nvCxnSpPr>
        <p:spPr>
          <a:xfrm>
            <a:off x="5815123" y="3092822"/>
            <a:ext cx="1130572" cy="560014"/>
          </a:xfrm>
          <a:prstGeom prst="bentConnector3">
            <a:avLst>
              <a:gd name="adj1" fmla="val 99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3" idx="2"/>
            <a:endCxn id="14" idx="0"/>
          </p:cNvCxnSpPr>
          <p:nvPr/>
        </p:nvCxnSpPr>
        <p:spPr>
          <a:xfrm>
            <a:off x="7341367" y="2610971"/>
            <a:ext cx="0" cy="10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616954" y="3513168"/>
            <a:ext cx="0" cy="94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48621" y="380251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여부 확인</a:t>
            </a:r>
            <a:endParaRPr lang="ko-KR" altLang="en-US" dirty="0"/>
          </a:p>
        </p:txBody>
      </p:sp>
      <p:cxnSp>
        <p:nvCxnSpPr>
          <p:cNvPr id="44" name="꺾인 연결선 43"/>
          <p:cNvCxnSpPr>
            <a:stCxn id="20" idx="2"/>
            <a:endCxn id="16" idx="3"/>
          </p:cNvCxnSpPr>
          <p:nvPr/>
        </p:nvCxnSpPr>
        <p:spPr>
          <a:xfrm rot="5400000">
            <a:off x="3835040" y="3617128"/>
            <a:ext cx="1340222" cy="1076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7331675" y="4444251"/>
            <a:ext cx="0" cy="10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/>
          <p:nvPr/>
        </p:nvCxnSpPr>
        <p:spPr>
          <a:xfrm flipV="1">
            <a:off x="3967139" y="4269441"/>
            <a:ext cx="2582884" cy="770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65040" y="2975859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작성 및 수정 요청</a:t>
            </a:r>
            <a:endParaRPr lang="en-US" altLang="ko-KR" dirty="0" smtClean="0"/>
          </a:p>
          <a:p>
            <a:r>
              <a:rPr lang="ko-KR" altLang="en-US" dirty="0" smtClean="0"/>
              <a:t>로그인 여부 확인</a:t>
            </a:r>
            <a:endParaRPr lang="ko-KR" altLang="en-US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8113328" y="3875438"/>
            <a:ext cx="920649" cy="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99761" y="4424536"/>
            <a:ext cx="1176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구매 내역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626598" y="5370526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결제 후</a:t>
            </a:r>
            <a:endParaRPr lang="en-US" altLang="ko-KR" dirty="0" smtClean="0"/>
          </a:p>
          <a:p>
            <a:r>
              <a:rPr lang="ko-KR" altLang="en-US" dirty="0" smtClean="0"/>
              <a:t>구매 내역 표시</a:t>
            </a:r>
            <a:endParaRPr lang="ko-KR" altLang="en-US" dirty="0"/>
          </a:p>
        </p:txBody>
      </p:sp>
      <p:cxnSp>
        <p:nvCxnSpPr>
          <p:cNvPr id="70" name="직선 화살표 연결선 69"/>
          <p:cNvCxnSpPr/>
          <p:nvPr/>
        </p:nvCxnSpPr>
        <p:spPr>
          <a:xfrm flipH="1" flipV="1">
            <a:off x="8113328" y="4154240"/>
            <a:ext cx="920649" cy="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703185" y="4657158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리뷰 작성 및 수정 내용 등록</a:t>
            </a:r>
            <a:endParaRPr lang="ko-KR" altLang="en-US" dirty="0"/>
          </a:p>
        </p:txBody>
      </p:sp>
      <p:cxnSp>
        <p:nvCxnSpPr>
          <p:cNvPr id="79" name="꺾인 연결선 78"/>
          <p:cNvCxnSpPr>
            <a:endCxn id="17" idx="1"/>
          </p:cNvCxnSpPr>
          <p:nvPr/>
        </p:nvCxnSpPr>
        <p:spPr>
          <a:xfrm>
            <a:off x="3375212" y="5217456"/>
            <a:ext cx="2947678" cy="663387"/>
          </a:xfrm>
          <a:prstGeom prst="bentConnector3">
            <a:avLst>
              <a:gd name="adj1" fmla="val -18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615371" y="5405061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장바구니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43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256" y="175263"/>
            <a:ext cx="10515600" cy="1000732"/>
          </a:xfrm>
        </p:spPr>
        <p:txBody>
          <a:bodyPr/>
          <a:lstStyle/>
          <a:p>
            <a:r>
              <a:rPr lang="ko-KR" altLang="en-US" dirty="0"/>
              <a:t>화면 및 기능 소개 </a:t>
            </a:r>
            <a:r>
              <a:rPr lang="en-US" altLang="ko-KR" dirty="0"/>
              <a:t>– </a:t>
            </a:r>
            <a:r>
              <a:rPr lang="ko-KR" altLang="en-US" dirty="0" smtClean="0"/>
              <a:t>메인 페이지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56" y="1545327"/>
            <a:ext cx="8916030" cy="43187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465777" y="2154580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65769" y="3452683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19016" y="4840941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74682" y="1545327"/>
            <a:ext cx="2584362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배너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검색 메뉴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각 항목별 미리 보기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31575" y="1785247"/>
            <a:ext cx="4625788" cy="12374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31575" y="3085983"/>
            <a:ext cx="4625788" cy="9555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30938" y="4104910"/>
            <a:ext cx="5940073" cy="14233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1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256" y="175263"/>
            <a:ext cx="10515600" cy="1000732"/>
          </a:xfrm>
        </p:spPr>
        <p:txBody>
          <a:bodyPr/>
          <a:lstStyle/>
          <a:p>
            <a:r>
              <a:rPr lang="ko-KR" altLang="en-US" dirty="0"/>
              <a:t>화면 및 기능 소개 </a:t>
            </a:r>
            <a:r>
              <a:rPr lang="en-US" altLang="ko-KR" dirty="0"/>
              <a:t>– </a:t>
            </a:r>
            <a:r>
              <a:rPr lang="ko-KR" altLang="en-US" dirty="0" smtClean="0"/>
              <a:t>메인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[</a:t>
            </a:r>
            <a:r>
              <a:rPr lang="en-US" altLang="ko-KR" dirty="0" smtClean="0"/>
              <a:t>API]</a:t>
            </a:r>
            <a:endParaRPr lang="ko-KR" altLang="en-US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6816"/>
              </p:ext>
            </p:extLst>
          </p:nvPr>
        </p:nvGraphicFramePr>
        <p:xfrm>
          <a:off x="314256" y="1062316"/>
          <a:ext cx="11546050" cy="564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956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140552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319824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2903792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  <a:gridCol w="2501926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670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URL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선택한 카테고리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 category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/list/show/{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getcategory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}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 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class_name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/list/{search}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83992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front 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개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r>
                        <a:rPr lang="ko-KR" altLang="en-US" sz="14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별 강의</a:t>
                      </a:r>
                      <a:endParaRPr lang="ko-KR" altLang="en-US" sz="1400" dirty="0" smtClean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/carousel/front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76384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back 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개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r>
                        <a:rPr lang="ko-KR" altLang="en-US" sz="14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별 강의</a:t>
                      </a:r>
                      <a:endParaRPr lang="ko-KR" altLang="en-US" sz="1400" dirty="0" smtClean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/carousel/back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587866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database 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10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개 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조회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r>
                        <a:rPr lang="ko-KR" altLang="en-US" sz="14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별 강의</a:t>
                      </a:r>
                      <a:endParaRPr lang="ko-KR" altLang="en-US" sz="1400" dirty="0" smtClean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/carousel/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db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53690"/>
                  </a:ext>
                </a:extLst>
              </a:tr>
              <a:tr h="828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full stack 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10</a:t>
                      </a: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개 조회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r>
                        <a:rPr lang="ko-KR" altLang="en-US" sz="140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별 강의</a:t>
                      </a:r>
                      <a:endParaRPr lang="ko-KR" altLang="en-US" sz="1400" dirty="0" smtClean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/carousel/full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5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399" y="1176275"/>
            <a:ext cx="5541855" cy="50964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314256" y="175263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87353" y="2708830"/>
            <a:ext cx="5341527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로그인  정보 입력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일치하는 아이디와 비밀번호 확인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이메일과 비밀번호 미 입력 시 경고 메시지 출현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없는 아이디 이거나 잘못된 비밀번호 입력 시 </a:t>
            </a:r>
            <a:endParaRPr lang="en-US" altLang="ko-KR" dirty="0" smtClean="0"/>
          </a:p>
          <a:p>
            <a:r>
              <a:rPr lang="ko-KR" altLang="en-US" dirty="0" smtClean="0"/>
              <a:t>로그인 실패 메시지 출현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1578150" y="2904565"/>
            <a:ext cx="3398349" cy="10488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578151" y="3953435"/>
            <a:ext cx="3398349" cy="699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73047" y="3419145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10083" y="4118392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14256" y="575290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비밀번호 찾기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5991" y="2043427"/>
            <a:ext cx="400782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가입할 때 사용했던 정보 입력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입력한 데이터와 일치하는</a:t>
            </a:r>
            <a:endParaRPr lang="en-US" altLang="ko-KR" dirty="0" smtClean="0"/>
          </a:p>
          <a:p>
            <a:r>
              <a:rPr lang="ko-KR" altLang="en-US" dirty="0" smtClean="0"/>
              <a:t>사용자가 있으면 아이디 제공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6" y="1929310"/>
            <a:ext cx="3023240" cy="3882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184" y="1929310"/>
            <a:ext cx="3800066" cy="3882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7814095" y="2280087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95247" y="228008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65991" y="4199279"/>
            <a:ext cx="400782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이메일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전화번호 입력</a:t>
            </a:r>
            <a:r>
              <a:rPr lang="en-US" altLang="ko-KR" dirty="0" smtClean="0"/>
              <a:t> </a:t>
            </a:r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입력한 </a:t>
            </a:r>
            <a:r>
              <a:rPr lang="ko-KR" altLang="en-US" dirty="0"/>
              <a:t>데이터와 </a:t>
            </a:r>
            <a:r>
              <a:rPr lang="ko-KR" altLang="en-US" dirty="0" smtClean="0"/>
              <a:t>일치하는 사용자가</a:t>
            </a:r>
            <a:endParaRPr lang="en-US" altLang="ko-KR" dirty="0" smtClean="0"/>
          </a:p>
          <a:p>
            <a:r>
              <a:rPr lang="ko-KR" altLang="en-US" dirty="0" smtClean="0"/>
              <a:t>있으면 비밀번호 변경 기능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856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14256" y="813423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비밀번호 찾기 </a:t>
            </a:r>
            <a:r>
              <a:rPr lang="en-US" altLang="ko-KR" dirty="0" smtClean="0">
                <a:solidFill>
                  <a:schemeClr val="tx1"/>
                </a:solidFill>
              </a:rPr>
              <a:t>DTO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70089"/>
              </p:ext>
            </p:extLst>
          </p:nvPr>
        </p:nvGraphicFramePr>
        <p:xfrm>
          <a:off x="314256" y="2105684"/>
          <a:ext cx="11546050" cy="3474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07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724301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637165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2586451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  <a:gridCol w="2501926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86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URL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86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아이디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FindIdDto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/find/id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FindIdResponseDto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86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GetFindPasswordDto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/find/password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FindPasswordDto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868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비밀번호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ChangePasswordDto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/find/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changePassword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FindPasswordDto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96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404248" y="416922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E7F45BBA-195C-30B9-3360-35E40D8978B7}"/>
              </a:ext>
            </a:extLst>
          </p:cNvPr>
          <p:cNvCxnSpPr>
            <a:cxnSpLocks/>
          </p:cNvCxnSpPr>
          <p:nvPr/>
        </p:nvCxnSpPr>
        <p:spPr>
          <a:xfrm>
            <a:off x="3743202" y="1658355"/>
            <a:ext cx="0" cy="4460465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0E0FAF-597A-B7B2-1336-6295642D2677}"/>
              </a:ext>
            </a:extLst>
          </p:cNvPr>
          <p:cNvSpPr txBox="1"/>
          <p:nvPr/>
        </p:nvSpPr>
        <p:spPr>
          <a:xfrm>
            <a:off x="4003949" y="1510174"/>
            <a:ext cx="260250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1. </a:t>
            </a:r>
            <a:r>
              <a:rPr lang="ko-KR" altLang="en-US" dirty="0" smtClean="0">
                <a:latin typeface="+mn-ea"/>
              </a:rPr>
              <a:t>회원가입 </a:t>
            </a:r>
            <a:r>
              <a:rPr lang="ko-KR" altLang="en-US" dirty="0">
                <a:latin typeface="+mn-ea"/>
              </a:rPr>
              <a:t>정보 입력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5856F-7F0D-2DEA-C4B2-0269EA329EAD}"/>
              </a:ext>
            </a:extLst>
          </p:cNvPr>
          <p:cNvSpPr txBox="1"/>
          <p:nvPr/>
        </p:nvSpPr>
        <p:spPr>
          <a:xfrm>
            <a:off x="4003948" y="2055807"/>
            <a:ext cx="442735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회원가입에 필요한 정보를 올바르게 입력한 뒤 회원가입 버튼을 누르면 회원가입이 </a:t>
            </a:r>
            <a:r>
              <a:rPr lang="ko-KR" altLang="en-US" sz="1600" dirty="0" smtClean="0">
                <a:latin typeface="+mn-ea"/>
              </a:rPr>
              <a:t>가능</a:t>
            </a:r>
            <a:endParaRPr lang="en-US" altLang="ko-KR" sz="1600" dirty="0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회원가입 성공 여부에 따라 다른 안내 메시지 출력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347E0F-8860-6FE5-B103-176D59362358}"/>
              </a:ext>
            </a:extLst>
          </p:cNvPr>
          <p:cNvSpPr txBox="1"/>
          <p:nvPr/>
        </p:nvSpPr>
        <p:spPr>
          <a:xfrm>
            <a:off x="8604322" y="1514541"/>
            <a:ext cx="330658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2. </a:t>
            </a:r>
            <a:r>
              <a:rPr lang="ko-KR" altLang="en-US" dirty="0" smtClean="0">
                <a:latin typeface="+mn-ea"/>
              </a:rPr>
              <a:t>이메일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비밀번호 조건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5EC90-A8BC-7854-8781-2DBD0FEFC6B8}"/>
              </a:ext>
            </a:extLst>
          </p:cNvPr>
          <p:cNvSpPr txBox="1"/>
          <p:nvPr/>
        </p:nvSpPr>
        <p:spPr>
          <a:xfrm>
            <a:off x="8604322" y="2058936"/>
            <a:ext cx="312569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정보를 입력했을 때 이메일과 비밀번호가 조건에 맞지 않으면 알림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4EFE3C5-BB8C-5257-8313-6D2B4940F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57" t="13247" r="28750" b="3932"/>
          <a:stretch/>
        </p:blipFill>
        <p:spPr>
          <a:xfrm>
            <a:off x="404248" y="1510172"/>
            <a:ext cx="3053106" cy="475581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1852BA-BD8A-3EB5-41B6-639446E84370}"/>
              </a:ext>
            </a:extLst>
          </p:cNvPr>
          <p:cNvSpPr/>
          <p:nvPr/>
        </p:nvSpPr>
        <p:spPr>
          <a:xfrm>
            <a:off x="525799" y="1659585"/>
            <a:ext cx="2810005" cy="4456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78F534-AA64-BE45-A112-6B8F8E6B2F00}"/>
              </a:ext>
            </a:extLst>
          </p:cNvPr>
          <p:cNvSpPr/>
          <p:nvPr/>
        </p:nvSpPr>
        <p:spPr>
          <a:xfrm>
            <a:off x="765627" y="2368062"/>
            <a:ext cx="2364332" cy="12574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EB7182F-E25B-F734-7615-113404642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009" y="4235939"/>
            <a:ext cx="2934598" cy="87845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BB2BDD4-B979-5EAF-1286-6FBA25006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051" y="5670685"/>
            <a:ext cx="2931326" cy="97393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D41936-748A-62E8-C877-87B1FF2FE0BE}"/>
              </a:ext>
            </a:extLst>
          </p:cNvPr>
          <p:cNvSpPr txBox="1"/>
          <p:nvPr/>
        </p:nvSpPr>
        <p:spPr>
          <a:xfrm>
            <a:off x="4003949" y="3758447"/>
            <a:ext cx="26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회원가입 성공</a:t>
            </a:r>
            <a:endParaRPr lang="ko-KR" altLang="en-US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26BA1-6585-AF49-39E2-938BFDBB70B1}"/>
              </a:ext>
            </a:extLst>
          </p:cNvPr>
          <p:cNvSpPr txBox="1"/>
          <p:nvPr/>
        </p:nvSpPr>
        <p:spPr>
          <a:xfrm>
            <a:off x="4012939" y="5222550"/>
            <a:ext cx="26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회원가입 실패</a:t>
            </a:r>
            <a:endParaRPr lang="ko-KR" altLang="en-US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A6E049-F468-A291-CC1E-FCF2F908C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322" y="3738409"/>
            <a:ext cx="3235113" cy="237693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9" name="TextBox 28"/>
          <p:cNvSpPr txBox="1"/>
          <p:nvPr/>
        </p:nvSpPr>
        <p:spPr>
          <a:xfrm>
            <a:off x="658561" y="171645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042615" y="2944033"/>
            <a:ext cx="3106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604322" y="331336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2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 txBox="1">
            <a:spLocks/>
          </p:cNvSpPr>
          <p:nvPr/>
        </p:nvSpPr>
        <p:spPr>
          <a:xfrm>
            <a:off x="314256" y="645911"/>
            <a:ext cx="10515600" cy="725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r>
              <a:rPr lang="en-US" altLang="ko-KR" dirty="0" smtClean="0">
                <a:solidFill>
                  <a:schemeClr val="tx1"/>
                </a:solidFill>
              </a:rPr>
              <a:t> DTO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07542"/>
              </p:ext>
            </p:extLst>
          </p:nvPr>
        </p:nvGraphicFramePr>
        <p:xfrm>
          <a:off x="314256" y="1559858"/>
          <a:ext cx="11492261" cy="510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754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211719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3382628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3209160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Id_user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아이디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password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055062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password_confirm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비밀번호 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851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Tel_num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73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7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472087" y="400720"/>
            <a:ext cx="10011956" cy="72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강의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7" y="1227649"/>
            <a:ext cx="8432140" cy="51731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823882" y="2716306"/>
            <a:ext cx="1223683" cy="2097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969422" y="1768750"/>
            <a:ext cx="304328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해당 강의의 상세 페이지 호출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입력된 키워드가 들어간 강의 목록 나열</a:t>
            </a:r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095999" y="1667435"/>
            <a:ext cx="1488142" cy="564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03929" y="3629559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24309" y="1768750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24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72" y="1362118"/>
            <a:ext cx="3644170" cy="2235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50" y="4278367"/>
            <a:ext cx="3644170" cy="2235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72" y="4278367"/>
            <a:ext cx="3644170" cy="2235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551" y="1362119"/>
            <a:ext cx="3644170" cy="2235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387116" y="352937"/>
            <a:ext cx="10011956" cy="72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강의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1138756"/>
            <a:ext cx="2899549" cy="353490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2357123" y="2108967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7123" y="2700092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57123" y="3315153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57123" y="3909035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12665" y="2700092"/>
            <a:ext cx="3331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520358" y="2700092"/>
            <a:ext cx="3331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12665" y="5632529"/>
            <a:ext cx="3331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520358" y="5632529"/>
            <a:ext cx="3331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7116" y="4893865"/>
            <a:ext cx="3760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강의 종류에 따른 출력 데이터 변경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프론트엔드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백엔드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풀스택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3775166" y="1081769"/>
            <a:ext cx="0" cy="3686174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15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5969" y="609600"/>
            <a:ext cx="8596668" cy="735106"/>
          </a:xfrm>
        </p:spPr>
        <p:txBody>
          <a:bodyPr/>
          <a:lstStyle/>
          <a:p>
            <a:r>
              <a:rPr lang="ko-KR" altLang="en-US" dirty="0" smtClean="0"/>
              <a:t>기획 의도 및 사이트 </a:t>
            </a:r>
            <a:r>
              <a:rPr lang="ko-KR" altLang="en-US" dirty="0" err="1" smtClean="0"/>
              <a:t>컨샙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969" y="622598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63" y="4235824"/>
            <a:ext cx="11617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마루 부리 중간"/>
              </a:rPr>
              <a:t>온라인 코딩 강의 사이트 입니다</a:t>
            </a:r>
            <a:r>
              <a:rPr lang="en-US" altLang="ko-KR" b="1" dirty="0" smtClean="0">
                <a:latin typeface="마루 부리 중간"/>
              </a:rPr>
              <a:t>.</a:t>
            </a:r>
          </a:p>
          <a:p>
            <a:pPr algn="ctr"/>
            <a:endParaRPr lang="en-US" altLang="ko-KR" b="1" dirty="0">
              <a:latin typeface="마루 부리 중간"/>
            </a:endParaRPr>
          </a:p>
          <a:p>
            <a:pPr algn="ctr"/>
            <a:r>
              <a:rPr lang="ko-KR" altLang="en-US" b="1" dirty="0" smtClean="0">
                <a:latin typeface="마루 부리 중간"/>
              </a:rPr>
              <a:t>코딩에 대해 배우고자 하시는 분들께서 강의를 들으시고 만들고자 하는 프로그램을 만들었을 때</a:t>
            </a:r>
            <a:r>
              <a:rPr lang="en-US" altLang="ko-KR" b="1" dirty="0" smtClean="0">
                <a:latin typeface="마루 부리 중간"/>
              </a:rPr>
              <a:t>,</a:t>
            </a:r>
          </a:p>
          <a:p>
            <a:pPr algn="ctr"/>
            <a:r>
              <a:rPr lang="ko-KR" altLang="en-US" b="1" dirty="0" smtClean="0">
                <a:latin typeface="마루 부리 중간"/>
              </a:rPr>
              <a:t>행복함을 느끼실 수 있도록 좋은 강의를 서비스하자 라는 의미에서 </a:t>
            </a:r>
            <a:r>
              <a:rPr lang="en-US" altLang="ko-KR" b="1" dirty="0" smtClean="0">
                <a:latin typeface="마루 부리 중간"/>
              </a:rPr>
              <a:t>HAPPY EDUCATION</a:t>
            </a:r>
            <a:r>
              <a:rPr lang="ko-KR" altLang="en-US" b="1" dirty="0" smtClean="0">
                <a:latin typeface="마루 부리 중간"/>
              </a:rPr>
              <a:t>이라  이름 지었습니다</a:t>
            </a:r>
            <a:r>
              <a:rPr lang="en-US" altLang="ko-KR" b="1" dirty="0" smtClean="0">
                <a:latin typeface="마루 부리 중간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E2B942-E1EE-FB8F-72F3-29C569F82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92" y="1330592"/>
            <a:ext cx="5573304" cy="290523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523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 txBox="1">
            <a:spLocks/>
          </p:cNvSpPr>
          <p:nvPr/>
        </p:nvSpPr>
        <p:spPr>
          <a:xfrm>
            <a:off x="216593" y="289106"/>
            <a:ext cx="10011956" cy="72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강의 리스트 </a:t>
            </a:r>
            <a:r>
              <a:rPr lang="en-US" altLang="ko-KR" dirty="0" smtClean="0"/>
              <a:t>DTO</a:t>
            </a:r>
            <a:endParaRPr lang="ko-KR" altLang="en-US" dirty="0"/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71353"/>
              </p:ext>
            </p:extLst>
          </p:nvPr>
        </p:nvGraphicFramePr>
        <p:xfrm>
          <a:off x="216593" y="1164391"/>
          <a:ext cx="11737842" cy="323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027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752943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680971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262941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  <a:gridCol w="2543486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URL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선택한 카테고리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강의목록 조회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GetCategoryClassListDto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검색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class_name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/list/{search}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69170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할인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난이도 별 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목록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GetCategoryDto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/list/category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GetClassInfoDto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상세 페이지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1" hangingPunct="1"/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Int</a:t>
                      </a:r>
                      <a:r>
                        <a:rPr lang="en-US" altLang="ko-KR" sz="14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Id_class</a:t>
                      </a:r>
                      <a:endParaRPr lang="ko-KR" altLang="en-US" sz="14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/main5/{</a:t>
                      </a: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idClass</a:t>
                      </a: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}/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GetClassDetailIResponseDto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</a:tbl>
          </a:graphicData>
        </a:graphic>
      </p:graphicFrame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011958"/>
              </p:ext>
            </p:extLst>
          </p:nvPr>
        </p:nvGraphicFramePr>
        <p:xfrm>
          <a:off x="216591" y="4725640"/>
          <a:ext cx="11737844" cy="197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461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934461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934461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934461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49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Category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Difficulty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492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discountRate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Boolean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할인율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770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05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49" y="69191"/>
            <a:ext cx="8720051" cy="72883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화면 및 기능 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강의 상세 페이지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" y="798024"/>
            <a:ext cx="4549288" cy="2813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9" y="3812035"/>
            <a:ext cx="4549288" cy="2847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69" y="798023"/>
            <a:ext cx="6903432" cy="52397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4821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3949" y="230555"/>
            <a:ext cx="10011956" cy="72883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화면 및 기능 소개 </a:t>
            </a:r>
            <a:r>
              <a:rPr lang="en-US" altLang="ko-KR" sz="3600" dirty="0" smtClean="0"/>
              <a:t>– </a:t>
            </a:r>
            <a:r>
              <a:rPr lang="en-US" altLang="ko-KR" dirty="0" smtClean="0"/>
              <a:t>DTO</a:t>
            </a:r>
            <a:endParaRPr lang="ko-KR" altLang="en-US" sz="3600" dirty="0"/>
          </a:p>
        </p:txBody>
      </p:sp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515586FB-3453-BD9C-4A77-091CDE7F1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61166"/>
              </p:ext>
            </p:extLst>
          </p:nvPr>
        </p:nvGraphicFramePr>
        <p:xfrm>
          <a:off x="423947" y="1167139"/>
          <a:ext cx="11361652" cy="522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413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840413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840413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840413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Id_class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번호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img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class_name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Class_info_simple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간단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93117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Class_info_dtl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</a:t>
                      </a:r>
                      <a:r>
                        <a:rPr lang="ko-KR" altLang="en-US" sz="140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설명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8547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price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 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262885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Category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31235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Difficulty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난이도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96331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Instructor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195787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Curriculum_list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커리큘럼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940029"/>
                  </a:ext>
                </a:extLst>
              </a:tr>
              <a:tr h="4351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Review_list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38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7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3777" y="5387940"/>
            <a:ext cx="734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네비게이션 메뉴를 설정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각 메뉴를 클릭 시 해당 메뉴가 가리키는 영역으로 이동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54" y="862631"/>
            <a:ext cx="2336052" cy="2746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583" y="862631"/>
            <a:ext cx="2542748" cy="27461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219" y="3843718"/>
            <a:ext cx="2325957" cy="28826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7284403" y="128875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강의소개</a:t>
            </a:r>
            <a:r>
              <a:rPr lang="ko-KR" altLang="en-US" sz="1600" dirty="0"/>
              <a:t> 클릭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83359" y="2503790"/>
            <a:ext cx="1553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커리큘럼 클릭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88768" y="431355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수강평</a:t>
            </a:r>
            <a:r>
              <a:rPr lang="ko-KR" altLang="en-US" sz="1600" dirty="0"/>
              <a:t> 클릭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23949" y="69191"/>
            <a:ext cx="8720051" cy="72883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화면 및 기능 소개 </a:t>
            </a:r>
            <a:r>
              <a:rPr lang="en-US" altLang="ko-KR" dirty="0"/>
              <a:t>– </a:t>
            </a:r>
            <a:r>
              <a:rPr lang="ko-KR" altLang="en-US" dirty="0"/>
              <a:t>강의 상세 페이지</a:t>
            </a:r>
            <a:endParaRPr lang="ko-KR" altLang="en-US" sz="36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2" y="1751006"/>
            <a:ext cx="5041420" cy="32405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타원 15"/>
          <p:cNvSpPr/>
          <p:nvPr/>
        </p:nvSpPr>
        <p:spPr>
          <a:xfrm>
            <a:off x="483777" y="4316526"/>
            <a:ext cx="2035698" cy="671172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509680" y="2844981"/>
            <a:ext cx="731489" cy="1712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032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480151" y="839359"/>
            <a:ext cx="4233731" cy="37771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5" y="973895"/>
            <a:ext cx="2457381" cy="3792541"/>
          </a:xfrm>
          <a:ln>
            <a:solidFill>
              <a:schemeClr val="accent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495" y="973895"/>
            <a:ext cx="3838138" cy="37925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235" y="973894"/>
            <a:ext cx="3395259" cy="3799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9239" y="5300861"/>
            <a:ext cx="6840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커리큘럼에는 해당 강의의 </a:t>
            </a:r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영상 </a:t>
            </a:r>
            <a:r>
              <a:rPr lang="en-US" altLang="ko-KR" dirty="0"/>
              <a:t>URL</a:t>
            </a:r>
            <a:r>
              <a:rPr lang="ko-KR" altLang="en-US" dirty="0"/>
              <a:t>을 탑재하였으며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로그인 여부와 구매 여부에 따라 표시되도록 설정했습니다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6973" y="275908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 구매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93416" y="2759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2873953" y="2087259"/>
            <a:ext cx="573024" cy="1712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23949" y="230555"/>
            <a:ext cx="10011956" cy="72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화면 및 기능 소개 </a:t>
            </a:r>
            <a:r>
              <a:rPr lang="en-US" altLang="ko-KR" dirty="0" smtClean="0">
                <a:solidFill>
                  <a:schemeClr val="tx1"/>
                </a:solidFill>
              </a:rPr>
              <a:t>– </a:t>
            </a:r>
            <a:r>
              <a:rPr lang="ko-KR" altLang="en-US" dirty="0" smtClean="0">
                <a:solidFill>
                  <a:schemeClr val="tx1"/>
                </a:solidFill>
              </a:rPr>
              <a:t>커리큘럼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040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8782" y="258053"/>
            <a:ext cx="11584339" cy="80697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소개 </a:t>
            </a:r>
            <a:r>
              <a:rPr lang="en-US" altLang="ko-KR" sz="3200" dirty="0"/>
              <a:t>– </a:t>
            </a:r>
            <a:r>
              <a:rPr lang="ko-KR" altLang="en-US" sz="3200" dirty="0" smtClean="0"/>
              <a:t>커리큘럼 </a:t>
            </a:r>
            <a:r>
              <a:rPr lang="en-US" altLang="ko-KR" sz="3200" dirty="0" smtClean="0"/>
              <a:t>DTO</a:t>
            </a:r>
            <a:endParaRPr lang="ko-KR" altLang="en-US" sz="3200" dirty="0"/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E807F15B-FD8D-6310-E304-3404F3C49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36549"/>
              </p:ext>
            </p:extLst>
          </p:nvPr>
        </p:nvGraphicFramePr>
        <p:xfrm>
          <a:off x="179292" y="1276196"/>
          <a:ext cx="11803828" cy="533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957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950957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950957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950957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88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88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Id_Curriculum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커리큘럼 번호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88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Section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88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Part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88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Video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간단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93117"/>
                  </a:ext>
                </a:extLst>
              </a:tr>
              <a:tr h="888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Id_class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064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9988" y="199584"/>
            <a:ext cx="10940935" cy="60912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강의 리뷰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8" y="1010880"/>
            <a:ext cx="4234951" cy="3214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141" y="1010880"/>
            <a:ext cx="4239438" cy="32177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19989" y="4427381"/>
            <a:ext cx="9217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강의 마다 </a:t>
            </a:r>
            <a:r>
              <a:rPr lang="ko-KR" altLang="en-US" dirty="0" err="1" smtClean="0"/>
              <a:t>리뷰내용</a:t>
            </a:r>
            <a:r>
              <a:rPr lang="ko-KR" altLang="en-US" dirty="0" smtClean="0"/>
              <a:t> 확인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리뷰를 작성하기 위해선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조건이 충족 되야 활성화되도록 설정 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로그인이</a:t>
            </a:r>
            <a:r>
              <a:rPr lang="ko-KR" altLang="en-US" dirty="0" smtClean="0"/>
              <a:t> 되어 있어야한다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로그인된</a:t>
            </a:r>
            <a:r>
              <a:rPr lang="ko-KR" altLang="en-US" dirty="0" smtClean="0"/>
              <a:t> 아이디가 해당 강의를 구매한 내역이 있어야한다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작성하기 버튼을 클릭 시 강의 리뷰 작성 페이지로 이동 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424424" y="113884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3394" y="101088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후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922041" y="1010880"/>
            <a:ext cx="13029" cy="3214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07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7" y="952540"/>
            <a:ext cx="6131859" cy="57541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657" y="308158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작성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795419" y="1293811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10287" y="237374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61405" y="552175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1913" y="5938492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18730" y="1293811"/>
            <a:ext cx="5616388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정보 표시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리뷰 내용 </a:t>
            </a:r>
            <a:r>
              <a:rPr lang="ko-KR" altLang="en-US" dirty="0" err="1" smtClean="0"/>
              <a:t>작성란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기능 구현 </a:t>
            </a:r>
            <a:r>
              <a:rPr lang="en-US" altLang="ko-KR" dirty="0" smtClean="0"/>
              <a:t>{1~5</a:t>
            </a:r>
            <a:r>
              <a:rPr lang="ko-KR" altLang="en-US" dirty="0" smtClean="0"/>
              <a:t>점까지 설정 가능</a:t>
            </a:r>
            <a:r>
              <a:rPr lang="en-US" altLang="ko-KR" dirty="0" smtClean="0"/>
              <a:t>}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작성 버튼 클릭 시 </a:t>
            </a:r>
            <a:r>
              <a:rPr lang="en-US" altLang="ko-KR" dirty="0" smtClean="0"/>
              <a:t>[ </a:t>
            </a:r>
            <a:r>
              <a:rPr lang="ko-KR" altLang="en-US" dirty="0" smtClean="0"/>
              <a:t>아이디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내용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별점</a:t>
            </a:r>
            <a:r>
              <a:rPr lang="ko-KR" altLang="en-US" dirty="0" smtClean="0"/>
              <a:t> </a:t>
            </a:r>
            <a:r>
              <a:rPr lang="en-US" altLang="ko-KR" dirty="0" smtClean="0"/>
              <a:t>] </a:t>
            </a:r>
            <a:r>
              <a:rPr lang="ko-KR" altLang="en-US" dirty="0" smtClean="0"/>
              <a:t>등의 데이터를 서버에 저장 요청 후 상세페이지로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4308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E709E3F6-CFFF-5E6D-96DB-28329FAD1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81479"/>
              </p:ext>
            </p:extLst>
          </p:nvPr>
        </p:nvGraphicFramePr>
        <p:xfrm>
          <a:off x="344992" y="1533180"/>
          <a:ext cx="11554160" cy="39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540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888540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888540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888540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660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660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Id_Review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리뷰 번호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660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idUser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로그인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660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Contents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수강평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6608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Id_class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93117"/>
                  </a:ext>
                </a:extLst>
              </a:tr>
              <a:tr h="6608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Grade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별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8547"/>
                  </a:ext>
                </a:extLst>
              </a:tr>
            </a:tbl>
          </a:graphicData>
        </a:graphic>
      </p:graphicFrame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1657" y="308158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작성 </a:t>
            </a:r>
            <a:r>
              <a:rPr lang="en-US" altLang="ko-KR" sz="3200" dirty="0" smtClean="0"/>
              <a:t>DTO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0039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97" y="1231233"/>
            <a:ext cx="4114022" cy="51115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타원 13"/>
          <p:cNvSpPr/>
          <p:nvPr/>
        </p:nvSpPr>
        <p:spPr>
          <a:xfrm>
            <a:off x="1149005" y="5511381"/>
            <a:ext cx="1243553" cy="5588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1657" y="308158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수정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03225" y="4936063"/>
            <a:ext cx="397416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아이디와 일치할 경우 활성화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32" y="1231233"/>
            <a:ext cx="3674572" cy="3865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918636" y="5511749"/>
            <a:ext cx="717176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/>
              <a:t>로그인 아이디와 일치할 경우 활성화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아이디와 강의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는 변함없이 나머지 값만 바꿀 수 있게 </a:t>
            </a:r>
            <a:r>
              <a:rPr lang="en-US" altLang="ko-KR" sz="1600" dirty="0" smtClean="0"/>
              <a:t>PATCH </a:t>
            </a:r>
            <a:r>
              <a:rPr lang="ko-KR" altLang="en-US" sz="1600" dirty="0" smtClean="0"/>
              <a:t>방식 사용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79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5969" y="665019"/>
            <a:ext cx="8596668" cy="735106"/>
          </a:xfrm>
        </p:spPr>
        <p:txBody>
          <a:bodyPr/>
          <a:lstStyle/>
          <a:p>
            <a:r>
              <a:rPr lang="ko-KR" altLang="en-US" dirty="0" smtClean="0"/>
              <a:t>팀원 소개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969" y="622598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132434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팀장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DB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구성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장바구니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Security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설정</a:t>
            </a:r>
            <a:endParaRPr lang="ko-KR" altLang="en-US" sz="1600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4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2529270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팀원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 상세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커리큘럼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리뷰 작성</a:t>
            </a: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/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수정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5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4926106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팀원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 리스트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분야별 분류 기능</a:t>
            </a:r>
            <a:endParaRPr lang="ko-KR" altLang="en-US" sz="1600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6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7322942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팀원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메인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상</a:t>
            </a: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하단 메뉴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검색 기능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7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9719778" y="1791656"/>
            <a:ext cx="2181275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팀원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로그인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마이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주문내역 페이지</a:t>
            </a:r>
            <a:endParaRPr lang="en-US" altLang="ko-KR" sz="1600" b="1" dirty="0" smtClean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8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491015" y="1500627"/>
            <a:ext cx="1464112" cy="5820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이영인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29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2869900" y="1500627"/>
            <a:ext cx="1464112" cy="5820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강동욱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30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5284687" y="1500627"/>
            <a:ext cx="1464112" cy="5820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권용범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31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7681523" y="1500627"/>
            <a:ext cx="1464112" cy="5820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양진구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32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10078359" y="1500627"/>
            <a:ext cx="1464112" cy="5820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박수현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23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95201B36-2337-EC86-225B-A026F9022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63111"/>
              </p:ext>
            </p:extLst>
          </p:nvPr>
        </p:nvGraphicFramePr>
        <p:xfrm>
          <a:off x="398782" y="1276196"/>
          <a:ext cx="11416700" cy="3911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175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2854175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85417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285417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651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4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651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Id_Review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리뷰 번호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651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idUser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로그인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651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Contents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String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수강평</a:t>
                      </a:r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6518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Id_class</a:t>
                      </a:r>
                      <a:endParaRPr lang="en-US" altLang="ko-KR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강의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93117"/>
                  </a:ext>
                </a:extLst>
              </a:tr>
              <a:tr h="651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Grade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Int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highlight>
                          <a:srgbClr val="ECFF88"/>
                        </a:highlight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highlight>
                            <a:srgbClr val="ECFF88"/>
                          </a:highlight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별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4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58547"/>
                  </a:ext>
                </a:extLst>
              </a:tr>
            </a:tbl>
          </a:graphicData>
        </a:graphic>
      </p:graphicFrame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1657" y="308158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수정 </a:t>
            </a:r>
            <a:r>
              <a:rPr lang="en-US" altLang="ko-KR" sz="3200" dirty="0" smtClean="0"/>
              <a:t>DTO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9587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6" y="1398175"/>
            <a:ext cx="4695433" cy="50342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타원 13"/>
          <p:cNvSpPr/>
          <p:nvPr/>
        </p:nvSpPr>
        <p:spPr>
          <a:xfrm>
            <a:off x="3005791" y="5842250"/>
            <a:ext cx="1243553" cy="5902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223058" y="335052"/>
            <a:ext cx="11173691" cy="644382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화면 및 기능 </a:t>
            </a:r>
            <a:r>
              <a:rPr lang="ko-KR" altLang="en-US" sz="3200" dirty="0" smtClean="0"/>
              <a:t>소개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강의 리뷰 삭제</a:t>
            </a:r>
            <a:endParaRPr lang="ko-KR" alt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617882" y="1398175"/>
            <a:ext cx="591073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강의 리뷰의 아이디 정보와 로그인 상태인 아이디 정보가</a:t>
            </a:r>
            <a:endParaRPr lang="en-US" altLang="ko-KR" sz="1600" dirty="0" smtClean="0"/>
          </a:p>
          <a:p>
            <a:r>
              <a:rPr lang="ko-KR" altLang="en-US" sz="1600" dirty="0" smtClean="0"/>
              <a:t>일치할 시 삭제하기 버튼 활성화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버튼 클릭 시 서버에서 해당 리뷰 삭제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224" y="3183369"/>
            <a:ext cx="2352786" cy="3249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직선 화살표 연결선 3"/>
          <p:cNvCxnSpPr/>
          <p:nvPr/>
        </p:nvCxnSpPr>
        <p:spPr>
          <a:xfrm>
            <a:off x="5429479" y="4807911"/>
            <a:ext cx="21845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544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24" y="365126"/>
            <a:ext cx="11021290" cy="948286"/>
          </a:xfrm>
        </p:spPr>
        <p:txBody>
          <a:bodyPr/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95" y="1313412"/>
            <a:ext cx="7391651" cy="5059448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267911" y="2111188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0536" y="2111188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0879" y="3009122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30561" y="1699729"/>
            <a:ext cx="4116833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전체 선택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장</a:t>
            </a:r>
            <a:r>
              <a:rPr lang="ko-KR" altLang="en-US" sz="1600" dirty="0"/>
              <a:t>바</a:t>
            </a:r>
            <a:r>
              <a:rPr lang="ko-KR" altLang="en-US" sz="1600" dirty="0" smtClean="0"/>
              <a:t>구니에 있는 모든 강의 선택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선택 삭제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선택된 강의를 장바구니에서 제거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금액 표시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선택된 강의에 따라 표시되는 금액 변경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결제하기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선택된 강의 구매</a:t>
            </a:r>
            <a:endParaRPr lang="en-US" altLang="ko-KR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490879" y="3521331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08000" y="2111188"/>
            <a:ext cx="1249082" cy="416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04871" y="2087424"/>
            <a:ext cx="1249082" cy="4168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93764" y="2913772"/>
            <a:ext cx="1813860" cy="560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93764" y="3507220"/>
            <a:ext cx="1813860" cy="4432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22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24" y="365126"/>
            <a:ext cx="11021290" cy="948286"/>
          </a:xfrm>
        </p:spPr>
        <p:txBody>
          <a:bodyPr/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장바구니</a:t>
            </a:r>
            <a:endParaRPr lang="ko-KR" altLang="en-US" dirty="0"/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15112"/>
              </p:ext>
            </p:extLst>
          </p:nvPr>
        </p:nvGraphicFramePr>
        <p:xfrm>
          <a:off x="256934" y="1621591"/>
          <a:ext cx="11737842" cy="387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027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752943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2680971">
                  <a:extLst>
                    <a:ext uri="{9D8B030D-6E8A-4147-A177-3AD203B41FA5}">
                      <a16:colId xmlns:a16="http://schemas.microsoft.com/office/drawing/2014/main" val="1866106193"/>
                    </a:ext>
                  </a:extLst>
                </a:gridCol>
                <a:gridCol w="2100996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  <a:gridCol w="3071905">
                  <a:extLst>
                    <a:ext uri="{9D8B030D-6E8A-4147-A177-3AD203B41FA5}">
                      <a16:colId xmlns:a16="http://schemas.microsoft.com/office/drawing/2014/main" val="426419055"/>
                    </a:ext>
                  </a:extLst>
                </a:gridCol>
              </a:tblGrid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Method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Request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URL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Response</a:t>
                      </a:r>
                      <a:endParaRPr lang="ko-KR" altLang="en-US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수강바구니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GET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1200" kern="1200" dirty="0" err="1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Id_user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List&lt;</a:t>
                      </a:r>
                      <a:r>
                        <a:rPr lang="en-US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GetCartClassListDto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&gt;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사용자 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 </a:t>
                      </a:r>
                      <a:r>
                        <a:rPr lang="en-US" altLang="ko-KR" sz="1200" kern="1200" dirty="0" err="1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Id_user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US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/cart/user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GetCartUserInfoDto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69170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수강바구니 강의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List&lt;integer&gt;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/cart/delete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ResultResponseDto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수강바구니 강의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postclassId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/cart/add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24110"/>
                  </a:ext>
                </a:extLst>
              </a:tr>
              <a:tr h="646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결제내역 기록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paymentInfoDto</a:t>
                      </a:r>
                      <a:endParaRPr lang="ko-KR" altLang="en-US" sz="12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</a:t>
                      </a:r>
                      <a:r>
                        <a:rPr lang="en-GB" altLang="ko-KR" sz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api</a:t>
                      </a:r>
                      <a:r>
                        <a:rPr lang="en-GB" altLang="ko-KR" sz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/cart/payment</a:t>
                      </a: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0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76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4277" y="268942"/>
            <a:ext cx="10626114" cy="848099"/>
          </a:xfrm>
        </p:spPr>
        <p:txBody>
          <a:bodyPr/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/>
              <a:t> (</a:t>
            </a:r>
            <a:r>
              <a:rPr lang="ko-KR" altLang="en-US" dirty="0"/>
              <a:t>프로필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68" y="1385047"/>
            <a:ext cx="8097726" cy="45585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5856F-7F0D-2DEA-C4B2-0269EA329EAD}"/>
              </a:ext>
            </a:extLst>
          </p:cNvPr>
          <p:cNvSpPr txBox="1"/>
          <p:nvPr/>
        </p:nvSpPr>
        <p:spPr>
          <a:xfrm>
            <a:off x="8423370" y="1821947"/>
            <a:ext cx="3487736" cy="113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1.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프로필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사용자의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프로필 이미지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닉네임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이메일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자기소개말 제공</a:t>
            </a:r>
            <a:endParaRPr lang="en-US" altLang="ko-KR" sz="16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E371D-4D3C-EBF5-BF40-6505FBB66270}"/>
              </a:ext>
            </a:extLst>
          </p:cNvPr>
          <p:cNvSpPr txBox="1"/>
          <p:nvPr/>
        </p:nvSpPr>
        <p:spPr>
          <a:xfrm>
            <a:off x="8423370" y="3512982"/>
            <a:ext cx="3487736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2. </a:t>
            </a:r>
            <a:r>
              <a:rPr lang="ko-KR" altLang="en-US" dirty="0" err="1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마이페이지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메뉴</a:t>
            </a:r>
          </a:p>
          <a:p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사용자와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관련된 정보를 제공하는 메뉴제공</a:t>
            </a:r>
            <a:endParaRPr lang="en-US" altLang="ko-KR" sz="16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프로필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내 학습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작성한 게시글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수강 바구니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구매내역</a:t>
            </a:r>
            <a:r>
              <a:rPr lang="en-US" altLang="ko-KR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계정 정보 페이지로 이동 가능</a:t>
            </a:r>
            <a:endParaRPr lang="en-US" altLang="ko-KR" sz="1600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48455" y="2618899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3152" y="3663504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35231" y="2247630"/>
            <a:ext cx="860611" cy="2530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35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6789" y="227110"/>
            <a:ext cx="10626114" cy="848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 학습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 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55856F-7F0D-2DEA-C4B2-0269EA329EAD}"/>
              </a:ext>
            </a:extLst>
          </p:cNvPr>
          <p:cNvSpPr txBox="1"/>
          <p:nvPr/>
        </p:nvSpPr>
        <p:spPr>
          <a:xfrm>
            <a:off x="6267464" y="2781125"/>
            <a:ext cx="5741895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1.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보유한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사용자가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구매한 강의 목록을 제공</a:t>
            </a: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강의를 </a:t>
            </a:r>
            <a:r>
              <a:rPr lang="ko-KR" altLang="en-US" dirty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선택하면 해당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 상세페이지로 이동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2.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작성한 </a:t>
            </a:r>
            <a:r>
              <a:rPr lang="ko-KR" altLang="en-US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게시글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사용자가 작성한 강의 리뷰 정보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(</a:t>
            </a:r>
            <a:r>
              <a:rPr lang="ko-KR" altLang="en-US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강의명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내용</a:t>
            </a:r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) 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제공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강의명</a:t>
            </a: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클릭 시 해당 강의 상세페이지로 이동</a:t>
            </a:r>
            <a:endParaRPr lang="en-US" altLang="ko-KR" dirty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75BA2F5B-B34B-74B2-9D86-B06431746E6B}"/>
              </a:ext>
            </a:extLst>
          </p:cNvPr>
          <p:cNvCxnSpPr>
            <a:cxnSpLocks/>
          </p:cNvCxnSpPr>
          <p:nvPr/>
        </p:nvCxnSpPr>
        <p:spPr>
          <a:xfrm flipH="1">
            <a:off x="6051176" y="1131280"/>
            <a:ext cx="14097" cy="5296414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3EB5BAC-46D7-BE1B-15EB-25B862583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68" y="1131280"/>
            <a:ext cx="4485784" cy="250293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8E4E48-32BF-5129-2E81-599E2C70EB66}"/>
              </a:ext>
            </a:extLst>
          </p:cNvPr>
          <p:cNvSpPr/>
          <p:nvPr/>
        </p:nvSpPr>
        <p:spPr>
          <a:xfrm>
            <a:off x="1976717" y="1697924"/>
            <a:ext cx="3227294" cy="1762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8560" y="2861737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76699D-9515-91B3-723A-39BB92CB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493" y="4027418"/>
            <a:ext cx="4540959" cy="227656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8E4E48-32BF-5129-2E81-599E2C70EB66}"/>
              </a:ext>
            </a:extLst>
          </p:cNvPr>
          <p:cNvSpPr/>
          <p:nvPr/>
        </p:nvSpPr>
        <p:spPr>
          <a:xfrm>
            <a:off x="1848111" y="4515642"/>
            <a:ext cx="3651735" cy="1343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03312" y="4627784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799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22AD4FC-405C-B740-801A-3137A942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9" y="1239760"/>
            <a:ext cx="6294053" cy="4811416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14" name="Straight Connector 5">
            <a:extLst>
              <a:ext uri="{FF2B5EF4-FFF2-40B4-BE49-F238E27FC236}">
                <a16:creationId xmlns:a16="http://schemas.microsoft.com/office/drawing/2014/main" id="{75BA2F5B-B34B-74B2-9D86-B06431746E6B}"/>
              </a:ext>
            </a:extLst>
          </p:cNvPr>
          <p:cNvCxnSpPr>
            <a:cxnSpLocks/>
          </p:cNvCxnSpPr>
          <p:nvPr/>
        </p:nvCxnSpPr>
        <p:spPr>
          <a:xfrm>
            <a:off x="6861076" y="993549"/>
            <a:ext cx="0" cy="4460465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28E4E48-32BF-5129-2E81-599E2C70EB66}"/>
              </a:ext>
            </a:extLst>
          </p:cNvPr>
          <p:cNvSpPr/>
          <p:nvPr/>
        </p:nvSpPr>
        <p:spPr>
          <a:xfrm>
            <a:off x="537883" y="2400414"/>
            <a:ext cx="6066280" cy="15982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 중간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67" y="284085"/>
            <a:ext cx="11570727" cy="848099"/>
          </a:xfrm>
        </p:spPr>
        <p:txBody>
          <a:bodyPr>
            <a:normAutofit/>
          </a:bodyPr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구매 내역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0FAF-597A-B7B2-1336-6295642D2677}"/>
              </a:ext>
            </a:extLst>
          </p:cNvPr>
          <p:cNvSpPr txBox="1"/>
          <p:nvPr/>
        </p:nvSpPr>
        <p:spPr>
          <a:xfrm>
            <a:off x="7013011" y="2477491"/>
            <a:ext cx="5005177" cy="16312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구매내역</a:t>
            </a:r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endParaRPr lang="en-US" altLang="ko-KR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사용자의 구매내역</a:t>
            </a:r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(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주문번호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주문 날짜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상태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구매한 강의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총 금액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)</a:t>
            </a:r>
          </a:p>
          <a:p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- </a:t>
            </a:r>
            <a:r>
              <a:rPr lang="ko-KR" altLang="en-US" sz="1600" dirty="0" err="1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강의명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클릭 시 해당 강의 상세 페이지 이동</a:t>
            </a:r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4125" y="1460547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0325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5">
            <a:extLst>
              <a:ext uri="{FF2B5EF4-FFF2-40B4-BE49-F238E27FC236}">
                <a16:creationId xmlns:a16="http://schemas.microsoft.com/office/drawing/2014/main" id="{75BA2F5B-B34B-74B2-9D86-B06431746E6B}"/>
              </a:ext>
            </a:extLst>
          </p:cNvPr>
          <p:cNvCxnSpPr>
            <a:cxnSpLocks/>
          </p:cNvCxnSpPr>
          <p:nvPr/>
        </p:nvCxnSpPr>
        <p:spPr>
          <a:xfrm flipH="1">
            <a:off x="5581319" y="1353264"/>
            <a:ext cx="56864" cy="5195454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67" y="284085"/>
            <a:ext cx="11570727" cy="848099"/>
          </a:xfrm>
        </p:spPr>
        <p:txBody>
          <a:bodyPr>
            <a:normAutofit/>
          </a:bodyPr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프로필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0E0FAF-597A-B7B2-1336-6295642D2677}"/>
              </a:ext>
            </a:extLst>
          </p:cNvPr>
          <p:cNvSpPr txBox="1"/>
          <p:nvPr/>
        </p:nvSpPr>
        <p:spPr>
          <a:xfrm>
            <a:off x="5926329" y="4526770"/>
            <a:ext cx="5880189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사용자의 정보</a:t>
            </a:r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(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프로필 사진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닉네임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이메일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비밀번호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전화번호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,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자기소개 수정 가능</a:t>
            </a:r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)</a:t>
            </a:r>
          </a:p>
          <a:p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  <a:p>
            <a:r>
              <a:rPr lang="en-US" altLang="ko-KR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2. </a:t>
            </a:r>
            <a:r>
              <a:rPr lang="ko-KR" altLang="en-US" sz="1600" dirty="0" smtClean="0"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회원 탈퇴 버튼을 클릭하여 회원탈퇴 가능</a:t>
            </a:r>
            <a:endParaRPr lang="en-US" altLang="ko-KR" sz="1600" dirty="0" smtClean="0"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D32FDD-390C-F3F6-06FF-FE5579B5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55" y="1353265"/>
            <a:ext cx="4915018" cy="368938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C6CB01-38DF-930E-F4FA-802EC3A6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30" y="1353264"/>
            <a:ext cx="4915018" cy="2766426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304365" y="4711436"/>
            <a:ext cx="887506" cy="3135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900991" y="3316146"/>
            <a:ext cx="1013012" cy="5254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94405" y="4628696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0351" y="3472249"/>
            <a:ext cx="306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994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286871" y="4623157"/>
            <a:ext cx="5611905" cy="18672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6871" y="1631576"/>
            <a:ext cx="5611905" cy="249218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107099" y="1631576"/>
            <a:ext cx="5139765" cy="37425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67" y="284085"/>
            <a:ext cx="11570727" cy="848099"/>
          </a:xfrm>
        </p:spPr>
        <p:txBody>
          <a:bodyPr>
            <a:normAutofit/>
          </a:bodyPr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 smtClean="0"/>
              <a:t> DTO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7611"/>
              </p:ext>
            </p:extLst>
          </p:nvPr>
        </p:nvGraphicFramePr>
        <p:xfrm>
          <a:off x="6574751" y="3219406"/>
          <a:ext cx="4204460" cy="191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15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73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Id_user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아이디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orderNumber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orderDate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Date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닉네임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879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Status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91863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className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List&lt;</a:t>
                      </a:r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ClassNameDto</a:t>
                      </a: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&gt;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811825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Price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39343"/>
                  </a:ext>
                </a:extLst>
              </a:tr>
            </a:tbl>
          </a:graphicData>
        </a:graphic>
      </p:graphicFrame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049974"/>
              </p:ext>
            </p:extLst>
          </p:nvPr>
        </p:nvGraphicFramePr>
        <p:xfrm>
          <a:off x="6574751" y="2006242"/>
          <a:ext cx="42044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15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Id_class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Int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강의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Img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강의이미지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42960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className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강의명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2271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6890015" y="1452282"/>
            <a:ext cx="2121647" cy="346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 정보 수정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DTO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35631"/>
              </p:ext>
            </p:extLst>
          </p:nvPr>
        </p:nvGraphicFramePr>
        <p:xfrm>
          <a:off x="442257" y="1960730"/>
          <a:ext cx="5325036" cy="177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471708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26103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261034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69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Id_user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아이디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orderNumber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orderDate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Date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닉네임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879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Status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91863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className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List&lt;</a:t>
                      </a:r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ClassNameDto</a:t>
                      </a: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&gt;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811825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Price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39343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958478" y="1452282"/>
            <a:ext cx="2125381" cy="34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결제 내역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DTO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10235"/>
              </p:ext>
            </p:extLst>
          </p:nvPr>
        </p:nvGraphicFramePr>
        <p:xfrm>
          <a:off x="442257" y="4808177"/>
          <a:ext cx="5325036" cy="1525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471708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26103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261034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69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Id_review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Int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리뷰번호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id_user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Contents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879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Id_class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Int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91863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className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강의명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0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811825"/>
                  </a:ext>
                </a:extLst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958477" y="4394575"/>
            <a:ext cx="2125381" cy="34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작성한 리뷰 목록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DTO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213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455709" y="4918634"/>
            <a:ext cx="5753843" cy="17391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55710" y="1631576"/>
            <a:ext cx="5261062" cy="30538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6520813" y="1624342"/>
            <a:ext cx="5139765" cy="503344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0967" y="284085"/>
            <a:ext cx="11570727" cy="848099"/>
          </a:xfrm>
        </p:spPr>
        <p:txBody>
          <a:bodyPr>
            <a:normAutofit/>
          </a:bodyPr>
          <a:lstStyle/>
          <a:p>
            <a:r>
              <a:rPr lang="ko-KR" altLang="en-US" dirty="0"/>
              <a:t>화면 및 기능 </a:t>
            </a:r>
            <a:r>
              <a:rPr lang="ko-KR" altLang="en-US" dirty="0" smtClean="0"/>
              <a:t>소개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마이 페이지</a:t>
            </a:r>
            <a:r>
              <a:rPr lang="en-US" altLang="ko-KR" dirty="0" smtClean="0"/>
              <a:t> DTO</a:t>
            </a:r>
            <a:endParaRPr lang="ko-KR" altLang="en-US" dirty="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8465" y="4187532"/>
          <a:ext cx="4204460" cy="227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15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734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Id_user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아이디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Profile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Nickname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닉네임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879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91863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Email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811825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Password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39343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Telnum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80210"/>
                  </a:ext>
                </a:extLst>
              </a:tr>
              <a:tr h="2495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자기소개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50600"/>
                  </a:ext>
                </a:extLst>
              </a:tr>
            </a:tbl>
          </a:graphicData>
        </a:graphic>
      </p:graphicFrame>
      <p:graphicFrame>
        <p:nvGraphicFramePr>
          <p:cNvPr id="13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49810"/>
              </p:ext>
            </p:extLst>
          </p:nvPr>
        </p:nvGraphicFramePr>
        <p:xfrm>
          <a:off x="581022" y="5322960"/>
          <a:ext cx="5503216" cy="69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804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375804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375804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375804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301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316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result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boolean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True = </a:t>
                      </a:r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성공 메시지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False = </a:t>
                      </a:r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실패 </a:t>
                      </a:r>
                      <a:r>
                        <a:rPr lang="ko-KR" altLang="en-US" sz="1000" kern="12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메세지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</a:tbl>
          </a:graphicData>
        </a:graphic>
      </p:graphicFrame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88465" y="1999008"/>
          <a:ext cx="42044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115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051115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Profile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프로필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이름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42960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Nickname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닉네임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22271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Email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이메일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078059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Password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비밀번호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45523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Telnum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전화번호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63674"/>
                  </a:ext>
                </a:extLst>
              </a:tr>
              <a:tr h="207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자기소개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07885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7303729" y="1445048"/>
            <a:ext cx="2121647" cy="346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 정보 수정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DTO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DD487BA2-97AD-B022-3D5D-383A60FE1D8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4775" y="1960730"/>
          <a:ext cx="5039556" cy="227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89">
                  <a:extLst>
                    <a:ext uri="{9D8B030D-6E8A-4147-A177-3AD203B41FA5}">
                      <a16:colId xmlns:a16="http://schemas.microsoft.com/office/drawing/2014/main" val="1935764979"/>
                    </a:ext>
                  </a:extLst>
                </a:gridCol>
                <a:gridCol w="1259889">
                  <a:extLst>
                    <a:ext uri="{9D8B030D-6E8A-4147-A177-3AD203B41FA5}">
                      <a16:colId xmlns:a16="http://schemas.microsoft.com/office/drawing/2014/main" val="683659769"/>
                    </a:ext>
                  </a:extLst>
                </a:gridCol>
                <a:gridCol w="1259889">
                  <a:extLst>
                    <a:ext uri="{9D8B030D-6E8A-4147-A177-3AD203B41FA5}">
                      <a16:colId xmlns:a16="http://schemas.microsoft.com/office/drawing/2014/main" val="413020981"/>
                    </a:ext>
                  </a:extLst>
                </a:gridCol>
                <a:gridCol w="1259889">
                  <a:extLst>
                    <a:ext uri="{9D8B030D-6E8A-4147-A177-3AD203B41FA5}">
                      <a16:colId xmlns:a16="http://schemas.microsoft.com/office/drawing/2014/main" val="399486977"/>
                    </a:ext>
                  </a:extLst>
                </a:gridCol>
              </a:tblGrid>
              <a:tr h="269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Type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Required</a:t>
                      </a:r>
                      <a:endParaRPr lang="ko-KR" altLang="en-US" sz="1200" b="1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032436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Id_user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아이디</a:t>
                      </a:r>
                      <a:endParaRPr lang="en-US" altLang="ko-KR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73324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Profile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19297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Nickname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닉네임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4879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Name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91863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Email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이메일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811825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Password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439343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Telnum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0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980210"/>
                  </a:ext>
                </a:extLst>
              </a:tr>
              <a:tr h="250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</a:rPr>
                        <a:t>description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String</a:t>
                      </a:r>
                      <a:endParaRPr lang="ko-KR" altLang="en-US" sz="1000" kern="12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kern="120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latin typeface="마루 부리 중간" panose="020B0600000101010101" pitchFamily="50" charset="-127"/>
                          <a:ea typeface="마루 부리 중간" panose="020B0600000101010101" pitchFamily="50" charset="-127"/>
                          <a:cs typeface="+mn-cs"/>
                        </a:rPr>
                        <a:t>자기소개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latin typeface="마루 부리 중간" panose="020B0600000101010101" pitchFamily="50" charset="-127"/>
                        <a:ea typeface="마루 부리 중간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250600"/>
                  </a:ext>
                </a:extLst>
              </a:tr>
            </a:tbl>
          </a:graphicData>
        </a:graphic>
      </p:graphicFrame>
      <p:sp>
        <p:nvSpPr>
          <p:cNvPr id="17" name="모서리가 둥근 직사각형 16"/>
          <p:cNvSpPr/>
          <p:nvPr/>
        </p:nvSpPr>
        <p:spPr>
          <a:xfrm>
            <a:off x="958478" y="1452282"/>
            <a:ext cx="2125381" cy="34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사용자 프로필 정보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DTO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58478" y="4780137"/>
            <a:ext cx="2125381" cy="34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</a:rPr>
              <a:t>회원탈퇴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DTO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8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41678" cy="788895"/>
          </a:xfrm>
        </p:spPr>
        <p:txBody>
          <a:bodyPr/>
          <a:lstStyle/>
          <a:p>
            <a:r>
              <a:rPr lang="ko-KR" altLang="en-US" dirty="0" smtClean="0"/>
              <a:t>프로젝트  구현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3" y="1398495"/>
            <a:ext cx="10954373" cy="498437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 b="1" dirty="0" smtClean="0"/>
              <a:t>React 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SpringBoot</a:t>
            </a:r>
            <a:r>
              <a:rPr lang="ko-KR" altLang="en-US" sz="2000" b="1" dirty="0"/>
              <a:t>를 사용하여 수강신청 사이트 제작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서버는 </a:t>
            </a:r>
            <a:r>
              <a:rPr lang="en-US" altLang="ko-KR" sz="2000" b="1" dirty="0" err="1"/>
              <a:t>MySql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사용</a:t>
            </a:r>
            <a:r>
              <a:rPr lang="en-US" altLang="ko-KR" sz="2000" b="1" dirty="0"/>
              <a:t>) </a:t>
            </a: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b="1" dirty="0" smtClean="0"/>
              <a:t>수강 </a:t>
            </a:r>
            <a:r>
              <a:rPr lang="ko-KR" altLang="en-US" sz="2000" b="1" dirty="0"/>
              <a:t>신청사이트에 로그인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회원가입 기능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b="1" dirty="0" smtClean="0"/>
              <a:t>강의 </a:t>
            </a:r>
            <a:r>
              <a:rPr lang="ko-KR" altLang="en-US" sz="2000" b="1" dirty="0"/>
              <a:t>목록 페이지 제작 및 검색 기능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b="1" dirty="0" smtClean="0"/>
              <a:t>수강 </a:t>
            </a:r>
            <a:r>
              <a:rPr lang="ko-KR" altLang="en-US" sz="2000" b="1" dirty="0"/>
              <a:t>신청 사이트에서 강의 클릭 시 해당 강의의 </a:t>
            </a:r>
            <a:r>
              <a:rPr lang="en-US" altLang="ko-KR" sz="2000" b="1" dirty="0"/>
              <a:t>ID</a:t>
            </a:r>
            <a:r>
              <a:rPr lang="ko-KR" altLang="en-US" sz="2000" b="1" dirty="0"/>
              <a:t>에 따른 데이터를 서버에 요청 </a:t>
            </a:r>
            <a:r>
              <a:rPr lang="ko-KR" altLang="en-US" sz="2000" b="1" dirty="0" err="1" smtClean="0"/>
              <a:t>후강의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상세 페이지로 </a:t>
            </a:r>
            <a:r>
              <a:rPr lang="ko-KR" altLang="en-US" sz="2000" b="1" dirty="0" smtClean="0"/>
              <a:t>출력</a:t>
            </a: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b="1" dirty="0" smtClean="0"/>
              <a:t>로그인 </a:t>
            </a:r>
            <a:r>
              <a:rPr lang="ko-KR" altLang="en-US" sz="2000" b="1" dirty="0"/>
              <a:t>상태에서만 사용할 수 있는 장바구니 기능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b="1" dirty="0" smtClean="0"/>
              <a:t>장바구니에 </a:t>
            </a:r>
            <a:r>
              <a:rPr lang="ko-KR" altLang="en-US" sz="2000" b="1" dirty="0"/>
              <a:t>담긴 강의 결제 기능 구현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결제 내역은 서버에 추가</a:t>
            </a:r>
          </a:p>
        </p:txBody>
      </p:sp>
    </p:spTree>
    <p:extLst>
      <p:ext uri="{BB962C8B-B14F-4D97-AF65-F5344CB8AC3E}">
        <p14:creationId xmlns:p14="http://schemas.microsoft.com/office/powerpoint/2010/main" val="270241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및 사용 기술</a:t>
            </a:r>
            <a:endParaRPr lang="ko-KR" altLang="en-US" dirty="0"/>
          </a:p>
        </p:txBody>
      </p:sp>
      <p:sp>
        <p:nvSpPr>
          <p:cNvPr id="12" name="사각형: 둥근 모서리 14">
            <a:extLst>
              <a:ext uri="{FF2B5EF4-FFF2-40B4-BE49-F238E27FC236}">
                <a16:creationId xmlns:a16="http://schemas.microsoft.com/office/drawing/2014/main" id="{D77F5792-89D9-70F5-E750-A338CC47FE4C}"/>
              </a:ext>
            </a:extLst>
          </p:cNvPr>
          <p:cNvSpPr/>
          <p:nvPr/>
        </p:nvSpPr>
        <p:spPr>
          <a:xfrm>
            <a:off x="6602506" y="1653988"/>
            <a:ext cx="4945950" cy="4840941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723FE2F-BD57-32DB-C039-163B89A171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97" y="2214191"/>
            <a:ext cx="2008412" cy="1237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97" y="3730742"/>
            <a:ext cx="3377168" cy="26096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2362D19-692B-D6E6-9BD9-59D06CF0B2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481" y="2209131"/>
            <a:ext cx="2288374" cy="1242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sp>
        <p:nvSpPr>
          <p:cNvPr id="28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7386897" y="1348343"/>
            <a:ext cx="1464112" cy="4999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개발 언어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13" name="사각형: 둥근 모서리 1">
            <a:extLst>
              <a:ext uri="{FF2B5EF4-FFF2-40B4-BE49-F238E27FC236}">
                <a16:creationId xmlns:a16="http://schemas.microsoft.com/office/drawing/2014/main" id="{54751790-3011-FD61-74A0-8E4BE87C87EF}"/>
              </a:ext>
            </a:extLst>
          </p:cNvPr>
          <p:cNvSpPr/>
          <p:nvPr/>
        </p:nvSpPr>
        <p:spPr>
          <a:xfrm>
            <a:off x="961940" y="1651026"/>
            <a:ext cx="3819236" cy="2079716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D32850-7134-9F8C-6423-F79368465D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12" y="2274527"/>
            <a:ext cx="2723841" cy="909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sp>
        <p:nvSpPr>
          <p:cNvPr id="15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1310189" y="1403775"/>
            <a:ext cx="1280160" cy="4945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/>
              </a:rPr>
              <a:t>빌드 도구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/>
            </a:endParaRPr>
          </a:p>
        </p:txBody>
      </p:sp>
      <p:sp>
        <p:nvSpPr>
          <p:cNvPr id="16" name="사각형: 둥근 모서리 1">
            <a:extLst>
              <a:ext uri="{FF2B5EF4-FFF2-40B4-BE49-F238E27FC236}">
                <a16:creationId xmlns:a16="http://schemas.microsoft.com/office/drawing/2014/main" id="{54751790-3011-FD61-74A0-8E4BE87C87EF}"/>
              </a:ext>
            </a:extLst>
          </p:cNvPr>
          <p:cNvSpPr/>
          <p:nvPr/>
        </p:nvSpPr>
        <p:spPr>
          <a:xfrm>
            <a:off x="961940" y="4320636"/>
            <a:ext cx="3819236" cy="2174293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7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1310189" y="4109060"/>
            <a:ext cx="1280160" cy="4945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/>
              </a:rPr>
              <a:t>플랫폼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9007" y="4815139"/>
            <a:ext cx="1282333" cy="12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6">
            <a:extLst>
              <a:ext uri="{FF2B5EF4-FFF2-40B4-BE49-F238E27FC236}">
                <a16:creationId xmlns:a16="http://schemas.microsoft.com/office/drawing/2014/main" id="{7C864457-1448-4397-B474-7E8842047117}"/>
              </a:ext>
            </a:extLst>
          </p:cNvPr>
          <p:cNvSpPr/>
          <p:nvPr/>
        </p:nvSpPr>
        <p:spPr>
          <a:xfrm>
            <a:off x="270435" y="2010402"/>
            <a:ext cx="11833412" cy="4618998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7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개발환경 및 사용 기술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87ACE8-98AA-1E35-8858-C95ACAB32F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49" y="3254742"/>
            <a:ext cx="3980445" cy="22378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17CB4E4-DCED-84DE-24F7-0030B25B98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37" y="2598580"/>
            <a:ext cx="5902642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A3C1EF6-B859-4697-129C-4D6D49F24A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937" y="4373689"/>
            <a:ext cx="2323715" cy="201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4682C94-34F0-3D6D-0B27-20F887E02A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40" y="4219338"/>
            <a:ext cx="2171239" cy="217123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853007" y="1802047"/>
            <a:ext cx="2341170" cy="5820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IDE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3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14">
            <a:extLst>
              <a:ext uri="{FF2B5EF4-FFF2-40B4-BE49-F238E27FC236}">
                <a16:creationId xmlns:a16="http://schemas.microsoft.com/office/drawing/2014/main" id="{D77F5792-89D9-70F5-E750-A338CC47FE4C}"/>
              </a:ext>
            </a:extLst>
          </p:cNvPr>
          <p:cNvSpPr/>
          <p:nvPr/>
        </p:nvSpPr>
        <p:spPr>
          <a:xfrm>
            <a:off x="4259102" y="1691568"/>
            <a:ext cx="3498914" cy="4709232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302351F-7BDE-F5E9-602C-2D1E867BD8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44" y="4475106"/>
            <a:ext cx="2921134" cy="13609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96FF841-0094-2CE8-6A9F-CCE6EB8CD7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44" y="2688035"/>
            <a:ext cx="2922029" cy="1239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sp>
        <p:nvSpPr>
          <p:cNvPr id="54" name="제목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74076" cy="734595"/>
          </a:xfrm>
        </p:spPr>
        <p:txBody>
          <a:bodyPr/>
          <a:lstStyle/>
          <a:p>
            <a:r>
              <a:rPr lang="ko-KR" altLang="en-US" dirty="0" smtClean="0"/>
              <a:t>개발환경 및 사용 기술</a:t>
            </a:r>
            <a:endParaRPr lang="ko-KR" altLang="en-US" dirty="0"/>
          </a:p>
        </p:txBody>
      </p:sp>
      <p:sp>
        <p:nvSpPr>
          <p:cNvPr id="55" name="사각형: 둥근 모서리 14">
            <a:extLst>
              <a:ext uri="{FF2B5EF4-FFF2-40B4-BE49-F238E27FC236}">
                <a16:creationId xmlns:a16="http://schemas.microsoft.com/office/drawing/2014/main" id="{D77F5792-89D9-70F5-E750-A338CC47FE4C}"/>
              </a:ext>
            </a:extLst>
          </p:cNvPr>
          <p:cNvSpPr/>
          <p:nvPr/>
        </p:nvSpPr>
        <p:spPr>
          <a:xfrm>
            <a:off x="433734" y="1691568"/>
            <a:ext cx="3498914" cy="4709232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56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627499" y="1479992"/>
            <a:ext cx="2341170" cy="5161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데이터베이스</a:t>
            </a:r>
            <a:r>
              <a:rPr lang="en-US" altLang="ko-KR" b="1" dirty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(DB)</a:t>
            </a:r>
          </a:p>
        </p:txBody>
      </p:sp>
      <p:sp>
        <p:nvSpPr>
          <p:cNvPr id="58" name="사각형: 둥근 모서리 1">
            <a:extLst>
              <a:ext uri="{FF2B5EF4-FFF2-40B4-BE49-F238E27FC236}">
                <a16:creationId xmlns:a16="http://schemas.microsoft.com/office/drawing/2014/main" id="{54751790-3011-FD61-74A0-8E4BE87C87EF}"/>
              </a:ext>
            </a:extLst>
          </p:cNvPr>
          <p:cNvSpPr/>
          <p:nvPr/>
        </p:nvSpPr>
        <p:spPr>
          <a:xfrm>
            <a:off x="8084470" y="3581722"/>
            <a:ext cx="3498914" cy="1117173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RESTful API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59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8310958" y="3381325"/>
            <a:ext cx="1280160" cy="4945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API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BA5A8AA-1257-8AC6-4B07-B5D2B29F50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0" y="3346778"/>
            <a:ext cx="3146819" cy="1398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</p:pic>
      <p:sp>
        <p:nvSpPr>
          <p:cNvPr id="62" name="사각형: 둥근 모서리 1">
            <a:extLst>
              <a:ext uri="{FF2B5EF4-FFF2-40B4-BE49-F238E27FC236}">
                <a16:creationId xmlns:a16="http://schemas.microsoft.com/office/drawing/2014/main" id="{54751790-3011-FD61-74A0-8E4BE87C87EF}"/>
              </a:ext>
            </a:extLst>
          </p:cNvPr>
          <p:cNvSpPr/>
          <p:nvPr/>
        </p:nvSpPr>
        <p:spPr>
          <a:xfrm>
            <a:off x="8048664" y="5135390"/>
            <a:ext cx="3498914" cy="1117173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Spring Data JPA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63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8310958" y="4908313"/>
            <a:ext cx="1280160" cy="49450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ORM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sp>
        <p:nvSpPr>
          <p:cNvPr id="69" name="사각형: 둥근 모서리 2">
            <a:extLst>
              <a:ext uri="{FF2B5EF4-FFF2-40B4-BE49-F238E27FC236}">
                <a16:creationId xmlns:a16="http://schemas.microsoft.com/office/drawing/2014/main" id="{A4E66F94-D0AF-7820-FDE3-6C6FEA43747F}"/>
              </a:ext>
            </a:extLst>
          </p:cNvPr>
          <p:cNvSpPr/>
          <p:nvPr/>
        </p:nvSpPr>
        <p:spPr>
          <a:xfrm>
            <a:off x="4772724" y="1479992"/>
            <a:ext cx="1695311" cy="5161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/>
              </a:rPr>
              <a:t>프레임워크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/>
            </a:endParaRPr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D77F5792-89D9-70F5-E750-A338CC47FE4C}"/>
              </a:ext>
            </a:extLst>
          </p:cNvPr>
          <p:cNvSpPr/>
          <p:nvPr/>
        </p:nvSpPr>
        <p:spPr>
          <a:xfrm>
            <a:off x="8084470" y="1758251"/>
            <a:ext cx="3498914" cy="1038869"/>
          </a:xfrm>
          <a:prstGeom prst="roundRect">
            <a:avLst>
              <a:gd name="adj" fmla="val 1846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Spring Security</a:t>
            </a:r>
            <a:endParaRPr lang="ko-KR" altLang="en-US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8" name="사각형: 둥근 모서리 15">
            <a:extLst>
              <a:ext uri="{FF2B5EF4-FFF2-40B4-BE49-F238E27FC236}">
                <a16:creationId xmlns:a16="http://schemas.microsoft.com/office/drawing/2014/main" id="{8765C2C4-49CB-DF67-AD8E-717404C12C34}"/>
              </a:ext>
            </a:extLst>
          </p:cNvPr>
          <p:cNvSpPr/>
          <p:nvPr/>
        </p:nvSpPr>
        <p:spPr>
          <a:xfrm>
            <a:off x="8303466" y="1485968"/>
            <a:ext cx="1287651" cy="5101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보안</a:t>
            </a:r>
            <a:endParaRPr lang="en-US" altLang="ko-KR" b="1" dirty="0">
              <a:solidFill>
                <a:schemeClr val="tx1"/>
              </a:solidFill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1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0" y="179294"/>
            <a:ext cx="1587500" cy="11206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47919" y="977224"/>
            <a:ext cx="621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ORM </a:t>
            </a:r>
            <a:r>
              <a:rPr lang="ko-KR" altLang="en-US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(Object Relational Mapping</a:t>
            </a:r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7919" y="1804046"/>
            <a:ext cx="1069715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객체지향 프로그래밍 언어 간의 호환되지 않는 데이터를 연결하는 프로그래밍 기법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객체지향 프로그래밍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관계형 데이터베이스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테이블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간의 관계를 바탕으로 </a:t>
            </a:r>
            <a:r>
              <a:rPr lang="en-US" altLang="ko-KR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자동 생성하여 </a:t>
            </a:r>
            <a:r>
              <a:rPr lang="ko-KR" altLang="en-US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객체모델과</a:t>
            </a:r>
            <a:r>
              <a:rPr lang="ko-KR" altLang="en-US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관계형 모델 간의 불일치를 해결해주는 것</a:t>
            </a:r>
            <a:endParaRPr lang="en-US" altLang="ko-KR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247919" y="372487"/>
            <a:ext cx="2213157" cy="6047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추가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1" y="3675076"/>
            <a:ext cx="5371149" cy="2819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C5E9FA-92FA-F876-1010-56717BE373CD}"/>
              </a:ext>
            </a:extLst>
          </p:cNvPr>
          <p:cNvSpPr txBox="1"/>
          <p:nvPr/>
        </p:nvSpPr>
        <p:spPr>
          <a:xfrm>
            <a:off x="597541" y="322430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예시</a:t>
            </a:r>
            <a:r>
              <a:rPr lang="en-US" altLang="ko-KR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)</a:t>
            </a:r>
            <a:endParaRPr lang="en-US" altLang="ko-KR" b="1" dirty="0"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50" y="3675076"/>
            <a:ext cx="4281362" cy="2819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C5E9FA-92FA-F876-1010-56717BE373CD}"/>
              </a:ext>
            </a:extLst>
          </p:cNvPr>
          <p:cNvSpPr txBox="1"/>
          <p:nvPr/>
        </p:nvSpPr>
        <p:spPr>
          <a:xfrm>
            <a:off x="6889750" y="3224309"/>
            <a:ext cx="277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Spring Web JPA </a:t>
            </a:r>
            <a:r>
              <a:rPr lang="ko-KR" altLang="en-US" b="1" dirty="0" smtClean="0">
                <a:latin typeface="마루 부리 중간" panose="020B0600000101010101" pitchFamily="50" charset="-127"/>
                <a:ea typeface="마루 부리 중간" panose="020B0600000101010101" pitchFamily="50" charset="-127"/>
                <a:cs typeface="Poppins" panose="02000000000000000000" pitchFamily="2" charset="0"/>
              </a:rPr>
              <a:t>구성도</a:t>
            </a:r>
            <a:endParaRPr lang="en-US" altLang="ko-KR" b="1" dirty="0">
              <a:latin typeface="마루 부리 중간" panose="020B0600000101010101" pitchFamily="50" charset="-127"/>
              <a:ea typeface="마루 부리 중간" panose="020B0600000101010101" pitchFamily="50" charset="-127"/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4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endParaRPr lang="ko-KR" altLang="en-US" dirty="0"/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2D1B7B97-1339-A0F9-CD8A-B46D0CD43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44" y="488576"/>
            <a:ext cx="8856939" cy="5858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5154" y="1603417"/>
            <a:ext cx="30187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: </a:t>
            </a:r>
            <a:r>
              <a:rPr lang="ko-KR" altLang="en-US" dirty="0" smtClean="0"/>
              <a:t>사용자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Class : </a:t>
            </a:r>
            <a:r>
              <a:rPr lang="ko-KR" altLang="en-US" dirty="0" smtClean="0"/>
              <a:t>강의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Instructor : </a:t>
            </a:r>
            <a:r>
              <a:rPr lang="ko-KR" altLang="en-US" dirty="0" smtClean="0"/>
              <a:t>강사 정보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Curriculum : </a:t>
            </a:r>
            <a:r>
              <a:rPr lang="ko-KR" altLang="en-US" dirty="0" smtClean="0"/>
              <a:t>커리큘럼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Review : </a:t>
            </a:r>
            <a:r>
              <a:rPr lang="ko-KR" altLang="en-US" dirty="0" smtClean="0"/>
              <a:t>강의 후기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Order_mst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주문 상세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Order_dtl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주문 간략 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Cart : </a:t>
            </a:r>
            <a:r>
              <a:rPr lang="ko-KR" altLang="en-US" dirty="0" smtClean="0"/>
              <a:t>장바구니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4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1749</Words>
  <Application>Microsoft Office PowerPoint</Application>
  <PresentationFormat>와이드스크린</PresentationFormat>
  <Paragraphs>758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Adobe 명조 Std M</vt:lpstr>
      <vt:lpstr>Arial Unicode MS</vt:lpstr>
      <vt:lpstr>Poppins</vt:lpstr>
      <vt:lpstr>나눔바른고딕</vt:lpstr>
      <vt:lpstr>마루 부리 중간</vt:lpstr>
      <vt:lpstr>맑은 고딕</vt:lpstr>
      <vt:lpstr>Arial</vt:lpstr>
      <vt:lpstr>Office 테마</vt:lpstr>
      <vt:lpstr>온라인 강의 사이트(BE)</vt:lpstr>
      <vt:lpstr>기획 의도 및 사이트 컨샙</vt:lpstr>
      <vt:lpstr>팀원 소개</vt:lpstr>
      <vt:lpstr>프로젝트  구현 목표</vt:lpstr>
      <vt:lpstr>개발환경 및 사용 기술</vt:lpstr>
      <vt:lpstr>개발환경 및 사용 기술</vt:lpstr>
      <vt:lpstr>개발환경 및 사용 기술</vt:lpstr>
      <vt:lpstr>PowerPoint 프레젠테이션</vt:lpstr>
      <vt:lpstr>ERD</vt:lpstr>
      <vt:lpstr>페이지 구성도 -USER</vt:lpstr>
      <vt:lpstr>화면 및 기능 소개 – 메인 페이지</vt:lpstr>
      <vt:lpstr>화면 및 기능 소개 – 메인 페이지[API]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화면 및 기능 소개 – 강의 상세 페이지</vt:lpstr>
      <vt:lpstr>화면 및 기능 소개 – DTO</vt:lpstr>
      <vt:lpstr>화면 및 기능 소개 – 강의 상세 페이지</vt:lpstr>
      <vt:lpstr>PowerPoint 프레젠테이션</vt:lpstr>
      <vt:lpstr>화면 및 기능 소개 – 커리큘럼 DTO</vt:lpstr>
      <vt:lpstr>화면 및 기능 소개 강의 리뷰</vt:lpstr>
      <vt:lpstr>화면 및 기능 소개 – 강의 리뷰 작성</vt:lpstr>
      <vt:lpstr>화면 및 기능 소개 – 강의 리뷰 작성 DTO</vt:lpstr>
      <vt:lpstr>화면 및 기능 소개 – 강의 리뷰 수정</vt:lpstr>
      <vt:lpstr>화면 및 기능 소개 – 강의 리뷰 수정 DTO</vt:lpstr>
      <vt:lpstr>화면 및 기능 소개 – 강의 리뷰 삭제</vt:lpstr>
      <vt:lpstr>화면 및 기능 소개 - 장바구니</vt:lpstr>
      <vt:lpstr>화면 및 기능 소개 - 장바구니</vt:lpstr>
      <vt:lpstr>화면 및 기능 소개 – 마이 페이지 (프로필) </vt:lpstr>
      <vt:lpstr>화면 및 기능 소개 – 마이 페이지(내 학습, 게시 글)</vt:lpstr>
      <vt:lpstr>화면 및 기능 소개 – 마이 페이지(구매 내역)</vt:lpstr>
      <vt:lpstr>화면 및 기능 소개 – 마이 페이지(프로필 수정)</vt:lpstr>
      <vt:lpstr>화면 및 기능 소개 – 마이 페이지 DTO</vt:lpstr>
      <vt:lpstr>화면 및 기능 소개 – 마이 페이지 DTO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강의 사이트(BE)</dc:title>
  <dc:creator>DongHun.KANG</dc:creator>
  <cp:lastModifiedBy>DongHun.KANG</cp:lastModifiedBy>
  <cp:revision>45</cp:revision>
  <dcterms:created xsi:type="dcterms:W3CDTF">2023-03-31T02:12:10Z</dcterms:created>
  <dcterms:modified xsi:type="dcterms:W3CDTF">2023-04-10T05:06:31Z</dcterms:modified>
</cp:coreProperties>
</file>