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70" r:id="rId3"/>
    <p:sldId id="296" r:id="rId4"/>
    <p:sldId id="257" r:id="rId5"/>
    <p:sldId id="258" r:id="rId6"/>
    <p:sldId id="259" r:id="rId7"/>
    <p:sldId id="260" r:id="rId8"/>
    <p:sldId id="295" r:id="rId9"/>
    <p:sldId id="261" r:id="rId10"/>
    <p:sldId id="298" r:id="rId11"/>
    <p:sldId id="299" r:id="rId12"/>
    <p:sldId id="307" r:id="rId13"/>
    <p:sldId id="302" r:id="rId14"/>
    <p:sldId id="304" r:id="rId15"/>
    <p:sldId id="306" r:id="rId16"/>
    <p:sldId id="305" r:id="rId17"/>
    <p:sldId id="308" r:id="rId18"/>
    <p:sldId id="294" r:id="rId19"/>
    <p:sldId id="297" r:id="rId20"/>
    <p:sldId id="309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81" r:id="rId29"/>
    <p:sldId id="282" r:id="rId30"/>
    <p:sldId id="284" r:id="rId31"/>
    <p:sldId id="285" r:id="rId32"/>
    <p:sldId id="292" r:id="rId33"/>
    <p:sldId id="311" r:id="rId34"/>
    <p:sldId id="293" r:id="rId35"/>
    <p:sldId id="318" r:id="rId36"/>
    <p:sldId id="319" r:id="rId37"/>
    <p:sldId id="32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812AE-0876-4114-8C74-7511DBA6D955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1C54A-B2A8-4963-A06E-4B951FB45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3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</a:t>
            </a:r>
            <a:r>
              <a:rPr lang="ko-KR" altLang="en-US" baseline="0" dirty="0" smtClean="0"/>
              <a:t> 조도 다른 조와 같이 </a:t>
            </a:r>
            <a:r>
              <a:rPr lang="en-US" altLang="ko-KR" baseline="0" dirty="0" smtClean="0"/>
              <a:t>ORM </a:t>
            </a:r>
            <a:r>
              <a:rPr lang="ko-KR" altLang="en-US" baseline="0" dirty="0" smtClean="0"/>
              <a:t>기법을 사용하여 설계했습니다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13F3-4BDB-430A-A193-C468998584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9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2162487"/>
            <a:ext cx="7766936" cy="1646302"/>
          </a:xfrm>
        </p:spPr>
        <p:txBody>
          <a:bodyPr/>
          <a:lstStyle/>
          <a:p>
            <a:r>
              <a:rPr lang="ko-KR" altLang="en-US" dirty="0" smtClean="0"/>
              <a:t>온라인 강의 사이트</a:t>
            </a:r>
            <a:r>
              <a:rPr lang="en-US" altLang="ko-KR" dirty="0" smtClean="0"/>
              <a:t>(BE)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err="1" smtClean="0"/>
              <a:t>강동욱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이영인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권용범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박수현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양진구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9272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028" y="165847"/>
            <a:ext cx="8596668" cy="708212"/>
          </a:xfrm>
        </p:spPr>
        <p:txBody>
          <a:bodyPr/>
          <a:lstStyle/>
          <a:p>
            <a:r>
              <a:rPr lang="ko-KR" altLang="en-US" dirty="0" smtClean="0"/>
              <a:t>페이지 구성도 </a:t>
            </a:r>
            <a:r>
              <a:rPr lang="en-US" altLang="ko-KR" dirty="0" smtClean="0"/>
              <a:t>-USER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5232" y="2700615"/>
            <a:ext cx="1543922" cy="784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217" y="2709579"/>
            <a:ext cx="1543921" cy="7754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5232" y="1438834"/>
            <a:ext cx="1543921" cy="7754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69406" y="1826558"/>
            <a:ext cx="1543922" cy="784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강의 리스트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69406" y="3657597"/>
            <a:ext cx="1543922" cy="784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강의 상세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33977" y="3657597"/>
            <a:ext cx="1790438" cy="7754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 작성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수정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23217" y="4433043"/>
            <a:ext cx="1543922" cy="784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마이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22890" y="5488636"/>
            <a:ext cx="1790438" cy="784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장바구니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1201" y="2700615"/>
            <a:ext cx="1543922" cy="784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4" idx="0"/>
            <a:endCxn id="11" idx="2"/>
          </p:cNvCxnSpPr>
          <p:nvPr/>
        </p:nvCxnSpPr>
        <p:spPr>
          <a:xfrm flipV="1">
            <a:off x="1347193" y="2214283"/>
            <a:ext cx="0" cy="48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119153" y="2214283"/>
            <a:ext cx="304064" cy="48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8" idx="1"/>
          </p:cNvCxnSpPr>
          <p:nvPr/>
        </p:nvCxnSpPr>
        <p:spPr>
          <a:xfrm>
            <a:off x="2121899" y="3092821"/>
            <a:ext cx="30131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967138" y="3092821"/>
            <a:ext cx="301318" cy="448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0" idx="3"/>
            <a:endCxn id="13" idx="1"/>
          </p:cNvCxnSpPr>
          <p:nvPr/>
        </p:nvCxnSpPr>
        <p:spPr>
          <a:xfrm flipV="1">
            <a:off x="5815123" y="2218765"/>
            <a:ext cx="754283" cy="8740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0" idx="3"/>
          </p:cNvCxnSpPr>
          <p:nvPr/>
        </p:nvCxnSpPr>
        <p:spPr>
          <a:xfrm>
            <a:off x="5815123" y="3092822"/>
            <a:ext cx="1130572" cy="560014"/>
          </a:xfrm>
          <a:prstGeom prst="bentConnector3">
            <a:avLst>
              <a:gd name="adj1" fmla="val 999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3" idx="2"/>
            <a:endCxn id="14" idx="0"/>
          </p:cNvCxnSpPr>
          <p:nvPr/>
        </p:nvCxnSpPr>
        <p:spPr>
          <a:xfrm>
            <a:off x="7341367" y="2610971"/>
            <a:ext cx="0" cy="10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616954" y="3513168"/>
            <a:ext cx="0" cy="94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48621" y="380251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여부 확인</a:t>
            </a:r>
            <a:endParaRPr lang="ko-KR" altLang="en-US" dirty="0"/>
          </a:p>
        </p:txBody>
      </p:sp>
      <p:cxnSp>
        <p:nvCxnSpPr>
          <p:cNvPr id="44" name="꺾인 연결선 43"/>
          <p:cNvCxnSpPr>
            <a:stCxn id="20" idx="2"/>
            <a:endCxn id="16" idx="3"/>
          </p:cNvCxnSpPr>
          <p:nvPr/>
        </p:nvCxnSpPr>
        <p:spPr>
          <a:xfrm rot="5400000">
            <a:off x="3835040" y="3617128"/>
            <a:ext cx="1340222" cy="1076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331675" y="4444251"/>
            <a:ext cx="0" cy="10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 flipV="1">
            <a:off x="3967139" y="4269441"/>
            <a:ext cx="2582884" cy="770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65040" y="2975859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리뷰 작성 및 수정 요청</a:t>
            </a:r>
            <a:endParaRPr lang="en-US" altLang="ko-KR" dirty="0" smtClean="0"/>
          </a:p>
          <a:p>
            <a:r>
              <a:rPr lang="ko-KR" altLang="en-US" dirty="0" smtClean="0"/>
              <a:t>로그인 여부 확인</a:t>
            </a:r>
            <a:endParaRPr lang="ko-KR" altLang="en-US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8113328" y="3875438"/>
            <a:ext cx="920649" cy="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299761" y="4424536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구매 내역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26598" y="5370526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결제 후</a:t>
            </a:r>
            <a:endParaRPr lang="en-US" altLang="ko-KR" dirty="0" smtClean="0"/>
          </a:p>
          <a:p>
            <a:r>
              <a:rPr lang="ko-KR" altLang="en-US" dirty="0" smtClean="0"/>
              <a:t>구매 내역 표시</a:t>
            </a:r>
            <a:endParaRPr lang="ko-KR" altLang="en-US" dirty="0"/>
          </a:p>
        </p:txBody>
      </p:sp>
      <p:cxnSp>
        <p:nvCxnSpPr>
          <p:cNvPr id="70" name="직선 화살표 연결선 69"/>
          <p:cNvCxnSpPr/>
          <p:nvPr/>
        </p:nvCxnSpPr>
        <p:spPr>
          <a:xfrm flipH="1" flipV="1">
            <a:off x="8113328" y="4154240"/>
            <a:ext cx="920649" cy="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703185" y="4657158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리뷰 작성 및 수정 내용 등록</a:t>
            </a:r>
            <a:endParaRPr lang="ko-KR" altLang="en-US" dirty="0"/>
          </a:p>
        </p:txBody>
      </p:sp>
      <p:cxnSp>
        <p:nvCxnSpPr>
          <p:cNvPr id="79" name="꺾인 연결선 78"/>
          <p:cNvCxnSpPr>
            <a:endCxn id="17" idx="1"/>
          </p:cNvCxnSpPr>
          <p:nvPr/>
        </p:nvCxnSpPr>
        <p:spPr>
          <a:xfrm>
            <a:off x="3375212" y="5217456"/>
            <a:ext cx="2947678" cy="663387"/>
          </a:xfrm>
          <a:prstGeom prst="bentConnector3">
            <a:avLst>
              <a:gd name="adj1" fmla="val -18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615371" y="540506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장바구니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43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256" y="175263"/>
            <a:ext cx="10515600" cy="1000732"/>
          </a:xfrm>
        </p:spPr>
        <p:txBody>
          <a:bodyPr/>
          <a:lstStyle/>
          <a:p>
            <a:r>
              <a:rPr lang="ko-KR" altLang="en-US" dirty="0"/>
              <a:t>화면 및 기능 소개 </a:t>
            </a:r>
            <a:r>
              <a:rPr lang="en-US" altLang="ko-KR" dirty="0"/>
              <a:t>– </a:t>
            </a:r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56" y="1545327"/>
            <a:ext cx="8916030" cy="43187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타원 4"/>
          <p:cNvSpPr/>
          <p:nvPr/>
        </p:nvSpPr>
        <p:spPr>
          <a:xfrm>
            <a:off x="2531575" y="1545327"/>
            <a:ext cx="4625788" cy="15878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31575" y="3133165"/>
            <a:ext cx="4625788" cy="1048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594763" y="4182035"/>
            <a:ext cx="6450105" cy="15878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65777" y="2154580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65769" y="3452683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19016" y="4840941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74682" y="1545327"/>
            <a:ext cx="2584362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배너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검색 메뉴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각 항목별 미리 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51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256" y="175263"/>
            <a:ext cx="10515600" cy="1000732"/>
          </a:xfrm>
        </p:spPr>
        <p:txBody>
          <a:bodyPr/>
          <a:lstStyle/>
          <a:p>
            <a:r>
              <a:rPr lang="ko-KR" altLang="en-US" dirty="0"/>
              <a:t>화면 및 기능 소개 </a:t>
            </a:r>
            <a:r>
              <a:rPr lang="en-US" altLang="ko-KR" dirty="0"/>
              <a:t>– </a:t>
            </a:r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055028"/>
              </p:ext>
            </p:extLst>
          </p:nvPr>
        </p:nvGraphicFramePr>
        <p:xfrm>
          <a:off x="314256" y="954740"/>
          <a:ext cx="11546050" cy="5801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07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724301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637165">
                  <a:extLst>
                    <a:ext uri="{9D8B030D-6E8A-4147-A177-3AD203B41FA5}">
                      <a16:colId xmlns:a16="http://schemas.microsoft.com/office/drawing/2014/main" val="1866106193"/>
                    </a:ext>
                  </a:extLst>
                </a:gridCol>
                <a:gridCol w="2586451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  <a:gridCol w="2501926">
                  <a:extLst>
                    <a:ext uri="{9D8B030D-6E8A-4147-A177-3AD203B41FA5}">
                      <a16:colId xmlns:a16="http://schemas.microsoft.com/office/drawing/2014/main" val="426419055"/>
                    </a:ext>
                  </a:extLst>
                </a:gridCol>
              </a:tblGrid>
              <a:tr h="828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Method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Request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URL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Response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828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선택한 카테고리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 category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/list/show/{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getcategory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}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List&lt;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&gt;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828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 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class_name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/list/{search}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List&lt;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&gt;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83992"/>
                  </a:ext>
                </a:extLst>
              </a:tr>
              <a:tr h="828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front 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개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카테고리</a:t>
                      </a:r>
                      <a:r>
                        <a:rPr lang="ko-KR" altLang="en-US" sz="140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별 강의</a:t>
                      </a:r>
                      <a:endParaRPr lang="ko-KR" altLang="en-US" sz="1400" dirty="0" smtClean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/carousel/front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List&lt;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&gt;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76384"/>
                  </a:ext>
                </a:extLst>
              </a:tr>
              <a:tr h="828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back 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개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카테고리</a:t>
                      </a:r>
                      <a:r>
                        <a:rPr lang="ko-KR" altLang="en-US" sz="140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별 강의</a:t>
                      </a:r>
                      <a:endParaRPr lang="ko-KR" altLang="en-US" sz="1400" dirty="0" smtClean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/carousel/back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List&lt;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&gt;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587866"/>
                  </a:ext>
                </a:extLst>
              </a:tr>
              <a:tr h="828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database 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개 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카테고리</a:t>
                      </a:r>
                      <a:r>
                        <a:rPr lang="ko-KR" altLang="en-US" sz="140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별 강의</a:t>
                      </a:r>
                      <a:endParaRPr lang="ko-KR" altLang="en-US" sz="1400" dirty="0" smtClean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/carousel/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db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List&lt;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&gt;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53690"/>
                  </a:ext>
                </a:extLst>
              </a:tr>
              <a:tr h="828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full stack 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개 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카테고리</a:t>
                      </a:r>
                      <a:r>
                        <a:rPr lang="ko-KR" altLang="en-US" sz="140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별 강의</a:t>
                      </a:r>
                      <a:endParaRPr lang="ko-KR" altLang="en-US" sz="1400" dirty="0" smtClean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/carousel/full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List&lt;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&gt;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5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399" y="1176275"/>
            <a:ext cx="5541855" cy="50964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314256" y="175263"/>
            <a:ext cx="10515600" cy="725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화면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87353" y="2708830"/>
            <a:ext cx="5341527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로그인  정보 입력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일치하는 아이디와 비밀번호 확인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이메일과 비밀번호 미 입력 시 경고 메시지 출현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없는 아이디 이거나 잘못된 비밀번호 입력 시 </a:t>
            </a:r>
            <a:endParaRPr lang="en-US" altLang="ko-KR" dirty="0" smtClean="0"/>
          </a:p>
          <a:p>
            <a:r>
              <a:rPr lang="ko-KR" altLang="en-US" dirty="0" smtClean="0"/>
              <a:t>로그인 실패 메시지 출현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578150" y="2904565"/>
            <a:ext cx="3398349" cy="1048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78151" y="3953435"/>
            <a:ext cx="3398349" cy="699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10083" y="3022934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10083" y="4118392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314256" y="175263"/>
            <a:ext cx="10515600" cy="725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화면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65991" y="2043427"/>
            <a:ext cx="400782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가입할 때 사용했던 정보 입력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입력한 데이터와 일치하는</a:t>
            </a:r>
            <a:endParaRPr lang="en-US" altLang="ko-KR" dirty="0" smtClean="0"/>
          </a:p>
          <a:p>
            <a:r>
              <a:rPr lang="ko-KR" altLang="en-US" dirty="0" smtClean="0"/>
              <a:t>사용자가 있으면 아이디 제공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56" y="1929310"/>
            <a:ext cx="3023240" cy="3882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184" y="1929310"/>
            <a:ext cx="3800066" cy="3882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7814095" y="2280087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5247" y="2280086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65991" y="4199279"/>
            <a:ext cx="400782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전화번호 입력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입력한 </a:t>
            </a:r>
            <a:r>
              <a:rPr lang="ko-KR" altLang="en-US" dirty="0"/>
              <a:t>데이터와 </a:t>
            </a:r>
            <a:r>
              <a:rPr lang="ko-KR" altLang="en-US" dirty="0" smtClean="0"/>
              <a:t>일치하는 사용자가</a:t>
            </a:r>
            <a:endParaRPr lang="en-US" altLang="ko-KR" dirty="0" smtClean="0"/>
          </a:p>
          <a:p>
            <a:r>
              <a:rPr lang="ko-KR" altLang="en-US" dirty="0" smtClean="0"/>
              <a:t>있으면 비밀번호 변경 기능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8561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314256" y="336628"/>
            <a:ext cx="10515600" cy="725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화면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 </a:t>
            </a:r>
            <a:r>
              <a:rPr lang="en-US" altLang="ko-KR" dirty="0" smtClean="0"/>
              <a:t>DTO</a:t>
            </a:r>
            <a:endParaRPr lang="ko-KR" altLang="en-US" dirty="0"/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28048"/>
              </p:ext>
            </p:extLst>
          </p:nvPr>
        </p:nvGraphicFramePr>
        <p:xfrm>
          <a:off x="314256" y="2105684"/>
          <a:ext cx="11546050" cy="347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07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724301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637165">
                  <a:extLst>
                    <a:ext uri="{9D8B030D-6E8A-4147-A177-3AD203B41FA5}">
                      <a16:colId xmlns:a16="http://schemas.microsoft.com/office/drawing/2014/main" val="1866106193"/>
                    </a:ext>
                  </a:extLst>
                </a:gridCol>
                <a:gridCol w="2586451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  <a:gridCol w="2501926">
                  <a:extLst>
                    <a:ext uri="{9D8B030D-6E8A-4147-A177-3AD203B41FA5}">
                      <a16:colId xmlns:a16="http://schemas.microsoft.com/office/drawing/2014/main" val="426419055"/>
                    </a:ext>
                  </a:extLst>
                </a:gridCol>
              </a:tblGrid>
              <a:tr h="868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Method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Request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URL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Response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868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아이디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FindIdDto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/find/id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FindIdResponseDto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868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GetFindPasswordDto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/find/password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FindPasswordDto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868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비밀번호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ChangePasswordDto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/find/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changePassword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FindPasswordDto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96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314256" y="175263"/>
            <a:ext cx="10515600" cy="725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화면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E7F45BBA-195C-30B9-3360-35E40D8978B7}"/>
              </a:ext>
            </a:extLst>
          </p:cNvPr>
          <p:cNvCxnSpPr>
            <a:cxnSpLocks/>
          </p:cNvCxnSpPr>
          <p:nvPr/>
        </p:nvCxnSpPr>
        <p:spPr>
          <a:xfrm>
            <a:off x="3743202" y="1658355"/>
            <a:ext cx="0" cy="4460465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0E0FAF-597A-B7B2-1336-6295642D2677}"/>
              </a:ext>
            </a:extLst>
          </p:cNvPr>
          <p:cNvSpPr txBox="1"/>
          <p:nvPr/>
        </p:nvSpPr>
        <p:spPr>
          <a:xfrm>
            <a:off x="4003949" y="1510174"/>
            <a:ext cx="260250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1. </a:t>
            </a:r>
            <a:r>
              <a:rPr lang="ko-KR" altLang="en-US" dirty="0" smtClean="0">
                <a:latin typeface="+mn-ea"/>
              </a:rPr>
              <a:t>회원가입 </a:t>
            </a:r>
            <a:r>
              <a:rPr lang="ko-KR" altLang="en-US" dirty="0">
                <a:latin typeface="+mn-ea"/>
              </a:rPr>
              <a:t>정보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55856F-7F0D-2DEA-C4B2-0269EA329EAD}"/>
              </a:ext>
            </a:extLst>
          </p:cNvPr>
          <p:cNvSpPr txBox="1"/>
          <p:nvPr/>
        </p:nvSpPr>
        <p:spPr>
          <a:xfrm>
            <a:off x="4003948" y="2055807"/>
            <a:ext cx="4427357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회원가입에 필요한 정보를 올바르게 입력한 뒤 회원가입 버튼을 누르면 회원가입이 </a:t>
            </a:r>
            <a:r>
              <a:rPr lang="ko-KR" altLang="en-US" sz="1600" dirty="0" smtClean="0">
                <a:latin typeface="+mn-ea"/>
              </a:rPr>
              <a:t>가능</a:t>
            </a:r>
            <a:endParaRPr lang="en-US" altLang="ko-KR" sz="16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회원가입 성공 여부에 따라 다른 안내 메시지 출력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347E0F-8860-6FE5-B103-176D59362358}"/>
              </a:ext>
            </a:extLst>
          </p:cNvPr>
          <p:cNvSpPr txBox="1"/>
          <p:nvPr/>
        </p:nvSpPr>
        <p:spPr>
          <a:xfrm>
            <a:off x="8604322" y="1514541"/>
            <a:ext cx="330658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2. </a:t>
            </a:r>
            <a:r>
              <a:rPr lang="ko-KR" altLang="en-US" dirty="0" smtClean="0">
                <a:latin typeface="+mn-ea"/>
              </a:rPr>
              <a:t>이메일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비밀번호 조건 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5EC90-A8BC-7854-8781-2DBD0FEFC6B8}"/>
              </a:ext>
            </a:extLst>
          </p:cNvPr>
          <p:cNvSpPr txBox="1"/>
          <p:nvPr/>
        </p:nvSpPr>
        <p:spPr>
          <a:xfrm>
            <a:off x="8604322" y="2058936"/>
            <a:ext cx="312569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정보를 입력했을 때 이메일과 비밀번호가 조건에 맞지 않으면 알림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4EFE3C5-BB8C-5257-8313-6D2B4940F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57" t="13247" r="28750" b="3932"/>
          <a:stretch/>
        </p:blipFill>
        <p:spPr>
          <a:xfrm>
            <a:off x="404248" y="1510172"/>
            <a:ext cx="3053106" cy="475581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1852BA-BD8A-3EB5-41B6-639446E84370}"/>
              </a:ext>
            </a:extLst>
          </p:cNvPr>
          <p:cNvSpPr/>
          <p:nvPr/>
        </p:nvSpPr>
        <p:spPr>
          <a:xfrm>
            <a:off x="525799" y="1659585"/>
            <a:ext cx="2810005" cy="4456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 중간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78F534-AA64-BE45-A112-6B8F8E6B2F00}"/>
              </a:ext>
            </a:extLst>
          </p:cNvPr>
          <p:cNvSpPr/>
          <p:nvPr/>
        </p:nvSpPr>
        <p:spPr>
          <a:xfrm>
            <a:off x="765627" y="2368062"/>
            <a:ext cx="2364332" cy="12574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 중간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EB7182F-E25B-F734-7615-113404642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009" y="4235939"/>
            <a:ext cx="2934598" cy="87845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BB2BDD4-B979-5EAF-1286-6FBA25006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061" y="5481950"/>
            <a:ext cx="2931326" cy="97393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D41936-748A-62E8-C877-87B1FF2FE0BE}"/>
              </a:ext>
            </a:extLst>
          </p:cNvPr>
          <p:cNvSpPr txBox="1"/>
          <p:nvPr/>
        </p:nvSpPr>
        <p:spPr>
          <a:xfrm>
            <a:off x="4003949" y="3758447"/>
            <a:ext cx="26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회원가입 성공</a:t>
            </a:r>
            <a:endParaRPr lang="ko-KR" altLang="en-US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326BA1-6585-AF49-39E2-938BFDBB70B1}"/>
              </a:ext>
            </a:extLst>
          </p:cNvPr>
          <p:cNvSpPr txBox="1"/>
          <p:nvPr/>
        </p:nvSpPr>
        <p:spPr>
          <a:xfrm>
            <a:off x="4003949" y="5033815"/>
            <a:ext cx="26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회원가입 실패</a:t>
            </a:r>
            <a:endParaRPr lang="ko-KR" altLang="en-US" dirty="0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8A6E049-F468-A291-CC1E-FCF2F908C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4322" y="3738409"/>
            <a:ext cx="3235113" cy="2376933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9" name="TextBox 28"/>
          <p:cNvSpPr txBox="1"/>
          <p:nvPr/>
        </p:nvSpPr>
        <p:spPr>
          <a:xfrm>
            <a:off x="658561" y="1716456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42615" y="2944033"/>
            <a:ext cx="3106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217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314256" y="645911"/>
            <a:ext cx="10515600" cy="725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화면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 DTO</a:t>
            </a:r>
            <a:endParaRPr lang="ko-KR" altLang="en-US" dirty="0"/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08687"/>
              </p:ext>
            </p:extLst>
          </p:nvPr>
        </p:nvGraphicFramePr>
        <p:xfrm>
          <a:off x="314256" y="1559858"/>
          <a:ext cx="11492261" cy="510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54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2211719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3382628">
                  <a:extLst>
                    <a:ext uri="{9D8B030D-6E8A-4147-A177-3AD203B41FA5}">
                      <a16:colId xmlns:a16="http://schemas.microsoft.com/office/drawing/2014/main" val="1866106193"/>
                    </a:ext>
                  </a:extLst>
                </a:gridCol>
                <a:gridCol w="3209160">
                  <a:extLst>
                    <a:ext uri="{9D8B030D-6E8A-4147-A177-3AD203B41FA5}">
                      <a16:colId xmlns:a16="http://schemas.microsoft.com/office/drawing/2014/main" val="426419055"/>
                    </a:ext>
                  </a:extLst>
                </a:gridCol>
              </a:tblGrid>
              <a:tr h="851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Method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Request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Response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85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Id_user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아이디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85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password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55062"/>
                  </a:ext>
                </a:extLst>
              </a:tr>
              <a:tr h="85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password_confirm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비밀번호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85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  <a:tr h="85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Tel_num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73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70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216593" y="289106"/>
            <a:ext cx="10011956" cy="728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화면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강의 리스트</a:t>
            </a:r>
            <a:endParaRPr lang="ko-KR" altLang="en-US" dirty="0"/>
          </a:p>
        </p:txBody>
      </p:sp>
      <p:pic>
        <p:nvPicPr>
          <p:cNvPr id="17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7" y="1227649"/>
            <a:ext cx="8432140" cy="51731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2823882" y="2716306"/>
            <a:ext cx="1223683" cy="2097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969423" y="1768750"/>
            <a:ext cx="3046027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해당 강의의 상세 페이지</a:t>
            </a:r>
            <a:endParaRPr lang="en-US" altLang="ko-KR" dirty="0" smtClean="0"/>
          </a:p>
          <a:p>
            <a:r>
              <a:rPr lang="ko-KR" altLang="en-US" dirty="0" smtClean="0"/>
              <a:t>호출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입력된 키워드와 연결된</a:t>
            </a:r>
            <a:endParaRPr lang="en-US" altLang="ko-KR" dirty="0" smtClean="0"/>
          </a:p>
          <a:p>
            <a:r>
              <a:rPr lang="ko-KR" altLang="en-US" dirty="0" smtClean="0"/>
              <a:t>모든 강의 검색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6095999" y="1667435"/>
            <a:ext cx="1488142" cy="564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303929" y="3629559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24309" y="1768750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24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72" y="1362118"/>
            <a:ext cx="3644170" cy="22357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50" y="4278367"/>
            <a:ext cx="3644170" cy="22357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72" y="4278367"/>
            <a:ext cx="3644170" cy="22357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551" y="1362119"/>
            <a:ext cx="3644170" cy="22357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216593" y="289106"/>
            <a:ext cx="10011956" cy="728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화면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강의 리스트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593" y="1020139"/>
            <a:ext cx="3100967" cy="37804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7123" y="2108967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57123" y="2700092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57123" y="3315153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57123" y="3909035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12665" y="2700092"/>
            <a:ext cx="3331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20358" y="2700092"/>
            <a:ext cx="3331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12665" y="5632529"/>
            <a:ext cx="3331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20358" y="5632529"/>
            <a:ext cx="3331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7116" y="4893865"/>
            <a:ext cx="3760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종류에 따른 출력 데이터 변경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프론트엔드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백엔드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풀스택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15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5969" y="609600"/>
            <a:ext cx="8596668" cy="735106"/>
          </a:xfrm>
        </p:spPr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969" y="622598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263" y="4235824"/>
            <a:ext cx="11617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마루 부리 중간"/>
              </a:rPr>
              <a:t>온라인 코딩 강의 사이트 입니다</a:t>
            </a:r>
            <a:r>
              <a:rPr lang="en-US" altLang="ko-KR" b="1" dirty="0" smtClean="0">
                <a:latin typeface="마루 부리 중간"/>
              </a:rPr>
              <a:t>.</a:t>
            </a:r>
          </a:p>
          <a:p>
            <a:pPr algn="ctr"/>
            <a:endParaRPr lang="en-US" altLang="ko-KR" b="1" dirty="0">
              <a:latin typeface="마루 부리 중간"/>
            </a:endParaRPr>
          </a:p>
          <a:p>
            <a:pPr algn="ctr"/>
            <a:r>
              <a:rPr lang="ko-KR" altLang="en-US" b="1" dirty="0" smtClean="0">
                <a:latin typeface="마루 부리 중간"/>
              </a:rPr>
              <a:t>코딩에 대해 배우고자 하시는 분들께서 강의를 들으시고 만들고자 하는 프로그램을 만들었을 때</a:t>
            </a:r>
            <a:r>
              <a:rPr lang="en-US" altLang="ko-KR" b="1" dirty="0" smtClean="0">
                <a:latin typeface="마루 부리 중간"/>
              </a:rPr>
              <a:t>,</a:t>
            </a:r>
          </a:p>
          <a:p>
            <a:pPr algn="ctr"/>
            <a:r>
              <a:rPr lang="ko-KR" altLang="en-US" b="1" dirty="0" smtClean="0">
                <a:latin typeface="마루 부리 중간"/>
              </a:rPr>
              <a:t>행복함을 느끼실 수 있도록 좋은 강의를 서비스하자 라는 의미에서 </a:t>
            </a:r>
            <a:r>
              <a:rPr lang="en-US" altLang="ko-KR" b="1" dirty="0" smtClean="0">
                <a:latin typeface="마루 부리 중간"/>
              </a:rPr>
              <a:t>HAPPY EDUCATION</a:t>
            </a:r>
            <a:r>
              <a:rPr lang="ko-KR" altLang="en-US" b="1" dirty="0" smtClean="0">
                <a:latin typeface="마루 부리 중간"/>
              </a:rPr>
              <a:t>이라  이름 지었습니다</a:t>
            </a:r>
            <a:r>
              <a:rPr lang="en-US" altLang="ko-KR" b="1" dirty="0" smtClean="0">
                <a:latin typeface="마루 부리 중간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E2B942-E1EE-FB8F-72F3-29C569F82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92" y="1330592"/>
            <a:ext cx="5573304" cy="290523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52358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216593" y="289106"/>
            <a:ext cx="10011956" cy="728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화면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강의 리스트 </a:t>
            </a:r>
            <a:r>
              <a:rPr lang="en-US" altLang="ko-KR" dirty="0" smtClean="0"/>
              <a:t>DTO</a:t>
            </a:r>
            <a:endParaRPr lang="ko-KR" altLang="en-US" dirty="0"/>
          </a:p>
        </p:txBody>
      </p:sp>
      <p:graphicFrame>
        <p:nvGraphicFramePr>
          <p:cNvPr id="21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84771"/>
              </p:ext>
            </p:extLst>
          </p:nvPr>
        </p:nvGraphicFramePr>
        <p:xfrm>
          <a:off x="216593" y="1164391"/>
          <a:ext cx="11737842" cy="323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027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752943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680971">
                  <a:extLst>
                    <a:ext uri="{9D8B030D-6E8A-4147-A177-3AD203B41FA5}">
                      <a16:colId xmlns:a16="http://schemas.microsoft.com/office/drawing/2014/main" val="1866106193"/>
                    </a:ext>
                  </a:extLst>
                </a:gridCol>
                <a:gridCol w="2629415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  <a:gridCol w="2543486">
                  <a:extLst>
                    <a:ext uri="{9D8B030D-6E8A-4147-A177-3AD203B41FA5}">
                      <a16:colId xmlns:a16="http://schemas.microsoft.com/office/drawing/2014/main" val="426419055"/>
                    </a:ext>
                  </a:extLst>
                </a:gridCol>
              </a:tblGrid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Method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Request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URL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Response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선택한 카테고리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GetCategoryClassListDto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/list/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GET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 </a:t>
                      </a:r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class_name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/list/{search}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969170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할인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난이도 별 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GetCategoryDto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/list/category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상세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GET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Id_class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/main5/{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idClass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}/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GetClassDetailIResponseDto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</a:tbl>
          </a:graphicData>
        </a:graphic>
      </p:graphicFrame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152844"/>
              </p:ext>
            </p:extLst>
          </p:nvPr>
        </p:nvGraphicFramePr>
        <p:xfrm>
          <a:off x="216591" y="4725640"/>
          <a:ext cx="11737844" cy="197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461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2934461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934461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2934461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49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49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Category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카테고리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49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Difficulty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49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discountRate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Boolean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할인율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77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057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49" y="69191"/>
            <a:ext cx="8720051" cy="7288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화면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강의 상세 페이지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" y="798024"/>
            <a:ext cx="4549288" cy="2813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" y="3812035"/>
            <a:ext cx="4549288" cy="28477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69" y="798023"/>
            <a:ext cx="6903432" cy="52397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4821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49" y="230555"/>
            <a:ext cx="10011956" cy="72883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화면 및 기능 소개 </a:t>
            </a:r>
            <a:r>
              <a:rPr lang="en-US" altLang="ko-KR" sz="3600" dirty="0" smtClean="0"/>
              <a:t>– </a:t>
            </a:r>
            <a:r>
              <a:rPr lang="en-US" altLang="ko-KR" dirty="0" smtClean="0"/>
              <a:t>DTO</a:t>
            </a:r>
            <a:endParaRPr lang="ko-KR" altLang="en-US" sz="3600" dirty="0"/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515586FB-3453-BD9C-4A77-091CDE7F1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42426"/>
              </p:ext>
            </p:extLst>
          </p:nvPr>
        </p:nvGraphicFramePr>
        <p:xfrm>
          <a:off x="423949" y="1167139"/>
          <a:ext cx="10854236" cy="483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559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2713559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713559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2713559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402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402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Id_class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번호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402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img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402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class_name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  <a:tr h="402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Class_info_simple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간단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93117"/>
                  </a:ext>
                </a:extLst>
              </a:tr>
              <a:tr h="402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Class_info_dtl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</a:t>
                      </a:r>
                      <a:r>
                        <a:rPr lang="ko-KR" altLang="en-US" sz="140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설명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58547"/>
                  </a:ext>
                </a:extLst>
              </a:tr>
              <a:tr h="402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price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수강 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62885"/>
                  </a:ext>
                </a:extLst>
              </a:tr>
              <a:tr h="402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Category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31235"/>
                  </a:ext>
                </a:extLst>
              </a:tr>
              <a:tr h="402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Difficulty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96331"/>
                  </a:ext>
                </a:extLst>
              </a:tr>
              <a:tr h="402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Instructor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195787"/>
                  </a:ext>
                </a:extLst>
              </a:tr>
              <a:tr h="402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Curriculum_list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커리큘럼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40029"/>
                  </a:ext>
                </a:extLst>
              </a:tr>
              <a:tr h="402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Review_list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38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7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3777" y="5387940"/>
            <a:ext cx="734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네비게이션 메뉴를 설정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각 메뉴를 클릭 시 해당 메뉴가 가리키는 </a:t>
            </a:r>
            <a:r>
              <a:rPr lang="ko-KR" altLang="en-US" dirty="0" smtClean="0"/>
              <a:t>영역으로 이동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54" y="862631"/>
            <a:ext cx="2336052" cy="27461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583" y="862631"/>
            <a:ext cx="2542748" cy="27461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19" y="3843718"/>
            <a:ext cx="2325957" cy="28826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284403" y="128875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강의소개</a:t>
            </a:r>
            <a:r>
              <a:rPr lang="ko-KR" altLang="en-US" sz="1600" dirty="0"/>
              <a:t> 클릭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83359" y="2503790"/>
            <a:ext cx="1553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커리큘럼 클릭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88768" y="431355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수강평</a:t>
            </a:r>
            <a:r>
              <a:rPr lang="ko-KR" altLang="en-US" sz="1600" dirty="0"/>
              <a:t> 클릭</a:t>
            </a: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23949" y="69191"/>
            <a:ext cx="8720051" cy="728832"/>
          </a:xfrm>
        </p:spPr>
        <p:txBody>
          <a:bodyPr>
            <a:normAutofit/>
          </a:bodyPr>
          <a:lstStyle/>
          <a:p>
            <a:r>
              <a:rPr lang="ko-KR" altLang="en-US" dirty="0"/>
              <a:t>화면 및 기능 소개 </a:t>
            </a:r>
            <a:r>
              <a:rPr lang="en-US" altLang="ko-KR" dirty="0"/>
              <a:t>– </a:t>
            </a:r>
            <a:r>
              <a:rPr lang="ko-KR" altLang="en-US" dirty="0"/>
              <a:t>강의 상세 페이지</a:t>
            </a:r>
            <a:endParaRPr lang="ko-KR" altLang="en-US" sz="3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2" y="1751006"/>
            <a:ext cx="5041420" cy="32405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타원 15"/>
          <p:cNvSpPr/>
          <p:nvPr/>
        </p:nvSpPr>
        <p:spPr>
          <a:xfrm>
            <a:off x="483777" y="4316526"/>
            <a:ext cx="2035698" cy="671172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509680" y="2844981"/>
            <a:ext cx="731489" cy="1712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32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480151" y="839359"/>
            <a:ext cx="4233731" cy="3777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5" y="973895"/>
            <a:ext cx="2457381" cy="3792541"/>
          </a:xfr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95" y="973895"/>
            <a:ext cx="3838138" cy="37925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235" y="973894"/>
            <a:ext cx="3395259" cy="37998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9239" y="5300861"/>
            <a:ext cx="6840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커리큘럼에는 해당 강의의 </a:t>
            </a:r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en-US" dirty="0"/>
              <a:t>영상 </a:t>
            </a:r>
            <a:r>
              <a:rPr lang="en-US" altLang="ko-KR" dirty="0"/>
              <a:t>URL</a:t>
            </a:r>
            <a:r>
              <a:rPr lang="ko-KR" altLang="en-US" dirty="0"/>
              <a:t>을 탑재하였으며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로그인 여부와 구매 여부에 따라 표시되도록 설정했습니다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6973" y="275908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구매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93416" y="27590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2873953" y="2087259"/>
            <a:ext cx="573024" cy="1712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423949" y="230555"/>
            <a:ext cx="10011956" cy="728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화면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커리큘럼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040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782" y="258053"/>
            <a:ext cx="11584339" cy="80697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화면 및 기능 소개 </a:t>
            </a:r>
            <a:r>
              <a:rPr lang="en-US" altLang="ko-KR" sz="3200" dirty="0"/>
              <a:t>– </a:t>
            </a:r>
            <a:r>
              <a:rPr lang="ko-KR" altLang="en-US" sz="3200" dirty="0" smtClean="0"/>
              <a:t>커리큘럼 </a:t>
            </a:r>
            <a:r>
              <a:rPr lang="en-US" altLang="ko-KR" sz="3200" dirty="0" smtClean="0"/>
              <a:t>DTO</a:t>
            </a:r>
            <a:endParaRPr lang="ko-KR" altLang="en-US" sz="3200" dirty="0"/>
          </a:p>
        </p:txBody>
      </p:sp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E807F15B-FD8D-6310-E304-3404F3C49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52542"/>
              </p:ext>
            </p:extLst>
          </p:nvPr>
        </p:nvGraphicFramePr>
        <p:xfrm>
          <a:off x="398782" y="1276196"/>
          <a:ext cx="10854236" cy="5084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559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2713559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713559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2713559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847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847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Id_Curriculum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커리큘럼 번호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847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Section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847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Part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  <a:tr h="847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Video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간단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93117"/>
                  </a:ext>
                </a:extLst>
              </a:tr>
              <a:tr h="847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Id_class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5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06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988" y="199584"/>
            <a:ext cx="10940935" cy="60912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화면 및 기능 </a:t>
            </a:r>
            <a:r>
              <a:rPr lang="ko-KR" altLang="en-US" sz="3200" dirty="0" smtClean="0"/>
              <a:t>소개 강의 리뷰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" y="1010880"/>
            <a:ext cx="4234951" cy="3214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141" y="1010880"/>
            <a:ext cx="4239438" cy="32177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19989" y="4427381"/>
            <a:ext cx="9217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강의 마다 </a:t>
            </a:r>
            <a:r>
              <a:rPr lang="ko-KR" altLang="en-US" dirty="0" err="1" smtClean="0"/>
              <a:t>리뷰내용</a:t>
            </a:r>
            <a:r>
              <a:rPr lang="ko-KR" altLang="en-US" dirty="0" smtClean="0"/>
              <a:t> 확인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리뷰를 작성하기 위해선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조건이 충족 되야 활성화되도록 설정 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로그인이</a:t>
            </a:r>
            <a:r>
              <a:rPr lang="ko-KR" altLang="en-US" dirty="0" smtClean="0"/>
              <a:t> 되어 있어야한다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로그인된</a:t>
            </a:r>
            <a:r>
              <a:rPr lang="ko-KR" altLang="en-US" dirty="0" smtClean="0"/>
              <a:t> 아이디가 해당 강의를 구매한 내역이 있어야한다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작성하기 버튼을 클릭 시 강의 리뷰 작성 페이지로 이동 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424424" y="11388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43394" y="10108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후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4922041" y="1010880"/>
            <a:ext cx="13029" cy="3214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07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7" y="952540"/>
            <a:ext cx="6131859" cy="57541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657" y="308158"/>
            <a:ext cx="11173691" cy="64438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화면 및 기능 </a:t>
            </a:r>
            <a:r>
              <a:rPr lang="ko-KR" altLang="en-US" sz="3200" dirty="0" smtClean="0"/>
              <a:t>소개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강의 리뷰 작성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795419" y="1293811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10287" y="2373746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61405" y="5521756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01913" y="5938492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83516" y="1293811"/>
            <a:ext cx="5451601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정보 표시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/>
              <a:t>아이디</a:t>
            </a: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리뷰 내용 </a:t>
            </a:r>
            <a:r>
              <a:rPr lang="ko-KR" altLang="en-US" dirty="0" err="1" smtClean="0"/>
              <a:t>작성란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별점</a:t>
            </a:r>
            <a:r>
              <a:rPr lang="ko-KR" altLang="en-US" dirty="0" smtClean="0"/>
              <a:t> 기능 구현 </a:t>
            </a:r>
            <a:r>
              <a:rPr lang="en-US" altLang="ko-KR" dirty="0" smtClean="0"/>
              <a:t>{1~5</a:t>
            </a:r>
            <a:r>
              <a:rPr lang="ko-KR" altLang="en-US" dirty="0" smtClean="0"/>
              <a:t>점까지 설정 가능</a:t>
            </a:r>
            <a:r>
              <a:rPr lang="en-US" altLang="ko-KR" dirty="0" smtClean="0"/>
              <a:t>}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작성 버튼 클릭 시 </a:t>
            </a:r>
            <a:r>
              <a:rPr lang="en-US" altLang="ko-KR" dirty="0" smtClean="0"/>
              <a:t>[ </a:t>
            </a:r>
            <a:r>
              <a:rPr lang="ko-KR" altLang="en-US" dirty="0" smtClean="0"/>
              <a:t>아이디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별점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] </a:t>
            </a:r>
            <a:r>
              <a:rPr lang="ko-KR" altLang="en-US" dirty="0" smtClean="0"/>
              <a:t>등의 데이터를 서버에 저장 후</a:t>
            </a:r>
            <a:endParaRPr lang="en-US" altLang="ko-KR" dirty="0" smtClean="0"/>
          </a:p>
          <a:p>
            <a:r>
              <a:rPr lang="ko-KR" altLang="en-US" dirty="0" smtClean="0"/>
              <a:t>들어왔던</a:t>
            </a:r>
            <a:r>
              <a:rPr lang="ko-KR" altLang="en-US" dirty="0" smtClean="0"/>
              <a:t> 상세페이지로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4308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709E3F6-CFFF-5E6D-96DB-28329FAD1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39930"/>
              </p:ext>
            </p:extLst>
          </p:nvPr>
        </p:nvGraphicFramePr>
        <p:xfrm>
          <a:off x="398782" y="1276196"/>
          <a:ext cx="10854236" cy="360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559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2713559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713559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2713559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601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601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Id_Review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리뷰 번호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601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idUser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로그인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601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Contents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수강평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  <a:tr h="601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Id_class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93117"/>
                  </a:ext>
                </a:extLst>
              </a:tr>
              <a:tr h="601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Grade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별 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58547"/>
                  </a:ext>
                </a:extLst>
              </a:tr>
            </a:tbl>
          </a:graphicData>
        </a:graphic>
      </p:graphicFrame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1657" y="308158"/>
            <a:ext cx="11173691" cy="64438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화면 및 기능 </a:t>
            </a:r>
            <a:r>
              <a:rPr lang="ko-KR" altLang="en-US" sz="3200" dirty="0" smtClean="0"/>
              <a:t>소개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강의 리뷰 작성 </a:t>
            </a:r>
            <a:r>
              <a:rPr lang="en-US" altLang="ko-KR" sz="3200" dirty="0" smtClean="0"/>
              <a:t>DTO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90039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7" y="1231233"/>
            <a:ext cx="4114022" cy="51115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타원 13"/>
          <p:cNvSpPr/>
          <p:nvPr/>
        </p:nvSpPr>
        <p:spPr>
          <a:xfrm>
            <a:off x="1077287" y="5517594"/>
            <a:ext cx="1243553" cy="5588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1657" y="308158"/>
            <a:ext cx="11173691" cy="64438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화면 및 기능 </a:t>
            </a:r>
            <a:r>
              <a:rPr lang="ko-KR" altLang="en-US" sz="3200" dirty="0" smtClean="0"/>
              <a:t>소개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강의 리뷰 수정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93618" y="4869569"/>
            <a:ext cx="41537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로그인된</a:t>
            </a:r>
            <a:r>
              <a:rPr lang="ko-KR" altLang="en-US" dirty="0" smtClean="0"/>
              <a:t> 아이디와 일치할 경우 활성화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589" y="1255527"/>
            <a:ext cx="3674572" cy="3865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4973589" y="5423716"/>
            <a:ext cx="638917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 </a:t>
            </a:r>
            <a:r>
              <a:rPr lang="en-US" altLang="ko-KR" dirty="0" smtClean="0"/>
              <a:t>AXIOS : PATCH</a:t>
            </a:r>
          </a:p>
          <a:p>
            <a:r>
              <a:rPr lang="en-US" altLang="ko-KR" dirty="0" smtClean="0"/>
              <a:t>PUT</a:t>
            </a:r>
            <a:r>
              <a:rPr lang="ko-KR" altLang="en-US" dirty="0" smtClean="0"/>
              <a:t>을 사용하면 수정하는 모든 데이터를 삽입해야하기에 일부만 수정할 수 있는 </a:t>
            </a:r>
            <a:r>
              <a:rPr lang="en-US" altLang="ko-KR" dirty="0" smtClean="0"/>
              <a:t>PATCH </a:t>
            </a:r>
            <a:r>
              <a:rPr lang="ko-KR" altLang="en-US" dirty="0" smtClean="0"/>
              <a:t>방식 사용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9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5969" y="665019"/>
            <a:ext cx="8596668" cy="735106"/>
          </a:xfrm>
        </p:spPr>
        <p:txBody>
          <a:bodyPr/>
          <a:lstStyle/>
          <a:p>
            <a:r>
              <a:rPr lang="ko-KR" altLang="en-US" dirty="0" smtClean="0"/>
              <a:t>팀원 소개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969" y="622598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사각형: 둥근 모서리 16">
            <a:extLst>
              <a:ext uri="{FF2B5EF4-FFF2-40B4-BE49-F238E27FC236}">
                <a16:creationId xmlns:a16="http://schemas.microsoft.com/office/drawing/2014/main" id="{7C864457-1448-4397-B474-7E8842047117}"/>
              </a:ext>
            </a:extLst>
          </p:cNvPr>
          <p:cNvSpPr/>
          <p:nvPr/>
        </p:nvSpPr>
        <p:spPr>
          <a:xfrm>
            <a:off x="132434" y="1791656"/>
            <a:ext cx="2181275" cy="4618998"/>
          </a:xfrm>
          <a:prstGeom prst="roundRect">
            <a:avLst>
              <a:gd name="adj" fmla="val 1846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팀장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DB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구성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장바구니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Security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설정</a:t>
            </a:r>
            <a:endParaRPr lang="ko-KR" altLang="en-US" sz="1600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4" name="사각형: 둥근 모서리 16">
            <a:extLst>
              <a:ext uri="{FF2B5EF4-FFF2-40B4-BE49-F238E27FC236}">
                <a16:creationId xmlns:a16="http://schemas.microsoft.com/office/drawing/2014/main" id="{7C864457-1448-4397-B474-7E8842047117}"/>
              </a:ext>
            </a:extLst>
          </p:cNvPr>
          <p:cNvSpPr/>
          <p:nvPr/>
        </p:nvSpPr>
        <p:spPr>
          <a:xfrm>
            <a:off x="2529270" y="1791656"/>
            <a:ext cx="2181275" cy="4618998"/>
          </a:xfrm>
          <a:prstGeom prst="roundRect">
            <a:avLst>
              <a:gd name="adj" fmla="val 1846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팀원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 상세 페이지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커리큘럼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리뷰 작성</a:t>
            </a: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/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수정 페이지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5" name="사각형: 둥근 모서리 16">
            <a:extLst>
              <a:ext uri="{FF2B5EF4-FFF2-40B4-BE49-F238E27FC236}">
                <a16:creationId xmlns:a16="http://schemas.microsoft.com/office/drawing/2014/main" id="{7C864457-1448-4397-B474-7E8842047117}"/>
              </a:ext>
            </a:extLst>
          </p:cNvPr>
          <p:cNvSpPr/>
          <p:nvPr/>
        </p:nvSpPr>
        <p:spPr>
          <a:xfrm>
            <a:off x="4926106" y="1791656"/>
            <a:ext cx="2181275" cy="4618998"/>
          </a:xfrm>
          <a:prstGeom prst="roundRect">
            <a:avLst>
              <a:gd name="adj" fmla="val 1846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팀원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 리스트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분야별 분류 기능</a:t>
            </a:r>
            <a:endParaRPr lang="ko-KR" altLang="en-US" sz="1600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6" name="사각형: 둥근 모서리 16">
            <a:extLst>
              <a:ext uri="{FF2B5EF4-FFF2-40B4-BE49-F238E27FC236}">
                <a16:creationId xmlns:a16="http://schemas.microsoft.com/office/drawing/2014/main" id="{7C864457-1448-4397-B474-7E8842047117}"/>
              </a:ext>
            </a:extLst>
          </p:cNvPr>
          <p:cNvSpPr/>
          <p:nvPr/>
        </p:nvSpPr>
        <p:spPr>
          <a:xfrm>
            <a:off x="7322942" y="1791656"/>
            <a:ext cx="2181275" cy="4618998"/>
          </a:xfrm>
          <a:prstGeom prst="roundRect">
            <a:avLst>
              <a:gd name="adj" fmla="val 1846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팀원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메인 페이지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상</a:t>
            </a: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하단 메뉴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검색 기능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7" name="사각형: 둥근 모서리 16">
            <a:extLst>
              <a:ext uri="{FF2B5EF4-FFF2-40B4-BE49-F238E27FC236}">
                <a16:creationId xmlns:a16="http://schemas.microsoft.com/office/drawing/2014/main" id="{7C864457-1448-4397-B474-7E8842047117}"/>
              </a:ext>
            </a:extLst>
          </p:cNvPr>
          <p:cNvSpPr/>
          <p:nvPr/>
        </p:nvSpPr>
        <p:spPr>
          <a:xfrm>
            <a:off x="9719778" y="1791656"/>
            <a:ext cx="2181275" cy="4618998"/>
          </a:xfrm>
          <a:prstGeom prst="roundRect">
            <a:avLst>
              <a:gd name="adj" fmla="val 1846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팀원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로그인 페이지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마이 페이지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주문내역 페이지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8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491015" y="1500627"/>
            <a:ext cx="1464112" cy="5820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이영인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29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2869900" y="1500627"/>
            <a:ext cx="1464112" cy="5820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강동욱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30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5284687" y="1500627"/>
            <a:ext cx="1464112" cy="5820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권용범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31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7681523" y="1500627"/>
            <a:ext cx="1464112" cy="5820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양진구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32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10078359" y="1500627"/>
            <a:ext cx="1464112" cy="5820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박수현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23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95201B36-2337-EC86-225B-A026F9022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164542"/>
              </p:ext>
            </p:extLst>
          </p:nvPr>
        </p:nvGraphicFramePr>
        <p:xfrm>
          <a:off x="398782" y="1276196"/>
          <a:ext cx="10854236" cy="360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559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2713559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713559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2713559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601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601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Id_Review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리뷰 번호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601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idUser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로그인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601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Contents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수강평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  <a:tr h="601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Id_class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93117"/>
                  </a:ext>
                </a:extLst>
              </a:tr>
              <a:tr h="601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Grade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별 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58547"/>
                  </a:ext>
                </a:extLst>
              </a:tr>
            </a:tbl>
          </a:graphicData>
        </a:graphic>
      </p:graphicFrame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1657" y="308158"/>
            <a:ext cx="11173691" cy="64438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화면 및 기능 </a:t>
            </a:r>
            <a:r>
              <a:rPr lang="ko-KR" altLang="en-US" sz="3200" dirty="0" smtClean="0"/>
              <a:t>소개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강의 리뷰 수정 </a:t>
            </a:r>
            <a:r>
              <a:rPr lang="en-US" altLang="ko-KR" sz="3200" dirty="0" smtClean="0"/>
              <a:t>DTO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5876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6" y="1398175"/>
            <a:ext cx="4695433" cy="50342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타원 13"/>
          <p:cNvSpPr/>
          <p:nvPr/>
        </p:nvSpPr>
        <p:spPr>
          <a:xfrm>
            <a:off x="3005791" y="5842250"/>
            <a:ext cx="1243553" cy="590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23058" y="335052"/>
            <a:ext cx="11173691" cy="64438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화면 및 기능 </a:t>
            </a:r>
            <a:r>
              <a:rPr lang="ko-KR" altLang="en-US" sz="3200" dirty="0" smtClean="0"/>
              <a:t>소개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강의 리뷰 삭제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809903" y="1694010"/>
            <a:ext cx="590738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강의 리뷰의 아이디 정보와</a:t>
            </a:r>
            <a:endParaRPr lang="en-US" altLang="ko-KR" dirty="0" smtClean="0"/>
          </a:p>
          <a:p>
            <a:r>
              <a:rPr lang="ko-KR" altLang="en-US" dirty="0" err="1" smtClean="0"/>
              <a:t>로그인된</a:t>
            </a:r>
            <a:r>
              <a:rPr lang="ko-KR" altLang="en-US" dirty="0" smtClean="0"/>
              <a:t> 아이디 정보가 일치하면 삭제하기 버튼 활성화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버튼 클릭 시 서버에서 해당 리뷰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544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4524" y="365126"/>
            <a:ext cx="11021290" cy="948286"/>
          </a:xfrm>
        </p:spPr>
        <p:txBody>
          <a:bodyPr/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24" y="1313412"/>
            <a:ext cx="7391651" cy="5059448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6" name="타원 5"/>
          <p:cNvSpPr/>
          <p:nvPr/>
        </p:nvSpPr>
        <p:spPr>
          <a:xfrm>
            <a:off x="470647" y="2111188"/>
            <a:ext cx="739588" cy="3630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154706" y="2111188"/>
            <a:ext cx="739588" cy="3630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800164" y="3480065"/>
            <a:ext cx="1488141" cy="3630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67911" y="2111188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0536" y="2111188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0879" y="2961299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09051" y="1299306"/>
            <a:ext cx="4376519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전체 선택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장바구니에 있는 모든 강의 선택</a:t>
            </a: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선택 삭제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선택된 강의를 장바구니에서 제거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금액 표시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선택된 강의에 따라 표시되는 금액 변경</a:t>
            </a:r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결제하기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선택된 강의 구매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800163" y="2818126"/>
            <a:ext cx="1488141" cy="655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90879" y="3473804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422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4524" y="365126"/>
            <a:ext cx="11021290" cy="948286"/>
          </a:xfrm>
        </p:spPr>
        <p:txBody>
          <a:bodyPr/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0814"/>
              </p:ext>
            </p:extLst>
          </p:nvPr>
        </p:nvGraphicFramePr>
        <p:xfrm>
          <a:off x="256934" y="1621591"/>
          <a:ext cx="11737842" cy="387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027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752943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680971">
                  <a:extLst>
                    <a:ext uri="{9D8B030D-6E8A-4147-A177-3AD203B41FA5}">
                      <a16:colId xmlns:a16="http://schemas.microsoft.com/office/drawing/2014/main" val="1866106193"/>
                    </a:ext>
                  </a:extLst>
                </a:gridCol>
                <a:gridCol w="2629415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  <a:gridCol w="2543486">
                  <a:extLst>
                    <a:ext uri="{9D8B030D-6E8A-4147-A177-3AD203B41FA5}">
                      <a16:colId xmlns:a16="http://schemas.microsoft.com/office/drawing/2014/main" val="426419055"/>
                    </a:ext>
                  </a:extLst>
                </a:gridCol>
              </a:tblGrid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Method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Request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URL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Response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수강바구니 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GET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</a:p>
                    <a:p>
                      <a:pPr algn="ctr" latinLnBrk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Id_user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/cart/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List&lt;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GetCartClassListDto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&gt;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사용자 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GET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</a:p>
                    <a:p>
                      <a:pPr algn="ctr" latinLnBrk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Id_user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/cart/user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GetCartUserInfoDto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969170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수강바구니 강의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List&lt;integer&gt;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/cart/delete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ResultResponseDto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수강바구니 강의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postclassId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/cart/add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ResultResponseDto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결제내역 기록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paymentInfoDto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GB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/cart/payment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ResultResponseDto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0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376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4277" y="268942"/>
            <a:ext cx="10626114" cy="848099"/>
          </a:xfrm>
        </p:spPr>
        <p:txBody>
          <a:bodyPr/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마이 페이지</a:t>
            </a:r>
            <a:r>
              <a:rPr lang="en-US" altLang="ko-KR" dirty="0"/>
              <a:t> (</a:t>
            </a:r>
            <a:r>
              <a:rPr lang="ko-KR" altLang="en-US" dirty="0"/>
              <a:t>프로필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68" y="1385047"/>
            <a:ext cx="8097726" cy="45585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E0FAF-597A-B7B2-1336-6295642D2677}"/>
              </a:ext>
            </a:extLst>
          </p:cNvPr>
          <p:cNvSpPr txBox="1"/>
          <p:nvPr/>
        </p:nvSpPr>
        <p:spPr>
          <a:xfrm>
            <a:off x="8423370" y="1937312"/>
            <a:ext cx="260250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1.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프로필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5856F-7F0D-2DEA-C4B2-0269EA329EAD}"/>
              </a:ext>
            </a:extLst>
          </p:cNvPr>
          <p:cNvSpPr txBox="1"/>
          <p:nvPr/>
        </p:nvSpPr>
        <p:spPr>
          <a:xfrm>
            <a:off x="8423370" y="2341900"/>
            <a:ext cx="328832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사용자의 프로필 이미지</a:t>
            </a:r>
            <a:r>
              <a: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닉네임</a:t>
            </a:r>
            <a:r>
              <a: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이메일</a:t>
            </a:r>
            <a:r>
              <a: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자기소개말 제공</a:t>
            </a:r>
            <a:endParaRPr lang="en-US" altLang="ko-KR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350D2-D26E-4FBE-7F03-3D493A297910}"/>
              </a:ext>
            </a:extLst>
          </p:cNvPr>
          <p:cNvSpPr txBox="1"/>
          <p:nvPr/>
        </p:nvSpPr>
        <p:spPr>
          <a:xfrm>
            <a:off x="8423370" y="3512982"/>
            <a:ext cx="260250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2. </a:t>
            </a:r>
            <a:r>
              <a:rPr lang="ko-KR" altLang="en-US" dirty="0" err="1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마이페이지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메뉴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9E371D-4D3C-EBF5-BF40-6505FBB66270}"/>
              </a:ext>
            </a:extLst>
          </p:cNvPr>
          <p:cNvSpPr txBox="1"/>
          <p:nvPr/>
        </p:nvSpPr>
        <p:spPr>
          <a:xfrm>
            <a:off x="8423370" y="3912275"/>
            <a:ext cx="3288324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사용자와 관련된 정보를 제공하는 메뉴제공</a:t>
            </a:r>
            <a:endParaRPr lang="en-US" altLang="ko-KR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프로필</a:t>
            </a:r>
            <a:r>
              <a: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내 학습</a:t>
            </a:r>
            <a:r>
              <a: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작성한 게시글</a:t>
            </a:r>
            <a:r>
              <a: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수강 바구니</a:t>
            </a:r>
            <a:r>
              <a: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구매내역</a:t>
            </a:r>
            <a:r>
              <a: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계정 정보 페이지로 이동 가능</a:t>
            </a:r>
            <a:endParaRPr lang="en-US" altLang="ko-KR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8455" y="2618899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3152" y="3663504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35231" y="2247630"/>
            <a:ext cx="860611" cy="2530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35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6789" y="227110"/>
            <a:ext cx="10626114" cy="848099"/>
          </a:xfrm>
        </p:spPr>
        <p:txBody>
          <a:bodyPr/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마이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 학습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 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55856F-7F0D-2DEA-C4B2-0269EA329EAD}"/>
              </a:ext>
            </a:extLst>
          </p:cNvPr>
          <p:cNvSpPr txBox="1"/>
          <p:nvPr/>
        </p:nvSpPr>
        <p:spPr>
          <a:xfrm>
            <a:off x="6267464" y="2781125"/>
            <a:ext cx="5741895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1. 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보유한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</a:t>
            </a:r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사용자가 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구매한 강의 목록을 제공</a:t>
            </a:r>
            <a:endParaRPr lang="en-US" altLang="ko-KR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강의를 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선택하면 해당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 상세페이지로 이동</a:t>
            </a:r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2.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작성한 </a:t>
            </a:r>
            <a:r>
              <a:rPr lang="ko-KR" altLang="en-US" dirty="0" err="1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게시글</a:t>
            </a:r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사용자가 작성한 강의 리뷰 정보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(</a:t>
            </a:r>
            <a:r>
              <a:rPr lang="ko-KR" altLang="en-US" dirty="0" err="1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강의명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내용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)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제공</a:t>
            </a:r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dirty="0" err="1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강의명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클릭 시 해당 강의 상세페이지로 이동</a:t>
            </a:r>
            <a:endParaRPr lang="en-US" altLang="ko-KR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cxnSp>
        <p:nvCxnSpPr>
          <p:cNvPr id="17" name="Straight Connector 5">
            <a:extLst>
              <a:ext uri="{FF2B5EF4-FFF2-40B4-BE49-F238E27FC236}">
                <a16:creationId xmlns:a16="http://schemas.microsoft.com/office/drawing/2014/main" id="{75BA2F5B-B34B-74B2-9D86-B06431746E6B}"/>
              </a:ext>
            </a:extLst>
          </p:cNvPr>
          <p:cNvCxnSpPr>
            <a:cxnSpLocks/>
          </p:cNvCxnSpPr>
          <p:nvPr/>
        </p:nvCxnSpPr>
        <p:spPr>
          <a:xfrm flipH="1">
            <a:off x="6051176" y="1131280"/>
            <a:ext cx="14097" cy="5296414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3EB5BAC-46D7-BE1B-15EB-25B86258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68" y="1131280"/>
            <a:ext cx="4485784" cy="250293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8E4E48-32BF-5129-2E81-599E2C70EB66}"/>
              </a:ext>
            </a:extLst>
          </p:cNvPr>
          <p:cNvSpPr/>
          <p:nvPr/>
        </p:nvSpPr>
        <p:spPr>
          <a:xfrm>
            <a:off x="1976717" y="1697924"/>
            <a:ext cx="3227294" cy="1762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 중간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78560" y="2861737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B76699D-9515-91B3-723A-39BB92CB0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493" y="4027418"/>
            <a:ext cx="4540959" cy="227656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8E4E48-32BF-5129-2E81-599E2C70EB66}"/>
              </a:ext>
            </a:extLst>
          </p:cNvPr>
          <p:cNvSpPr/>
          <p:nvPr/>
        </p:nvSpPr>
        <p:spPr>
          <a:xfrm>
            <a:off x="1848111" y="4515642"/>
            <a:ext cx="3651735" cy="1343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 중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03312" y="4627784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799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22AD4FC-405C-B740-801A-3137A942E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9" y="1239760"/>
            <a:ext cx="6294053" cy="4811416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14" name="Straight Connector 5">
            <a:extLst>
              <a:ext uri="{FF2B5EF4-FFF2-40B4-BE49-F238E27FC236}">
                <a16:creationId xmlns:a16="http://schemas.microsoft.com/office/drawing/2014/main" id="{75BA2F5B-B34B-74B2-9D86-B06431746E6B}"/>
              </a:ext>
            </a:extLst>
          </p:cNvPr>
          <p:cNvCxnSpPr>
            <a:cxnSpLocks/>
          </p:cNvCxnSpPr>
          <p:nvPr/>
        </p:nvCxnSpPr>
        <p:spPr>
          <a:xfrm>
            <a:off x="6861076" y="993549"/>
            <a:ext cx="0" cy="4460465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8E4E48-32BF-5129-2E81-599E2C70EB66}"/>
              </a:ext>
            </a:extLst>
          </p:cNvPr>
          <p:cNvSpPr/>
          <p:nvPr/>
        </p:nvSpPr>
        <p:spPr>
          <a:xfrm>
            <a:off x="537883" y="2400414"/>
            <a:ext cx="6066280" cy="15982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 중간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967" y="284085"/>
            <a:ext cx="11570727" cy="848099"/>
          </a:xfrm>
        </p:spPr>
        <p:txBody>
          <a:bodyPr>
            <a:normAutofit/>
          </a:bodyPr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마이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 내역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E0FAF-597A-B7B2-1336-6295642D2677}"/>
              </a:ext>
            </a:extLst>
          </p:cNvPr>
          <p:cNvSpPr txBox="1"/>
          <p:nvPr/>
        </p:nvSpPr>
        <p:spPr>
          <a:xfrm>
            <a:off x="7013011" y="2798304"/>
            <a:ext cx="500517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구매내역</a:t>
            </a:r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사용자의 구매내역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(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주문번호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주문 날짜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상태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구매한 강의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총 금액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)</a:t>
            </a:r>
          </a:p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dirty="0" err="1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강의명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클릭 시 해당 강의 상세 페이지 이동</a:t>
            </a:r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4125" y="1460547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325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5">
            <a:extLst>
              <a:ext uri="{FF2B5EF4-FFF2-40B4-BE49-F238E27FC236}">
                <a16:creationId xmlns:a16="http://schemas.microsoft.com/office/drawing/2014/main" id="{75BA2F5B-B34B-74B2-9D86-B06431746E6B}"/>
              </a:ext>
            </a:extLst>
          </p:cNvPr>
          <p:cNvCxnSpPr>
            <a:cxnSpLocks/>
          </p:cNvCxnSpPr>
          <p:nvPr/>
        </p:nvCxnSpPr>
        <p:spPr>
          <a:xfrm flipH="1">
            <a:off x="5581319" y="1353264"/>
            <a:ext cx="56864" cy="5195454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967" y="284085"/>
            <a:ext cx="11570727" cy="848099"/>
          </a:xfrm>
        </p:spPr>
        <p:txBody>
          <a:bodyPr>
            <a:normAutofit/>
          </a:bodyPr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마이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프로필 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E0FAF-597A-B7B2-1336-6295642D2677}"/>
              </a:ext>
            </a:extLst>
          </p:cNvPr>
          <p:cNvSpPr txBox="1"/>
          <p:nvPr/>
        </p:nvSpPr>
        <p:spPr>
          <a:xfrm>
            <a:off x="6166874" y="4526770"/>
            <a:ext cx="563964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사용자의 정보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(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프로필 사진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닉네임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이메일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비밀번호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전화번호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자기소개 수정 가능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회원 탈퇴 버튼을 클릭하여 회원탈퇴 가능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D32FDD-390C-F3F6-06FF-FE5579B5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55" y="1353265"/>
            <a:ext cx="4915018" cy="368938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C6CB01-38DF-930E-F4FA-802EC3A64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330" y="1353264"/>
            <a:ext cx="4915018" cy="276642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304365" y="4711436"/>
            <a:ext cx="887506" cy="3135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900991" y="3316146"/>
            <a:ext cx="1013012" cy="525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4405" y="4628696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50351" y="3472249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99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41678" cy="788895"/>
          </a:xfrm>
        </p:spPr>
        <p:txBody>
          <a:bodyPr/>
          <a:lstStyle/>
          <a:p>
            <a:r>
              <a:rPr lang="ko-KR" altLang="en-US" smtClean="0"/>
              <a:t>프로젝트  구현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1398495"/>
            <a:ext cx="10954373" cy="4642868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1. React </a:t>
            </a:r>
            <a:r>
              <a:rPr lang="ko-KR" altLang="en-US" b="1" dirty="0"/>
              <a:t>와 </a:t>
            </a:r>
            <a:r>
              <a:rPr lang="en-US" altLang="ko-KR" b="1" dirty="0" err="1"/>
              <a:t>SpringBoot</a:t>
            </a:r>
            <a:r>
              <a:rPr lang="ko-KR" altLang="en-US" b="1" dirty="0"/>
              <a:t>를 사용하여 수강신청 사이트 제작</a:t>
            </a:r>
            <a:r>
              <a:rPr lang="en-US" altLang="ko-KR" b="1" dirty="0"/>
              <a:t>(</a:t>
            </a:r>
            <a:r>
              <a:rPr lang="ko-KR" altLang="en-US" b="1" dirty="0"/>
              <a:t>서버는 </a:t>
            </a:r>
            <a:r>
              <a:rPr lang="en-US" altLang="ko-KR" b="1" dirty="0" err="1"/>
              <a:t>MySql</a:t>
            </a:r>
            <a:r>
              <a:rPr lang="en-US" altLang="ko-KR" b="1" dirty="0"/>
              <a:t> </a:t>
            </a:r>
            <a:r>
              <a:rPr lang="ko-KR" altLang="en-US" b="1" dirty="0"/>
              <a:t>사용</a:t>
            </a:r>
            <a:r>
              <a:rPr lang="en-US" altLang="ko-KR" b="1" dirty="0"/>
              <a:t>)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ko-KR" altLang="en-US" b="1" dirty="0"/>
              <a:t>수강 신청사이트에 로그인</a:t>
            </a:r>
            <a:r>
              <a:rPr lang="en-US" altLang="ko-KR" b="1" dirty="0"/>
              <a:t>, </a:t>
            </a:r>
            <a:r>
              <a:rPr lang="ko-KR" altLang="en-US" b="1" dirty="0"/>
              <a:t>회원가입 기능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3</a:t>
            </a:r>
            <a:r>
              <a:rPr lang="en-US" altLang="ko-KR" b="1" dirty="0"/>
              <a:t>. </a:t>
            </a:r>
            <a:r>
              <a:rPr lang="ko-KR" altLang="en-US" b="1" dirty="0"/>
              <a:t>강의 목록 페이지 제작 및 검색 기능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4</a:t>
            </a:r>
            <a:r>
              <a:rPr lang="en-US" altLang="ko-KR" b="1" dirty="0"/>
              <a:t>. </a:t>
            </a:r>
            <a:r>
              <a:rPr lang="ko-KR" altLang="en-US" b="1" dirty="0"/>
              <a:t>수강 신청 사이트에서 강의 클릭 시 해당 강의의 </a:t>
            </a:r>
            <a:r>
              <a:rPr lang="en-US" altLang="ko-KR" b="1" dirty="0"/>
              <a:t>ID</a:t>
            </a:r>
            <a:r>
              <a:rPr lang="ko-KR" altLang="en-US" b="1" dirty="0"/>
              <a:t>에 따른 데이터를 서버에 요청 후 강의 상세 페이지로 </a:t>
            </a:r>
            <a:r>
              <a:rPr lang="ko-KR" altLang="en-US" b="1" dirty="0" smtClean="0"/>
              <a:t>출력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5</a:t>
            </a:r>
            <a:r>
              <a:rPr lang="en-US" altLang="ko-KR" b="1" dirty="0"/>
              <a:t>. </a:t>
            </a:r>
            <a:r>
              <a:rPr lang="ko-KR" altLang="en-US" b="1" dirty="0"/>
              <a:t>로그인 상태에서만 사용할 수 있는 장바구니 기능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6</a:t>
            </a:r>
            <a:r>
              <a:rPr lang="en-US" altLang="ko-KR" b="1" dirty="0"/>
              <a:t>. </a:t>
            </a:r>
            <a:r>
              <a:rPr lang="ko-KR" altLang="en-US" b="1" dirty="0"/>
              <a:t>장바구니에 담긴 강의 결제 기능 구현 </a:t>
            </a:r>
            <a:r>
              <a:rPr lang="en-US" altLang="ko-KR" b="1" dirty="0"/>
              <a:t>/ </a:t>
            </a:r>
            <a:r>
              <a:rPr lang="ko-KR" altLang="en-US" b="1" dirty="0"/>
              <a:t>결제 내역은 서버에 추가</a:t>
            </a:r>
          </a:p>
        </p:txBody>
      </p:sp>
    </p:spTree>
    <p:extLst>
      <p:ext uri="{BB962C8B-B14F-4D97-AF65-F5344CB8AC3E}">
        <p14:creationId xmlns:p14="http://schemas.microsoft.com/office/powerpoint/2010/main" val="270241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및 사용 기술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C73C8-9362-57DC-A8A3-F9935B2018B3}"/>
              </a:ext>
            </a:extLst>
          </p:cNvPr>
          <p:cNvSpPr txBox="1"/>
          <p:nvPr/>
        </p:nvSpPr>
        <p:spPr>
          <a:xfrm>
            <a:off x="354714" y="1844859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개발 기간   </a:t>
            </a:r>
            <a:r>
              <a:rPr lang="en-US" altLang="ko-KR" b="1" dirty="0" smtClean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2022.01.17</a:t>
            </a:r>
            <a:r>
              <a:rPr lang="en-US" altLang="ko-KR" b="1" dirty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~ 2022.03.17 (2</a:t>
            </a:r>
            <a:r>
              <a:rPr lang="ko-KR" altLang="en-US" b="1" dirty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개월</a:t>
            </a:r>
            <a:r>
              <a:rPr lang="en-US" altLang="ko-KR" b="1" dirty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)</a:t>
            </a:r>
            <a:endParaRPr lang="id-ID" b="1" dirty="0"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52720-F0D0-A035-446B-76358C8676FE}"/>
              </a:ext>
            </a:extLst>
          </p:cNvPr>
          <p:cNvSpPr txBox="1"/>
          <p:nvPr/>
        </p:nvSpPr>
        <p:spPr>
          <a:xfrm>
            <a:off x="354714" y="3277905"/>
            <a:ext cx="20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플랫폼</a:t>
            </a:r>
            <a:r>
              <a:rPr lang="en-US" altLang="ko-KR" b="1" dirty="0">
                <a:solidFill>
                  <a:schemeClr val="accent6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   </a:t>
            </a:r>
            <a:r>
              <a:rPr lang="en-US" altLang="ko-KR" b="1" dirty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Windows</a:t>
            </a:r>
            <a:endParaRPr lang="id-ID" b="1" dirty="0"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C16FF-C8DD-C823-DA31-3C9A3F07308B}"/>
              </a:ext>
            </a:extLst>
          </p:cNvPr>
          <p:cNvSpPr txBox="1"/>
          <p:nvPr/>
        </p:nvSpPr>
        <p:spPr>
          <a:xfrm>
            <a:off x="354714" y="2800223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개발 인원</a:t>
            </a:r>
            <a:r>
              <a:rPr lang="en-US" altLang="ko-KR" b="1" dirty="0">
                <a:solidFill>
                  <a:schemeClr val="accent6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   </a:t>
            </a:r>
            <a:r>
              <a:rPr lang="en-US" altLang="ko-KR" b="1" dirty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5</a:t>
            </a:r>
            <a:r>
              <a:rPr lang="ko-KR" altLang="en-US" b="1" dirty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명</a:t>
            </a:r>
            <a:r>
              <a:rPr lang="en-US" altLang="ko-KR" b="1" dirty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(</a:t>
            </a:r>
            <a:r>
              <a:rPr lang="ko-KR" altLang="en-US" b="1" dirty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팀 프로젝트</a:t>
            </a:r>
            <a:r>
              <a:rPr lang="en-US" altLang="ko-KR" b="1" dirty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)</a:t>
            </a:r>
            <a:endParaRPr lang="id-ID" b="1" dirty="0"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0FC72-E1E1-6274-2815-D2577998103C}"/>
              </a:ext>
            </a:extLst>
          </p:cNvPr>
          <p:cNvSpPr txBox="1"/>
          <p:nvPr/>
        </p:nvSpPr>
        <p:spPr>
          <a:xfrm>
            <a:off x="354714" y="2322541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프로젝트 주제   </a:t>
            </a:r>
            <a:r>
              <a:rPr lang="ko-KR" altLang="en-US" b="1" dirty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온라인 교육 사이트</a:t>
            </a:r>
            <a:endParaRPr lang="id-ID" b="1" dirty="0"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12" name="사각형: 둥근 모서리 14">
            <a:extLst>
              <a:ext uri="{FF2B5EF4-FFF2-40B4-BE49-F238E27FC236}">
                <a16:creationId xmlns:a16="http://schemas.microsoft.com/office/drawing/2014/main" id="{D77F5792-89D9-70F5-E750-A338CC47FE4C}"/>
              </a:ext>
            </a:extLst>
          </p:cNvPr>
          <p:cNvSpPr/>
          <p:nvPr/>
        </p:nvSpPr>
        <p:spPr>
          <a:xfrm>
            <a:off x="6602506" y="1653988"/>
            <a:ext cx="4945950" cy="4840941"/>
          </a:xfrm>
          <a:prstGeom prst="roundRect">
            <a:avLst>
              <a:gd name="adj" fmla="val 184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723FE2F-BD57-32DB-C039-163B89A171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97" y="2214191"/>
            <a:ext cx="2008412" cy="1237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97" y="3730742"/>
            <a:ext cx="3377168" cy="26096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2362D19-692B-D6E6-9BD9-59D06CF0B2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481" y="2209131"/>
            <a:ext cx="2288374" cy="1242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  <p:sp>
        <p:nvSpPr>
          <p:cNvPr id="24" name="사각형: 둥근 모서리 14">
            <a:extLst>
              <a:ext uri="{FF2B5EF4-FFF2-40B4-BE49-F238E27FC236}">
                <a16:creationId xmlns:a16="http://schemas.microsoft.com/office/drawing/2014/main" id="{D77F5792-89D9-70F5-E750-A338CC47FE4C}"/>
              </a:ext>
            </a:extLst>
          </p:cNvPr>
          <p:cNvSpPr/>
          <p:nvPr/>
        </p:nvSpPr>
        <p:spPr>
          <a:xfrm>
            <a:off x="2435284" y="5456060"/>
            <a:ext cx="3158052" cy="1038869"/>
          </a:xfrm>
          <a:prstGeom prst="roundRect">
            <a:avLst>
              <a:gd name="adj" fmla="val 184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Spring Security</a:t>
            </a: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7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2654281" y="5183777"/>
            <a:ext cx="986148" cy="5820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보안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28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7386897" y="1348343"/>
            <a:ext cx="1464112" cy="5820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개발 언어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8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6">
            <a:extLst>
              <a:ext uri="{FF2B5EF4-FFF2-40B4-BE49-F238E27FC236}">
                <a16:creationId xmlns:a16="http://schemas.microsoft.com/office/drawing/2014/main" id="{7C864457-1448-4397-B474-7E8842047117}"/>
              </a:ext>
            </a:extLst>
          </p:cNvPr>
          <p:cNvSpPr/>
          <p:nvPr/>
        </p:nvSpPr>
        <p:spPr>
          <a:xfrm>
            <a:off x="174812" y="2064190"/>
            <a:ext cx="11833412" cy="4618998"/>
          </a:xfrm>
          <a:prstGeom prst="roundRect">
            <a:avLst>
              <a:gd name="adj" fmla="val 1846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7" name="제목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개발환경 및 사용 기술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E87ACE8-98AA-1E35-8858-C95ACAB32F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49" y="3254742"/>
            <a:ext cx="3980445" cy="22378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17CB4E4-DCED-84DE-24F7-0030B25B98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937" y="2704018"/>
            <a:ext cx="5902642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A3C1EF6-B859-4697-129C-4D6D49F24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937" y="4373689"/>
            <a:ext cx="2323715" cy="201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4682C94-34F0-3D6D-0B27-20F887E02A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977" y="4218933"/>
            <a:ext cx="2171239" cy="217123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853007" y="1802047"/>
            <a:ext cx="2341170" cy="5820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IDE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3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14">
            <a:extLst>
              <a:ext uri="{FF2B5EF4-FFF2-40B4-BE49-F238E27FC236}">
                <a16:creationId xmlns:a16="http://schemas.microsoft.com/office/drawing/2014/main" id="{D77F5792-89D9-70F5-E750-A338CC47FE4C}"/>
              </a:ext>
            </a:extLst>
          </p:cNvPr>
          <p:cNvSpPr/>
          <p:nvPr/>
        </p:nvSpPr>
        <p:spPr>
          <a:xfrm>
            <a:off x="4259102" y="1691568"/>
            <a:ext cx="3498914" cy="4709232"/>
          </a:xfrm>
          <a:prstGeom prst="roundRect">
            <a:avLst>
              <a:gd name="adj" fmla="val 184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65" name="사각형: 둥근 모서리 1">
            <a:extLst>
              <a:ext uri="{FF2B5EF4-FFF2-40B4-BE49-F238E27FC236}">
                <a16:creationId xmlns:a16="http://schemas.microsoft.com/office/drawing/2014/main" id="{54751790-3011-FD61-74A0-8E4BE87C87EF}"/>
              </a:ext>
            </a:extLst>
          </p:cNvPr>
          <p:cNvSpPr/>
          <p:nvPr/>
        </p:nvSpPr>
        <p:spPr>
          <a:xfrm>
            <a:off x="8084470" y="1691568"/>
            <a:ext cx="3498914" cy="1404678"/>
          </a:xfrm>
          <a:prstGeom prst="roundRect">
            <a:avLst>
              <a:gd name="adj" fmla="val 184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302351F-7BDE-F5E9-602C-2D1E867BD8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44" y="4475106"/>
            <a:ext cx="2921134" cy="1360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0D32850-7134-9F8C-6423-F79368465D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06" y="2021108"/>
            <a:ext cx="2723841" cy="909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96FF841-0094-2CE8-6A9F-CCE6EB8CD7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44" y="2688035"/>
            <a:ext cx="2922029" cy="1239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sp>
        <p:nvSpPr>
          <p:cNvPr id="54" name="제목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74076" cy="734595"/>
          </a:xfrm>
        </p:spPr>
        <p:txBody>
          <a:bodyPr/>
          <a:lstStyle/>
          <a:p>
            <a:r>
              <a:rPr lang="ko-KR" altLang="en-US" dirty="0" smtClean="0"/>
              <a:t>개발환경 및 사용 기술</a:t>
            </a:r>
            <a:endParaRPr lang="ko-KR" altLang="en-US" dirty="0"/>
          </a:p>
        </p:txBody>
      </p:sp>
      <p:sp>
        <p:nvSpPr>
          <p:cNvPr id="55" name="사각형: 둥근 모서리 14">
            <a:extLst>
              <a:ext uri="{FF2B5EF4-FFF2-40B4-BE49-F238E27FC236}">
                <a16:creationId xmlns:a16="http://schemas.microsoft.com/office/drawing/2014/main" id="{D77F5792-89D9-70F5-E750-A338CC47FE4C}"/>
              </a:ext>
            </a:extLst>
          </p:cNvPr>
          <p:cNvSpPr/>
          <p:nvPr/>
        </p:nvSpPr>
        <p:spPr>
          <a:xfrm>
            <a:off x="433734" y="1691568"/>
            <a:ext cx="3498914" cy="4709232"/>
          </a:xfrm>
          <a:prstGeom prst="roundRect">
            <a:avLst>
              <a:gd name="adj" fmla="val 184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56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627499" y="1542578"/>
            <a:ext cx="2341170" cy="5820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데이터베이스</a:t>
            </a:r>
            <a:r>
              <a:rPr lang="en-US" altLang="ko-KR" b="1" dirty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(DB)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58" name="사각형: 둥근 모서리 1">
            <a:extLst>
              <a:ext uri="{FF2B5EF4-FFF2-40B4-BE49-F238E27FC236}">
                <a16:creationId xmlns:a16="http://schemas.microsoft.com/office/drawing/2014/main" id="{54751790-3011-FD61-74A0-8E4BE87C87EF}"/>
              </a:ext>
            </a:extLst>
          </p:cNvPr>
          <p:cNvSpPr/>
          <p:nvPr/>
        </p:nvSpPr>
        <p:spPr>
          <a:xfrm>
            <a:off x="8084470" y="3581722"/>
            <a:ext cx="3498914" cy="1117173"/>
          </a:xfrm>
          <a:prstGeom prst="roundRect">
            <a:avLst>
              <a:gd name="adj" fmla="val 184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RESTful API</a:t>
            </a: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59" name="사각형: 둥근 모서리 2">
            <a:extLst>
              <a:ext uri="{FF2B5EF4-FFF2-40B4-BE49-F238E27FC236}">
                <a16:creationId xmlns:a16="http://schemas.microsoft.com/office/drawing/2014/main" id="{A4E66F94-D0AF-7820-FDE3-6C6FEA43747F}"/>
              </a:ext>
            </a:extLst>
          </p:cNvPr>
          <p:cNvSpPr/>
          <p:nvPr/>
        </p:nvSpPr>
        <p:spPr>
          <a:xfrm>
            <a:off x="8310958" y="3381325"/>
            <a:ext cx="1280160" cy="4945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API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EBA5A8AA-1257-8AC6-4B07-B5D2B29F50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0" y="3346778"/>
            <a:ext cx="3146819" cy="1398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sp>
        <p:nvSpPr>
          <p:cNvPr id="62" name="사각형: 둥근 모서리 1">
            <a:extLst>
              <a:ext uri="{FF2B5EF4-FFF2-40B4-BE49-F238E27FC236}">
                <a16:creationId xmlns:a16="http://schemas.microsoft.com/office/drawing/2014/main" id="{54751790-3011-FD61-74A0-8E4BE87C87EF}"/>
              </a:ext>
            </a:extLst>
          </p:cNvPr>
          <p:cNvSpPr/>
          <p:nvPr/>
        </p:nvSpPr>
        <p:spPr>
          <a:xfrm>
            <a:off x="8048664" y="5135390"/>
            <a:ext cx="3498914" cy="1117173"/>
          </a:xfrm>
          <a:prstGeom prst="roundRect">
            <a:avLst>
              <a:gd name="adj" fmla="val 184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Spring Data JPA</a:t>
            </a: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63" name="사각형: 둥근 모서리 2">
            <a:extLst>
              <a:ext uri="{FF2B5EF4-FFF2-40B4-BE49-F238E27FC236}">
                <a16:creationId xmlns:a16="http://schemas.microsoft.com/office/drawing/2014/main" id="{A4E66F94-D0AF-7820-FDE3-6C6FEA43747F}"/>
              </a:ext>
            </a:extLst>
          </p:cNvPr>
          <p:cNvSpPr/>
          <p:nvPr/>
        </p:nvSpPr>
        <p:spPr>
          <a:xfrm>
            <a:off x="8310958" y="4908313"/>
            <a:ext cx="1280160" cy="4945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ORM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66" name="사각형: 둥근 모서리 2">
            <a:extLst>
              <a:ext uri="{FF2B5EF4-FFF2-40B4-BE49-F238E27FC236}">
                <a16:creationId xmlns:a16="http://schemas.microsoft.com/office/drawing/2014/main" id="{A4E66F94-D0AF-7820-FDE3-6C6FEA43747F}"/>
              </a:ext>
            </a:extLst>
          </p:cNvPr>
          <p:cNvSpPr/>
          <p:nvPr/>
        </p:nvSpPr>
        <p:spPr>
          <a:xfrm>
            <a:off x="8310958" y="1479991"/>
            <a:ext cx="1280160" cy="4945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/>
              </a:rPr>
              <a:t>빌드 도구</a:t>
            </a: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/>
            </a:endParaRPr>
          </a:p>
        </p:txBody>
      </p:sp>
      <p:sp>
        <p:nvSpPr>
          <p:cNvPr id="69" name="사각형: 둥근 모서리 2">
            <a:extLst>
              <a:ext uri="{FF2B5EF4-FFF2-40B4-BE49-F238E27FC236}">
                <a16:creationId xmlns:a16="http://schemas.microsoft.com/office/drawing/2014/main" id="{A4E66F94-D0AF-7820-FDE3-6C6FEA43747F}"/>
              </a:ext>
            </a:extLst>
          </p:cNvPr>
          <p:cNvSpPr/>
          <p:nvPr/>
        </p:nvSpPr>
        <p:spPr>
          <a:xfrm>
            <a:off x="4772724" y="1479992"/>
            <a:ext cx="1695311" cy="6432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/>
              </a:rPr>
              <a:t>프레임워크</a:t>
            </a: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7819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7919" y="977224"/>
            <a:ext cx="621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ORM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기법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(Object Relational Mapping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7919" y="1804046"/>
            <a:ext cx="1069715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객체지향 프로그래밍 언어 간의 호환되지 않는 데이터를 연결하는 프로그래밍 기법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객체지향 프로그래밍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관계형 데이터베이스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간의 관계를 바탕으로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자동 생성하여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객체모델과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관계형 모델 간의 불일치를 해결해주는 것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745196" y="320753"/>
            <a:ext cx="2213157" cy="6047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mtClean="0"/>
              <a:t>추가 설명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1" y="3675076"/>
            <a:ext cx="5371149" cy="2819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1C5E9FA-92FA-F876-1010-56717BE373CD}"/>
              </a:ext>
            </a:extLst>
          </p:cNvPr>
          <p:cNvSpPr txBox="1"/>
          <p:nvPr/>
        </p:nvSpPr>
        <p:spPr>
          <a:xfrm>
            <a:off x="597541" y="322430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예시</a:t>
            </a:r>
            <a:r>
              <a:rPr lang="en-US" altLang="ko-KR" b="1" dirty="0" smtClean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)</a:t>
            </a:r>
            <a:endParaRPr lang="en-US" altLang="ko-KR" b="1" dirty="0"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0" y="3675076"/>
            <a:ext cx="4281362" cy="2819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C5E9FA-92FA-F876-1010-56717BE373CD}"/>
              </a:ext>
            </a:extLst>
          </p:cNvPr>
          <p:cNvSpPr txBox="1"/>
          <p:nvPr/>
        </p:nvSpPr>
        <p:spPr>
          <a:xfrm>
            <a:off x="6889750" y="3224309"/>
            <a:ext cx="277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Spring Web JPA </a:t>
            </a:r>
            <a:r>
              <a:rPr lang="ko-KR" altLang="en-US" b="1" dirty="0" smtClean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구성도</a:t>
            </a:r>
            <a:endParaRPr lang="en-US" altLang="ko-KR" b="1" dirty="0"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4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2D1B7B97-1339-A0F9-CD8A-B46D0CD43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44" y="488576"/>
            <a:ext cx="8856939" cy="5858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154" y="1603417"/>
            <a:ext cx="30187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: </a:t>
            </a:r>
            <a:r>
              <a:rPr lang="ko-KR" altLang="en-US" dirty="0" smtClean="0"/>
              <a:t>사용자 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Class : </a:t>
            </a:r>
            <a:r>
              <a:rPr lang="ko-KR" altLang="en-US" dirty="0" smtClean="0"/>
              <a:t>강의 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Instructor : </a:t>
            </a:r>
            <a:r>
              <a:rPr lang="ko-KR" altLang="en-US" dirty="0" smtClean="0"/>
              <a:t>강사 정보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Curriculum : </a:t>
            </a:r>
            <a:r>
              <a:rPr lang="ko-KR" altLang="en-US" dirty="0" smtClean="0"/>
              <a:t>커리큘럼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Review : </a:t>
            </a:r>
            <a:r>
              <a:rPr lang="ko-KR" altLang="en-US" dirty="0" smtClean="0"/>
              <a:t>강의 후기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Order_mst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주문 상세 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Order_dtl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주문 간략 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Cart : </a:t>
            </a:r>
            <a:r>
              <a:rPr lang="ko-KR" altLang="en-US" dirty="0" smtClean="0"/>
              <a:t>장바구니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44724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</TotalTime>
  <Words>1521</Words>
  <Application>Microsoft Office PowerPoint</Application>
  <PresentationFormat>와이드스크린</PresentationFormat>
  <Paragraphs>542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HY그래픽M</vt:lpstr>
      <vt:lpstr>Poppins</vt:lpstr>
      <vt:lpstr>나눔바른고딕</vt:lpstr>
      <vt:lpstr>마루 부리 중간</vt:lpstr>
      <vt:lpstr>맑은 고딕</vt:lpstr>
      <vt:lpstr>Arial</vt:lpstr>
      <vt:lpstr>Trebuchet MS</vt:lpstr>
      <vt:lpstr>Wingdings 3</vt:lpstr>
      <vt:lpstr>패싯</vt:lpstr>
      <vt:lpstr>온라인 강의 사이트(BE)</vt:lpstr>
      <vt:lpstr>프로젝트 소개</vt:lpstr>
      <vt:lpstr>팀원 소개</vt:lpstr>
      <vt:lpstr>프로젝트  구현 목표</vt:lpstr>
      <vt:lpstr>개발환경 및 사용 기술</vt:lpstr>
      <vt:lpstr>개발환경 및 사용 기술</vt:lpstr>
      <vt:lpstr>개발환경 및 사용 기술</vt:lpstr>
      <vt:lpstr>PowerPoint 프레젠테이션</vt:lpstr>
      <vt:lpstr>ERD</vt:lpstr>
      <vt:lpstr>페이지 구성도 -USER</vt:lpstr>
      <vt:lpstr>화면 및 기능 소개 – 메인 페이지</vt:lpstr>
      <vt:lpstr>화면 및 기능 소개 – 메인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및 기능 소개 – 강의 상세 페이지</vt:lpstr>
      <vt:lpstr>화면 및 기능 소개 – DTO</vt:lpstr>
      <vt:lpstr>화면 및 기능 소개 – 강의 상세 페이지</vt:lpstr>
      <vt:lpstr>PowerPoint 프레젠테이션</vt:lpstr>
      <vt:lpstr>화면 및 기능 소개 – 커리큘럼 DTO</vt:lpstr>
      <vt:lpstr>화면 및 기능 소개 강의 리뷰</vt:lpstr>
      <vt:lpstr>화면 및 기능 소개 – 강의 리뷰 작성</vt:lpstr>
      <vt:lpstr>화면 및 기능 소개 – 강의 리뷰 작성 DTO</vt:lpstr>
      <vt:lpstr>화면 및 기능 소개 – 강의 리뷰 수정</vt:lpstr>
      <vt:lpstr>화면 및 기능 소개 – 강의 리뷰 수정 DTO</vt:lpstr>
      <vt:lpstr>화면 및 기능 소개 – 강의 리뷰 삭제</vt:lpstr>
      <vt:lpstr>화면 및 기능 소개 - 장바구니</vt:lpstr>
      <vt:lpstr>화면 및 기능 소개 - 장바구니</vt:lpstr>
      <vt:lpstr>화면 및 기능 소개 – 마이 페이지 (프로필) </vt:lpstr>
      <vt:lpstr>화면 및 기능 소개 – 마이 페이지(내 학습, 게시 글)</vt:lpstr>
      <vt:lpstr>화면 및 기능 소개 – 마이 페이지(구매 내역)</vt:lpstr>
      <vt:lpstr>화면 및 기능 소개 – 마이 페이지(프로필 수정)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강의 사이트(BE)</dc:title>
  <dc:creator>DongHun.KANG</dc:creator>
  <cp:lastModifiedBy>DongHun.KANG</cp:lastModifiedBy>
  <cp:revision>28</cp:revision>
  <dcterms:created xsi:type="dcterms:W3CDTF">2023-03-31T02:12:10Z</dcterms:created>
  <dcterms:modified xsi:type="dcterms:W3CDTF">2023-03-31T08:56:44Z</dcterms:modified>
</cp:coreProperties>
</file>