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metadata" ContentType="application/binary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Default Extension="fntdata" ContentType="application/x-fontdata"/>
  <Override PartName="/ppt/tags/tag1.xml" ContentType="application/vnd.openxmlformats-officedocument.presentationml.tags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commentAuthors.xml" ContentType="application/vnd.openxmlformats-officedocument.presentationml.commentAuthors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48" r:id="rId1"/>
  </p:sldMasterIdLst>
  <p:notesMasterIdLst>
    <p:notesMasterId r:id="rId13"/>
  </p:notesMasterIdLst>
  <p:handoutMasterIdLst>
    <p:handoutMasterId r:id="rId14"/>
  </p:handoutMasterIdLst>
  <p:sldIdLst>
    <p:sldId id="531" r:id="rId2"/>
    <p:sldId id="289" r:id="rId3"/>
    <p:sldId id="292" r:id="rId4"/>
    <p:sldId id="294" r:id="rId5"/>
    <p:sldId id="298" r:id="rId6"/>
    <p:sldId id="532" r:id="rId7"/>
    <p:sldId id="302" r:id="rId8"/>
    <p:sldId id="303" r:id="rId9"/>
    <p:sldId id="305" r:id="rId10"/>
    <p:sldId id="307" r:id="rId11"/>
    <p:sldId id="301" r:id="rId12"/>
  </p:sldIdLst>
  <p:sldSz cx="12192000" cy="6858000"/>
  <p:notesSz cx="6858000" cy="9144000"/>
  <p:embeddedFontLst>
    <p:embeddedFont>
      <p:font typeface="Open Sans" charset="0"/>
      <p:regular r:id="rId15"/>
      <p:bold r:id="rId16"/>
      <p:italic r:id="rId17"/>
      <p:boldItalic r:id="rId18"/>
    </p:embeddedFont>
    <p:embeddedFont>
      <p:font typeface="Montserrat Medium" charset="0"/>
      <p:regular r:id="rId19"/>
      <p:italic r:id="rId20"/>
    </p:embeddedFont>
    <p:embeddedFont>
      <p:font typeface="Calibri" pitchFamily="34" charset="0"/>
      <p:regular r:id="rId21"/>
      <p:bold r:id="rId22"/>
      <p:italic r:id="rId23"/>
      <p:boldItalic r:id="rId24"/>
    </p:embeddedFont>
    <p:embeddedFont>
      <p:font typeface="Verdana" pitchFamily="34" charset="0"/>
      <p:regular r:id="rId25"/>
      <p:bold r:id="rId26"/>
      <p:italic r:id="rId27"/>
      <p:boldItalic r:id="rId28"/>
    </p:embeddedFont>
    <p:embeddedFont>
      <p:font typeface="Montserrat" charset="0"/>
      <p:regular r:id="rId29"/>
      <p:bold r:id="rId30"/>
      <p:italic r:id="rId31"/>
      <p:boldItalic r:id="rId32"/>
    </p:embeddedFont>
    <p:embeddedFont>
      <p:font typeface="Aharoni" charset="-79"/>
      <p:bold r:id="rId33"/>
    </p:embeddedFont>
    <p:embeddedFont>
      <p:font typeface="Plus Jakarta Sans" charset="0"/>
      <p:regular r:id="rId34"/>
      <p:bold r:id="rId35"/>
      <p:italic r:id="rId36"/>
      <p:boldItalic r:id="rId37"/>
    </p:embeddedFont>
    <p:embeddedFont>
      <p:font typeface="Poppins SemiBold" charset="0"/>
      <p:regular r:id="rId38"/>
      <p:bold r:id="rId39"/>
      <p:italic r:id="rId40"/>
      <p:boldItalic r:id="rId41"/>
    </p:embeddedFont>
  </p:embeddedFontLst>
  <p:custDataLst>
    <p:tags r:id="rId42"/>
  </p:custData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 xmlns=""/>
    </p:ext>
    <p:ext uri="{2D200454-40CA-4A62-9FC3-DE9A4176ACB9}">
      <p15:notesGuideLst xmlns:p15="http://schemas.microsoft.com/office/powerpoint/2012/main" xmlns=""/>
    </p:ext>
    <p:ext uri="GoogleSlidesCustomDataVersion2">
      <go:slidesCustomData xmlns:go="http://customooxmlschemas.google.com/" xmlns:ahyp="http://schemas.microsoft.com/office/drawing/2018/hyperlinkcolor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87" roundtripDataSignature="AMtx7miIyBGqFJiBIVMPSSJVJ08VgmQ4iw==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0" name="hod_eceblr gitam" initials="" lastIdx="6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DE7AD339-51BE-4A38-A1C7-CCF28897F289}">
  <a:tblStyle styleId="{DE7AD339-51BE-4A38-A1C7-CCF28897F289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DA924C56-2605-4F23-9EB3-E9BB6EE8B9F5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51EE4F-AFDD-4CAF-9A68-E5F7998E488A}" styleName="Table_2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AE93928-965C-4434-93D3-DF2355B07969}" styleName="Table_3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EEF631A4-29D2-40AD-BCCE-37D0C2C57A83}" styleName="Table_4">
    <a:wholeTbl>
      <a:tcTxStyle b="off" i="off">
        <a:font>
          <a:latin typeface="Arial"/>
          <a:ea typeface="Arial"/>
          <a:cs typeface="Arial"/>
        </a:font>
        <a:schemeClr val="dk1"/>
      </a:tcTxStyle>
      <a:tcStyle>
        <a:tcBdr>
          <a:lef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top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chemeClr val="accent1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chemeClr val="lt1"/>
      </a:tcTxStyle>
      <a:tcStyle>
        <a:tcBdr>
          <a:bottom>
            <a:ln w="38100" cap="flat" cmpd="sng">
              <a:solidFill>
                <a:schemeClr val="lt1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chemeClr val="accent1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D26335F9-F63F-485A-8836-33AD16E12051}" styleName="Table_5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chemeClr val="dk1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FFF">
              <a:alpha val="0"/>
            </a:srgbClr>
          </a:solidFill>
        </a:fill>
      </a:tcStyle>
    </a:wholeTbl>
    <a:band1H>
      <a:tcTxStyle b="off" i="off"/>
      <a:tcStyle>
        <a:tcBdr/>
      </a:tcStyle>
    </a:band1H>
    <a:band2H>
      <a:tcTxStyle b="off" i="off"/>
      <a:tcStyle>
        <a:tcBdr/>
      </a:tcStyle>
    </a:band2H>
    <a:band1V>
      <a:tcTxStyle b="off" i="off"/>
      <a:tcStyle>
        <a:tcBdr/>
      </a:tcStyle>
    </a:band1V>
    <a:band2V>
      <a:tcTxStyle b="off" i="off"/>
      <a:tcStyle>
        <a:tcBdr/>
      </a:tcStyle>
    </a:band2V>
    <a:lastCol>
      <a:tcTxStyle b="off" i="off"/>
      <a:tcStyle>
        <a:tcBdr/>
      </a:tcStyle>
    </a:lastCol>
    <a:firstCol>
      <a:tcTxStyle b="off" i="off"/>
      <a:tcStyle>
        <a:tcBdr/>
      </a:tcStyle>
    </a:firstCol>
    <a:lastRow>
      <a:tcTxStyle b="off" i="off"/>
      <a:tcStyle>
        <a:tcBdr/>
      </a:tcStyle>
    </a:lastRow>
    <a:seCell>
      <a:tcTxStyle b="off" i="off"/>
      <a:tcStyle>
        <a:tcBdr/>
      </a:tcStyle>
    </a:seCell>
    <a:swCell>
      <a:tcTxStyle b="off" i="off"/>
      <a:tcStyle>
        <a:tcBdr/>
      </a:tcStyle>
    </a:swCell>
    <a:firstRow>
      <a:tcTxStyle b="off" i="off"/>
      <a:tcStyle>
        <a:tcBdr/>
      </a:tcStyle>
    </a:firstRow>
    <a:neCell>
      <a:tcTxStyle b="off" i="off"/>
      <a:tcStyle>
        <a:tcBdr/>
      </a:tcStyle>
    </a:neCell>
    <a:nwCell>
      <a:tcTxStyle b="off" i="off"/>
      <a:tcStyle>
        <a:tcBdr/>
      </a:tcStyle>
    </a:nwCell>
  </a:tblStyle>
  <a:tblStyle styleId="{FA376B42-5B4D-4A95-80B0-B5B1E67FD56F}" styleName="Table_6">
    <a:wholeTbl>
      <a:tcTxStyle b="off" i="off">
        <a:font>
          <a:latin typeface="Arial"/>
          <a:ea typeface="Arial"/>
          <a:cs typeface="Arial"/>
        </a:font>
        <a:srgbClr val="282828"/>
      </a:tcTxStyle>
      <a:tcStyle>
        <a:tcBdr>
          <a:lef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127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insideV>
        </a:tcBdr>
        <a:fill>
          <a:solidFill>
            <a:srgbClr val="FFF5E7"/>
          </a:solidFill>
        </a:fill>
      </a:tcStyle>
    </a:wholeTbl>
    <a:band1H>
      <a:tcTxStyle/>
      <a:tcStyle>
        <a:tcBdr/>
        <a:fill>
          <a:solidFill>
            <a:srgbClr val="FFEACC"/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rgbClr val="FFEACC"/>
          </a:solidFill>
        </a:fill>
      </a:tcStyle>
    </a:band1V>
    <a:band2V>
      <a:tcTxStyle/>
      <a:tcStyle>
        <a:tcBdr/>
      </a:tcStyle>
    </a:band2V>
    <a:la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lastCol>
    <a:firstCol>
      <a:tcTxStyle b="on" i="off">
        <a:font>
          <a:latin typeface="Arial"/>
          <a:ea typeface="Arial"/>
          <a:cs typeface="Arial"/>
        </a:font>
        <a:srgbClr val="FFFFFF"/>
      </a:tcTxStyle>
      <a:tcStyle>
        <a:tcBdr/>
        <a:fill>
          <a:solidFill>
            <a:srgbClr val="FFC639"/>
          </a:solidFill>
        </a:fill>
      </a:tcStyle>
    </a:firstCol>
    <a:la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top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top>
        </a:tcBdr>
        <a:fill>
          <a:solidFill>
            <a:srgbClr val="FFC639"/>
          </a:solidFill>
        </a:fill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 b="on" i="off">
        <a:font>
          <a:latin typeface="Arial"/>
          <a:ea typeface="Arial"/>
          <a:cs typeface="Arial"/>
        </a:font>
        <a:srgbClr val="FFFFFF"/>
      </a:tcTxStyle>
      <a:tcStyle>
        <a:tcBdr>
          <a:bottom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a:bottom>
        </a:tcBdr>
        <a:fill>
          <a:solidFill>
            <a:srgbClr val="FFC639"/>
          </a:solidFill>
        </a:fill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4991" autoAdjust="0"/>
    <p:restoredTop sz="94660"/>
  </p:normalViewPr>
  <p:slideViewPr>
    <p:cSldViewPr snapToGrid="0">
      <p:cViewPr>
        <p:scale>
          <a:sx n="66" d="100"/>
          <a:sy n="66" d="100"/>
        </p:scale>
        <p:origin x="-668" y="-5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6" d="100"/>
          <a:sy n="66" d="100"/>
        </p:scale>
        <p:origin x="3330" y="66"/>
      </p:cViewPr>
      <p:guideLst/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4.fntdata"/><Relationship Id="rId26" Type="http://schemas.openxmlformats.org/officeDocument/2006/relationships/font" Target="fonts/font12.fntdata"/><Relationship Id="rId39" Type="http://schemas.openxmlformats.org/officeDocument/2006/relationships/font" Target="fonts/font25.fntdata"/><Relationship Id="rId3" Type="http://schemas.openxmlformats.org/officeDocument/2006/relationships/slide" Target="slides/slide2.xml"/><Relationship Id="rId21" Type="http://schemas.openxmlformats.org/officeDocument/2006/relationships/font" Target="fonts/font7.fntdata"/><Relationship Id="rId34" Type="http://schemas.openxmlformats.org/officeDocument/2006/relationships/font" Target="fonts/font20.fntdata"/><Relationship Id="rId42" Type="http://schemas.openxmlformats.org/officeDocument/2006/relationships/tags" Target="tags/tag1.xml"/><Relationship Id="rId89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3.fntdata"/><Relationship Id="rId25" Type="http://schemas.openxmlformats.org/officeDocument/2006/relationships/font" Target="fonts/font11.fntdata"/><Relationship Id="rId33" Type="http://schemas.openxmlformats.org/officeDocument/2006/relationships/font" Target="fonts/font19.fntdata"/><Relationship Id="rId38" Type="http://schemas.openxmlformats.org/officeDocument/2006/relationships/font" Target="fonts/font24.fntdata"/><Relationship Id="rId92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29" Type="http://schemas.openxmlformats.org/officeDocument/2006/relationships/font" Target="fonts/font15.fntdata"/><Relationship Id="rId41" Type="http://schemas.openxmlformats.org/officeDocument/2006/relationships/font" Target="fonts/font27.fntdata"/><Relationship Id="rId88" Type="http://schemas.openxmlformats.org/officeDocument/2006/relationships/commentAuthors" Target="commentAuthors.xml"/><Relationship Id="rId9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0.fntdata"/><Relationship Id="rId32" Type="http://schemas.openxmlformats.org/officeDocument/2006/relationships/font" Target="fonts/font18.fntdata"/><Relationship Id="rId37" Type="http://schemas.openxmlformats.org/officeDocument/2006/relationships/font" Target="fonts/font23.fntdata"/><Relationship Id="rId40" Type="http://schemas.openxmlformats.org/officeDocument/2006/relationships/font" Target="fonts/font26.fntdata"/><Relationship Id="rId87" Type="http://customschemas.google.com/relationships/presentationmetadata" Target="metadata"/><Relationship Id="rId5" Type="http://schemas.openxmlformats.org/officeDocument/2006/relationships/slide" Target="slides/slide4.xml"/><Relationship Id="rId15" Type="http://schemas.openxmlformats.org/officeDocument/2006/relationships/font" Target="fonts/font1.fntdata"/><Relationship Id="rId23" Type="http://schemas.openxmlformats.org/officeDocument/2006/relationships/font" Target="fonts/font9.fntdata"/><Relationship Id="rId28" Type="http://schemas.openxmlformats.org/officeDocument/2006/relationships/font" Target="fonts/font14.fntdata"/><Relationship Id="rId36" Type="http://schemas.openxmlformats.org/officeDocument/2006/relationships/font" Target="fonts/font22.fntdata"/><Relationship Id="rId90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5.fntdata"/><Relationship Id="rId31" Type="http://schemas.openxmlformats.org/officeDocument/2006/relationships/font" Target="fonts/font1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handoutMaster" Target="handoutMasters/handoutMaster1.xml"/><Relationship Id="rId22" Type="http://schemas.openxmlformats.org/officeDocument/2006/relationships/font" Target="fonts/font8.fntdata"/><Relationship Id="rId27" Type="http://schemas.openxmlformats.org/officeDocument/2006/relationships/font" Target="fonts/font13.fntdata"/><Relationship Id="rId30" Type="http://schemas.openxmlformats.org/officeDocument/2006/relationships/font" Target="fonts/font16.fntdata"/><Relationship Id="rId35" Type="http://schemas.openxmlformats.org/officeDocument/2006/relationships/font" Target="fonts/font21.fntdata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A755F02E-3C08-AE1E-8586-E8E7CD09905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87E25FAD-57C3-48A0-8DDC-E6630F16213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014F2F-8EAD-49A7-A8EF-9A8E9DCC375B}" type="datetimeFigureOut">
              <a:rPr lang="en-IN" smtClean="0"/>
              <a:pPr/>
              <a:t>03-10-2025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965DB5B-4D1B-4F17-4428-BC3F4594214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8B6874CE-76D5-C303-BA82-2A7E796E0B5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454583-99CA-4BB1-8621-21CE87B92BEE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xmlns="" val="13272335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‹#›</a:t>
            </a:fld>
            <a:endParaRPr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en-US" sz="1200" b="0" i="0" u="none" strike="noStrike" cap="none" smtClean="0">
                <a:solidFill>
                  <a:schemeClr val="dk1"/>
                </a:solidFill>
                <a:latin typeface="Plus Jakarta Sans"/>
                <a:ea typeface="Plus Jakarta Sans"/>
                <a:cs typeface="Plus Jakarta Sans"/>
                <a:sym typeface="Plus Jakarta Sans"/>
              </a:rPr>
              <a:pPr marL="0" marR="0" lvl="0" indent="0" algn="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200"/>
                <a:buFont typeface="Arial"/>
                <a:buNone/>
              </a:pPr>
              <a:t>1</a:t>
            </a:fld>
            <a:endParaRPr lang="en-US" sz="1200" b="0" i="0" u="none" strike="noStrike" cap="none">
              <a:solidFill>
                <a:schemeClr val="dk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035782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4F5DA2E6-7F22-4241-BC20-FFB750256F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xmlns="" id="{D982CAA8-A962-C840-8D2B-A34EF391996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xmlns="" id="{9C1CB7E4-6815-AC32-2B8D-06EDAD164CF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426695491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7">
          <a:extLst>
            <a:ext uri="{FF2B5EF4-FFF2-40B4-BE49-F238E27FC236}">
              <a16:creationId xmlns:a16="http://schemas.microsoft.com/office/drawing/2014/main" xmlns="" id="{9E058B08-58E6-9F0F-DF87-5DED49A0DB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76:notes">
            <a:extLst>
              <a:ext uri="{FF2B5EF4-FFF2-40B4-BE49-F238E27FC236}">
                <a16:creationId xmlns:a16="http://schemas.microsoft.com/office/drawing/2014/main" xmlns="" id="{53096C82-8867-D00C-A568-BCD7CB58DAA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09" name="Google Shape;109;p76:notes">
            <a:extLst>
              <a:ext uri="{FF2B5EF4-FFF2-40B4-BE49-F238E27FC236}">
                <a16:creationId xmlns:a16="http://schemas.microsoft.com/office/drawing/2014/main" xmlns="" id="{BAA3ED4A-F4DD-BC77-8BF5-0B54F9756B5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xmlns="" val="374067984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2fee63df26b_0_0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41" name="Google Shape;741;g2fee63df26b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ustom Layout">
  <p:cSld name="1_Custom Layout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8"/>
          <p:cNvSpPr>
            <a:spLocks noGrp="1"/>
          </p:cNvSpPr>
          <p:nvPr>
            <p:ph type="pic" idx="2"/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9_Title Slide">
  <p:cSld name="29_Title Slide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General Content">
  <p:cSld name="General Content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g2f68141a545_0_445"/>
          <p:cNvSpPr/>
          <p:nvPr/>
        </p:nvSpPr>
        <p:spPr>
          <a:xfrm>
            <a:off x="0" y="2689"/>
            <a:ext cx="688500" cy="6858000"/>
          </a:xfrm>
          <a:prstGeom prst="rect">
            <a:avLst/>
          </a:prstGeom>
          <a:solidFill>
            <a:srgbClr val="059ABE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" name="Google Shape;28;g2f68141a545_0_445"/>
          <p:cNvSpPr txBox="1">
            <a:spLocks noGrp="1"/>
          </p:cNvSpPr>
          <p:nvPr>
            <p:ph type="title"/>
          </p:nvPr>
        </p:nvSpPr>
        <p:spPr>
          <a:xfrm>
            <a:off x="850492" y="245369"/>
            <a:ext cx="7572600" cy="53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37692"/>
              </a:buClr>
              <a:buSzPts val="2400"/>
              <a:buFont typeface="Poppins SemiBold"/>
              <a:buNone/>
              <a:defRPr sz="2400" b="0" i="0" u="none" strike="noStrike" cap="none">
                <a:solidFill>
                  <a:srgbClr val="037692"/>
                </a:solidFill>
                <a:latin typeface="Poppins SemiBold"/>
                <a:ea typeface="Poppins SemiBold"/>
                <a:cs typeface="Poppins SemiBold"/>
                <a:sym typeface="Poppins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pic>
        <p:nvPicPr>
          <p:cNvPr id="29" name="Google Shape;29;g2f68141a545_0_445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flipH="1">
            <a:off x="850490" y="902171"/>
            <a:ext cx="790813" cy="48294"/>
          </a:xfrm>
          <a:prstGeom prst="rect">
            <a:avLst/>
          </a:prstGeom>
          <a:noFill/>
          <a:ln>
            <a:noFill/>
          </a:ln>
        </p:spPr>
      </p:pic>
      <p:pic>
        <p:nvPicPr>
          <p:cNvPr id="30" name="Google Shape;30;g2f68141a545_0_44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010470" y="5707756"/>
            <a:ext cx="805981" cy="9048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5_Title Slide">
  <p:cSld name="25_Title Slide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g27884b107a2_2_16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4" name="Google Shape;34;g27884b107a2_2_16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914400" marR="0" lvl="1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●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○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■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35" name="Google Shape;35;g27884b107a2_2_166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ustom Layout">
  <p:cSld name="Custom Layou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g27884b107a2_0_178"/>
          <p:cNvSpPr>
            <a:spLocks noGrp="1"/>
          </p:cNvSpPr>
          <p:nvPr>
            <p:ph type="pic" idx="2"/>
          </p:nvPr>
        </p:nvSpPr>
        <p:spPr>
          <a:xfrm>
            <a:off x="1055687" y="1268413"/>
            <a:ext cx="4319700" cy="5040300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2_Title Slide">
  <p:cSld name="32_Title Slide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5"/>
          <p:cNvSpPr/>
          <p:nvPr/>
        </p:nvSpPr>
        <p:spPr>
          <a:xfrm>
            <a:off x="6096000" y="3753134"/>
            <a:ext cx="6096000" cy="2555591"/>
          </a:xfrm>
          <a:prstGeom prst="rect">
            <a:avLst/>
          </a:prstGeom>
          <a:gradFill>
            <a:gsLst>
              <a:gs pos="0">
                <a:schemeClr val="accent2"/>
              </a:gs>
              <a:gs pos="96000">
                <a:srgbClr val="EA641A"/>
              </a:gs>
              <a:gs pos="100000">
                <a:srgbClr val="EA641A"/>
              </a:gs>
            </a:gsLst>
            <a:lin ang="5400000" scaled="0"/>
          </a:gra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endParaRPr sz="1800" b="0" i="0" u="none" strike="noStrike" cap="none">
              <a:solidFill>
                <a:schemeClr val="lt1"/>
              </a:solidFill>
              <a:latin typeface="Plus Jakarta Sans"/>
              <a:ea typeface="Plus Jakarta Sans"/>
              <a:cs typeface="Plus Jakarta Sans"/>
              <a:sym typeface="Plus Jakarta Sans"/>
            </a:endParaRPr>
          </a:p>
        </p:txBody>
      </p:sp>
      <p:sp>
        <p:nvSpPr>
          <p:cNvPr id="40" name="Google Shape;40;p85"/>
          <p:cNvSpPr>
            <a:spLocks noGrp="1"/>
          </p:cNvSpPr>
          <p:nvPr>
            <p:ph type="pic" idx="2"/>
          </p:nvPr>
        </p:nvSpPr>
        <p:spPr>
          <a:xfrm>
            <a:off x="681672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  <p:sp>
        <p:nvSpPr>
          <p:cNvPr id="41" name="Google Shape;41;p85"/>
          <p:cNvSpPr>
            <a:spLocks noGrp="1"/>
          </p:cNvSpPr>
          <p:nvPr>
            <p:ph type="pic" idx="3"/>
          </p:nvPr>
        </p:nvSpPr>
        <p:spPr>
          <a:xfrm>
            <a:off x="9476015" y="1268413"/>
            <a:ext cx="2381023" cy="2976935"/>
          </a:xfrm>
          <a:prstGeom prst="rect">
            <a:avLst/>
          </a:prstGeom>
          <a:solidFill>
            <a:srgbClr val="F2F2F2"/>
          </a:solidFill>
          <a:ln>
            <a:noFill/>
          </a:ln>
        </p:spPr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7884b107a2_0_115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Char char="●"/>
              <a:defRPr sz="60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4" name="Google Shape;44;g27884b107a2_0_115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R="0"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sz="2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sz="16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5" name="Google Shape;45;g27884b107a2_0_11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6" name="Google Shape;46;g27884b107a2_0_11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7" name="Google Shape;47;g27884b107a2_0_11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rgbClr val="000000"/>
                </a:solidFill>
                <a:latin typeface="Aharoni"/>
                <a:ea typeface="Aharoni"/>
                <a:cs typeface="Aharoni"/>
                <a:sym typeface="Aharon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41"/>
          <p:cNvSpPr>
            <a:spLocks noGrp="1"/>
          </p:cNvSpPr>
          <p:nvPr>
            <p:ph type="pic" idx="2"/>
          </p:nvPr>
        </p:nvSpPr>
        <p:spPr>
          <a:xfrm>
            <a:off x="1" y="0"/>
            <a:ext cx="12192000" cy="6858000"/>
          </a:xfrm>
          <a:prstGeom prst="rect">
            <a:avLst/>
          </a:prstGeom>
          <a:noFill/>
          <a:ln>
            <a:noFill/>
          </a:ln>
        </p:spPr>
      </p:sp>
      <p:sp>
        <p:nvSpPr>
          <p:cNvPr id="2" name="Google Shape;14;p38">
            <a:extLst>
              <a:ext uri="{FF2B5EF4-FFF2-40B4-BE49-F238E27FC236}">
                <a16:creationId xmlns:a16="http://schemas.microsoft.com/office/drawing/2014/main" xmlns="" id="{F1297DBC-90BB-B4E6-5D35-1E9745CE120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9448799" y="64928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‹#›</a:t>
            </a:fld>
            <a:endParaRPr dirty="0"/>
          </a:p>
        </p:txBody>
      </p:sp>
    </p:spTree>
    <p:extLst>
      <p:ext uri="{BB962C8B-B14F-4D97-AF65-F5344CB8AC3E}">
        <p14:creationId xmlns:p14="http://schemas.microsoft.com/office/powerpoint/2010/main" xmlns="" val="29337338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0E0C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64"/>
          <p:cNvSpPr txBox="1"/>
          <p:nvPr/>
        </p:nvSpPr>
        <p:spPr>
          <a:xfrm>
            <a:off x="434411" y="6230138"/>
            <a:ext cx="4789808" cy="36933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F7F7F"/>
              </a:buClr>
              <a:buSzPts val="1800"/>
              <a:buFont typeface="Open Sans"/>
              <a:buNone/>
            </a:pPr>
            <a:r>
              <a:rPr lang="en-US" sz="1800" b="0" i="0" u="none" strike="noStrike" cap="none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Dept EECE, GST Bengaluru</a:t>
            </a:r>
            <a:endParaRPr sz="1800" b="0" i="0" u="none" strike="noStrike" cap="none">
              <a:solidFill>
                <a:srgbClr val="7F7F7F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pic>
        <p:nvPicPr>
          <p:cNvPr id="11" name="Google Shape;11;p64"/>
          <p:cNvPicPr preferRelativeResize="0"/>
          <p:nvPr userDrawn="1"/>
        </p:nvPicPr>
        <p:blipFill rotWithShape="1">
          <a:blip r:embed="rId11">
            <a:alphaModFix/>
          </a:blip>
          <a:srcRect/>
          <a:stretch/>
        </p:blipFill>
        <p:spPr>
          <a:xfrm>
            <a:off x="10545066" y="6107763"/>
            <a:ext cx="1432859" cy="614082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75" r:id="rId9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orient="horz" pos="799">
          <p15:clr>
            <a:srgbClr val="A4A3A4"/>
          </p15:clr>
        </p15:guide>
        <p15:guide id="4" orient="horz" pos="346">
          <p15:clr>
            <a:srgbClr val="A4A3A4"/>
          </p15:clr>
        </p15:guide>
        <p15:guide id="5" orient="horz" pos="1253">
          <p15:clr>
            <a:srgbClr val="A4A3A4"/>
          </p15:clr>
        </p15:guide>
        <p15:guide id="6" orient="horz" pos="1706">
          <p15:clr>
            <a:srgbClr val="A4A3A4"/>
          </p15:clr>
        </p15:guide>
        <p15:guide id="7" orient="horz" pos="2614">
          <p15:clr>
            <a:srgbClr val="A4A3A4"/>
          </p15:clr>
        </p15:guide>
        <p15:guide id="8" orient="horz" pos="3067">
          <p15:clr>
            <a:srgbClr val="A4A3A4"/>
          </p15:clr>
        </p15:guide>
        <p15:guide id="9" orient="horz" pos="3521">
          <p15:clr>
            <a:srgbClr val="A4A3A4"/>
          </p15:clr>
        </p15:guide>
        <p15:guide id="10" orient="horz" pos="3974">
          <p15:clr>
            <a:srgbClr val="A4A3A4"/>
          </p15:clr>
        </p15:guide>
        <p15:guide id="11" pos="4294">
          <p15:clr>
            <a:srgbClr val="A4A3A4"/>
          </p15:clr>
        </p15:guide>
        <p15:guide id="12" pos="4747">
          <p15:clr>
            <a:srgbClr val="A4A3A4"/>
          </p15:clr>
        </p15:guide>
        <p15:guide id="13" pos="211">
          <p15:clr>
            <a:srgbClr val="A4A3A4"/>
          </p15:clr>
        </p15:guide>
        <p15:guide id="14" pos="665">
          <p15:clr>
            <a:srgbClr val="A4A3A4"/>
          </p15:clr>
        </p15:guide>
        <p15:guide id="15" pos="1118">
          <p15:clr>
            <a:srgbClr val="A4A3A4"/>
          </p15:clr>
        </p15:guide>
        <p15:guide id="16" pos="1572">
          <p15:clr>
            <a:srgbClr val="A4A3A4"/>
          </p15:clr>
        </p15:guide>
        <p15:guide id="17" pos="2026">
          <p15:clr>
            <a:srgbClr val="A4A3A4"/>
          </p15:clr>
        </p15:guide>
        <p15:guide id="18" pos="2479">
          <p15:clr>
            <a:srgbClr val="A4A3A4"/>
          </p15:clr>
        </p15:guide>
        <p15:guide id="19" pos="2933">
          <p15:clr>
            <a:srgbClr val="A4A3A4"/>
          </p15:clr>
        </p15:guide>
        <p15:guide id="20" pos="3386">
          <p15:clr>
            <a:srgbClr val="A4A3A4"/>
          </p15:clr>
        </p15:guide>
        <p15:guide id="21" pos="5201">
          <p15:clr>
            <a:srgbClr val="A4A3A4"/>
          </p15:clr>
        </p15:guide>
        <p15:guide id="22" pos="5654">
          <p15:clr>
            <a:srgbClr val="A4A3A4"/>
          </p15:clr>
        </p15:guide>
        <p15:guide id="23" pos="6108">
          <p15:clr>
            <a:srgbClr val="A4A3A4"/>
          </p15:clr>
        </p15:guide>
        <p15:guide id="24" pos="6562">
          <p15:clr>
            <a:srgbClr val="A4A3A4"/>
          </p15:clr>
        </p15:guide>
        <p15:guide id="25" pos="7015">
          <p15:clr>
            <a:srgbClr val="A4A3A4"/>
          </p15:clr>
        </p15:guide>
        <p15:guide id="26" pos="7469">
          <p15:clr>
            <a:srgbClr val="A4A3A4"/>
          </p15:clr>
        </p15:guide>
        <p15:guide id="27" pos="347">
          <p15:clr>
            <a:srgbClr val="F26B43"/>
          </p15:clr>
        </p15:guide>
        <p15:guide id="28" pos="733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62AE9A7-FBD8-C9FF-7958-4AF112522506}"/>
              </a:ext>
            </a:extLst>
          </p:cNvPr>
          <p:cNvSpPr>
            <a:spLocks noGrp="1"/>
          </p:cNvSpPr>
          <p:nvPr>
            <p:ph type="sldNum" idx="4294967295"/>
          </p:nvPr>
        </p:nvSpPr>
        <p:spPr>
          <a:xfrm>
            <a:off x="11460163" y="6218238"/>
            <a:ext cx="731837" cy="523875"/>
          </a:xfrm>
          <a:prstGeom prst="rect">
            <a:avLst/>
          </a:prstGeom>
        </p:spPr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</a:t>
            </a:fld>
            <a:endParaRPr lang="en-US"/>
          </a:p>
        </p:txBody>
      </p:sp>
      <p:pic>
        <p:nvPicPr>
          <p:cNvPr id="5" name="Google Shape;87;p1">
            <a:extLst>
              <a:ext uri="{FF2B5EF4-FFF2-40B4-BE49-F238E27FC236}">
                <a16:creationId xmlns:a16="http://schemas.microsoft.com/office/drawing/2014/main" xmlns="" id="{AD01CF2C-8332-E700-171E-F6425D2B2D23}"/>
              </a:ext>
            </a:extLst>
          </p:cNvPr>
          <p:cNvPicPr preferRelativeResize="0"/>
          <p:nvPr/>
        </p:nvPicPr>
        <p:blipFill rotWithShape="1">
          <a:blip r:embed="rId3">
            <a:alphaModFix amt="20000"/>
          </a:blip>
          <a:srcRect l="1514" r="2310" b="19493"/>
          <a:stretch/>
        </p:blipFill>
        <p:spPr>
          <a:xfrm>
            <a:off x="12082" y="61543"/>
            <a:ext cx="12193235" cy="6734914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Google Shape;88;p1">
            <a:extLst>
              <a:ext uri="{FF2B5EF4-FFF2-40B4-BE49-F238E27FC236}">
                <a16:creationId xmlns:a16="http://schemas.microsoft.com/office/drawing/2014/main" xmlns="" id="{74F321D0-F3BA-5572-DBB4-C5E77739C8E5}"/>
              </a:ext>
            </a:extLst>
          </p:cNvPr>
          <p:cNvSpPr txBox="1"/>
          <p:nvPr/>
        </p:nvSpPr>
        <p:spPr>
          <a:xfrm>
            <a:off x="2904067" y="3157752"/>
            <a:ext cx="6383867" cy="5231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GITAM (Deemed-to-be) University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11" name="Google Shape;93;p1">
            <a:extLst>
              <a:ext uri="{FF2B5EF4-FFF2-40B4-BE49-F238E27FC236}">
                <a16:creationId xmlns:a16="http://schemas.microsoft.com/office/drawing/2014/main" xmlns="" id="{5F318AA7-C96A-3AAD-7C94-E53133C5AD6C}"/>
              </a:ext>
            </a:extLst>
          </p:cNvPr>
          <p:cNvSpPr/>
          <p:nvPr/>
        </p:nvSpPr>
        <p:spPr>
          <a:xfrm>
            <a:off x="3060700" y="6148918"/>
            <a:ext cx="6096000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r>
              <a:rPr lang="en-US" sz="1200" b="0" i="0" u="none" strike="noStrike" cap="none" dirty="0">
                <a:solidFill>
                  <a:srgbClr val="7F7F7F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www.gitam.edu</a:t>
            </a:r>
            <a:endParaRPr sz="1200" b="0" i="0" u="none" strike="noStrike" cap="none" dirty="0">
              <a:solidFill>
                <a:srgbClr val="7F7F7F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</p:txBody>
      </p:sp>
      <p:grpSp>
        <p:nvGrpSpPr>
          <p:cNvPr id="12" name="Google Shape;94;p1">
            <a:extLst>
              <a:ext uri="{FF2B5EF4-FFF2-40B4-BE49-F238E27FC236}">
                <a16:creationId xmlns:a16="http://schemas.microsoft.com/office/drawing/2014/main" xmlns="" id="{27E17DC4-EBA4-36D1-CC55-FFAF1FD93FF1}"/>
              </a:ext>
            </a:extLst>
          </p:cNvPr>
          <p:cNvGrpSpPr/>
          <p:nvPr/>
        </p:nvGrpSpPr>
        <p:grpSpPr>
          <a:xfrm rot="2700000">
            <a:off x="5984712" y="5183993"/>
            <a:ext cx="231043" cy="225933"/>
            <a:chOff x="11087593" y="13905"/>
            <a:chExt cx="1085533" cy="1061509"/>
          </a:xfrm>
        </p:grpSpPr>
        <p:sp>
          <p:nvSpPr>
            <p:cNvPr id="13" name="Google Shape;95;p1">
              <a:extLst>
                <a:ext uri="{FF2B5EF4-FFF2-40B4-BE49-F238E27FC236}">
                  <a16:creationId xmlns:a16="http://schemas.microsoft.com/office/drawing/2014/main" xmlns="" id="{AE7092A2-B102-1273-6C25-E1736799EF72}"/>
                </a:ext>
              </a:extLst>
            </p:cNvPr>
            <p:cNvSpPr/>
            <p:nvPr/>
          </p:nvSpPr>
          <p:spPr>
            <a:xfrm>
              <a:off x="11087593" y="548342"/>
              <a:ext cx="537028" cy="527072"/>
            </a:xfrm>
            <a:prstGeom prst="rect">
              <a:avLst/>
            </a:prstGeom>
            <a:solidFill>
              <a:srgbClr val="DF2A3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14" name="Google Shape;96;p1">
              <a:extLst>
                <a:ext uri="{FF2B5EF4-FFF2-40B4-BE49-F238E27FC236}">
                  <a16:creationId xmlns:a16="http://schemas.microsoft.com/office/drawing/2014/main" xmlns="" id="{CD50D2DC-2455-5951-3C5D-BB02F217709E}"/>
                </a:ext>
              </a:extLst>
            </p:cNvPr>
            <p:cNvSpPr/>
            <p:nvPr/>
          </p:nvSpPr>
          <p:spPr>
            <a:xfrm>
              <a:off x="11636098" y="13905"/>
              <a:ext cx="537028" cy="527079"/>
            </a:xfrm>
            <a:prstGeom prst="rect">
              <a:avLst/>
            </a:prstGeom>
            <a:solidFill>
              <a:srgbClr val="3A3A70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ctr" rtl="0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351"/>
                <a:buFont typeface="Arial"/>
                <a:buNone/>
              </a:pPr>
              <a:endParaRPr sz="1351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6" name="Google Shape;104;p1">
            <a:extLst>
              <a:ext uri="{FF2B5EF4-FFF2-40B4-BE49-F238E27FC236}">
                <a16:creationId xmlns:a16="http://schemas.microsoft.com/office/drawing/2014/main" xmlns="" id="{C323D64D-BE3D-E115-33E9-192C329B4C2B}"/>
              </a:ext>
            </a:extLst>
          </p:cNvPr>
          <p:cNvSpPr/>
          <p:nvPr/>
        </p:nvSpPr>
        <p:spPr>
          <a:xfrm>
            <a:off x="2904067" y="3856219"/>
            <a:ext cx="6096000" cy="6462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Department of Electrical Electronics and Communication Engineering</a:t>
            </a:r>
            <a:endParaRPr sz="18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" name="Google Shape;105;p1">
            <a:extLst>
              <a:ext uri="{FF2B5EF4-FFF2-40B4-BE49-F238E27FC236}">
                <a16:creationId xmlns:a16="http://schemas.microsoft.com/office/drawing/2014/main" xmlns="" id="{C9CF77E4-28A7-270F-8F1A-AFD4E8DCECCF}"/>
              </a:ext>
            </a:extLst>
          </p:cNvPr>
          <p:cNvSpPr/>
          <p:nvPr/>
        </p:nvSpPr>
        <p:spPr>
          <a:xfrm>
            <a:off x="9156700" y="5791918"/>
            <a:ext cx="2926946" cy="3077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" name="Google Shape;111;p1">
            <a:extLst>
              <a:ext uri="{FF2B5EF4-FFF2-40B4-BE49-F238E27FC236}">
                <a16:creationId xmlns:a16="http://schemas.microsoft.com/office/drawing/2014/main" xmlns="" id="{037B6323-B919-404C-9A53-E2D1EEBBC29E}"/>
              </a:ext>
            </a:extLst>
          </p:cNvPr>
          <p:cNvSpPr/>
          <p:nvPr/>
        </p:nvSpPr>
        <p:spPr>
          <a:xfrm>
            <a:off x="133754" y="4504626"/>
            <a:ext cx="292694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Team: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Karthik S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 err="1">
                <a:solidFill>
                  <a:schemeClr val="dk1"/>
                </a:solidFill>
                <a:latin typeface="Montserrat Medium"/>
                <a:sym typeface="Montserrat Medium"/>
              </a:rPr>
              <a:t>Manasanthosh</a:t>
            </a: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 Y</a:t>
            </a: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Salomi S</a:t>
            </a: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chemeClr val="dk1"/>
                </a:solidFill>
                <a:latin typeface="Montserrat Medium"/>
                <a:sym typeface="Montserrat Medium"/>
              </a:rPr>
              <a:t>Rakshitha N</a:t>
            </a: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>
              <a:buSzPts val="1400"/>
            </a:pPr>
            <a:endParaRPr lang="en-US" b="1" dirty="0">
              <a:solidFill>
                <a:schemeClr val="dk1"/>
              </a:solidFill>
              <a:latin typeface="Montserrat Medium"/>
              <a:sym typeface="Montserrat Medium"/>
            </a:endParaRPr>
          </a:p>
        </p:txBody>
      </p:sp>
      <p:sp>
        <p:nvSpPr>
          <p:cNvPr id="20" name="Google Shape;111;p1">
            <a:extLst>
              <a:ext uri="{FF2B5EF4-FFF2-40B4-BE49-F238E27FC236}">
                <a16:creationId xmlns:a16="http://schemas.microsoft.com/office/drawing/2014/main" xmlns="" id="{663FF154-6303-06EF-099B-905F19C206B2}"/>
              </a:ext>
            </a:extLst>
          </p:cNvPr>
          <p:cNvSpPr/>
          <p:nvPr/>
        </p:nvSpPr>
        <p:spPr>
          <a:xfrm>
            <a:off x="9322056" y="5040405"/>
            <a:ext cx="2926946" cy="13849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Mentor: </a:t>
            </a:r>
          </a:p>
          <a:p>
            <a: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Arial"/>
                <a:cs typeface="Arial"/>
                <a:sym typeface="Montserrat Medium"/>
              </a:rPr>
              <a:t>    Dr. Seetha Chaithanya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en-US" sz="1400" b="1" i="0" u="none" strike="noStrike" cap="none" dirty="0">
                <a:solidFill>
                  <a:schemeClr val="dk1"/>
                </a:solidFill>
                <a:latin typeface="Montserrat Medium"/>
                <a:ea typeface="Montserrat Medium"/>
                <a:cs typeface="Montserrat Medium"/>
                <a:sym typeface="Montserrat Medium"/>
              </a:rPr>
              <a:t>Project In-charge: </a:t>
            </a:r>
          </a:p>
          <a:p>
            <a:pPr>
              <a:buSzPts val="1400"/>
            </a:pPr>
            <a:r>
              <a:rPr lang="en-US" b="1" dirty="0"/>
              <a:t>       Dr. Kshitij Shakya </a:t>
            </a:r>
            <a:endParaRPr lang="en-IN" b="1" dirty="0"/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lang="en-US" sz="1400" b="1" i="0" u="none" strike="noStrike" cap="none" dirty="0">
              <a:solidFill>
                <a:schemeClr val="dk1"/>
              </a:solidFill>
              <a:latin typeface="Montserrat Medium"/>
              <a:ea typeface="Montserrat Medium"/>
              <a:cs typeface="Montserrat Medium"/>
              <a:sym typeface="Montserrat Medium"/>
            </a:endParaRPr>
          </a:p>
          <a:p>
            <a:pPr marL="285750" marR="0" lvl="0" indent="-28575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 panose="020B0604020202020204" pitchFamily="34" charset="0"/>
              <a:buChar char="•"/>
            </a:pPr>
            <a:endParaRPr lang="en-US" sz="1400" b="1" i="0" u="none" strike="noStrike" cap="none" dirty="0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" name="Google Shape;67;p1">
            <a:extLst>
              <a:ext uri="{FF2B5EF4-FFF2-40B4-BE49-F238E27FC236}">
                <a16:creationId xmlns:a16="http://schemas.microsoft.com/office/drawing/2014/main" xmlns="" id="{14559E83-6276-698C-A2DC-9D1D6C0E44CD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01352" y="1778687"/>
            <a:ext cx="2674631" cy="1245671"/>
          </a:xfrm>
          <a:prstGeom prst="rect">
            <a:avLst/>
          </a:prstGeom>
          <a:noFill/>
          <a:ln>
            <a:noFill/>
          </a:ln>
        </p:spPr>
      </p:pic>
      <p:sp>
        <p:nvSpPr>
          <p:cNvPr id="22" name="Google Shape;88;p1">
            <a:extLst>
              <a:ext uri="{FF2B5EF4-FFF2-40B4-BE49-F238E27FC236}">
                <a16:creationId xmlns:a16="http://schemas.microsoft.com/office/drawing/2014/main" xmlns="" id="{8CF9D16E-FF17-2A50-8767-3A06BCEC2AD9}"/>
              </a:ext>
            </a:extLst>
          </p:cNvPr>
          <p:cNvSpPr txBox="1"/>
          <p:nvPr/>
        </p:nvSpPr>
        <p:spPr>
          <a:xfrm>
            <a:off x="807517" y="622067"/>
            <a:ext cx="9943184" cy="8309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ctr"/>
            <a:r>
              <a:rPr lang="en-US" b="1" dirty="0"/>
              <a:t> </a:t>
            </a:r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Design and Development of a </a:t>
            </a:r>
          </a:p>
          <a:p>
            <a:pPr lvl="0" algn="ctr"/>
            <a:r>
              <a:rPr lang="en-US" sz="2400" b="1" dirty="0">
                <a:solidFill>
                  <a:schemeClr val="accent4">
                    <a:lumMod val="75000"/>
                  </a:schemeClr>
                </a:solidFill>
              </a:rPr>
              <a:t>Solar E-Bicycle with an Embedded based Smart Monitoring System</a:t>
            </a:r>
            <a:endParaRPr lang="en-US" sz="2800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3" name="Google Shape;88;p1">
            <a:extLst>
              <a:ext uri="{FF2B5EF4-FFF2-40B4-BE49-F238E27FC236}">
                <a16:creationId xmlns:a16="http://schemas.microsoft.com/office/drawing/2014/main" xmlns="" id="{D8F66EB9-9CBE-8ACD-E616-93A5AE55CF5C}"/>
              </a:ext>
            </a:extLst>
          </p:cNvPr>
          <p:cNvSpPr txBox="1"/>
          <p:nvPr/>
        </p:nvSpPr>
        <p:spPr>
          <a:xfrm>
            <a:off x="9812887" y="141274"/>
            <a:ext cx="22453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i="0" u="none" strike="noStrike" cap="none" dirty="0">
                <a:solidFill>
                  <a:schemeClr val="accent4">
                    <a:lumMod val="75000"/>
                  </a:schemeClr>
                </a:solidFill>
                <a:latin typeface="Open Sans"/>
                <a:ea typeface="Open Sans"/>
                <a:cs typeface="Open Sans"/>
                <a:sym typeface="Open Sans"/>
              </a:rPr>
              <a:t>Review-I</a:t>
            </a:r>
            <a:endParaRPr lang="en-US" sz="2000" i="1" dirty="0">
              <a:solidFill>
                <a:schemeClr val="accent4">
                  <a:lumMod val="75000"/>
                </a:schemeClr>
              </a:solidFill>
            </a:endParaRPr>
          </a:p>
        </p:txBody>
      </p:sp>
      <p:sp>
        <p:nvSpPr>
          <p:cNvPr id="25" name="Google Shape;120;p76">
            <a:extLst>
              <a:ext uri="{FF2B5EF4-FFF2-40B4-BE49-F238E27FC236}">
                <a16:creationId xmlns:a16="http://schemas.microsoft.com/office/drawing/2014/main" xmlns="" id="{38A183C7-510B-0906-FECD-64BA2B628A0E}"/>
              </a:ext>
            </a:extLst>
          </p:cNvPr>
          <p:cNvSpPr/>
          <p:nvPr/>
        </p:nvSpPr>
        <p:spPr>
          <a:xfrm>
            <a:off x="133753" y="2965411"/>
            <a:ext cx="2432050" cy="818907"/>
          </a:xfrm>
          <a:prstGeom prst="roundRect">
            <a:avLst>
              <a:gd name="adj" fmla="val 16667"/>
            </a:avLst>
          </a:prstGeom>
          <a:solidFill>
            <a:srgbClr val="FFC000"/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AY 2025-26 </a:t>
            </a:r>
            <a:endParaRPr sz="9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" name="Google Shape;120;p76">
            <a:extLst>
              <a:ext uri="{FF2B5EF4-FFF2-40B4-BE49-F238E27FC236}">
                <a16:creationId xmlns:a16="http://schemas.microsoft.com/office/drawing/2014/main" xmlns="" id="{B3C9655A-2680-CBD4-341A-460C55A63157}"/>
              </a:ext>
            </a:extLst>
          </p:cNvPr>
          <p:cNvSpPr/>
          <p:nvPr/>
        </p:nvSpPr>
        <p:spPr>
          <a:xfrm>
            <a:off x="9287933" y="2965412"/>
            <a:ext cx="2770314" cy="818907"/>
          </a:xfrm>
          <a:prstGeom prst="roundRect">
            <a:avLst>
              <a:gd name="adj" fmla="val 16667"/>
            </a:avLst>
          </a:prstGeom>
          <a:solidFill>
            <a:schemeClr val="accent1">
              <a:lumMod val="75000"/>
            </a:schemeClr>
          </a:solidFill>
          <a:ln w="25400" cap="flat" cmpd="sng">
            <a:solidFill>
              <a:schemeClr val="accent2">
                <a:lumMod val="50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lvl="0" algn="ctr">
              <a:buSzPts val="3600"/>
            </a:pPr>
            <a:r>
              <a:rPr lang="en-US" sz="18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Capstone Project – </a:t>
            </a:r>
            <a:r>
              <a:rPr lang="en-US" sz="1800" b="1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Introduction (PROJ2999)</a:t>
            </a:r>
            <a:endParaRPr lang="en-US" sz="1800" b="1" i="0" u="none" strike="noStrike" cap="none" dirty="0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29013302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B7EA98FA-4F35-C93F-73A2-485950D05B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C4132046-4ACE-A1E3-4010-52881C9836A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10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9BB43107-1A1B-029D-C73C-2126600571B2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Conclusion &amp; Future Work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8EB3901A-2C1A-A66B-C9AE-81E8FAFAB4FF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Summary and Conclusion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Future Work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56782615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g2fee63df26b_0_0"/>
          <p:cNvSpPr txBox="1"/>
          <p:nvPr/>
        </p:nvSpPr>
        <p:spPr>
          <a:xfrm>
            <a:off x="1233714" y="2607717"/>
            <a:ext cx="9724500" cy="186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500"/>
              <a:buFont typeface="Arial"/>
              <a:buNone/>
            </a:pPr>
            <a:r>
              <a:rPr lang="en-US" sz="11500" b="1" i="0" u="none" strike="noStrike" cap="none" dirty="0">
                <a:solidFill>
                  <a:srgbClr val="007069"/>
                </a:solidFill>
                <a:latin typeface="Open Sans"/>
                <a:ea typeface="Open Sans"/>
                <a:cs typeface="Open Sans"/>
                <a:sym typeface="Open Sans"/>
              </a:rPr>
              <a:t>THANK </a:t>
            </a:r>
            <a:r>
              <a:rPr lang="en-US" sz="11500" b="1" i="0" u="none" strike="noStrike" cap="none" dirty="0">
                <a:solidFill>
                  <a:srgbClr val="A5A5A5"/>
                </a:solidFill>
                <a:latin typeface="Open Sans"/>
                <a:ea typeface="Open Sans"/>
                <a:cs typeface="Open Sans"/>
                <a:sym typeface="Open Sans"/>
              </a:rPr>
              <a:t>YOU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  <p:sp>
        <p:nvSpPr>
          <p:cNvPr id="744" name="Google Shape;744;g2fee63df26b_0_0"/>
          <p:cNvSpPr txBox="1"/>
          <p:nvPr/>
        </p:nvSpPr>
        <p:spPr>
          <a:xfrm>
            <a:off x="1596571" y="4466045"/>
            <a:ext cx="899880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lang="en-US" sz="2000" b="1" dirty="0">
                <a:solidFill>
                  <a:srgbClr val="7F7F7F"/>
                </a:solidFill>
                <a:latin typeface="Open Sans"/>
                <a:ea typeface="Open Sans"/>
                <a:cs typeface="Open Sans"/>
                <a:sym typeface="Open Sans"/>
              </a:rPr>
              <a:t>Have a Great Day ! </a:t>
            </a:r>
            <a:endParaRPr sz="1400" b="0" i="0" u="none" strike="noStrike" cap="none" dirty="0">
              <a:solidFill>
                <a:srgbClr val="000000"/>
              </a:solidFill>
              <a:latin typeface="Aharoni"/>
              <a:ea typeface="Aharoni"/>
              <a:cs typeface="Aharoni"/>
              <a:sym typeface="Aharon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xmlns="" id="{016D5E0D-E878-63B4-A1A9-208E58ED60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xmlns="" id="{1EF97A4B-E82E-712F-CA13-78D59E17A26B}"/>
              </a:ext>
            </a:extLst>
          </p:cNvPr>
          <p:cNvSpPr txBox="1"/>
          <p:nvPr/>
        </p:nvSpPr>
        <p:spPr>
          <a:xfrm>
            <a:off x="921466" y="170809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Objective and Goals</a:t>
            </a:r>
            <a:endParaRPr dirty="0"/>
          </a:p>
        </p:txBody>
      </p:sp>
      <p:sp>
        <p:nvSpPr>
          <p:cNvPr id="3" name="Google Shape;120;p76">
            <a:extLst>
              <a:ext uri="{FF2B5EF4-FFF2-40B4-BE49-F238E27FC236}">
                <a16:creationId xmlns:a16="http://schemas.microsoft.com/office/drawing/2014/main" xmlns="" id="{CA08A1E2-29B3-F3D5-48A9-5D1EA6629717}"/>
              </a:ext>
            </a:extLst>
          </p:cNvPr>
          <p:cNvSpPr/>
          <p:nvPr/>
        </p:nvSpPr>
        <p:spPr>
          <a:xfrm>
            <a:off x="550606" y="765905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Objective 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0;p76">
            <a:extLst>
              <a:ext uri="{FF2B5EF4-FFF2-40B4-BE49-F238E27FC236}">
                <a16:creationId xmlns:a16="http://schemas.microsoft.com/office/drawing/2014/main" xmlns="" id="{17BF0AA4-CB04-F194-9E07-5F430F49129E}"/>
              </a:ext>
            </a:extLst>
          </p:cNvPr>
          <p:cNvSpPr/>
          <p:nvPr/>
        </p:nvSpPr>
        <p:spPr>
          <a:xfrm>
            <a:off x="550606" y="2993478"/>
            <a:ext cx="2114338" cy="302183"/>
          </a:xfrm>
          <a:prstGeom prst="roundRect">
            <a:avLst>
              <a:gd name="adj" fmla="val 16667"/>
            </a:avLst>
          </a:prstGeom>
          <a:solidFill>
            <a:schemeClr val="tx2">
              <a:lumMod val="10000"/>
            </a:schemeClr>
          </a:solidFill>
          <a:ln w="25400" cap="flat" cmpd="sng">
            <a:solidFill>
              <a:schemeClr val="tx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lang="en-US" sz="2000" b="1" i="0" u="none" strike="noStrike" cap="none" dirty="0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rPr>
              <a:t>Goals</a:t>
            </a:r>
            <a:endParaRPr sz="1000" b="1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xmlns="" id="{A1111477-E886-23E8-64BD-4CADAD76379A}"/>
              </a:ext>
            </a:extLst>
          </p:cNvPr>
          <p:cNvSpPr txBox="1"/>
          <p:nvPr/>
        </p:nvSpPr>
        <p:spPr>
          <a:xfrm>
            <a:off x="695324" y="1442953"/>
            <a:ext cx="994317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To design and develop a solar-powered electric bicycle with an IoT dashboard that utilizes renewable energy, provides real-time monitoring, and promotes safe, smart, and sustainable urban mobility.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xmlns="" id="{4A9AEFFB-1A20-899A-F8E0-29DEDB267EF4}"/>
              </a:ext>
            </a:extLst>
          </p:cNvPr>
          <p:cNvSpPr txBox="1"/>
          <p:nvPr/>
        </p:nvSpPr>
        <p:spPr>
          <a:xfrm>
            <a:off x="695324" y="3737081"/>
            <a:ext cx="9943179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1600" b="1" dirty="0">
                <a:latin typeface="Verdana" panose="020B0604030504040204" pitchFamily="34" charset="0"/>
                <a:ea typeface="Verdana" panose="020B0604030504040204" pitchFamily="34" charset="0"/>
              </a:rPr>
              <a:t>Main Goals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Solar + plug-in charging (continuous battery)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BLDC hub motor drive (efficient &amp; sustainable)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IoT dashboard (battery, speed, distance, solar status)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dirty="0">
                <a:latin typeface="Verdana" panose="020B0604030504040204" pitchFamily="34" charset="0"/>
                <a:ea typeface="Verdana" panose="020B0604030504040204" pitchFamily="34" charset="0"/>
              </a:rPr>
              <a:t>Smartphone connectivity (performance data &amp; alerts)</a:t>
            </a:r>
          </a:p>
          <a:p>
            <a:endParaRPr lang="en-IN" sz="16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sp>
        <p:nvSpPr>
          <p:cNvPr id="35" name="Slide Number Placeholder 34">
            <a:extLst>
              <a:ext uri="{FF2B5EF4-FFF2-40B4-BE49-F238E27FC236}">
                <a16:creationId xmlns:a16="http://schemas.microsoft.com/office/drawing/2014/main" xmlns="" id="{FB294828-0F9E-F06A-05D5-7A5C37AB349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14296414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">
          <a:extLst>
            <a:ext uri="{FF2B5EF4-FFF2-40B4-BE49-F238E27FC236}">
              <a16:creationId xmlns:a16="http://schemas.microsoft.com/office/drawing/2014/main" xmlns="" id="{5D277163-DDF4-8A7D-727E-9DC95265C5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oogle Shape;125;p3">
            <a:extLst>
              <a:ext uri="{FF2B5EF4-FFF2-40B4-BE49-F238E27FC236}">
                <a16:creationId xmlns:a16="http://schemas.microsoft.com/office/drawing/2014/main" xmlns="" id="{C6ECFB60-4922-9557-3C5E-7FA842E8B16A}"/>
              </a:ext>
            </a:extLst>
          </p:cNvPr>
          <p:cNvSpPr txBox="1"/>
          <p:nvPr/>
        </p:nvSpPr>
        <p:spPr>
          <a:xfrm>
            <a:off x="1235628" y="1427117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83241AC6-CE23-A38B-BD86-17E34844F7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3</a:t>
            </a:fld>
            <a:endParaRPr lang="en-US"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2977A3E-566F-814B-0D9C-37C0E1141171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Project Plan (Clearly mention milestone for objectives under each reviews)</a:t>
            </a:r>
            <a:endParaRPr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7E5541BB-68A3-D253-53F5-25802AD9C8F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6729" y="1288424"/>
            <a:ext cx="11578542" cy="45939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3316315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AEAB61C2-B595-6D36-CB78-3791DED7225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4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050F573B-21F3-B526-5212-5E481ED19CDC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Literature Survey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89FAE14-3F2D-9B3A-FA7E-862D36BC1477}"/>
              </a:ext>
            </a:extLst>
          </p:cNvPr>
          <p:cNvSpPr txBox="1"/>
          <p:nvPr/>
        </p:nvSpPr>
        <p:spPr>
          <a:xfrm>
            <a:off x="1000124" y="871532"/>
            <a:ext cx="11326761" cy="598646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 Publications: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Solar-powered bicycle techniques – T. Suresh  (2021)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Solar vehicle design – Hema Latha, (2019)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Solar bicycle implementation – P.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Maheswara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Rao, (2024)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E-bike sharing systems – S. </a:t>
            </a:r>
            <a:r>
              <a:rPr lang="en-IN" sz="1800" dirty="0" err="1">
                <a:latin typeface="Verdana" panose="020B0604030504040204" pitchFamily="34" charset="0"/>
                <a:ea typeface="Verdana" panose="020B0604030504040204" pitchFamily="34" charset="0"/>
              </a:rPr>
              <a:t>Adhisuwignjo</a:t>
            </a: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, (2017)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 Key Resources: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BLDC motor &amp; controller guides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Battery &amp; BMS datasheets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MPPT charge controller datasheets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Standards: IEC 62133, IEEE 1562, IS</a:t>
            </a:r>
          </a:p>
          <a:p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 Existing Implementations: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Open-source e-bike hardware/software 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DIY modular controllers &amp; displays</a:t>
            </a:r>
          </a:p>
          <a:p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E-bike analytics &amp; instrumentation repositories</a:t>
            </a: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IN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xmlns="" val="25382414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F50F53F8-9556-4270-5B9D-9550237E94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1CCA8DE1-C914-AC92-41A9-F53CE64505D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5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DB20A693-DAF6-90F8-E452-0AF12BA5AC45}"/>
              </a:ext>
            </a:extLst>
          </p:cNvPr>
          <p:cNvSpPr txBox="1"/>
          <p:nvPr/>
        </p:nvSpPr>
        <p:spPr>
          <a:xfrm>
            <a:off x="452284" y="334143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latin typeface="Montserrat"/>
                <a:sym typeface="Montserrat"/>
              </a:rPr>
              <a:t>Architecture  for Solar E - bicycle</a:t>
            </a:r>
            <a:endParaRPr dirty="0"/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11DCD2FE-F6D8-3416-49EA-CE0660F5B1E7}"/>
              </a:ext>
            </a:extLst>
          </p:cNvPr>
          <p:cNvSpPr txBox="1"/>
          <p:nvPr/>
        </p:nvSpPr>
        <p:spPr>
          <a:xfrm>
            <a:off x="599768" y="1122239"/>
            <a:ext cx="10515600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xmlns="" id="{C4B1B4F2-EFF4-40FF-AC01-46F9904719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86" y="1838632"/>
            <a:ext cx="9141440" cy="41885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18694606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1E115D3A-9A48-EF9A-EB65-EB10498FEC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C7AF62C-2799-3920-609C-4BB1158D8DD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6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4B16CBD0-DE63-9577-B3D8-89D754C838DF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Use Cases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260EAF32-7213-2CCB-4658-501C4BEA8CF4}"/>
              </a:ext>
            </a:extLst>
          </p:cNvPr>
          <p:cNvSpPr txBox="1"/>
          <p:nvPr/>
        </p:nvSpPr>
        <p:spPr>
          <a:xfrm>
            <a:off x="1005039" y="1122239"/>
            <a:ext cx="977603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1800" b="1" dirty="0">
                <a:latin typeface="Verdana" panose="020B0604030504040204" pitchFamily="34" charset="0"/>
                <a:ea typeface="Verdana" panose="020B0604030504040204" pitchFamily="34" charset="0"/>
              </a:rPr>
              <a:t>Use Cases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sz="1800" b="1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Useful for connecting commuters from public transport hubs (bus, metro, train stations) to their final destination.</a:t>
            </a:r>
          </a:p>
          <a:p>
            <a:pPr lvl="0"/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Solar e-bikes can be rented for sightseeing, campus rides, or eco-tourism projects.</a:t>
            </a:r>
          </a:p>
          <a:p>
            <a:pPr lvl="0"/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Lower operational and maintenance costs compared to petrol-based vehicles.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US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US" sz="1800" dirty="0">
                <a:latin typeface="Verdana" panose="020B0604030504040204" pitchFamily="34" charset="0"/>
                <a:ea typeface="Verdana" panose="020B0604030504040204" pitchFamily="34" charset="0"/>
              </a:rPr>
              <a:t>Solar charging further reduces electricity expenses.</a:t>
            </a: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9954280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DE012333-A005-FEA0-4811-C852E2C24B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2FAD13B1-3AD5-5F48-5EA6-8283F4D7320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7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3B14D212-DF1F-F61D-ECD3-9D20601BCEB3}"/>
              </a:ext>
            </a:extLst>
          </p:cNvPr>
          <p:cNvSpPr txBox="1"/>
          <p:nvPr/>
        </p:nvSpPr>
        <p:spPr>
          <a:xfrm>
            <a:off x="857863" y="250707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latin typeface="Montserrat"/>
                <a:ea typeface="Montserrat"/>
                <a:cs typeface="Montserrat"/>
                <a:sym typeface="Montserrat"/>
              </a:rPr>
              <a:t>Main Components required for the project</a:t>
            </a: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Montserrat"/>
                <a:cs typeface="Montserrat"/>
                <a:sym typeface="Montserrat"/>
              </a:rPr>
              <a:t> 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ECA415C5-05E9-EE8C-B516-CAA160872052}"/>
              </a:ext>
            </a:extLst>
          </p:cNvPr>
          <p:cNvSpPr txBox="1"/>
          <p:nvPr/>
        </p:nvSpPr>
        <p:spPr>
          <a:xfrm>
            <a:off x="589936" y="939676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b="1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</a:p>
          <a:p>
            <a:pPr marL="0" marR="0" lvl="0" indent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marR="0" lvl="0" indent="-28575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endParaRPr lang="en-IN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R="0"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endParaRPr lang="en-IN" sz="1800" dirty="0"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Brushless DC HUB motor (BLDC) (</a:t>
            </a:r>
            <a:r>
              <a:rPr lang="en-IN" sz="1800" dirty="0">
                <a:solidFill>
                  <a:schemeClr val="tx1"/>
                </a:solidFill>
              </a:rPr>
              <a:t>36V,250 W)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Trapezoidal Controller (36V)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Solar panel (50W)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Maximum power point tracking controller (MPPT) (12/24V)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STM 32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Liquid Crystal  display (LCD)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tx1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lvl="0"/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xmlns="" val="12291909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8384FB4E-AB25-B986-6544-C02960695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F62EDE2B-D87B-D03F-3482-F7F114A4F0D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8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C625E54E-A86D-9B94-B470-0435C69F95E5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dirty="0">
                <a:latin typeface="Montserrat"/>
                <a:sym typeface="Montserrat"/>
              </a:rPr>
              <a:t>Integration of Hardware components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67B823CE-7BA9-D714-A424-29AA44BD6144}"/>
              </a:ext>
            </a:extLst>
          </p:cNvPr>
          <p:cNvSpPr txBox="1"/>
          <p:nvPr/>
        </p:nvSpPr>
        <p:spPr>
          <a:xfrm>
            <a:off x="676276" y="879676"/>
            <a:ext cx="11426859" cy="59783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latin typeface="Verdana" panose="020B0604030504040204" pitchFamily="34" charset="0"/>
                <a:ea typeface="Verdana" panose="020B0604030504040204" pitchFamily="34" charset="0"/>
              </a:rPr>
              <a:t>Brushless DC HUB motor (BLDC) (</a:t>
            </a:r>
            <a:r>
              <a:rPr lang="en-IN" sz="1800" dirty="0">
                <a:solidFill>
                  <a:schemeClr val="tx1"/>
                </a:solidFill>
              </a:rPr>
              <a:t>36V,250 W)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Trapezoidal Controller (36V)</a:t>
            </a:r>
          </a:p>
          <a:p>
            <a:pPr lvl="0"/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Solar panel (50W)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sz="1800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  <a:p>
            <a:pPr marL="285750" lvl="0" indent="-285750">
              <a:buFont typeface="Arial" panose="020B0604020202020204" pitchFamily="34" charset="0"/>
              <a:buChar char="•"/>
            </a:pPr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Maximum power point tracking controller </a:t>
            </a:r>
          </a:p>
          <a:p>
            <a:pPr lvl="0"/>
            <a:r>
              <a:rPr lang="en-IN" sz="1800" dirty="0">
                <a:solidFill>
                  <a:schemeClr val="accent6"/>
                </a:solidFill>
                <a:latin typeface="Verdana" panose="020B0604030504040204" pitchFamily="34" charset="0"/>
                <a:ea typeface="Verdana" panose="020B0604030504040204" pitchFamily="34" charset="0"/>
              </a:rPr>
              <a:t>(MPPT) (12/24V)</a:t>
            </a:r>
          </a:p>
          <a:p>
            <a:pPr marL="285750" lvl="0" indent="-285750">
              <a:buFont typeface="Arial" panose="020B0604020202020204" pitchFamily="34" charset="0"/>
              <a:buChar char="•"/>
            </a:pPr>
            <a:endParaRPr lang="en-IN" dirty="0">
              <a:solidFill>
                <a:schemeClr val="accent6"/>
              </a:solidFill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xmlns="" id="{23202A4B-FAC2-4365-A6F2-CF4C23885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83980" y="3067291"/>
            <a:ext cx="6713316" cy="35584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xmlns="" val="27614680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xmlns="" id="{E0A65F51-F37A-0F0B-AFF4-2134BDC030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xmlns="" id="{E60440EB-4A8A-D93C-606D-594A9C00C624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mtClean="0"/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t>9</a:t>
            </a:fld>
            <a:endParaRPr lang="en-US" dirty="0"/>
          </a:p>
        </p:txBody>
      </p:sp>
      <p:sp>
        <p:nvSpPr>
          <p:cNvPr id="4" name="Google Shape;125;p3">
            <a:extLst>
              <a:ext uri="{FF2B5EF4-FFF2-40B4-BE49-F238E27FC236}">
                <a16:creationId xmlns:a16="http://schemas.microsoft.com/office/drawing/2014/main" xmlns="" id="{6E899E6C-558C-950D-AACE-666F4910120B}"/>
              </a:ext>
            </a:extLst>
          </p:cNvPr>
          <p:cNvSpPr txBox="1"/>
          <p:nvPr/>
        </p:nvSpPr>
        <p:spPr>
          <a:xfrm>
            <a:off x="1000124" y="232275"/>
            <a:ext cx="10515600" cy="4938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None/>
            </a:pPr>
            <a:r>
              <a:rPr lang="en-US" sz="2400" b="1" i="0" u="none" strike="noStrike" cap="none" dirty="0">
                <a:solidFill>
                  <a:srgbClr val="000000"/>
                </a:solidFill>
                <a:latin typeface="Montserrat"/>
                <a:ea typeface="Arial"/>
                <a:cs typeface="Arial"/>
                <a:sym typeface="Montserrat"/>
              </a:rPr>
              <a:t>The </a:t>
            </a:r>
            <a:r>
              <a:rPr lang="en-US" sz="2400" b="1" dirty="0">
                <a:latin typeface="Montserrat"/>
                <a:sym typeface="Montserrat"/>
              </a:rPr>
              <a:t>Integration of IOT Dashboard for real time monitoring</a:t>
            </a:r>
            <a:endParaRPr lang="en-US"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" name="Google Shape;125;p3">
            <a:extLst>
              <a:ext uri="{FF2B5EF4-FFF2-40B4-BE49-F238E27FC236}">
                <a16:creationId xmlns:a16="http://schemas.microsoft.com/office/drawing/2014/main" xmlns="" id="{935777F9-D82A-2939-0C57-126FBC7D4C26}"/>
              </a:ext>
            </a:extLst>
          </p:cNvPr>
          <p:cNvSpPr txBox="1"/>
          <p:nvPr/>
        </p:nvSpPr>
        <p:spPr>
          <a:xfrm>
            <a:off x="452283" y="871532"/>
            <a:ext cx="11326761" cy="57357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r>
              <a:rPr lang="en-US" sz="1800" b="1" dirty="0"/>
              <a:t>Monitoring Features</a:t>
            </a:r>
            <a:endParaRPr lang="en-US" sz="1800" dirty="0"/>
          </a:p>
          <a:p>
            <a:r>
              <a:rPr lang="en-US" sz="1800" b="1" dirty="0"/>
              <a:t>Real-time Monitoring</a:t>
            </a:r>
            <a:endParaRPr lang="en-US" sz="1800" dirty="0"/>
          </a:p>
          <a:p>
            <a:pPr lvl="1"/>
            <a:r>
              <a:rPr lang="en-US" sz="1800" dirty="0"/>
              <a:t>Battery %, speed, distance, solar input</a:t>
            </a:r>
          </a:p>
          <a:p>
            <a:r>
              <a:rPr lang="en-US" sz="1800" b="1" dirty="0"/>
              <a:t>Performance Insights</a:t>
            </a:r>
            <a:endParaRPr lang="en-US" sz="1800" dirty="0"/>
          </a:p>
          <a:p>
            <a:pPr lvl="1"/>
            <a:r>
              <a:rPr lang="en-US" sz="1800" dirty="0"/>
              <a:t>Trip history, energy usage     </a:t>
            </a:r>
          </a:p>
          <a:p>
            <a:pPr lvl="1"/>
            <a:endParaRPr lang="en-US" sz="1800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                                                                              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xmlns="" id="{9E3D656A-0E32-2E9C-6694-F6E6689C9454}"/>
              </a:ext>
            </a:extLst>
          </p:cNvPr>
          <p:cNvSpPr txBox="1"/>
          <p:nvPr/>
        </p:nvSpPr>
        <p:spPr>
          <a:xfrm>
            <a:off x="7737987" y="871532"/>
            <a:ext cx="367726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b="1" dirty="0"/>
              <a:t>App &amp; Connectivity</a:t>
            </a:r>
            <a:endParaRPr lang="en-US" sz="1800" dirty="0"/>
          </a:p>
          <a:p>
            <a:r>
              <a:rPr lang="en-US" sz="1800" dirty="0"/>
              <a:t> </a:t>
            </a:r>
            <a:r>
              <a:rPr lang="en-US" sz="1800" b="1" dirty="0"/>
              <a:t>Smartphone App</a:t>
            </a:r>
            <a:endParaRPr lang="en-US" sz="1800" dirty="0"/>
          </a:p>
          <a:p>
            <a:pPr lvl="1"/>
            <a:r>
              <a:rPr lang="en-US" sz="1800" dirty="0"/>
              <a:t>Live data &amp; alerts</a:t>
            </a:r>
          </a:p>
          <a:p>
            <a:r>
              <a:rPr lang="en-US" sz="1800" dirty="0"/>
              <a:t> </a:t>
            </a:r>
            <a:r>
              <a:rPr lang="en-US" sz="1800" b="1" dirty="0"/>
              <a:t>Connectivity</a:t>
            </a:r>
            <a:endParaRPr lang="en-US" sz="1800" dirty="0"/>
          </a:p>
          <a:p>
            <a:pPr lvl="1"/>
            <a:r>
              <a:rPr lang="en-US" sz="1800" dirty="0"/>
              <a:t>Bluetooth / Wi-Fi integration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xmlns="" id="{AE8DE930-867D-CC0C-9D22-2F6C9F8B7D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05270" y="2834679"/>
            <a:ext cx="2575783" cy="2598645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B63E2164-C47F-00B3-D769-1AF1932DAD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9431" y="2834679"/>
            <a:ext cx="3128347" cy="2600332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xmlns="" val="3238600573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SGUID" val="2b12e713-2dca-40f0-9e5e-b71e83d0a0b8"/>
</p:tagLst>
</file>

<file path=ppt/theme/theme1.xml><?xml version="1.0" encoding="utf-8"?>
<a:theme xmlns:a="http://schemas.openxmlformats.org/drawingml/2006/main" name="Office Theme">
  <a:themeElements>
    <a:clrScheme name="Custom 77">
      <a:dk1>
        <a:srgbClr val="282828"/>
      </a:dk1>
      <a:lt1>
        <a:srgbClr val="FFFFFF"/>
      </a:lt1>
      <a:dk2>
        <a:srgbClr val="282828"/>
      </a:dk2>
      <a:lt2>
        <a:srgbClr val="FAFAFA"/>
      </a:lt2>
      <a:accent1>
        <a:srgbClr val="FFC639"/>
      </a:accent1>
      <a:accent2>
        <a:srgbClr val="F29B6B"/>
      </a:accent2>
      <a:accent3>
        <a:srgbClr val="CCD4FB"/>
      </a:accent3>
      <a:accent4>
        <a:srgbClr val="2B7158"/>
      </a:accent4>
      <a:accent5>
        <a:srgbClr val="456AB8"/>
      </a:accent5>
      <a:accent6>
        <a:srgbClr val="363836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xmlns="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3144</TotalTime>
  <Words>465</Words>
  <Application>Microsoft Office PowerPoint</Application>
  <PresentationFormat>Custom</PresentationFormat>
  <Paragraphs>131</Paragraphs>
  <Slides>11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21" baseType="lpstr">
      <vt:lpstr>Arial</vt:lpstr>
      <vt:lpstr>Open Sans</vt:lpstr>
      <vt:lpstr>Montserrat Medium</vt:lpstr>
      <vt:lpstr>Calibri</vt:lpstr>
      <vt:lpstr>Verdana</vt:lpstr>
      <vt:lpstr>Montserrat</vt:lpstr>
      <vt:lpstr>Aharoni</vt:lpstr>
      <vt:lpstr>Plus Jakarta Sans</vt:lpstr>
      <vt:lpstr>Poppins SemiBold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GITAM</dc:creator>
  <cp:lastModifiedBy>Admin</cp:lastModifiedBy>
  <cp:revision>38</cp:revision>
  <dcterms:created xsi:type="dcterms:W3CDTF">2022-05-23T07:15:42Z</dcterms:created>
  <dcterms:modified xsi:type="dcterms:W3CDTF">2025-10-03T06:31:41Z</dcterms:modified>
</cp:coreProperties>
</file>