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80EB-C8FE-494F-A2A6-EAD5DF6518B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C195-7FDE-4E2B-8F3C-9BE702AD0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80EB-C8FE-494F-A2A6-EAD5DF6518B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C195-7FDE-4E2B-8F3C-9BE702AD0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80EB-C8FE-494F-A2A6-EAD5DF6518B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C195-7FDE-4E2B-8F3C-9BE702AD0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80EB-C8FE-494F-A2A6-EAD5DF6518B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C195-7FDE-4E2B-8F3C-9BE702AD0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80EB-C8FE-494F-A2A6-EAD5DF6518B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C195-7FDE-4E2B-8F3C-9BE702AD0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80EB-C8FE-494F-A2A6-EAD5DF6518B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C195-7FDE-4E2B-8F3C-9BE702AD0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80EB-C8FE-494F-A2A6-EAD5DF6518B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C195-7FDE-4E2B-8F3C-9BE702AD0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80EB-C8FE-494F-A2A6-EAD5DF6518B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C195-7FDE-4E2B-8F3C-9BE702AD0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80EB-C8FE-494F-A2A6-EAD5DF6518B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C195-7FDE-4E2B-8F3C-9BE702AD0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80EB-C8FE-494F-A2A6-EAD5DF6518B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C195-7FDE-4E2B-8F3C-9BE702AD0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80EB-C8FE-494F-A2A6-EAD5DF6518B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C195-7FDE-4E2B-8F3C-9BE702AD0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880EB-C8FE-494F-A2A6-EAD5DF6518B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1C195-7FDE-4E2B-8F3C-9BE702AD0F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software-engineering-software-development-life-cyc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502" y="2786058"/>
            <a:ext cx="5091530" cy="3929090"/>
          </a:xfrm>
          <a:prstGeom prst="rect">
            <a:avLst/>
          </a:prstGeom>
        </p:spPr>
      </p:pic>
      <p:sp>
        <p:nvSpPr>
          <p:cNvPr id="5" name="Parallelogram 4"/>
          <p:cNvSpPr/>
          <p:nvPr/>
        </p:nvSpPr>
        <p:spPr>
          <a:xfrm>
            <a:off x="1428728" y="142852"/>
            <a:ext cx="5286412" cy="571504"/>
          </a:xfrm>
          <a:prstGeom prst="parallelogram">
            <a:avLst/>
          </a:prstGeom>
          <a:solidFill>
            <a:srgbClr val="99CC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43042" y="142852"/>
            <a:ext cx="342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rPr>
              <a:t>SDLC Implementation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15140" y="142852"/>
            <a:ext cx="214314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612613" y="3398043"/>
            <a:ext cx="6491334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142844" y="6643710"/>
            <a:ext cx="8715436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-2817865" y="3673477"/>
            <a:ext cx="591983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2844" y="714356"/>
            <a:ext cx="128588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1147" y="71414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LAB – 1</a:t>
            </a:r>
          </a:p>
          <a:p>
            <a:r>
              <a:rPr lang="en-US" sz="1400" b="1" dirty="0" smtClean="0">
                <a:latin typeface="Bookman Old Style" pitchFamily="18" charset="0"/>
              </a:rPr>
              <a:t>SOC-III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844" y="702214"/>
            <a:ext cx="707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Aim : 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To understand the Software development significance in Software Project Development </a:t>
            </a:r>
            <a:endParaRPr lang="en-US" sz="2100" dirty="0"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282" y="1024108"/>
            <a:ext cx="8765605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Software:</a:t>
            </a:r>
            <a:r>
              <a:rPr lang="en-US" sz="2400" dirty="0" smtClean="0">
                <a:solidFill>
                  <a:srgbClr val="C0000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Software is a set of computer programs and associated documentation and data.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Software Project:</a:t>
            </a:r>
            <a:r>
              <a:rPr lang="en-US" sz="2800" dirty="0" smtClean="0">
                <a:solidFill>
                  <a:srgbClr val="C0000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Software is a set of computer programs and associated documentation and data.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Software Development Life Cycle: 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A collection of phases in a sequence</a:t>
            </a:r>
          </a:p>
          <a:p>
            <a:pPr>
              <a:buFont typeface="Arial" charset="0"/>
              <a:buChar char="•"/>
            </a:pPr>
            <a:r>
              <a:rPr lang="en-US" sz="20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SDLC describes project planning, development, refine, maintain and deployment phases</a:t>
            </a:r>
          </a:p>
          <a:p>
            <a:pPr>
              <a:buFont typeface="Arial" charset="0"/>
              <a:buChar char="•"/>
            </a:pPr>
            <a:r>
              <a:rPr lang="en-US" sz="21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SDLC consists of 6 stages namely </a:t>
            </a:r>
          </a:p>
          <a:p>
            <a:r>
              <a:rPr lang="en-US" sz="21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   PLANNING </a:t>
            </a:r>
          </a:p>
          <a:p>
            <a:r>
              <a:rPr lang="en-US" sz="21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   DEFINING, </a:t>
            </a:r>
          </a:p>
          <a:p>
            <a:r>
              <a:rPr lang="en-US" sz="21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   DESIGNING</a:t>
            </a:r>
          </a:p>
          <a:p>
            <a:r>
              <a:rPr lang="en-US" sz="21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   BUILDING </a:t>
            </a:r>
          </a:p>
          <a:p>
            <a:r>
              <a:rPr lang="en-US" sz="2100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   TESTING and DEPLOYMENT</a:t>
            </a:r>
          </a:p>
          <a:p>
            <a:r>
              <a:rPr lang="en-US" sz="20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</a:t>
            </a:r>
            <a:endParaRPr lang="en-US" sz="2400" dirty="0" smtClean="0">
              <a:solidFill>
                <a:srgbClr val="0000FF"/>
              </a:solidFill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  <a:p>
            <a:endParaRPr lang="en-US" sz="2000" dirty="0" smtClean="0"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  <a:p>
            <a:endParaRPr lang="en-US" sz="2400" dirty="0"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1428728" y="142852"/>
            <a:ext cx="5286412" cy="571504"/>
          </a:xfrm>
          <a:prstGeom prst="parallelogram">
            <a:avLst/>
          </a:prstGeom>
          <a:solidFill>
            <a:srgbClr val="99CC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43042" y="142852"/>
            <a:ext cx="342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rPr>
              <a:t>SDLC Implementation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15140" y="142852"/>
            <a:ext cx="214314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612613" y="3398043"/>
            <a:ext cx="6491334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142844" y="6643710"/>
            <a:ext cx="8715436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-2817865" y="3673477"/>
            <a:ext cx="591983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2844" y="714356"/>
            <a:ext cx="128588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1147" y="71414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LAB – 1</a:t>
            </a:r>
          </a:p>
          <a:p>
            <a:r>
              <a:rPr lang="en-US" sz="1400" b="1" dirty="0" smtClean="0">
                <a:latin typeface="Bookman Old Style" pitchFamily="18" charset="0"/>
              </a:rPr>
              <a:t>SOC-III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113" y="714356"/>
            <a:ext cx="8765605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Planning:</a:t>
            </a:r>
            <a:r>
              <a:rPr lang="en-US" sz="2400" dirty="0" smtClean="0">
                <a:solidFill>
                  <a:srgbClr val="C0000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Basing on the client needs preliminary surveys and analysis conducted in this phase to initiate Project.</a:t>
            </a:r>
          </a:p>
          <a:p>
            <a:pPr marL="1617663" indent="82550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Feasibility Study</a:t>
            </a:r>
          </a:p>
          <a:p>
            <a:pPr marL="1617663" indent="82550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Domain Study</a:t>
            </a:r>
          </a:p>
          <a:p>
            <a:pPr marL="1617663" indent="82550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Requirement Analysis</a:t>
            </a:r>
          </a:p>
          <a:p>
            <a:pPr marL="1617663" indent="82550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Technical Resources Analysis</a:t>
            </a:r>
          </a:p>
          <a:p>
            <a:pPr marL="1617663" indent="82550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Risk associations Identification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Defining:</a:t>
            </a:r>
            <a:r>
              <a:rPr lang="en-US" sz="2800" dirty="0" smtClean="0">
                <a:solidFill>
                  <a:srgbClr val="C00000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The SRS (Software Requirement Specification) document is prepared in this phase by Software Engineer with assistance of System Analyst.</a:t>
            </a:r>
          </a:p>
          <a:p>
            <a:pPr marL="1524000" indent="93663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Requirement Report Verification</a:t>
            </a:r>
          </a:p>
          <a:p>
            <a:pPr marL="1524000" indent="93663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Market Analysis</a:t>
            </a:r>
          </a:p>
          <a:p>
            <a:pPr marL="1524000" indent="93663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Product Requirements</a:t>
            </a:r>
          </a:p>
          <a:p>
            <a:pPr marL="1524000" indent="93663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Resource Requirements</a:t>
            </a:r>
          </a:p>
          <a:p>
            <a:pPr marL="1524000" indent="93663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Cost Estimation</a:t>
            </a:r>
          </a:p>
          <a:p>
            <a:pPr marL="1524000" indent="93663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Staff Estimation</a:t>
            </a:r>
          </a:p>
          <a:p>
            <a:pPr marL="1524000" indent="93663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Build Assets Requirements</a:t>
            </a:r>
          </a:p>
          <a:p>
            <a:endParaRPr lang="en-US" sz="2000" dirty="0" smtClean="0"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  <a:p>
            <a:endParaRPr lang="en-US" sz="2400" dirty="0"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1428728" y="142852"/>
            <a:ext cx="5286412" cy="571504"/>
          </a:xfrm>
          <a:prstGeom prst="parallelogram">
            <a:avLst/>
          </a:prstGeom>
          <a:solidFill>
            <a:srgbClr val="99CC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43042" y="142852"/>
            <a:ext cx="342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rPr>
              <a:t>SDLC Implementation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15140" y="142852"/>
            <a:ext cx="214314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612613" y="3398043"/>
            <a:ext cx="6491334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142844" y="6643710"/>
            <a:ext cx="8715436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-2817865" y="3673477"/>
            <a:ext cx="591983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2844" y="714356"/>
            <a:ext cx="128588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1147" y="71414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LAB – 1</a:t>
            </a:r>
          </a:p>
          <a:p>
            <a:r>
              <a:rPr lang="en-US" sz="1400" b="1" dirty="0" smtClean="0">
                <a:latin typeface="Bookman Old Style" pitchFamily="18" charset="0"/>
              </a:rPr>
              <a:t>SOC-III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113" y="714356"/>
            <a:ext cx="876560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Designing:  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Based on SRS Designing process modularizes the project based on several constraints. Design Document Specification generated at the end of this phase. </a:t>
            </a:r>
            <a:endParaRPr lang="en-US" sz="2100" dirty="0">
              <a:solidFill>
                <a:srgbClr val="0000FF"/>
              </a:solidFill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  <a:p>
            <a:pPr marL="984250" indent="176213">
              <a:buFont typeface="Arial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Best Architecture Recognition</a:t>
            </a:r>
          </a:p>
          <a:p>
            <a:pPr marL="984250" indent="176213">
              <a:buFont typeface="Arial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Stakeholders Parameters </a:t>
            </a:r>
          </a:p>
          <a:p>
            <a:pPr marL="984250" indent="176213">
              <a:buFont typeface="Arial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Product Robustness</a:t>
            </a:r>
          </a:p>
          <a:p>
            <a:pPr marL="984250" indent="176213">
              <a:buFont typeface="Arial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Design Modularity</a:t>
            </a:r>
          </a:p>
          <a:p>
            <a:pPr marL="984250" indent="176213">
              <a:buFont typeface="Arial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Budget Constraints</a:t>
            </a:r>
          </a:p>
          <a:p>
            <a:pPr marL="984250" indent="176213">
              <a:buFont typeface="Arial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Data Flow among Modules</a:t>
            </a:r>
          </a:p>
          <a:p>
            <a:pPr marL="984250" indent="176213">
              <a:buFont typeface="Arial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Collaboration of Modules</a:t>
            </a:r>
          </a:p>
          <a:p>
            <a:pPr marL="984250" indent="176213">
              <a:buFont typeface="Arial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Module dependencies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Developing:  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In this stage of SDLC the actual development starts and the product is built. The Developing Product Specification generated at the end of phase</a:t>
            </a:r>
          </a:p>
          <a:p>
            <a:pPr marL="984250" indent="176213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Different HLL software used by developers</a:t>
            </a:r>
          </a:p>
          <a:p>
            <a:pPr marL="984250" indent="176213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Coding developed under guidelines of System Analyst</a:t>
            </a:r>
          </a:p>
          <a:p>
            <a:pPr marL="984250" indent="176213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Team Leaders manages individual modules with collaboration to other teams</a:t>
            </a:r>
          </a:p>
          <a:p>
            <a:pPr marL="984250" indent="176213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Organization programming tools used for code generation</a:t>
            </a:r>
          </a:p>
          <a:p>
            <a:pPr marL="984250" indent="176213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Code Optimization conducted</a:t>
            </a:r>
          </a:p>
          <a:p>
            <a:pPr marL="984250" indent="176213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Necessary Compilers, IDEs, Languages and Packages are employed in code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1428728" y="142852"/>
            <a:ext cx="5286412" cy="571504"/>
          </a:xfrm>
          <a:prstGeom prst="parallelogram">
            <a:avLst/>
          </a:prstGeom>
          <a:solidFill>
            <a:srgbClr val="99CC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43042" y="142852"/>
            <a:ext cx="342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rPr>
              <a:t>SDLC Implementation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15140" y="142852"/>
            <a:ext cx="214314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612613" y="3398043"/>
            <a:ext cx="6491334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142844" y="6643710"/>
            <a:ext cx="8715436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-2817865" y="3673477"/>
            <a:ext cx="591983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2844" y="714356"/>
            <a:ext cx="128588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1147" y="71414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LAB – 1</a:t>
            </a:r>
          </a:p>
          <a:p>
            <a:r>
              <a:rPr lang="en-US" sz="1400" b="1" dirty="0" smtClean="0">
                <a:latin typeface="Bookman Old Style" pitchFamily="18" charset="0"/>
              </a:rPr>
              <a:t>SOC-III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113" y="714356"/>
            <a:ext cx="876560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Testing:  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This stage is usually a subset of all the stages as in the modern SDLC models, the testing activities are mostly involved in all the stages of SDLC. </a:t>
            </a:r>
            <a:endParaRPr lang="en-US" sz="2100" dirty="0">
              <a:solidFill>
                <a:srgbClr val="0000FF"/>
              </a:solidFill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  <a:p>
            <a:pPr marL="984250" indent="176213">
              <a:buFont typeface="Arial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Unit testing</a:t>
            </a:r>
          </a:p>
          <a:p>
            <a:pPr marL="984250" indent="176213">
              <a:buFont typeface="Arial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Integration Testing</a:t>
            </a:r>
          </a:p>
          <a:p>
            <a:pPr marL="984250" indent="176213">
              <a:buFont typeface="Arial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System Testing</a:t>
            </a:r>
          </a:p>
          <a:p>
            <a:pPr marL="984250" indent="176213">
              <a:buFont typeface="Arial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UAT - User Acceptance Testing</a:t>
            </a:r>
            <a:r>
              <a:rPr lang="en-US" sz="20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Deployment &amp; Maintenance:  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In this phase product is released into market with maintenance and help desk support services. The maintenance is done by customer.</a:t>
            </a:r>
          </a:p>
          <a:p>
            <a:pPr marL="984250" indent="176213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Alpha Release ( Within R &amp; D environments and developin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g zones)</a:t>
            </a:r>
            <a:endParaRPr lang="en-US" sz="2100" dirty="0" smtClean="0"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  <a:p>
            <a:pPr marL="984250" indent="176213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Beta Release ( Inside the territory with survey of feedback from customers)</a:t>
            </a:r>
          </a:p>
          <a:p>
            <a:pPr marL="984250" indent="176213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Customer Assistance ( After Global release)</a:t>
            </a:r>
          </a:p>
          <a:p>
            <a:pPr marL="984250" indent="176213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Help Desk  (Suggestions and improvement strategies)</a:t>
            </a:r>
          </a:p>
          <a:p>
            <a:pPr marL="984250" indent="176213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Target Market strategies ( market analysis of product usage)</a:t>
            </a:r>
          </a:p>
          <a:p>
            <a:pPr marL="984250" indent="176213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Real business environment  ( Product Working environments)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1428728" y="142852"/>
            <a:ext cx="5286412" cy="571504"/>
          </a:xfrm>
          <a:prstGeom prst="parallelogram">
            <a:avLst/>
          </a:prstGeom>
          <a:solidFill>
            <a:srgbClr val="99CC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43042" y="142852"/>
            <a:ext cx="342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rPr>
              <a:t>SDLC Implementation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15140" y="142852"/>
            <a:ext cx="214314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612613" y="3398043"/>
            <a:ext cx="6491334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142844" y="6643710"/>
            <a:ext cx="8715436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-2817865" y="3673477"/>
            <a:ext cx="591983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2844" y="714356"/>
            <a:ext cx="128588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1147" y="71414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LAB – 1</a:t>
            </a:r>
          </a:p>
          <a:p>
            <a:r>
              <a:rPr lang="en-US" sz="1400" b="1" dirty="0" smtClean="0">
                <a:latin typeface="Bookman Old Style" pitchFamily="18" charset="0"/>
              </a:rPr>
              <a:t>SOC-III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113" y="714356"/>
            <a:ext cx="4122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SDLC Models:  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WATER-FALL model</a:t>
            </a:r>
          </a:p>
        </p:txBody>
      </p:sp>
      <p:pic>
        <p:nvPicPr>
          <p:cNvPr id="11" name="Picture 10" descr="Waterfall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1142984"/>
            <a:ext cx="6630326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1428728" y="142852"/>
            <a:ext cx="5286412" cy="571504"/>
          </a:xfrm>
          <a:prstGeom prst="parallelogram">
            <a:avLst/>
          </a:prstGeom>
          <a:solidFill>
            <a:srgbClr val="99CC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43042" y="142852"/>
            <a:ext cx="342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rPr>
              <a:t>SDLC Implementation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15140" y="142852"/>
            <a:ext cx="214314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612613" y="3398043"/>
            <a:ext cx="6491334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142844" y="6643710"/>
            <a:ext cx="8715436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-2817865" y="3673477"/>
            <a:ext cx="591983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2844" y="714356"/>
            <a:ext cx="128588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1147" y="71414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LAB – 1</a:t>
            </a:r>
          </a:p>
          <a:p>
            <a:r>
              <a:rPr lang="en-US" sz="1400" b="1" dirty="0" smtClean="0">
                <a:latin typeface="Bookman Old Style" pitchFamily="18" charset="0"/>
              </a:rPr>
              <a:t>SOC-III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113" y="714356"/>
            <a:ext cx="547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SDLC Models:  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ITERATIVE and INCREMENTAL model</a:t>
            </a:r>
          </a:p>
        </p:txBody>
      </p:sp>
      <p:pic>
        <p:nvPicPr>
          <p:cNvPr id="12" name="Picture 11" descr="ItrInc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74" y="1285197"/>
            <a:ext cx="6458852" cy="5001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1428728" y="142852"/>
            <a:ext cx="5286412" cy="571504"/>
          </a:xfrm>
          <a:prstGeom prst="parallelogram">
            <a:avLst/>
          </a:prstGeom>
          <a:solidFill>
            <a:srgbClr val="99CC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43042" y="142852"/>
            <a:ext cx="342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rPr>
              <a:t>SDLC Implementation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15140" y="142852"/>
            <a:ext cx="214314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612613" y="3398043"/>
            <a:ext cx="6491334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142844" y="6643710"/>
            <a:ext cx="8715436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-2817865" y="3673477"/>
            <a:ext cx="591983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2844" y="714356"/>
            <a:ext cx="128588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1147" y="71414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LAB – 1</a:t>
            </a:r>
          </a:p>
          <a:p>
            <a:r>
              <a:rPr lang="en-US" sz="1400" b="1" dirty="0" smtClean="0">
                <a:latin typeface="Bookman Old Style" pitchFamily="18" charset="0"/>
              </a:rPr>
              <a:t>SOC-III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113" y="714356"/>
            <a:ext cx="4122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SDLC Models:  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The SPIRAL MODEL</a:t>
            </a:r>
          </a:p>
        </p:txBody>
      </p:sp>
      <p:pic>
        <p:nvPicPr>
          <p:cNvPr id="12" name="Picture 11" descr="sdlc_spiral_mod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143285"/>
            <a:ext cx="5929354" cy="45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1428728" y="142852"/>
            <a:ext cx="5286412" cy="571504"/>
          </a:xfrm>
          <a:prstGeom prst="parallelogram">
            <a:avLst/>
          </a:prstGeom>
          <a:solidFill>
            <a:srgbClr val="99CC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43042" y="142852"/>
            <a:ext cx="342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rPr>
              <a:t>SDLC Implementation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15140" y="142852"/>
            <a:ext cx="214314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612613" y="3398043"/>
            <a:ext cx="6491334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142844" y="6643710"/>
            <a:ext cx="8715436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-2817865" y="3673477"/>
            <a:ext cx="591983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2844" y="714356"/>
            <a:ext cx="128588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1147" y="71414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LAB – 1</a:t>
            </a:r>
          </a:p>
          <a:p>
            <a:r>
              <a:rPr lang="en-US" sz="1400" b="1" dirty="0" smtClean="0">
                <a:latin typeface="Bookman Old Style" pitchFamily="18" charset="0"/>
              </a:rPr>
              <a:t>SOC-III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113" y="714356"/>
            <a:ext cx="4122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SDLC Models:  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The V-MODEL</a:t>
            </a:r>
          </a:p>
        </p:txBody>
      </p:sp>
      <p:pic>
        <p:nvPicPr>
          <p:cNvPr id="13" name="Picture 12" descr="software-engineering-v-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000108"/>
            <a:ext cx="6643734" cy="5214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1428728" y="142852"/>
            <a:ext cx="5286412" cy="571504"/>
          </a:xfrm>
          <a:prstGeom prst="parallelogram">
            <a:avLst/>
          </a:prstGeom>
          <a:solidFill>
            <a:srgbClr val="99CC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43042" y="142852"/>
            <a:ext cx="342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rPr>
              <a:t>SDLC Implementation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15140" y="142852"/>
            <a:ext cx="214314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612613" y="3398043"/>
            <a:ext cx="6491334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142844" y="6643710"/>
            <a:ext cx="8715436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-2817865" y="3673477"/>
            <a:ext cx="591983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2844" y="714356"/>
            <a:ext cx="128588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1147" y="71414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LAB – 1</a:t>
            </a:r>
          </a:p>
          <a:p>
            <a:r>
              <a:rPr lang="en-US" sz="1400" b="1" dirty="0" smtClean="0">
                <a:latin typeface="Bookman Old Style" pitchFamily="18" charset="0"/>
              </a:rPr>
              <a:t>SOC-III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113" y="714356"/>
            <a:ext cx="4693639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SDLC Models:  </a:t>
            </a: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The AGILE MODEL</a:t>
            </a:r>
          </a:p>
          <a:p>
            <a:pPr marL="176213" indent="187325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Combination of Iterative and Incremental process models</a:t>
            </a:r>
          </a:p>
          <a:p>
            <a:pPr marL="176213" indent="187325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Process adaptability high</a:t>
            </a:r>
          </a:p>
          <a:p>
            <a:pPr marL="176213" indent="187325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Customer satisfaction with rapid delivery</a:t>
            </a:r>
          </a:p>
          <a:p>
            <a:pPr marL="176213" indent="187325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Increment builds based</a:t>
            </a:r>
          </a:p>
          <a:p>
            <a:pPr marL="176213" indent="187325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Minimizes Failures</a:t>
            </a:r>
          </a:p>
          <a:p>
            <a:pPr marL="176213" indent="187325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High Quality modules</a:t>
            </a:r>
          </a:p>
          <a:p>
            <a:pPr marL="176213" indent="187325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Low Cost and Risk</a:t>
            </a:r>
          </a:p>
          <a:p>
            <a:pPr marL="176213" indent="187325">
              <a:buFont typeface="Arial" pitchFamily="34" charset="0"/>
              <a:buChar char="•"/>
            </a:pPr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Continuous Adaptability to </a:t>
            </a:r>
          </a:p>
          <a:p>
            <a:pPr marL="176213" indent="187325"/>
            <a:r>
              <a:rPr lang="en-US" sz="21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Technologies</a:t>
            </a:r>
          </a:p>
        </p:txBody>
      </p:sp>
      <p:pic>
        <p:nvPicPr>
          <p:cNvPr id="12" name="Picture 11" descr="agben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2571744"/>
            <a:ext cx="6125430" cy="4020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537</Words>
  <Application>Microsoft Office PowerPoint</Application>
  <PresentationFormat>On-screen Show (4:3)</PresentationFormat>
  <Paragraphs>96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INTERNET</dc:creator>
  <cp:lastModifiedBy>INTERNET</cp:lastModifiedBy>
  <cp:revision>28</cp:revision>
  <dcterms:created xsi:type="dcterms:W3CDTF">2023-07-24T04:58:58Z</dcterms:created>
  <dcterms:modified xsi:type="dcterms:W3CDTF">2023-07-24T06:22:16Z</dcterms:modified>
</cp:coreProperties>
</file>