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17/4/2023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-539705"/>
            <a:ext cx="14087060" cy="2387600"/>
          </a:xfrm>
        </p:spPr>
        <p:txBody>
          <a:bodyPr>
            <a:normAutofit/>
          </a:bodyPr>
          <a:lstStyle/>
          <a:p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1 – Software de Versionado</a:t>
            </a:r>
            <a:endParaRPr lang="es-A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Qué es Git?">
            <a:extLst>
              <a:ext uri="{FF2B5EF4-FFF2-40B4-BE49-F238E27FC236}">
                <a16:creationId xmlns:a16="http://schemas.microsoft.com/office/drawing/2014/main" id="{43D27F93-9B5F-7D0C-029C-A6C71DEC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92" y="292132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28C26-D0FE-550B-62FA-233F0D87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Los tres estados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802F8-31EE-D29E-8F1A-42696F59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04" y="2099005"/>
            <a:ext cx="4922930" cy="45592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961D70-B4D5-5D81-B4D6-E8B75A0988A2}"/>
              </a:ext>
            </a:extLst>
          </p:cNvPr>
          <p:cNvSpPr txBox="1"/>
          <p:nvPr/>
        </p:nvSpPr>
        <p:spPr>
          <a:xfrm>
            <a:off x="675861" y="1764611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Git tiene tres estados principales en los que se pueden encontrar tus archivos : confirmado (</a:t>
            </a:r>
            <a:r>
              <a:rPr lang="es-ES" sz="2400" dirty="0" err="1"/>
              <a:t>committed</a:t>
            </a:r>
            <a:r>
              <a:rPr lang="es-ES" sz="2400" dirty="0"/>
              <a:t>), modificado (</a:t>
            </a:r>
            <a:r>
              <a:rPr lang="es-ES" sz="2400" dirty="0" err="1"/>
              <a:t>modified</a:t>
            </a:r>
            <a:r>
              <a:rPr lang="es-ES" sz="2400" dirty="0"/>
              <a:t>), y preparado (</a:t>
            </a:r>
            <a:r>
              <a:rPr lang="es-ES" sz="2400" dirty="0" err="1"/>
              <a:t>staged</a:t>
            </a:r>
            <a:r>
              <a:rPr lang="es-ES" sz="2400" dirty="0"/>
              <a:t>). </a:t>
            </a:r>
          </a:p>
          <a:p>
            <a:r>
              <a:rPr lang="es-ES" sz="2400" u="sng" dirty="0"/>
              <a:t>Confirmado</a:t>
            </a:r>
            <a:r>
              <a:rPr lang="es-ES" sz="2400" dirty="0"/>
              <a:t> significa que los datos están almacenados de manera segura en tu base de datos local. </a:t>
            </a:r>
          </a:p>
          <a:p>
            <a:r>
              <a:rPr lang="es-ES" sz="2400" u="sng" dirty="0"/>
              <a:t>Modificado</a:t>
            </a:r>
            <a:r>
              <a:rPr lang="es-ES" sz="2400" dirty="0"/>
              <a:t> significa que has modificado el archivo pero todavía no lo has confirmado a tu base de datos. </a:t>
            </a:r>
          </a:p>
          <a:p>
            <a:r>
              <a:rPr lang="es-ES" sz="2400" u="sng" dirty="0"/>
              <a:t>Preparado</a:t>
            </a:r>
            <a:r>
              <a:rPr lang="es-ES" sz="2400" dirty="0"/>
              <a:t> significa que has marcado un archivo modificado en su versión actual para que vaya en tu próxima confirmación.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03886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6217-510B-E347-5E54-59120934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8701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Instalación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02F0C-24F8-783D-1AD2-2AE67E28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977486"/>
            <a:ext cx="10515600" cy="4351338"/>
          </a:xfrm>
        </p:spPr>
        <p:txBody>
          <a:bodyPr/>
          <a:lstStyle/>
          <a:p>
            <a:r>
              <a:rPr lang="es-ES" dirty="0"/>
              <a:t>La instalación del cliente Git no supone mayor problema. Desde la web oficial de Git (https://git-scm.com/) puedes obtener las instrucciones para instalarlo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3F87BD-4A66-7034-CF2B-DE2C9AE0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66" y="2407856"/>
            <a:ext cx="7097198" cy="40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0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10EC3-1059-89C4-7EB7-63ED2D70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Configurar nombre de usuario de </a:t>
            </a:r>
            <a:r>
              <a:rPr lang="es-ES" b="1" u="sng" dirty="0" err="1"/>
              <a:t>git</a:t>
            </a:r>
            <a:r>
              <a:rPr lang="es-ES" b="1" u="sng" dirty="0"/>
              <a:t> o email 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3F8D97-9185-E91A-FA66-D537D32D4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70" y="1811668"/>
            <a:ext cx="7311606" cy="332149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70DD24-FDFB-CC59-CA4E-1460DC07B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70" y="5628013"/>
            <a:ext cx="7549634" cy="4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8625-6EF3-A11A-DA94-7031F9AF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Uso básico de Git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890489-3F52-64D9-EFB8-5B6ADD11A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979" y="1987828"/>
            <a:ext cx="9055353" cy="3975192"/>
          </a:xfrm>
        </p:spPr>
      </p:pic>
    </p:spTree>
    <p:extLst>
      <p:ext uri="{BB962C8B-B14F-4D97-AF65-F5344CB8AC3E}">
        <p14:creationId xmlns:p14="http://schemas.microsoft.com/office/powerpoint/2010/main" val="92393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40B84-5DB7-4F38-0490-D7A6E1C5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94" y="546156"/>
            <a:ext cx="7555011" cy="60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E5F770B-7BBF-234A-E1B6-791B62A86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4F350C-63FF-905A-50EB-3893373E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385105"/>
            <a:ext cx="10833943" cy="387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2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8DB87A-5427-E174-1BF3-AD9E05526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43" y="914054"/>
            <a:ext cx="8159714" cy="121171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8EEE27-C58C-B110-7CEF-07FE0623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79" y="2818076"/>
            <a:ext cx="7724241" cy="23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A52844-73A0-6302-FB5C-1C5E1B9AB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176" y="979112"/>
            <a:ext cx="7713647" cy="4899775"/>
          </a:xfrm>
        </p:spPr>
      </p:pic>
    </p:spTree>
    <p:extLst>
      <p:ext uri="{BB962C8B-B14F-4D97-AF65-F5344CB8AC3E}">
        <p14:creationId xmlns:p14="http://schemas.microsoft.com/office/powerpoint/2010/main" val="3913574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A3C65E-8935-1498-261E-CA064DB3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0" y="1825625"/>
            <a:ext cx="11465180" cy="26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25088F-7C87-E20A-1D57-934360DA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87" y="1636104"/>
            <a:ext cx="10011425" cy="35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65C45-D548-D532-1251-E893B41D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-297657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Sistema de Control de versiones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B2B53-DFE5-897F-25D4-0FE77F34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365124"/>
            <a:ext cx="10515600" cy="4851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Se llama control de versiones a la gestión de los diversos cambios que se realizan sobre los elementos de algún producto o una configuración del mismo (historial)</a:t>
            </a:r>
          </a:p>
          <a:p>
            <a:r>
              <a:rPr lang="es-ES" dirty="0"/>
              <a:t>Estos sistemas facilitan la administración de las distintas versiones de cada producto desarrollado, así como las posibles especializaciones realizadas (por ejemplo, para algún cliente específico).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FF5EAB-6A01-307F-703C-5D1B2C9B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91" y="3631759"/>
            <a:ext cx="6254109" cy="28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0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BFECF-99A1-DDFF-8639-EFB4022B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u="sng" dirty="0"/>
              <a:t>Ejercicios</a:t>
            </a:r>
            <a:endParaRPr lang="es-AR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C6CCB-F908-4D66-2308-81657581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 código </a:t>
            </a:r>
            <a:r>
              <a:rPr lang="es-ES" dirty="0" err="1"/>
              <a:t>html</a:t>
            </a:r>
            <a:r>
              <a:rPr lang="es-ES" dirty="0"/>
              <a:t> en una carpeta en el escritorio</a:t>
            </a:r>
          </a:p>
          <a:p>
            <a:r>
              <a:rPr lang="es-ES" dirty="0"/>
              <a:t>Inicializar </a:t>
            </a:r>
            <a:r>
              <a:rPr lang="es-ES" dirty="0" err="1"/>
              <a:t>git</a:t>
            </a:r>
            <a:r>
              <a:rPr lang="es-ES" dirty="0"/>
              <a:t> en la carpeta</a:t>
            </a:r>
          </a:p>
          <a:p>
            <a:r>
              <a:rPr lang="es-ES" dirty="0"/>
              <a:t>Realizar un </a:t>
            </a:r>
            <a:r>
              <a:rPr lang="es-ES" dirty="0" err="1"/>
              <a:t>commit</a:t>
            </a:r>
            <a:r>
              <a:rPr lang="es-ES" dirty="0"/>
              <a:t> de dicha carpeta</a:t>
            </a:r>
          </a:p>
          <a:p>
            <a:r>
              <a:rPr lang="es-ES" dirty="0"/>
              <a:t>Modificar el </a:t>
            </a:r>
            <a:r>
              <a:rPr lang="es-ES" dirty="0" err="1"/>
              <a:t>html</a:t>
            </a:r>
            <a:r>
              <a:rPr lang="es-ES" dirty="0"/>
              <a:t> agregándole un valor que diga Modificado</a:t>
            </a:r>
          </a:p>
          <a:p>
            <a:r>
              <a:rPr lang="es-ES" dirty="0"/>
              <a:t>Realizar un segundo </a:t>
            </a:r>
            <a:r>
              <a:rPr lang="es-ES" dirty="0" err="1"/>
              <a:t>commit</a:t>
            </a:r>
            <a:endParaRPr lang="es-ES" dirty="0"/>
          </a:p>
          <a:p>
            <a:r>
              <a:rPr lang="es-ES" dirty="0"/>
              <a:t>Consultar los </a:t>
            </a:r>
            <a:r>
              <a:rPr lang="es-ES" dirty="0" err="1"/>
              <a:t>commit</a:t>
            </a:r>
            <a:r>
              <a:rPr lang="es-ES" dirty="0"/>
              <a:t> realizados en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/>
              <a:t>Ir al primer </a:t>
            </a:r>
            <a:r>
              <a:rPr lang="es-ES" dirty="0" err="1"/>
              <a:t>commit</a:t>
            </a:r>
            <a:r>
              <a:rPr lang="es-ES" dirty="0"/>
              <a:t> realizado con </a:t>
            </a:r>
            <a:r>
              <a:rPr lang="es-ES" dirty="0" err="1"/>
              <a:t>checkout</a:t>
            </a:r>
            <a:r>
              <a:rPr lang="es-ES" dirty="0"/>
              <a:t>, utilizando los hash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895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BC557-AF41-0CCD-87B6-0C3484A1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Ejemplos de este tipo de herramientas son entre otros: CVS, </a:t>
            </a:r>
            <a:r>
              <a:rPr lang="es-ES" dirty="0" err="1"/>
              <a:t>Subversion</a:t>
            </a:r>
            <a:r>
              <a:rPr lang="es-ES" dirty="0"/>
              <a:t>, SourceSafe, </a:t>
            </a:r>
            <a:r>
              <a:rPr lang="es-ES" dirty="0" err="1"/>
              <a:t>ClearCase</a:t>
            </a:r>
            <a:r>
              <a:rPr lang="es-ES" dirty="0"/>
              <a:t>, </a:t>
            </a:r>
            <a:r>
              <a:rPr lang="es-ES" dirty="0" err="1"/>
              <a:t>Darcs</a:t>
            </a:r>
            <a:r>
              <a:rPr lang="es-ES" dirty="0"/>
              <a:t>, </a:t>
            </a:r>
            <a:r>
              <a:rPr lang="es-ES" dirty="0" err="1"/>
              <a:t>Bazaar</a:t>
            </a:r>
            <a:r>
              <a:rPr lang="es-ES" dirty="0"/>
              <a:t> , </a:t>
            </a:r>
            <a:r>
              <a:rPr lang="es-ES" dirty="0" err="1"/>
              <a:t>Plastic</a:t>
            </a:r>
            <a:r>
              <a:rPr lang="es-ES" dirty="0"/>
              <a:t> SCM, Git, Mercurial, </a:t>
            </a:r>
            <a:r>
              <a:rPr lang="es-ES" dirty="0" err="1"/>
              <a:t>Perforce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22BCB4-4279-E9F0-5E0A-BA6EB9FD957C}"/>
              </a:ext>
            </a:extLst>
          </p:cNvPr>
          <p:cNvSpPr txBox="1">
            <a:spLocks/>
          </p:cNvSpPr>
          <p:nvPr/>
        </p:nvSpPr>
        <p:spPr>
          <a:xfrm>
            <a:off x="1169504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Sistema de Control de versiones</a:t>
            </a:r>
            <a:endParaRPr lang="es-AR" b="1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293CC2-D068-EF6C-13C1-768460DB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83" y="3841341"/>
            <a:ext cx="517279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2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269AC-4B4C-19CD-3AAF-7E118165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20533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Terminología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54445-92CB-81D4-B774-EE9858CC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66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Repositorio:</a:t>
            </a:r>
          </a:p>
          <a:p>
            <a:pPr lvl="1"/>
            <a:r>
              <a:rPr lang="es-ES" dirty="0"/>
              <a:t>El repositorio es el lugar en el que se almacenan los datos actualizados e históricos de cambios.</a:t>
            </a:r>
          </a:p>
          <a:p>
            <a:r>
              <a:rPr lang="es-ES" dirty="0"/>
              <a:t>Etiqueta (“tag”)</a:t>
            </a:r>
          </a:p>
          <a:p>
            <a:pPr lvl="1"/>
            <a:r>
              <a:rPr lang="es-ES" dirty="0"/>
              <a:t>Los tags permiten identificar de forma fácil revisiones importantes en el proyecto. Por ejemplo se suelen usar tags para identificar el contenido de las versiones publicadas del proyecto.</a:t>
            </a:r>
          </a:p>
          <a:p>
            <a:pPr marL="457200" lvl="1" indent="0">
              <a:buNone/>
            </a:pP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38DE10-96D4-E723-FC77-C7EDCB00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34" y="4145085"/>
            <a:ext cx="5601731" cy="25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9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632C-C7FB-6A6E-FB54-870D2D35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/>
              <a:t>Rama(“Branch”)</a:t>
            </a:r>
          </a:p>
          <a:p>
            <a:pPr lvl="1"/>
            <a:r>
              <a:rPr lang="es-ES" dirty="0"/>
              <a:t>Un conjunto de archivos puede ser ramificado o bifurcado en un punto en el tiempo de manera que, a partir de ese momento, dos copias de esos archivos se pueden desarrollar a velocidades diferentes o en formas diferentes de forma independiente el uno del otro.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E7217D-0131-0F04-A244-A84E6646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Terminología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AC92CC-6E5C-7372-D9DA-389FAFC5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47" y="3930207"/>
            <a:ext cx="5601731" cy="25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0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632C-C7FB-6A6E-FB54-870D2D35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/>
              <a:t>Hash</a:t>
            </a:r>
          </a:p>
          <a:p>
            <a:pPr lvl="1"/>
            <a:r>
              <a:rPr lang="es-ES" b="0" i="0" dirty="0">
                <a:solidFill>
                  <a:srgbClr val="3E4047"/>
                </a:solidFill>
                <a:effectLst/>
                <a:latin typeface="Lato"/>
              </a:rPr>
              <a:t>Todos, los objetos que se guardan en la base de datos de GIT tienen un identificador único. Este identificador se genera a partir de la información del mismo objeto que se va a almacenar mediante un método de criptografía llamado </a:t>
            </a:r>
            <a:r>
              <a:rPr lang="es-ES" b="1" i="0" dirty="0">
                <a:solidFill>
                  <a:srgbClr val="3E4047"/>
                </a:solidFill>
                <a:effectLst/>
                <a:latin typeface="Lato"/>
              </a:rPr>
              <a:t>SHA-1</a:t>
            </a:r>
            <a:r>
              <a:rPr lang="es-ES" b="0" i="0" dirty="0">
                <a:solidFill>
                  <a:srgbClr val="3E4047"/>
                </a:solidFill>
                <a:effectLst/>
                <a:latin typeface="Lato"/>
              </a:rPr>
              <a:t> que por definición se dice que es una función </a:t>
            </a:r>
            <a:r>
              <a:rPr lang="es-ES" b="1" i="0" dirty="0">
                <a:solidFill>
                  <a:srgbClr val="3E4047"/>
                </a:solidFill>
                <a:effectLst/>
                <a:latin typeface="Lato"/>
              </a:rPr>
              <a:t>hash</a:t>
            </a:r>
            <a:r>
              <a:rPr lang="es-ES" b="0" i="0" dirty="0">
                <a:solidFill>
                  <a:srgbClr val="3E4047"/>
                </a:solidFill>
                <a:effectLst/>
                <a:latin typeface="Lato"/>
              </a:rPr>
              <a:t>. De ahí el nombre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E7217D-0131-0F04-A244-A84E6646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Terminología</a:t>
            </a:r>
            <a:endParaRPr lang="es-AR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63AB04-733C-38D3-28DC-A2FF24A5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95" y="4690323"/>
            <a:ext cx="9214009" cy="9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4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632C-C7FB-6A6E-FB54-870D2D35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8322" cy="4351338"/>
          </a:xfrm>
        </p:spPr>
        <p:txBody>
          <a:bodyPr/>
          <a:lstStyle/>
          <a:p>
            <a:r>
              <a:rPr lang="es-ES" dirty="0"/>
              <a:t>Desplegar(“</a:t>
            </a:r>
            <a:r>
              <a:rPr lang="es-ES" dirty="0" err="1"/>
              <a:t>checkout</a:t>
            </a:r>
            <a:r>
              <a:rPr lang="es-ES" dirty="0"/>
              <a:t>”)</a:t>
            </a:r>
          </a:p>
          <a:p>
            <a:pPr lvl="1"/>
            <a:r>
              <a:rPr lang="es-ES" dirty="0"/>
              <a:t>Es crear una copia de trabajo local desde el repositorio. Un usuario puede especificar una revisión en concreto u obtener la última. El término '</a:t>
            </a:r>
            <a:r>
              <a:rPr lang="es-ES" dirty="0" err="1"/>
              <a:t>checkout</a:t>
            </a:r>
            <a:r>
              <a:rPr lang="es-ES" dirty="0"/>
              <a:t>' también se puede utilizar como un sustantivo para describir la copia de trabajo..</a:t>
            </a:r>
          </a:p>
          <a:p>
            <a:r>
              <a:rPr lang="es-AR" dirty="0"/>
              <a:t>Confirmar(“</a:t>
            </a:r>
            <a:r>
              <a:rPr lang="es-AR" dirty="0" err="1"/>
              <a:t>commit</a:t>
            </a:r>
            <a:r>
              <a:rPr lang="es-AR" dirty="0"/>
              <a:t>”)</a:t>
            </a:r>
          </a:p>
          <a:p>
            <a:pPr lvl="1"/>
            <a:r>
              <a:rPr lang="es-ES" dirty="0"/>
              <a:t>Confirmar es escribir o mezclar los cambios realizados en la copia de trabajo del repositorio. Los términos '</a:t>
            </a:r>
            <a:r>
              <a:rPr lang="es-ES" dirty="0" err="1"/>
              <a:t>commit</a:t>
            </a:r>
            <a:r>
              <a:rPr lang="es-ES" dirty="0"/>
              <a:t>' y '</a:t>
            </a:r>
            <a:r>
              <a:rPr lang="es-ES" dirty="0" err="1"/>
              <a:t>checkin</a:t>
            </a:r>
            <a:r>
              <a:rPr lang="es-ES" dirty="0"/>
              <a:t>' también se pueden utilizar como sustantivos para describir la nueva revisión que se crea como resultado de confirmar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E7217D-0131-0F04-A244-A84E6646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Terminología</a:t>
            </a:r>
            <a:endParaRPr lang="es-AR" b="1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C435DA-312C-C1E7-45EA-74F5C0CA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97" y="1235150"/>
            <a:ext cx="2305372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B632C-C7FB-6A6E-FB54-870D2D35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Fusionar, integrar, mezclar ("</a:t>
            </a:r>
            <a:r>
              <a:rPr lang="es-AR" dirty="0" err="1"/>
              <a:t>merge</a:t>
            </a:r>
            <a:r>
              <a:rPr lang="es-AR" dirty="0"/>
              <a:t>")</a:t>
            </a:r>
          </a:p>
          <a:p>
            <a:pPr lvl="1"/>
            <a:r>
              <a:rPr lang="es-ES" dirty="0"/>
              <a:t>Una fusión o integración es una operación en la que se aplican dos tipos de cambios en un archivo o conjunto de archivos.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E7217D-0131-0F04-A244-A84E6646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Terminología</a:t>
            </a:r>
            <a:endParaRPr lang="es-AR" b="1" u="sng" dirty="0"/>
          </a:p>
        </p:txBody>
      </p:sp>
      <p:pic>
        <p:nvPicPr>
          <p:cNvPr id="1026" name="Picture 2" descr="Git merge | Atlassian Git Tutorial">
            <a:extLst>
              <a:ext uri="{FF2B5EF4-FFF2-40B4-BE49-F238E27FC236}">
                <a16:creationId xmlns:a16="http://schemas.microsoft.com/office/drawing/2014/main" id="{1E221C7C-4C63-EE44-4393-7431EE0F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6" y="2321201"/>
            <a:ext cx="76200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62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0D3CE-5A13-3D0D-BE78-BA505BCD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1825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Introducción a </a:t>
            </a:r>
            <a:r>
              <a:rPr lang="es-ES" b="1" u="sng" dirty="0" err="1"/>
              <a:t>git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19AD7-92E1-B068-25D6-69B841F6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13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Git es un sistema de control de versiones distribuido que se diferencia del resto en el </a:t>
            </a:r>
            <a:r>
              <a:rPr lang="es-ES" u="sng" dirty="0"/>
              <a:t>modo en que modela sus datos. </a:t>
            </a:r>
          </a:p>
          <a:p>
            <a:r>
              <a:rPr lang="es-ES" dirty="0"/>
              <a:t>La mayoría delos demás sistemas almacenan la información como una lista de cambios en los archivos, mientras que </a:t>
            </a:r>
            <a:r>
              <a:rPr lang="es-ES" u="sng" dirty="0"/>
              <a:t>Git modela sus datos más como un conjunto de instantáneas </a:t>
            </a:r>
            <a:r>
              <a:rPr lang="es-ES" dirty="0"/>
              <a:t>de un mini sistema de archivos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9C813-8EB9-45DD-42F0-70E6EE1D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30" y="1333922"/>
            <a:ext cx="512516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3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639</Words>
  <Application>Microsoft Office PowerPoint</Application>
  <PresentationFormat>Panorámica</PresentationFormat>
  <Paragraphs>49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Tema de Office</vt:lpstr>
      <vt:lpstr>Unidad 1 – Software de Versionado</vt:lpstr>
      <vt:lpstr>Sistema de Control de versiones</vt:lpstr>
      <vt:lpstr>Presentación de PowerPoint</vt:lpstr>
      <vt:lpstr>Terminología</vt:lpstr>
      <vt:lpstr>Terminología</vt:lpstr>
      <vt:lpstr>Terminología</vt:lpstr>
      <vt:lpstr>Terminología</vt:lpstr>
      <vt:lpstr>Terminología</vt:lpstr>
      <vt:lpstr>Introducción a git</vt:lpstr>
      <vt:lpstr>Los tres estados</vt:lpstr>
      <vt:lpstr>Instalación</vt:lpstr>
      <vt:lpstr>Configurar nombre de usuario de git o email </vt:lpstr>
      <vt:lpstr>Uso básico de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14</cp:revision>
  <dcterms:created xsi:type="dcterms:W3CDTF">2023-04-11T06:11:23Z</dcterms:created>
  <dcterms:modified xsi:type="dcterms:W3CDTF">2023-04-18T04:31:09Z</dcterms:modified>
</cp:coreProperties>
</file>