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E6A6906E-24A1-4A9F-96D4-4BBEE8D181C9}" type="datetimeFigureOut">
              <a:rPr lang="tr-TR" smtClean="0"/>
              <a:t>28.05.2023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AB38DB-D3F0-49DA-AB1E-28828FE4533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99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6A6906E-24A1-4A9F-96D4-4BBEE8D181C9}" type="datetimeFigureOut">
              <a:rPr lang="tr-TR" smtClean="0"/>
              <a:t>28.05.2023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168434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6A6906E-24A1-4A9F-96D4-4BBEE8D181C9}" type="datetimeFigureOut">
              <a:rPr lang="tr-TR" smtClean="0"/>
              <a:t>28.05.2023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322137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6A6906E-24A1-4A9F-96D4-4BBEE8D181C9}" type="datetimeFigureOut">
              <a:rPr lang="tr-TR" smtClean="0"/>
              <a:t>28.05.2023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1059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6A6906E-24A1-4A9F-96D4-4BBEE8D181C9}" type="datetimeFigureOut">
              <a:rPr lang="tr-TR" smtClean="0"/>
              <a:t>28.05.2023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CAB38DB-D3F0-49DA-AB1E-28828FE45337}"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89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6A6906E-24A1-4A9F-96D4-4BBEE8D181C9}" type="datetimeFigureOut">
              <a:rPr lang="tr-TR" smtClean="0"/>
              <a:t>28.05.2023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177908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6A6906E-24A1-4A9F-96D4-4BBEE8D181C9}" type="datetimeFigureOut">
              <a:rPr lang="tr-TR" smtClean="0"/>
              <a:t>28.05.2023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38189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6A6906E-24A1-4A9F-96D4-4BBEE8D181C9}" type="datetimeFigureOut">
              <a:rPr lang="tr-TR" smtClean="0"/>
              <a:t>28.05.2023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346586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A6906E-24A1-4A9F-96D4-4BBEE8D181C9}" type="datetimeFigureOut">
              <a:rPr lang="tr-TR" smtClean="0"/>
              <a:t>28.05.2023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353839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A6906E-24A1-4A9F-96D4-4BBEE8D181C9}" type="datetimeFigureOut">
              <a:rPr lang="tr-TR" smtClean="0"/>
              <a:t>28.05.2023</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AB38DB-D3F0-49DA-AB1E-28828FE45337}" type="slidenum">
              <a:rPr lang="tr-TR" smtClean="0"/>
              <a:t>‹#›</a:t>
            </a:fld>
            <a:endParaRPr lang="tr-TR"/>
          </a:p>
        </p:txBody>
      </p:sp>
    </p:spTree>
    <p:extLst>
      <p:ext uri="{BB962C8B-B14F-4D97-AF65-F5344CB8AC3E}">
        <p14:creationId xmlns:p14="http://schemas.microsoft.com/office/powerpoint/2010/main" val="180421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6A6906E-24A1-4A9F-96D4-4BBEE8D181C9}" type="datetimeFigureOut">
              <a:rPr lang="tr-TR" smtClean="0"/>
              <a:t>28.05.2023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CAB38DB-D3F0-49DA-AB1E-28828FE45337}" type="slidenum">
              <a:rPr lang="tr-TR" smtClean="0"/>
              <a:t>‹#›</a:t>
            </a:fld>
            <a:endParaRPr lang="tr-TR"/>
          </a:p>
        </p:txBody>
      </p:sp>
    </p:spTree>
    <p:extLst>
      <p:ext uri="{BB962C8B-B14F-4D97-AF65-F5344CB8AC3E}">
        <p14:creationId xmlns:p14="http://schemas.microsoft.com/office/powerpoint/2010/main" val="61574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A6906E-24A1-4A9F-96D4-4BBEE8D181C9}" type="datetimeFigureOut">
              <a:rPr lang="tr-TR" smtClean="0"/>
              <a:t>28.05.2023</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AB38DB-D3F0-49DA-AB1E-28828FE45337}"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53526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092036" y="406399"/>
            <a:ext cx="8074430" cy="1886711"/>
          </a:xfrm>
        </p:spPr>
        <p:txBody>
          <a:bodyPr>
            <a:normAutofit fontScale="90000"/>
          </a:bodyPr>
          <a:lstStyle/>
          <a:p>
            <a:r>
              <a:rPr lang="tr-TR" dirty="0" smtClean="0"/>
              <a:t>   Görüntü İşleme</a:t>
            </a:r>
            <a:br>
              <a:rPr lang="tr-TR" dirty="0" smtClean="0"/>
            </a:br>
            <a:r>
              <a:rPr lang="tr-TR" dirty="0" smtClean="0"/>
              <a:t>Şerit Takip Sistemi</a:t>
            </a:r>
            <a:endParaRPr lang="tr-TR" dirty="0"/>
          </a:p>
        </p:txBody>
      </p:sp>
      <p:sp>
        <p:nvSpPr>
          <p:cNvPr id="3" name="Alt Başlık 2"/>
          <p:cNvSpPr>
            <a:spLocks noGrp="1"/>
          </p:cNvSpPr>
          <p:nvPr>
            <p:ph type="subTitle" idx="1"/>
          </p:nvPr>
        </p:nvSpPr>
        <p:spPr>
          <a:xfrm>
            <a:off x="1210888" y="3079402"/>
            <a:ext cx="10058400" cy="1143000"/>
          </a:xfrm>
        </p:spPr>
        <p:txBody>
          <a:bodyPr>
            <a:normAutofit fontScale="85000" lnSpcReduction="20000"/>
          </a:bodyPr>
          <a:lstStyle/>
          <a:p>
            <a:r>
              <a:rPr lang="tr-TR" dirty="0" smtClean="0"/>
              <a:t>Mert </a:t>
            </a:r>
            <a:r>
              <a:rPr lang="tr-TR" dirty="0" err="1" smtClean="0"/>
              <a:t>musabeşeoğlu</a:t>
            </a:r>
            <a:r>
              <a:rPr lang="tr-TR" dirty="0" smtClean="0"/>
              <a:t> – 193405048</a:t>
            </a:r>
          </a:p>
          <a:p>
            <a:r>
              <a:rPr lang="tr-TR" dirty="0" smtClean="0"/>
              <a:t>Taha </a:t>
            </a:r>
            <a:r>
              <a:rPr lang="tr-TR" dirty="0" err="1" smtClean="0"/>
              <a:t>özmen</a:t>
            </a:r>
            <a:r>
              <a:rPr lang="tr-TR" dirty="0" smtClean="0"/>
              <a:t> - 181906094</a:t>
            </a:r>
          </a:p>
          <a:p>
            <a:r>
              <a:rPr lang="tr-TR" dirty="0" smtClean="0"/>
              <a:t>Adem barış - 193405010</a:t>
            </a:r>
            <a:endParaRPr lang="tr-TR" dirty="0"/>
          </a:p>
        </p:txBody>
      </p:sp>
    </p:spTree>
    <p:extLst>
      <p:ext uri="{BB962C8B-B14F-4D97-AF65-F5344CB8AC3E}">
        <p14:creationId xmlns:p14="http://schemas.microsoft.com/office/powerpoint/2010/main" val="427765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Arial Black" panose="020B0A04020102020204" pitchFamily="34" charset="0"/>
              </a:rPr>
              <a:t>Giriş</a:t>
            </a:r>
            <a:r>
              <a:rPr lang="tr-TR" dirty="0" smtClean="0"/>
              <a:t/>
            </a:r>
            <a:br>
              <a:rPr lang="tr-TR" dirty="0" smtClean="0"/>
            </a:br>
            <a:r>
              <a:rPr lang="tr-TR" dirty="0"/>
              <a:t>	</a:t>
            </a:r>
          </a:p>
        </p:txBody>
      </p:sp>
      <p:sp>
        <p:nvSpPr>
          <p:cNvPr id="5" name="İçerik Yer Tutucusu 4"/>
          <p:cNvSpPr>
            <a:spLocks noGrp="1"/>
          </p:cNvSpPr>
          <p:nvPr>
            <p:ph idx="1"/>
          </p:nvPr>
        </p:nvSpPr>
        <p:spPr>
          <a:xfrm>
            <a:off x="387927" y="1847272"/>
            <a:ext cx="10767753" cy="4021821"/>
          </a:xfrm>
        </p:spPr>
        <p:txBody>
          <a:bodyPr>
            <a:normAutofit/>
          </a:bodyPr>
          <a:lstStyle/>
          <a:p>
            <a:r>
              <a:rPr lang="tr-TR" sz="3200" dirty="0" smtClean="0">
                <a:latin typeface="Arial Narrow" panose="020B0606020202030204" pitchFamily="34" charset="0"/>
              </a:rPr>
              <a:t> </a:t>
            </a:r>
            <a:r>
              <a:rPr lang="tr-TR" sz="3200" dirty="0">
                <a:latin typeface="Arial Narrow" panose="020B0606020202030204" pitchFamily="34" charset="0"/>
              </a:rPr>
              <a:t>B</a:t>
            </a:r>
            <a:r>
              <a:rPr lang="tr-TR" sz="3200" dirty="0" smtClean="0">
                <a:latin typeface="Arial Narrow" panose="020B0606020202030204" pitchFamily="34" charset="0"/>
              </a:rPr>
              <a:t>ugün </a:t>
            </a:r>
            <a:r>
              <a:rPr lang="tr-TR" sz="3200" dirty="0">
                <a:latin typeface="Arial Narrow" panose="020B0606020202030204" pitchFamily="34" charset="0"/>
              </a:rPr>
              <a:t>sizlere şerit takip sistemleri hakkında bir sunum yapacağım. Şerit takip sistemleri, özellikle otonom araçlar ve endüstriyel otomasyon gibi alanlarda önemli bir rol oynamaktadır. Bu sunumda, şerit takip sistemi nedir, nasıl çalışır ve uygulamaları nelerdir gibi konuları ele alacağım</a:t>
            </a:r>
            <a:r>
              <a:rPr lang="tr-TR" sz="3200" dirty="0" smtClean="0">
                <a:latin typeface="Arial Narrow" panose="020B0606020202030204" pitchFamily="34" charset="0"/>
              </a:rPr>
              <a:t>..</a:t>
            </a:r>
            <a:endParaRPr lang="tr-TR" sz="3200" dirty="0">
              <a:latin typeface="Arial Narrow" panose="020B0606020202030204" pitchFamily="34" charset="0"/>
            </a:endParaRPr>
          </a:p>
        </p:txBody>
      </p:sp>
    </p:spTree>
    <p:extLst>
      <p:ext uri="{BB962C8B-B14F-4D97-AF65-F5344CB8AC3E}">
        <p14:creationId xmlns:p14="http://schemas.microsoft.com/office/powerpoint/2010/main" val="3082788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0"/>
            <a:ext cx="10058400" cy="1450757"/>
          </a:xfrm>
        </p:spPr>
        <p:txBody>
          <a:bodyPr/>
          <a:lstStyle/>
          <a:p>
            <a:r>
              <a:rPr lang="tr-TR" b="1" dirty="0" smtClean="0">
                <a:latin typeface="Arial Black" panose="020B0A04020102020204" pitchFamily="34" charset="0"/>
              </a:rPr>
              <a:t>Şerit Takip Sistemi Nedir ?</a:t>
            </a:r>
            <a:endParaRPr lang="tr-TR" b="1" dirty="0">
              <a:latin typeface="Arial Black" panose="020B0A04020102020204" pitchFamily="34" charset="0"/>
            </a:endParaRPr>
          </a:p>
        </p:txBody>
      </p:sp>
      <p:sp>
        <p:nvSpPr>
          <p:cNvPr id="3" name="İçerik Yer Tutucusu 2"/>
          <p:cNvSpPr>
            <a:spLocks noGrp="1"/>
          </p:cNvSpPr>
          <p:nvPr>
            <p:ph idx="1"/>
          </p:nvPr>
        </p:nvSpPr>
        <p:spPr>
          <a:xfrm>
            <a:off x="1097280" y="2362970"/>
            <a:ext cx="10058400" cy="4023360"/>
          </a:xfrm>
        </p:spPr>
        <p:txBody>
          <a:bodyPr>
            <a:normAutofit/>
          </a:bodyPr>
          <a:lstStyle/>
          <a:p>
            <a:r>
              <a:rPr lang="tr-TR" sz="2800" dirty="0" smtClean="0">
                <a:latin typeface="Arial" panose="020B0604020202020204" pitchFamily="34" charset="0"/>
                <a:cs typeface="Arial" panose="020B0604020202020204" pitchFamily="34" charset="0"/>
              </a:rPr>
              <a:t>  Şerit </a:t>
            </a:r>
            <a:r>
              <a:rPr lang="tr-TR" sz="2800" dirty="0">
                <a:latin typeface="Arial" panose="020B0604020202020204" pitchFamily="34" charset="0"/>
                <a:cs typeface="Arial" panose="020B0604020202020204" pitchFamily="34" charset="0"/>
              </a:rPr>
              <a:t>takip sistemi, bir aracın veya robotun yol üzerindeki şeritleri algılayarak aracı veya robotu bu şeritlerin içinde tutmayı sağlayan bir teknolojidir. Bu sistemler, çeşitli algılama ve kontrol yöntemlerini kullanarak şeritleri tanır ve aracın yönlendirme sistemine gerekli girişleri sağlar.</a:t>
            </a:r>
            <a:endParaRPr lang="tr-T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520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Arial Black" panose="020B0A04020102020204" pitchFamily="34" charset="0"/>
              </a:rPr>
              <a:t>Şerit Takip Sisteminin Çalışma Prensibi</a:t>
            </a:r>
            <a:endParaRPr lang="tr-TR" b="1" dirty="0">
              <a:latin typeface="Arial Black" panose="020B0A04020102020204" pitchFamily="34" charset="0"/>
            </a:endParaRPr>
          </a:p>
        </p:txBody>
      </p:sp>
      <p:sp>
        <p:nvSpPr>
          <p:cNvPr id="3" name="İçerik Yer Tutucusu 2"/>
          <p:cNvSpPr>
            <a:spLocks noGrp="1"/>
          </p:cNvSpPr>
          <p:nvPr>
            <p:ph idx="1"/>
          </p:nvPr>
        </p:nvSpPr>
        <p:spPr>
          <a:xfrm>
            <a:off x="1097280" y="2372822"/>
            <a:ext cx="10058400" cy="4023360"/>
          </a:xfrm>
        </p:spPr>
        <p:txBody>
          <a:bodyPr>
            <a:normAutofit/>
          </a:bodyPr>
          <a:lstStyle/>
          <a:p>
            <a:r>
              <a:rPr lang="tr-TR" sz="2800" dirty="0" smtClean="0">
                <a:latin typeface="Arial" panose="020B0604020202020204" pitchFamily="34" charset="0"/>
                <a:cs typeface="Arial" panose="020B0604020202020204" pitchFamily="34" charset="0"/>
              </a:rPr>
              <a:t>  Şerit </a:t>
            </a:r>
            <a:r>
              <a:rPr lang="tr-TR" sz="2800" dirty="0">
                <a:latin typeface="Arial" panose="020B0604020202020204" pitchFamily="34" charset="0"/>
                <a:cs typeface="Arial" panose="020B0604020202020204" pitchFamily="34" charset="0"/>
              </a:rPr>
              <a:t>takip sistemleri genellikle görüntü işleme ve </a:t>
            </a:r>
            <a:r>
              <a:rPr lang="tr-TR" sz="2800" dirty="0" err="1">
                <a:latin typeface="Arial" panose="020B0604020202020204" pitchFamily="34" charset="0"/>
                <a:cs typeface="Arial" panose="020B0604020202020204" pitchFamily="34" charset="0"/>
              </a:rPr>
              <a:t>sensör</a:t>
            </a:r>
            <a:r>
              <a:rPr lang="tr-TR" sz="2800" dirty="0">
                <a:latin typeface="Arial" panose="020B0604020202020204" pitchFamily="34" charset="0"/>
                <a:cs typeface="Arial" panose="020B0604020202020204" pitchFamily="34" charset="0"/>
              </a:rPr>
              <a:t> tabanlı teknolojilerle çalışır. Kameralar veya </a:t>
            </a:r>
            <a:r>
              <a:rPr lang="tr-TR" sz="2800" dirty="0" err="1">
                <a:latin typeface="Arial" panose="020B0604020202020204" pitchFamily="34" charset="0"/>
                <a:cs typeface="Arial" panose="020B0604020202020204" pitchFamily="34" charset="0"/>
              </a:rPr>
              <a:t>sensörler</a:t>
            </a:r>
            <a:r>
              <a:rPr lang="tr-TR" sz="2800" dirty="0">
                <a:latin typeface="Arial" panose="020B0604020202020204" pitchFamily="34" charset="0"/>
                <a:cs typeface="Arial" panose="020B0604020202020204" pitchFamily="34" charset="0"/>
              </a:rPr>
              <a:t>, yol üzerindeki şeritleri algılar ve bu bilgileri işleyerek araç veya robotun hareketini kontrol etmek için kullanılır. Algoritmalara dayanan yazılımlar, şerit pozisyonunu belirler ve gerekli manevraları gerçekleştirmek için araca talimatlar gönderir.</a:t>
            </a:r>
            <a:endParaRPr lang="tr-T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232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Arial Black" panose="020B0A04020102020204" pitchFamily="34" charset="0"/>
              </a:rPr>
              <a:t>Şerit Takip Sistemi Uygulamaları</a:t>
            </a:r>
            <a:endParaRPr lang="tr-TR" b="1" dirty="0">
              <a:latin typeface="Arial Black" panose="020B0A04020102020204" pitchFamily="34" charset="0"/>
            </a:endParaRPr>
          </a:p>
        </p:txBody>
      </p:sp>
      <p:sp>
        <p:nvSpPr>
          <p:cNvPr id="3" name="İçerik Yer Tutucusu 2"/>
          <p:cNvSpPr>
            <a:spLocks noGrp="1"/>
          </p:cNvSpPr>
          <p:nvPr>
            <p:ph idx="1"/>
          </p:nvPr>
        </p:nvSpPr>
        <p:spPr/>
        <p:txBody>
          <a:bodyPr/>
          <a:lstStyle/>
          <a:p>
            <a:r>
              <a:rPr lang="tr-TR" dirty="0" smtClean="0">
                <a:latin typeface="Arial" panose="020B0604020202020204" pitchFamily="34" charset="0"/>
                <a:cs typeface="Arial" panose="020B0604020202020204" pitchFamily="34" charset="0"/>
              </a:rPr>
              <a:t>* Şerit </a:t>
            </a:r>
            <a:r>
              <a:rPr lang="tr-TR" dirty="0">
                <a:latin typeface="Arial" panose="020B0604020202020204" pitchFamily="34" charset="0"/>
                <a:cs typeface="Arial" panose="020B0604020202020204" pitchFamily="34" charset="0"/>
              </a:rPr>
              <a:t>takip sistemleri birçok farklı alanda kullanılmaktadır. İşte bazı örnek uygulama alanları:</a:t>
            </a:r>
          </a:p>
          <a:p>
            <a:r>
              <a:rPr lang="tr-TR" dirty="0" smtClean="0">
                <a:latin typeface="Arial" panose="020B0604020202020204" pitchFamily="34" charset="0"/>
                <a:cs typeface="Arial" panose="020B0604020202020204" pitchFamily="34" charset="0"/>
              </a:rPr>
              <a:t>* Otonom </a:t>
            </a:r>
            <a:r>
              <a:rPr lang="tr-TR" dirty="0">
                <a:latin typeface="Arial" panose="020B0604020202020204" pitchFamily="34" charset="0"/>
                <a:cs typeface="Arial" panose="020B0604020202020204" pitchFamily="34" charset="0"/>
              </a:rPr>
              <a:t>Araçlar: Şerit takip sistemleri, otonom araçlar için temel bir teknolojidir. Aracın şeritlerin içinde kalmasını sağlar ve otomatik olarak yönlendirme yapar.</a:t>
            </a:r>
          </a:p>
          <a:p>
            <a:r>
              <a:rPr lang="tr-TR" dirty="0" smtClean="0">
                <a:latin typeface="Arial" panose="020B0604020202020204" pitchFamily="34" charset="0"/>
                <a:cs typeface="Arial" panose="020B0604020202020204" pitchFamily="34" charset="0"/>
              </a:rPr>
              <a:t>* Endüstriyel </a:t>
            </a:r>
            <a:r>
              <a:rPr lang="tr-TR" dirty="0">
                <a:latin typeface="Arial" panose="020B0604020202020204" pitchFamily="34" charset="0"/>
                <a:cs typeface="Arial" panose="020B0604020202020204" pitchFamily="34" charset="0"/>
              </a:rPr>
              <a:t>Otomasyon: Şerit takip sistemleri, fabrika ve depo gibi endüstriyel ortamlarda otomatik yönlendirme ve taşıma işlemlerinde kullanılır.</a:t>
            </a:r>
          </a:p>
          <a:p>
            <a:r>
              <a:rPr lang="tr-TR" dirty="0" smtClean="0">
                <a:latin typeface="Arial" panose="020B0604020202020204" pitchFamily="34" charset="0"/>
                <a:cs typeface="Arial" panose="020B0604020202020204" pitchFamily="34" charset="0"/>
              </a:rPr>
              <a:t>* Tarım</a:t>
            </a:r>
            <a:r>
              <a:rPr lang="tr-TR" dirty="0">
                <a:latin typeface="Arial" panose="020B0604020202020204" pitchFamily="34" charset="0"/>
                <a:cs typeface="Arial" panose="020B0604020202020204" pitchFamily="34" charset="0"/>
              </a:rPr>
              <a:t>: Tarım makineleri, şerit takip sistemlerini kullanarak tarlada düzgün bir şekilde hareket eder ve ekim veya hasat gibi işlemleri gerçekleştirir.</a:t>
            </a:r>
          </a:p>
          <a:p>
            <a:r>
              <a:rPr lang="tr-TR" dirty="0" smtClean="0">
                <a:latin typeface="Arial" panose="020B0604020202020204" pitchFamily="34" charset="0"/>
                <a:cs typeface="Arial" panose="020B0604020202020204" pitchFamily="34" charset="0"/>
              </a:rPr>
              <a:t>* Lojistik </a:t>
            </a:r>
            <a:r>
              <a:rPr lang="tr-TR" dirty="0">
                <a:latin typeface="Arial" panose="020B0604020202020204" pitchFamily="34" charset="0"/>
                <a:cs typeface="Arial" panose="020B0604020202020204" pitchFamily="34" charset="0"/>
              </a:rPr>
              <a:t>ve Dağıtım: Şerit takip sistemleri, depo içi lojistik operasyonlarda, paketlerin otomatik olarak taşınmasında ve teslimat işlemlerinde kullanılır.</a:t>
            </a:r>
          </a:p>
          <a:p>
            <a:endParaRPr lang="tr-TR" dirty="0"/>
          </a:p>
        </p:txBody>
      </p:sp>
    </p:spTree>
    <p:extLst>
      <p:ext uri="{BB962C8B-B14F-4D97-AF65-F5344CB8AC3E}">
        <p14:creationId xmlns:p14="http://schemas.microsoft.com/office/powerpoint/2010/main" val="67017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341470"/>
            <a:ext cx="10058400" cy="1450757"/>
          </a:xfrm>
        </p:spPr>
        <p:txBody>
          <a:bodyPr/>
          <a:lstStyle/>
          <a:p>
            <a:r>
              <a:rPr lang="tr-TR" b="1" dirty="0" smtClean="0">
                <a:latin typeface="Arial Black" panose="020B0A04020102020204" pitchFamily="34" charset="0"/>
              </a:rPr>
              <a:t>    Avantajlar ve Zorluklar</a:t>
            </a:r>
            <a:endParaRPr lang="tr-TR" b="1" dirty="0">
              <a:latin typeface="Arial Black" panose="020B0A04020102020204" pitchFamily="34" charset="0"/>
            </a:endParaRPr>
          </a:p>
        </p:txBody>
      </p:sp>
      <p:sp>
        <p:nvSpPr>
          <p:cNvPr id="3" name="İçerik Yer Tutucusu 2"/>
          <p:cNvSpPr>
            <a:spLocks noGrp="1"/>
          </p:cNvSpPr>
          <p:nvPr>
            <p:ph idx="1"/>
          </p:nvPr>
        </p:nvSpPr>
        <p:spPr>
          <a:xfrm>
            <a:off x="1097280" y="1845734"/>
            <a:ext cx="10937702" cy="4296448"/>
          </a:xfrm>
        </p:spPr>
        <p:txBody>
          <a:bodyPr>
            <a:normAutofit/>
          </a:bodyPr>
          <a:lstStyle/>
          <a:p>
            <a:r>
              <a:rPr lang="tr-TR" b="1" dirty="0" smtClean="0">
                <a:latin typeface="Arial Black" panose="020B0A04020102020204" pitchFamily="34" charset="0"/>
              </a:rPr>
              <a:t>Avantajlar</a:t>
            </a:r>
          </a:p>
          <a:p>
            <a:pPr marL="0" indent="0">
              <a:buNone/>
            </a:pPr>
            <a:r>
              <a:rPr lang="tr-TR" dirty="0" smtClean="0"/>
              <a:t>  * Otonom </a:t>
            </a:r>
            <a:r>
              <a:rPr lang="tr-TR" dirty="0"/>
              <a:t>sürüş ve otomasyonun geliştirilmesine katkı sağlar.</a:t>
            </a:r>
          </a:p>
          <a:p>
            <a:r>
              <a:rPr lang="tr-TR" dirty="0" smtClean="0"/>
              <a:t>* Trafik </a:t>
            </a:r>
            <a:r>
              <a:rPr lang="tr-TR" dirty="0"/>
              <a:t>güvenliğini artırır ve kaza riskini azaltır.</a:t>
            </a:r>
          </a:p>
          <a:p>
            <a:r>
              <a:rPr lang="tr-TR" dirty="0" smtClean="0"/>
              <a:t> * Verimlilik </a:t>
            </a:r>
            <a:r>
              <a:rPr lang="tr-TR" dirty="0"/>
              <a:t>ve iş süreçlerinin iyileştirilmesine yardımcı </a:t>
            </a:r>
            <a:r>
              <a:rPr lang="tr-TR" dirty="0" smtClean="0"/>
              <a:t>olur.</a:t>
            </a:r>
          </a:p>
          <a:p>
            <a:r>
              <a:rPr lang="tr-TR" b="1" dirty="0" smtClean="0">
                <a:latin typeface="Arial Black" panose="020B0A04020102020204" pitchFamily="34" charset="0"/>
              </a:rPr>
              <a:t>Zorluklar</a:t>
            </a:r>
          </a:p>
          <a:p>
            <a:r>
              <a:rPr lang="tr-TR" dirty="0" smtClean="0"/>
              <a:t> * Farklı </a:t>
            </a:r>
            <a:r>
              <a:rPr lang="tr-TR" dirty="0"/>
              <a:t>hava koşullarında (yağmur, kar, sis) şeritleri doğru bir şekilde algılama zorluğu.</a:t>
            </a:r>
          </a:p>
          <a:p>
            <a:r>
              <a:rPr lang="tr-TR" dirty="0" smtClean="0"/>
              <a:t> * Yüksek </a:t>
            </a:r>
            <a:r>
              <a:rPr lang="tr-TR" dirty="0"/>
              <a:t>hızlarda çalışma ve anlık tepki gerektiren durumlarda güvenilirlik sorunları.</a:t>
            </a:r>
          </a:p>
          <a:p>
            <a:endParaRPr lang="tr-TR" dirty="0"/>
          </a:p>
          <a:p>
            <a:endParaRPr lang="tr-TR" sz="2800" b="1" dirty="0"/>
          </a:p>
        </p:txBody>
      </p:sp>
    </p:spTree>
    <p:extLst>
      <p:ext uri="{BB962C8B-B14F-4D97-AF65-F5344CB8AC3E}">
        <p14:creationId xmlns:p14="http://schemas.microsoft.com/office/powerpoint/2010/main" val="70015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Arial Black" panose="020B0A04020102020204" pitchFamily="34" charset="0"/>
              </a:rPr>
              <a:t>Kod Blokları</a:t>
            </a:r>
            <a:r>
              <a:rPr lang="tr-TR" dirty="0" smtClean="0"/>
              <a:t/>
            </a:r>
            <a:br>
              <a:rPr lang="tr-TR" dirty="0" smtClean="0"/>
            </a:b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3791" y="1900255"/>
            <a:ext cx="6624993" cy="2200690"/>
          </a:xfrm>
        </p:spPr>
      </p:pic>
      <p:sp>
        <p:nvSpPr>
          <p:cNvPr id="5" name="Metin kutusu 4"/>
          <p:cNvSpPr txBox="1"/>
          <p:nvPr/>
        </p:nvSpPr>
        <p:spPr>
          <a:xfrm>
            <a:off x="1254483" y="4100945"/>
            <a:ext cx="8573008" cy="2000548"/>
          </a:xfrm>
          <a:prstGeom prst="rect">
            <a:avLst/>
          </a:prstGeom>
          <a:noFill/>
        </p:spPr>
        <p:txBody>
          <a:bodyPr wrap="square" rtlCol="0">
            <a:spAutoFit/>
          </a:bodyPr>
          <a:lstStyle/>
          <a:p>
            <a:r>
              <a:rPr lang="tr-TR" sz="2800" dirty="0" smtClean="0"/>
              <a:t>  </a:t>
            </a:r>
            <a:r>
              <a:rPr lang="tr-TR" sz="2400" dirty="0" smtClean="0"/>
              <a:t>Bu </a:t>
            </a:r>
            <a:r>
              <a:rPr lang="tr-TR" sz="2400" dirty="0"/>
              <a:t>kod parçası, belirli bir bölgeyi içeren bir görüntü maskelemesini gerçekleştirmektir</a:t>
            </a:r>
            <a:r>
              <a:rPr lang="tr-TR" sz="2400" dirty="0" smtClean="0"/>
              <a:t>. </a:t>
            </a:r>
            <a:r>
              <a:rPr lang="tr-TR" sz="2400" dirty="0"/>
              <a:t>B</a:t>
            </a:r>
            <a:r>
              <a:rPr lang="tr-TR" sz="2400" dirty="0" smtClean="0"/>
              <a:t>u </a:t>
            </a:r>
            <a:r>
              <a:rPr lang="tr-TR" sz="2400" dirty="0"/>
              <a:t>bölgedeki bilgileri diğer </a:t>
            </a:r>
            <a:r>
              <a:rPr lang="tr-TR" sz="2400" dirty="0" smtClean="0"/>
              <a:t>işlemlerden korumak </a:t>
            </a:r>
            <a:r>
              <a:rPr lang="tr-TR" sz="2400" dirty="0"/>
              <a:t>için kullanılabilir. Örneğin, bir görüntüdeki belirli bir nesneyi veya bölgeyi ayırmak ve üzerinde daha fazla işlem yapmak için kullanılabilir.</a:t>
            </a:r>
            <a:endParaRPr lang="tr-TR" sz="2400" dirty="0"/>
          </a:p>
        </p:txBody>
      </p:sp>
    </p:spTree>
    <p:extLst>
      <p:ext uri="{BB962C8B-B14F-4D97-AF65-F5344CB8AC3E}">
        <p14:creationId xmlns:p14="http://schemas.microsoft.com/office/powerpoint/2010/main" val="356594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83" y="46181"/>
            <a:ext cx="6983845" cy="2429163"/>
          </a:xfrm>
        </p:spPr>
      </p:pic>
      <p:sp>
        <p:nvSpPr>
          <p:cNvPr id="5" name="Metin kutusu 4"/>
          <p:cNvSpPr txBox="1"/>
          <p:nvPr/>
        </p:nvSpPr>
        <p:spPr>
          <a:xfrm>
            <a:off x="230946" y="2475344"/>
            <a:ext cx="10871163" cy="3970318"/>
          </a:xfrm>
          <a:prstGeom prst="rect">
            <a:avLst/>
          </a:prstGeom>
          <a:noFill/>
        </p:spPr>
        <p:txBody>
          <a:bodyPr wrap="square" rtlCol="0">
            <a:spAutoFit/>
          </a:bodyPr>
          <a:lstStyle/>
          <a:p>
            <a:r>
              <a:rPr lang="tr-TR" dirty="0" smtClean="0"/>
              <a:t> </a:t>
            </a:r>
            <a:r>
              <a:rPr lang="tr-TR" dirty="0" err="1" smtClean="0"/>
              <a:t>drawLines</a:t>
            </a:r>
            <a:r>
              <a:rPr lang="tr-TR" dirty="0" smtClean="0"/>
              <a:t> fonksiyonu, bir görüntü ve çizgileri alacak şekilde tasarlanmıştır.</a:t>
            </a:r>
          </a:p>
          <a:p>
            <a:endParaRPr lang="tr-TR" dirty="0" smtClean="0"/>
          </a:p>
          <a:p>
            <a:r>
              <a:rPr lang="tr-TR" dirty="0" smtClean="0"/>
              <a:t>*İlk </a:t>
            </a:r>
            <a:r>
              <a:rPr lang="tr-TR" dirty="0"/>
              <a:t>olarak, orijinal görüntünün bir kopyası oluşturulur ve </a:t>
            </a:r>
            <a:r>
              <a:rPr lang="tr-TR" dirty="0" err="1"/>
              <a:t>image</a:t>
            </a:r>
            <a:r>
              <a:rPr lang="tr-TR" dirty="0"/>
              <a:t> değişkeninde saklanır. </a:t>
            </a:r>
            <a:r>
              <a:rPr lang="tr-TR" dirty="0"/>
              <a:t/>
            </a:r>
            <a:br>
              <a:rPr lang="tr-TR" dirty="0"/>
            </a:br>
            <a:r>
              <a:rPr lang="tr-TR" dirty="0" smtClean="0"/>
              <a:t>*Ardından</a:t>
            </a:r>
            <a:r>
              <a:rPr lang="tr-TR" dirty="0"/>
              <a:t>, orijinal görüntü ile aynı boyutta siyah bir görüntü (</a:t>
            </a:r>
            <a:r>
              <a:rPr lang="tr-TR" dirty="0" err="1"/>
              <a:t>blank_image</a:t>
            </a:r>
            <a:r>
              <a:rPr lang="tr-TR" dirty="0"/>
              <a:t>) oluşturulur. Bu görüntü, çizgilerin çizileceği ve orijinal görüntüyle birleştirileceği alandır</a:t>
            </a:r>
            <a:r>
              <a:rPr lang="tr-TR" dirty="0" smtClean="0"/>
              <a:t>.</a:t>
            </a:r>
          </a:p>
          <a:p>
            <a:r>
              <a:rPr lang="tr-TR" dirty="0" smtClean="0"/>
              <a:t>*</a:t>
            </a:r>
            <a:r>
              <a:rPr lang="tr-TR" dirty="0" err="1" smtClean="0"/>
              <a:t>lines</a:t>
            </a:r>
            <a:r>
              <a:rPr lang="tr-TR" dirty="0" smtClean="0"/>
              <a:t> </a:t>
            </a:r>
            <a:r>
              <a:rPr lang="tr-TR" dirty="0"/>
              <a:t>dizisindeki her bir çizgi için bir döngü oluşturulur.</a:t>
            </a:r>
            <a:endParaRPr lang="tr-TR" dirty="0"/>
          </a:p>
          <a:p>
            <a:r>
              <a:rPr lang="tr-TR" dirty="0" smtClean="0"/>
              <a:t>*</a:t>
            </a:r>
            <a:r>
              <a:rPr lang="tr-TR" dirty="0"/>
              <a:t>Her çizginin başlangıç ve bitiş noktaları (x1, y1, x2, y2) alınır</a:t>
            </a:r>
            <a:r>
              <a:rPr lang="tr-TR" dirty="0" smtClean="0"/>
              <a:t>.</a:t>
            </a:r>
          </a:p>
          <a:p>
            <a:r>
              <a:rPr lang="tr-TR" dirty="0" smtClean="0"/>
              <a:t>*</a:t>
            </a:r>
            <a:r>
              <a:rPr lang="tr-TR" dirty="0"/>
              <a:t>cv2.line işlevi kullanılarak, </a:t>
            </a:r>
            <a:r>
              <a:rPr lang="tr-TR" dirty="0" err="1"/>
              <a:t>blank_image</a:t>
            </a:r>
            <a:r>
              <a:rPr lang="tr-TR" dirty="0"/>
              <a:t> üzerine çizgiler çizilir. Çizgilerin rengi, kalınlığı ve başlangıç-bitiş noktaları kullanılarak belirlenir</a:t>
            </a:r>
            <a:r>
              <a:rPr lang="tr-TR" dirty="0" smtClean="0"/>
              <a:t>.</a:t>
            </a:r>
          </a:p>
          <a:p>
            <a:r>
              <a:rPr lang="tr-TR" dirty="0" smtClean="0"/>
              <a:t>*</a:t>
            </a:r>
            <a:r>
              <a:rPr lang="tr-TR" dirty="0"/>
              <a:t>cv2.addWeighted işlevi kullanılarak, çizgilerin çizildiği </a:t>
            </a:r>
            <a:r>
              <a:rPr lang="tr-TR" dirty="0" err="1"/>
              <a:t>blank_image</a:t>
            </a:r>
            <a:r>
              <a:rPr lang="tr-TR" dirty="0"/>
              <a:t> görüntüsü ve orijinal görüntü (</a:t>
            </a:r>
            <a:r>
              <a:rPr lang="tr-TR" dirty="0" err="1"/>
              <a:t>image</a:t>
            </a:r>
            <a:r>
              <a:rPr lang="tr-TR" dirty="0"/>
              <a:t>) birleştirilir. Bu işlem, çizgilerin orijinal görüntü üzerine eklenerek görsel olarak vurgulanmasını sağlar</a:t>
            </a:r>
            <a:r>
              <a:rPr lang="tr-TR" dirty="0" smtClean="0"/>
              <a:t>.</a:t>
            </a:r>
          </a:p>
          <a:p>
            <a:r>
              <a:rPr lang="tr-TR" dirty="0" smtClean="0"/>
              <a:t>*</a:t>
            </a:r>
            <a:r>
              <a:rPr lang="tr-TR" dirty="0"/>
              <a:t>Son olarak, işlenmiş görüntü (</a:t>
            </a:r>
            <a:r>
              <a:rPr lang="tr-TR" dirty="0" err="1"/>
              <a:t>image</a:t>
            </a:r>
            <a:r>
              <a:rPr lang="tr-TR" dirty="0"/>
              <a:t>) döndürülür</a:t>
            </a:r>
            <a:r>
              <a:rPr lang="tr-TR" dirty="0" smtClean="0"/>
              <a:t>.</a:t>
            </a:r>
          </a:p>
          <a:p>
            <a:r>
              <a:rPr lang="tr-TR" dirty="0" smtClean="0"/>
              <a:t>*</a:t>
            </a:r>
            <a:r>
              <a:rPr lang="tr-TR" dirty="0"/>
              <a:t>Bu kod parçası, belirli çizgileri görüntü üzerinde çizmek ve çizgileri vurgulayarak görsel olarak işaretlemek için kullanılabilir. Örneğin, kenar algılama veya nesne tespiti gibi işlemlerin çıktılarını görselleştirmek için kullanılabilir.</a:t>
            </a:r>
            <a:endParaRPr lang="tr-TR" dirty="0"/>
          </a:p>
        </p:txBody>
      </p:sp>
    </p:spTree>
    <p:extLst>
      <p:ext uri="{BB962C8B-B14F-4D97-AF65-F5344CB8AC3E}">
        <p14:creationId xmlns:p14="http://schemas.microsoft.com/office/powerpoint/2010/main" val="5874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52" y="179305"/>
            <a:ext cx="11920008" cy="2785567"/>
          </a:xfrm>
        </p:spPr>
      </p:pic>
      <p:sp>
        <p:nvSpPr>
          <p:cNvPr id="5" name="Metin kutusu 4"/>
          <p:cNvSpPr txBox="1"/>
          <p:nvPr/>
        </p:nvSpPr>
        <p:spPr>
          <a:xfrm>
            <a:off x="314419" y="2964872"/>
            <a:ext cx="11600873" cy="3416320"/>
          </a:xfrm>
          <a:prstGeom prst="rect">
            <a:avLst/>
          </a:prstGeom>
          <a:noFill/>
        </p:spPr>
        <p:txBody>
          <a:bodyPr wrap="square" rtlCol="0">
            <a:spAutoFit/>
          </a:bodyPr>
          <a:lstStyle/>
          <a:p>
            <a:r>
              <a:rPr lang="tr-TR" dirty="0" smtClean="0"/>
              <a:t>Bir video üzerinde şerit tanıma işlemi;</a:t>
            </a:r>
          </a:p>
          <a:p>
            <a:r>
              <a:rPr lang="tr-TR" dirty="0" smtClean="0"/>
              <a:t>*</a:t>
            </a:r>
            <a:r>
              <a:rPr lang="tr-TR" dirty="0"/>
              <a:t>Görüntünün boyutları alınır</a:t>
            </a:r>
            <a:r>
              <a:rPr lang="tr-TR" dirty="0" smtClean="0"/>
              <a:t>.</a:t>
            </a:r>
          </a:p>
          <a:p>
            <a:r>
              <a:rPr lang="tr-TR" dirty="0" smtClean="0"/>
              <a:t>*</a:t>
            </a:r>
            <a:r>
              <a:rPr lang="tr-TR" dirty="0"/>
              <a:t>Belirli bir bölgenin köşe noktaları tanımlanır</a:t>
            </a:r>
            <a:r>
              <a:rPr lang="tr-TR" dirty="0" smtClean="0"/>
              <a:t>.</a:t>
            </a:r>
          </a:p>
          <a:p>
            <a:r>
              <a:rPr lang="tr-TR" dirty="0" smtClean="0"/>
              <a:t>*</a:t>
            </a:r>
            <a:r>
              <a:rPr lang="tr-TR" dirty="0"/>
              <a:t>Görüntü gri tonlamalı hale getirilir</a:t>
            </a:r>
            <a:r>
              <a:rPr lang="tr-TR" dirty="0" smtClean="0"/>
              <a:t>.</a:t>
            </a:r>
          </a:p>
          <a:p>
            <a:r>
              <a:rPr lang="tr-TR" dirty="0" smtClean="0"/>
              <a:t>*</a:t>
            </a:r>
            <a:r>
              <a:rPr lang="tr-TR" dirty="0"/>
              <a:t>Kenar algılama (</a:t>
            </a:r>
            <a:r>
              <a:rPr lang="tr-TR" dirty="0" err="1"/>
              <a:t>Canny</a:t>
            </a:r>
            <a:r>
              <a:rPr lang="tr-TR" dirty="0"/>
              <a:t>) işlemi uygulanır</a:t>
            </a:r>
            <a:r>
              <a:rPr lang="tr-TR" dirty="0" smtClean="0"/>
              <a:t>.</a:t>
            </a:r>
          </a:p>
          <a:p>
            <a:r>
              <a:rPr lang="tr-TR" dirty="0" smtClean="0"/>
              <a:t>*</a:t>
            </a:r>
            <a:r>
              <a:rPr lang="tr-TR" dirty="0"/>
              <a:t>Belirli bir bölgeye sınırlanan görüntü elde edilir</a:t>
            </a:r>
            <a:r>
              <a:rPr lang="tr-TR" dirty="0" smtClean="0"/>
              <a:t>.</a:t>
            </a:r>
          </a:p>
          <a:p>
            <a:r>
              <a:rPr lang="tr-TR" dirty="0" smtClean="0"/>
              <a:t>*</a:t>
            </a:r>
            <a:r>
              <a:rPr lang="tr-TR" dirty="0" err="1"/>
              <a:t>Hough</a:t>
            </a:r>
            <a:r>
              <a:rPr lang="tr-TR" dirty="0"/>
              <a:t> dönüşümü kullanılarak çizgiler tespit edilir</a:t>
            </a:r>
            <a:r>
              <a:rPr lang="tr-TR" dirty="0" smtClean="0"/>
              <a:t>.</a:t>
            </a:r>
          </a:p>
          <a:p>
            <a:r>
              <a:rPr lang="tr-TR" dirty="0" smtClean="0"/>
              <a:t>*</a:t>
            </a:r>
            <a:r>
              <a:rPr lang="tr-TR" dirty="0"/>
              <a:t>Orijinal görüntü üzerinde çizgiler çizilir</a:t>
            </a:r>
            <a:r>
              <a:rPr lang="tr-TR" dirty="0" smtClean="0"/>
              <a:t>.</a:t>
            </a:r>
          </a:p>
          <a:p>
            <a:r>
              <a:rPr lang="tr-TR" dirty="0" smtClean="0"/>
              <a:t>*</a:t>
            </a:r>
            <a:r>
              <a:rPr lang="tr-TR" dirty="0"/>
              <a:t>İşlenmiş görüntü döndürülür</a:t>
            </a:r>
            <a:r>
              <a:rPr lang="tr-TR" dirty="0" smtClean="0"/>
              <a:t>.</a:t>
            </a:r>
          </a:p>
          <a:p>
            <a:r>
              <a:rPr lang="tr-TR" dirty="0" smtClean="0"/>
              <a:t>*</a:t>
            </a:r>
            <a:r>
              <a:rPr lang="tr-TR" dirty="0"/>
              <a:t>Video yakalanır</a:t>
            </a:r>
            <a:r>
              <a:rPr lang="tr-TR" dirty="0" smtClean="0"/>
              <a:t>.</a:t>
            </a:r>
          </a:p>
          <a:p>
            <a:r>
              <a:rPr lang="tr-TR" dirty="0" smtClean="0"/>
              <a:t>*</a:t>
            </a:r>
            <a:r>
              <a:rPr lang="tr-TR" dirty="0"/>
              <a:t>Bu kod parçası, şerit tanıma işlemini gerçekleştirmek için kullanılır. Videoyu işler, çizgileri tespit eder ve görsel olarak işaretler.</a:t>
            </a:r>
            <a:endParaRPr lang="tr-TR" dirty="0"/>
          </a:p>
        </p:txBody>
      </p:sp>
    </p:spTree>
    <p:extLst>
      <p:ext uri="{BB962C8B-B14F-4D97-AF65-F5344CB8AC3E}">
        <p14:creationId xmlns:p14="http://schemas.microsoft.com/office/powerpoint/2010/main" val="62260329"/>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TotalTime>
  <Words>665</Words>
  <Application>Microsoft Office PowerPoint</Application>
  <PresentationFormat>Geniş ekran</PresentationFormat>
  <Paragraphs>46</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Arial Black</vt:lpstr>
      <vt:lpstr>Arial Narrow</vt:lpstr>
      <vt:lpstr>Calibri</vt:lpstr>
      <vt:lpstr>Calibri Light</vt:lpstr>
      <vt:lpstr>Geçmişe bakış</vt:lpstr>
      <vt:lpstr>   Görüntü İşleme Şerit Takip Sistemi</vt:lpstr>
      <vt:lpstr>Giriş  </vt:lpstr>
      <vt:lpstr>Şerit Takip Sistemi Nedir ?</vt:lpstr>
      <vt:lpstr>Şerit Takip Sisteminin Çalışma Prensibi</vt:lpstr>
      <vt:lpstr>Şerit Takip Sistemi Uygulamaları</vt:lpstr>
      <vt:lpstr>    Avantajlar ve Zorluklar</vt:lpstr>
      <vt:lpstr>Kod Blokları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Görüntü İşleme Şerit Takip Sistemi</dc:title>
  <dc:creator>Taha Özmen</dc:creator>
  <cp:lastModifiedBy>Taha Özmen</cp:lastModifiedBy>
  <cp:revision>5</cp:revision>
  <dcterms:created xsi:type="dcterms:W3CDTF">2023-05-28T16:43:44Z</dcterms:created>
  <dcterms:modified xsi:type="dcterms:W3CDTF">2023-05-28T17:30:35Z</dcterms:modified>
</cp:coreProperties>
</file>