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notesMasterIdLst>
    <p:notesMasterId r:id="rId14"/>
  </p:notesMasterIdLst>
  <p:handoutMasterIdLst>
    <p:handoutMasterId r:id="rId15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1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ko-KR" altLang="en-US" dirty="0">
              <a:latin typeface="Batang" panose="02030600000101010101" pitchFamily="18" charset="-127"/>
              <a:ea typeface="Batang" panose="02030600000101010101" pitchFamily="18" charset="-127"/>
            </a:rPr>
            <a:t>화면 흐름도</a:t>
          </a:r>
          <a:endParaRPr lang="en-US" altLang="ko-KR" dirty="0">
            <a:latin typeface="Batang" panose="02030600000101010101" pitchFamily="18" charset="-127"/>
            <a:ea typeface="Batang" panose="02030600000101010101" pitchFamily="18" charset="-127"/>
          </a:endParaRPr>
        </a:p>
        <a:p>
          <a:pPr rtl="0">
            <a:defRPr cap="all"/>
          </a:pPr>
          <a:r>
            <a:rPr lang="en-US" altLang="ko" dirty="0">
              <a:latin typeface="Batang" panose="02030600000101010101" pitchFamily="18" charset="-127"/>
              <a:ea typeface="Batang" panose="02030600000101010101" pitchFamily="18" charset="-127"/>
            </a:rPr>
            <a:t>Flow Chart</a:t>
          </a:r>
          <a:endParaRPr lang="ko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ko"/>
            <a:t>01</a:t>
          </a:r>
          <a:endParaRPr lang="ko" dirty="0"/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ko-KR" altLang="en-US" dirty="0">
              <a:latin typeface="Batang" panose="02030600000101010101" pitchFamily="18" charset="-127"/>
              <a:ea typeface="Batang" panose="02030600000101010101" pitchFamily="18" charset="-127"/>
            </a:rPr>
            <a:t>화면 구성도</a:t>
          </a:r>
          <a:endParaRPr lang="en-US" altLang="ko-KR" dirty="0">
            <a:latin typeface="Batang" panose="02030600000101010101" pitchFamily="18" charset="-127"/>
            <a:ea typeface="Batang" panose="02030600000101010101" pitchFamily="18" charset="-127"/>
          </a:endParaRPr>
        </a:p>
        <a:p>
          <a:pPr rtl="0">
            <a:defRPr cap="all"/>
          </a:pPr>
          <a:r>
            <a:rPr lang="en-US" altLang="ko" dirty="0">
              <a:latin typeface="Batang" panose="02030600000101010101" pitchFamily="18" charset="-127"/>
              <a:ea typeface="Batang" panose="02030600000101010101" pitchFamily="18" charset="-127"/>
            </a:rPr>
            <a:t>Site map</a:t>
          </a:r>
          <a:endParaRPr lang="ko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ko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en-US" altLang="ko" dirty="0">
              <a:latin typeface="Batang" panose="02030600000101010101" pitchFamily="18" charset="-127"/>
              <a:ea typeface="Batang" panose="02030600000101010101" pitchFamily="18" charset="-127"/>
            </a:rPr>
            <a:t>Story board</a:t>
          </a:r>
          <a:endParaRPr lang="ko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ko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14545" custLinFactNeighborY="1614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LinFactNeighborX="-17" custLinFactNeighborY="17215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24865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600" kern="1200" dirty="0">
              <a:latin typeface="Batang" panose="02030600000101010101" pitchFamily="18" charset="-127"/>
              <a:ea typeface="Batang" panose="02030600000101010101" pitchFamily="18" charset="-127"/>
            </a:rPr>
            <a:t>화면 흐름도</a:t>
          </a:r>
          <a:endParaRPr lang="en-US" altLang="ko-KR" sz="2600" kern="1200" dirty="0"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2600" kern="1200" dirty="0">
              <a:latin typeface="Batang" panose="02030600000101010101" pitchFamily="18" charset="-127"/>
              <a:ea typeface="Batang" panose="02030600000101010101" pitchFamily="18" charset="-127"/>
            </a:rPr>
            <a:t>Flow Chart</a:t>
          </a:r>
          <a:endParaRPr lang="ko" sz="26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0" y="994634"/>
        <a:ext cx="3275967" cy="1491951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9946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sz="4800" kern="1200"/>
            <a:t>01</a:t>
          </a:r>
          <a:endParaRPr lang="ko" sz="4800" kern="1200" dirty="0"/>
        </a:p>
      </dsp:txBody>
      <dsp:txXfrm>
        <a:off x="808" y="0"/>
        <a:ext cx="3275967" cy="994634"/>
      </dsp:txXfrm>
    </dsp:sp>
    <dsp:sp modelId="{00AE7F27-0E5D-4AFB-ACD6-B5A19E79EA42}">
      <dsp:nvSpPr>
        <dsp:cNvPr id="0" name=""/>
        <dsp:cNvSpPr/>
      </dsp:nvSpPr>
      <dsp:spPr>
        <a:xfrm>
          <a:off x="3538296" y="0"/>
          <a:ext cx="3275967" cy="2486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600" kern="1200" dirty="0">
              <a:latin typeface="Batang" panose="02030600000101010101" pitchFamily="18" charset="-127"/>
              <a:ea typeface="Batang" panose="02030600000101010101" pitchFamily="18" charset="-127"/>
            </a:rPr>
            <a:t>화면 구성도</a:t>
          </a:r>
          <a:endParaRPr lang="en-US" altLang="ko-KR" sz="2600" kern="1200" dirty="0"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2600" kern="1200" dirty="0">
              <a:latin typeface="Batang" panose="02030600000101010101" pitchFamily="18" charset="-127"/>
              <a:ea typeface="Batang" panose="02030600000101010101" pitchFamily="18" charset="-127"/>
            </a:rPr>
            <a:t>Site map</a:t>
          </a:r>
          <a:endParaRPr lang="ko" sz="26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3538296" y="994634"/>
        <a:ext cx="3275967" cy="1491951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9946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sz="4800" kern="1200"/>
            <a:t>02</a:t>
          </a:r>
        </a:p>
      </dsp:txBody>
      <dsp:txXfrm>
        <a:off x="3538853" y="0"/>
        <a:ext cx="3275967" cy="994634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24865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2600" kern="1200" dirty="0">
              <a:latin typeface="Batang" panose="02030600000101010101" pitchFamily="18" charset="-127"/>
              <a:ea typeface="Batang" panose="02030600000101010101" pitchFamily="18" charset="-127"/>
            </a:rPr>
            <a:t>Story board</a:t>
          </a:r>
          <a:endParaRPr lang="ko" sz="26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7076898" y="994634"/>
        <a:ext cx="3275967" cy="1491951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9946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sz="4800" kern="1200"/>
            <a:t>03</a:t>
          </a:r>
        </a:p>
      </dsp:txBody>
      <dsp:txXfrm>
        <a:off x="7076898" y="0"/>
        <a:ext cx="3275967" cy="99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2020-05-17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2020-05-17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03FB65F-A068-40C2-A5B9-B0D9283C0C60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29E7106-0249-4561-8B9A-6D3F87A3DB07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02227B3E-0B5D-4A4E-A1D5-C5A318589AE5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5DD60D-C61B-40E7-975A-28844FBB2D45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321AE99-9C34-4E99-A9FF-6D7F5041DBC9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B802EC46-0824-45EE-B260-50ED0B85D11E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qX1-PYEYp4VepSvp2pSuABjBjbnj0UQ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jRvYY54uio3fKgLGHSSCMAo-wA5m6t_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7200" dirty="0">
                <a:latin typeface="Batang" panose="02030600000101010101" pitchFamily="18" charset="-127"/>
                <a:ea typeface="Batang" panose="02030600000101010101" pitchFamily="18" charset="-127"/>
              </a:rPr>
              <a:t>Gold Coffee</a:t>
            </a:r>
            <a:endParaRPr lang="ko" sz="7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17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Store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Location1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</a:t>
                      </a:r>
                      <a:r>
                        <a:rPr lang="ko-KR" altLang="en-US" sz="1100" dirty="0"/>
                        <a:t>검색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ko-KR" altLang="en-US" sz="1100" dirty="0"/>
                        <a:t>현재 검색 </a:t>
                      </a:r>
                      <a:r>
                        <a:rPr lang="en-US" altLang="ko-KR" sz="1100" dirty="0"/>
                        <a:t>Button Click</a:t>
                      </a:r>
                      <a:r>
                        <a:rPr lang="ko-KR" altLang="en-US" sz="1100" dirty="0"/>
                        <a:t> 동작 전의 화면 모습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r>
                        <a:rPr lang="en-US" altLang="ko-KR" sz="1100" dirty="0"/>
                        <a:t>Map,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store list</a:t>
                      </a:r>
                      <a:r>
                        <a:rPr lang="ko-KR" altLang="en-US" sz="1100" dirty="0"/>
                        <a:t>는 화면에 보이지 않는다</a:t>
                      </a:r>
                      <a:r>
                        <a:rPr lang="en-US" altLang="ko-KR" sz="1100" dirty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F97305-E3C3-463A-88E4-467E95620F48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5ACE5-F5B1-4F94-AF11-D7B1DC04D27A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74DC5-5C4C-442B-95F8-CD166BB6035C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77B60-4E99-4758-A143-B470F6DC43FD}"/>
              </a:ext>
            </a:extLst>
          </p:cNvPr>
          <p:cNvSpPr txBox="1"/>
          <p:nvPr/>
        </p:nvSpPr>
        <p:spPr>
          <a:xfrm>
            <a:off x="636494" y="20260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찾기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76542-5464-488A-A019-9FC1AAA42CD3}"/>
              </a:ext>
            </a:extLst>
          </p:cNvPr>
          <p:cNvSpPr txBox="1"/>
          <p:nvPr/>
        </p:nvSpPr>
        <p:spPr>
          <a:xfrm>
            <a:off x="636494" y="2846278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검색 결과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6F8C9-06F2-471D-A504-BC702A75A9C4}"/>
              </a:ext>
            </a:extLst>
          </p:cNvPr>
          <p:cNvSpPr txBox="1"/>
          <p:nvPr/>
        </p:nvSpPr>
        <p:spPr>
          <a:xfrm>
            <a:off x="636494" y="2390728"/>
            <a:ext cx="51547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현재 위치 또는 </a:t>
            </a:r>
            <a:r>
              <a:rPr lang="ko-KR" alt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지역명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입력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(ex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서울시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3DACD9-699E-407C-8D87-812991749F34}"/>
              </a:ext>
            </a:extLst>
          </p:cNvPr>
          <p:cNvSpPr/>
          <p:nvPr/>
        </p:nvSpPr>
        <p:spPr>
          <a:xfrm>
            <a:off x="5880846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E044F6-9428-49BD-A4DF-2B20E117EA82}"/>
              </a:ext>
            </a:extLst>
          </p:cNvPr>
          <p:cNvSpPr/>
          <p:nvPr/>
        </p:nvSpPr>
        <p:spPr>
          <a:xfrm>
            <a:off x="6840070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69EAE-73EA-4761-BF19-9C1617A969A0}"/>
              </a:ext>
            </a:extLst>
          </p:cNvPr>
          <p:cNvSpPr/>
          <p:nvPr/>
        </p:nvSpPr>
        <p:spPr>
          <a:xfrm>
            <a:off x="5737411" y="227166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8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246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Store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Location1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#1, #2: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스크린 너비 </a:t>
                      </a:r>
                      <a:r>
                        <a:rPr lang="en-US" altLang="ko-KR" sz="1100" dirty="0"/>
                        <a:t>900px</a:t>
                      </a:r>
                      <a:r>
                        <a:rPr lang="ko-KR" altLang="en-US" sz="1100" dirty="0"/>
                        <a:t> 이하일 때 </a:t>
                      </a:r>
                      <a:r>
                        <a:rPr lang="en-US" altLang="ko-KR" sz="1100" dirty="0"/>
                        <a:t>Button width </a:t>
                      </a:r>
                      <a:r>
                        <a:rPr lang="ko-KR" altLang="en-US" sz="1100" dirty="0"/>
                        <a:t>변화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F97305-E3C3-463A-88E4-467E95620F48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5ACE5-F5B1-4F94-AF11-D7B1DC04D27A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74DC5-5C4C-442B-95F8-CD166BB6035C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77B60-4E99-4758-A143-B470F6DC43FD}"/>
              </a:ext>
            </a:extLst>
          </p:cNvPr>
          <p:cNvSpPr txBox="1"/>
          <p:nvPr/>
        </p:nvSpPr>
        <p:spPr>
          <a:xfrm>
            <a:off x="636494" y="20260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찾기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76542-5464-488A-A019-9FC1AAA42CD3}"/>
              </a:ext>
            </a:extLst>
          </p:cNvPr>
          <p:cNvSpPr txBox="1"/>
          <p:nvPr/>
        </p:nvSpPr>
        <p:spPr>
          <a:xfrm>
            <a:off x="636494" y="4349679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검색 결과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6F8C9-06F2-471D-A504-BC702A75A9C4}"/>
              </a:ext>
            </a:extLst>
          </p:cNvPr>
          <p:cNvSpPr txBox="1"/>
          <p:nvPr/>
        </p:nvSpPr>
        <p:spPr>
          <a:xfrm>
            <a:off x="636493" y="2390728"/>
            <a:ext cx="70731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현재 위치 또는 </a:t>
            </a:r>
            <a:r>
              <a:rPr lang="ko-KR" alt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지역명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입력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(ex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서울시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3DACD9-699E-407C-8D87-812991749F34}"/>
              </a:ext>
            </a:extLst>
          </p:cNvPr>
          <p:cNvSpPr/>
          <p:nvPr/>
        </p:nvSpPr>
        <p:spPr>
          <a:xfrm>
            <a:off x="636494" y="2940098"/>
            <a:ext cx="7073154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E044F6-9428-49BD-A4DF-2B20E117EA82}"/>
              </a:ext>
            </a:extLst>
          </p:cNvPr>
          <p:cNvSpPr/>
          <p:nvPr/>
        </p:nvSpPr>
        <p:spPr>
          <a:xfrm>
            <a:off x="636494" y="3437494"/>
            <a:ext cx="7082121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69EAE-73EA-4761-BF19-9C1617A969A0}"/>
              </a:ext>
            </a:extLst>
          </p:cNvPr>
          <p:cNvSpPr/>
          <p:nvPr/>
        </p:nvSpPr>
        <p:spPr>
          <a:xfrm>
            <a:off x="493059" y="2968254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625883E-9120-4244-A10E-875249BA3150}"/>
              </a:ext>
            </a:extLst>
          </p:cNvPr>
          <p:cNvSpPr/>
          <p:nvPr/>
        </p:nvSpPr>
        <p:spPr>
          <a:xfrm>
            <a:off x="493059" y="3443576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144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Store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Location2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</a:t>
                      </a:r>
                      <a:r>
                        <a:rPr lang="ko-KR" altLang="en-US" sz="1100" dirty="0"/>
                        <a:t>검색</a:t>
                      </a:r>
                      <a:r>
                        <a:rPr lang="en-US" altLang="ko-KR" sz="1100" dirty="0"/>
                        <a:t>:</a:t>
                      </a:r>
                    </a:p>
                    <a:p>
                      <a:pPr latinLnBrk="1"/>
                      <a:r>
                        <a:rPr lang="ko-KR" altLang="en-US" sz="1100" dirty="0"/>
                        <a:t>현재 검색 </a:t>
                      </a:r>
                      <a:r>
                        <a:rPr lang="en-US" altLang="ko-KR" sz="1100" dirty="0"/>
                        <a:t>Button Click</a:t>
                      </a:r>
                      <a:r>
                        <a:rPr lang="ko-KR" altLang="en-US" sz="1100" dirty="0"/>
                        <a:t> 동작 전의 화면 모습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r>
                        <a:rPr lang="en-US" altLang="ko-KR" sz="1100" dirty="0"/>
                        <a:t>Map,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store list</a:t>
                      </a:r>
                      <a:r>
                        <a:rPr lang="ko-KR" altLang="en-US" sz="1100" dirty="0"/>
                        <a:t>는 화면에 보이지 않는다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#2. Map</a:t>
                      </a:r>
                    </a:p>
                    <a:p>
                      <a:pPr latinLnBrk="1"/>
                      <a:r>
                        <a:rPr lang="ko-KR" altLang="en-US" sz="1100" dirty="0"/>
                        <a:t>카카오 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kakao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에서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제공하는 </a:t>
                      </a:r>
                      <a:r>
                        <a:rPr lang="en-US" altLang="ko-KR" sz="1100" dirty="0"/>
                        <a:t>Map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Input</a:t>
                      </a:r>
                      <a:r>
                        <a:rPr lang="ko-KR" altLang="en-US" sz="1100" dirty="0"/>
                        <a:t>을 통해 입력 받은 지역의 가까운 </a:t>
                      </a:r>
                      <a:r>
                        <a:rPr lang="en-US" altLang="ko-KR" sz="1100" dirty="0"/>
                        <a:t>15</a:t>
                      </a:r>
                      <a:r>
                        <a:rPr lang="ko-KR" altLang="en-US" sz="1100" dirty="0"/>
                        <a:t>개의 </a:t>
                      </a:r>
                      <a:r>
                        <a:rPr lang="en-US" altLang="ko-KR" sz="1100" dirty="0"/>
                        <a:t>Store </a:t>
                      </a:r>
                      <a:r>
                        <a:rPr lang="ko-KR" altLang="en-US" sz="1100" dirty="0"/>
                        <a:t>위치를 마커로 표시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result :</a:t>
                      </a:r>
                    </a:p>
                    <a:p>
                      <a:pPr latinLnBrk="1"/>
                      <a:r>
                        <a:rPr lang="ko-KR" altLang="en-US" sz="1100" dirty="0"/>
                        <a:t>검색을 통해 얻은 </a:t>
                      </a:r>
                      <a:r>
                        <a:rPr lang="en-US" altLang="ko-KR" sz="1100" dirty="0"/>
                        <a:t>data </a:t>
                      </a:r>
                      <a:r>
                        <a:rPr lang="ko-KR" altLang="en-US" sz="1100" dirty="0"/>
                        <a:t>개수를 출력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#4. store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list</a:t>
                      </a:r>
                    </a:p>
                    <a:p>
                      <a:pPr latinLnBrk="1"/>
                      <a:r>
                        <a:rPr lang="ko-KR" altLang="en-US" sz="1100" dirty="0"/>
                        <a:t>검색을 통해 얻은 </a:t>
                      </a:r>
                      <a:r>
                        <a:rPr lang="en-US" altLang="ko-KR" sz="1100" dirty="0"/>
                        <a:t>store name</a:t>
                      </a:r>
                      <a:r>
                        <a:rPr lang="ko-KR" altLang="en-US" sz="1100" dirty="0"/>
                        <a:t>과 </a:t>
                      </a:r>
                      <a:r>
                        <a:rPr lang="en-US" altLang="ko-KR" sz="1100" dirty="0"/>
                        <a:t>store list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F97305-E3C3-463A-88E4-467E95620F48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5ACE5-F5B1-4F94-AF11-D7B1DC04D27A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74DC5-5C4C-442B-95F8-CD166BB6035C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77B60-4E99-4758-A143-B470F6DC43FD}"/>
              </a:ext>
            </a:extLst>
          </p:cNvPr>
          <p:cNvSpPr txBox="1"/>
          <p:nvPr/>
        </p:nvSpPr>
        <p:spPr>
          <a:xfrm>
            <a:off x="636494" y="2026024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찾기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76542-5464-488A-A019-9FC1AAA42CD3}"/>
              </a:ext>
            </a:extLst>
          </p:cNvPr>
          <p:cNvSpPr txBox="1"/>
          <p:nvPr/>
        </p:nvSpPr>
        <p:spPr>
          <a:xfrm>
            <a:off x="569267" y="457709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매장 검색 결과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0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6F8C9-06F2-471D-A504-BC702A75A9C4}"/>
              </a:ext>
            </a:extLst>
          </p:cNvPr>
          <p:cNvSpPr txBox="1"/>
          <p:nvPr/>
        </p:nvSpPr>
        <p:spPr>
          <a:xfrm>
            <a:off x="636494" y="2390728"/>
            <a:ext cx="51547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서울시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3DACD9-699E-407C-8D87-812991749F34}"/>
              </a:ext>
            </a:extLst>
          </p:cNvPr>
          <p:cNvSpPr/>
          <p:nvPr/>
        </p:nvSpPr>
        <p:spPr>
          <a:xfrm>
            <a:off x="5880846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E044F6-9428-49BD-A4DF-2B20E117EA82}"/>
              </a:ext>
            </a:extLst>
          </p:cNvPr>
          <p:cNvSpPr/>
          <p:nvPr/>
        </p:nvSpPr>
        <p:spPr>
          <a:xfrm>
            <a:off x="6840070" y="2390728"/>
            <a:ext cx="869578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69EAE-73EA-4761-BF19-9C1617A969A0}"/>
              </a:ext>
            </a:extLst>
          </p:cNvPr>
          <p:cNvSpPr/>
          <p:nvPr/>
        </p:nvSpPr>
        <p:spPr>
          <a:xfrm>
            <a:off x="5737411" y="227166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73688-D872-44F9-BF17-67ABD3FF78AC}"/>
              </a:ext>
            </a:extLst>
          </p:cNvPr>
          <p:cNvSpPr/>
          <p:nvPr/>
        </p:nvSpPr>
        <p:spPr>
          <a:xfrm>
            <a:off x="636494" y="2894978"/>
            <a:ext cx="7073154" cy="15177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2E8AAF-BE41-4191-B6D8-36089E847E2B}"/>
              </a:ext>
            </a:extLst>
          </p:cNvPr>
          <p:cNvSpPr/>
          <p:nvPr/>
        </p:nvSpPr>
        <p:spPr>
          <a:xfrm>
            <a:off x="636494" y="5067290"/>
            <a:ext cx="7073154" cy="15177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Store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0D92-C73D-4D80-B64D-2F5A161B6B08}"/>
              </a:ext>
            </a:extLst>
          </p:cNvPr>
          <p:cNvSpPr/>
          <p:nvPr/>
        </p:nvSpPr>
        <p:spPr>
          <a:xfrm>
            <a:off x="3222810" y="351042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3BC45F-9958-4E9B-85BE-0EA804BE1812}"/>
              </a:ext>
            </a:extLst>
          </p:cNvPr>
          <p:cNvSpPr/>
          <p:nvPr/>
        </p:nvSpPr>
        <p:spPr>
          <a:xfrm>
            <a:off x="2698376" y="4596576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DB66F3-6794-4913-AA98-ADFC4DCEEADA}"/>
              </a:ext>
            </a:extLst>
          </p:cNvPr>
          <p:cNvSpPr/>
          <p:nvPr/>
        </p:nvSpPr>
        <p:spPr>
          <a:xfrm>
            <a:off x="3366245" y="5624355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2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800" dirty="0">
                <a:latin typeface="Batang" panose="02030600000101010101" pitchFamily="18" charset="-127"/>
                <a:ea typeface="Batang" panose="02030600000101010101" pitchFamily="18" charset="-127"/>
              </a:rPr>
              <a:t>Gold Coffee</a:t>
            </a:r>
            <a:endParaRPr lang="ko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61114"/>
              </p:ext>
            </p:extLst>
          </p:nvPr>
        </p:nvGraphicFramePr>
        <p:xfrm>
          <a:off x="913882" y="2892238"/>
          <a:ext cx="10353675" cy="248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B2108-5692-45AD-8EE2-DD3A4989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5" y="188531"/>
            <a:ext cx="10353762" cy="60718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화면 흐름도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5BE9A-7DB1-42BE-8E43-FBA15656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2020-05-17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7931E0-FB50-42A4-9DF1-C1609FA3347E}"/>
              </a:ext>
            </a:extLst>
          </p:cNvPr>
          <p:cNvSpPr/>
          <p:nvPr/>
        </p:nvSpPr>
        <p:spPr>
          <a:xfrm>
            <a:off x="362488" y="188532"/>
            <a:ext cx="173618" cy="607189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C8333E4-1BCB-46A4-9033-87414ED93986}"/>
              </a:ext>
            </a:extLst>
          </p:cNvPr>
          <p:cNvSpPr txBox="1">
            <a:spLocks/>
          </p:cNvSpPr>
          <p:nvPr/>
        </p:nvSpPr>
        <p:spPr>
          <a:xfrm>
            <a:off x="675255" y="91567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>
                    <a:lumMod val="75000"/>
                    <a:lumOff val="25000"/>
                  </a:schemeClr>
                </a:solidFill>
                <a:hlinkClick r:id="rId2"/>
              </a:rPr>
              <a:t>https://drive.google.com/file/d/17qX1-PYEYp4VepSvp2pSuABjBjbnj0UQ/view?usp=sharing</a:t>
            </a:r>
            <a:endParaRPr lang="ko-KR" alt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DA9EA6F-5F75-4C94-A0FE-FD7B55F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5" y="188531"/>
            <a:ext cx="10353762" cy="60718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화면 구성도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4BBC43-C90C-498A-88C5-4DE9166C6A20}"/>
              </a:ext>
            </a:extLst>
          </p:cNvPr>
          <p:cNvSpPr/>
          <p:nvPr/>
        </p:nvSpPr>
        <p:spPr>
          <a:xfrm>
            <a:off x="362488" y="188532"/>
            <a:ext cx="173618" cy="607189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제목 1">
            <a:hlinkClick r:id="rId2"/>
            <a:extLst>
              <a:ext uri="{FF2B5EF4-FFF2-40B4-BE49-F238E27FC236}">
                <a16:creationId xmlns:a16="http://schemas.microsoft.com/office/drawing/2014/main" id="{0D288286-D81C-4703-AE45-293B2C16D755}"/>
              </a:ext>
            </a:extLst>
          </p:cNvPr>
          <p:cNvSpPr txBox="1">
            <a:spLocks/>
          </p:cNvSpPr>
          <p:nvPr/>
        </p:nvSpPr>
        <p:spPr>
          <a:xfrm>
            <a:off x="675255" y="91567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https://drive.google.com/file/d/1TjRvYY54uio3fKgLGHSSCMAo-wA5m6t_/view?usp=sharing</a:t>
            </a:r>
            <a:endParaRPr lang="ko-KR" alt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7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DA9EA6F-5F75-4C94-A0FE-FD7B55F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5" y="188531"/>
            <a:ext cx="10353762" cy="60718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Story Board</a:t>
            </a:r>
            <a:endParaRPr lang="ko-KR" alt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4BBC43-C90C-498A-88C5-4DE9166C6A20}"/>
              </a:ext>
            </a:extLst>
          </p:cNvPr>
          <p:cNvSpPr/>
          <p:nvPr/>
        </p:nvSpPr>
        <p:spPr>
          <a:xfrm>
            <a:off x="362488" y="188532"/>
            <a:ext cx="173618" cy="607189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42C5DB25-9FF8-4347-B001-7133DA236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93445"/>
              </p:ext>
            </p:extLst>
          </p:nvPr>
        </p:nvGraphicFramePr>
        <p:xfrm>
          <a:off x="0" y="977153"/>
          <a:ext cx="12192000" cy="594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main-1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55649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Main header :</a:t>
                      </a:r>
                    </a:p>
                    <a:p>
                      <a:pPr latinLnBrk="1"/>
                      <a:r>
                        <a:rPr lang="en-US" altLang="ko-KR" sz="1100" dirty="0"/>
                        <a:t>Nav : Menu, Store Event Order</a:t>
                      </a:r>
                      <a:r>
                        <a:rPr lang="ko-KR" altLang="en-US" sz="1100" dirty="0"/>
                        <a:t>를 포함한다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마우스 의 포인터가 헤더위에 있을 경우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Background-color</a:t>
                      </a:r>
                      <a:r>
                        <a:rPr lang="ko-KR" altLang="en-US" sz="1100" dirty="0"/>
                        <a:t>의 값은 </a:t>
                      </a:r>
                      <a:r>
                        <a:rPr lang="en-US" altLang="ko-KR" sz="1100" dirty="0"/>
                        <a:t>black</a:t>
                      </a:r>
                    </a:p>
                    <a:p>
                      <a:pPr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마우스의 포인터가 헤더위를 떠날 경우 </a:t>
                      </a:r>
                      <a:r>
                        <a:rPr lang="en-US" altLang="ko-KR" sz="1100" dirty="0"/>
                        <a:t>opacity </a:t>
                      </a:r>
                      <a:r>
                        <a:rPr lang="ko-KR" altLang="en-US" sz="1100" dirty="0"/>
                        <a:t>값을 갖는 </a:t>
                      </a:r>
                      <a:r>
                        <a:rPr lang="en-US" altLang="ko-KR" sz="1100" dirty="0"/>
                        <a:t>Background-color </a:t>
                      </a:r>
                      <a:r>
                        <a:rPr lang="ko-KR" altLang="en-US" sz="1100" dirty="0"/>
                        <a:t>값으로 배경 값을 변경</a:t>
                      </a:r>
                      <a:r>
                        <a:rPr lang="en-US" altLang="ko-KR" sz="1100" dirty="0"/>
                        <a:t>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화면의 스크롤 움직임이 발생할 경우 </a:t>
                      </a:r>
                      <a:r>
                        <a:rPr lang="en-US" altLang="ko-KR" sz="1100" dirty="0"/>
                        <a:t>background-color</a:t>
                      </a:r>
                      <a:r>
                        <a:rPr lang="ko-KR" altLang="en-US" sz="1100" dirty="0"/>
                        <a:t>값은 </a:t>
                      </a:r>
                      <a:r>
                        <a:rPr lang="en-US" altLang="ko-KR" sz="1100" dirty="0"/>
                        <a:t>black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#2. Main Banner :</a:t>
                      </a:r>
                    </a:p>
                    <a:p>
                      <a:pPr latinLnBrk="1"/>
                      <a:r>
                        <a:rPr lang="en-US" altLang="ko-KR" sz="1100" dirty="0"/>
                        <a:t>8sec</a:t>
                      </a:r>
                      <a:r>
                        <a:rPr lang="ko-KR" altLang="en-US" sz="1100" dirty="0"/>
                        <a:t>간격을 두고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장의 이미지가 번갈아 가며 출력</a:t>
                      </a:r>
                      <a:r>
                        <a:rPr lang="en-US" altLang="ko-KR" sz="1100" dirty="0"/>
                        <a:t> , fade in, fade out </a:t>
                      </a:r>
                      <a:r>
                        <a:rPr lang="ko-KR" altLang="en-US" sz="1100" dirty="0"/>
                        <a:t>동작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Main Banner</a:t>
                      </a:r>
                      <a:r>
                        <a:rPr lang="ko-KR" altLang="en-US" sz="1100" dirty="0"/>
                        <a:t>는 해당 이미지에 대한  </a:t>
                      </a:r>
                      <a:r>
                        <a:rPr lang="en-US" altLang="ko-KR" sz="1100" dirty="0"/>
                        <a:t>content</a:t>
                      </a:r>
                      <a:r>
                        <a:rPr lang="ko-KR" altLang="en-US" sz="1100" dirty="0"/>
                        <a:t>를 포함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SMART ORDER :</a:t>
                      </a:r>
                    </a:p>
                    <a:p>
                      <a:pPr latinLnBrk="1"/>
                      <a:r>
                        <a:rPr lang="ko-KR" altLang="en-US" sz="1100" dirty="0"/>
                        <a:t>클릭 시 </a:t>
                      </a:r>
                      <a:r>
                        <a:rPr lang="en-US" altLang="ko-KR" sz="1100" dirty="0"/>
                        <a:t>SMART ORDER </a:t>
                      </a:r>
                      <a:r>
                        <a:rPr lang="ko-KR" altLang="en-US" sz="1100" dirty="0"/>
                        <a:t>페이지 이동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스크롤발생시에도 화면 우측 하단에 고정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701739-E530-4941-86E8-DDF0A4ADD872}"/>
              </a:ext>
            </a:extLst>
          </p:cNvPr>
          <p:cNvSpPr/>
          <p:nvPr/>
        </p:nvSpPr>
        <p:spPr>
          <a:xfrm>
            <a:off x="71718" y="1425388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C307D-DAEE-4A63-A732-E353F6187190}"/>
              </a:ext>
            </a:extLst>
          </p:cNvPr>
          <p:cNvSpPr txBox="1"/>
          <p:nvPr/>
        </p:nvSpPr>
        <p:spPr>
          <a:xfrm>
            <a:off x="3048000" y="1606820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717B03-A2AD-4524-8338-EDD1603C151F}"/>
              </a:ext>
            </a:extLst>
          </p:cNvPr>
          <p:cNvSpPr/>
          <p:nvPr/>
        </p:nvSpPr>
        <p:spPr>
          <a:xfrm>
            <a:off x="71718" y="2671482"/>
            <a:ext cx="8615082" cy="27611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162935-2A64-4B50-B7AE-A1DC8A3DC81C}"/>
              </a:ext>
            </a:extLst>
          </p:cNvPr>
          <p:cNvCxnSpPr/>
          <p:nvPr/>
        </p:nvCxnSpPr>
        <p:spPr>
          <a:xfrm>
            <a:off x="71718" y="2671482"/>
            <a:ext cx="8615082" cy="27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A70D91-1F89-4F45-A6E8-09D167D59864}"/>
              </a:ext>
            </a:extLst>
          </p:cNvPr>
          <p:cNvCxnSpPr/>
          <p:nvPr/>
        </p:nvCxnSpPr>
        <p:spPr>
          <a:xfrm flipV="1">
            <a:off x="71718" y="2671482"/>
            <a:ext cx="8615082" cy="27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8C8E9F-12BB-4910-98F6-53FBE70AD5EA}"/>
              </a:ext>
            </a:extLst>
          </p:cNvPr>
          <p:cNvSpPr txBox="1"/>
          <p:nvPr/>
        </p:nvSpPr>
        <p:spPr>
          <a:xfrm>
            <a:off x="143435" y="2211434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BEF43EF-2E9B-4BAF-8326-6BDDEFAB37F5}"/>
              </a:ext>
            </a:extLst>
          </p:cNvPr>
          <p:cNvSpPr/>
          <p:nvPr/>
        </p:nvSpPr>
        <p:spPr>
          <a:xfrm>
            <a:off x="143435" y="153154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C30FAC-C5AC-4465-BA2B-0391897ACE00}"/>
              </a:ext>
            </a:extLst>
          </p:cNvPr>
          <p:cNvSpPr/>
          <p:nvPr/>
        </p:nvSpPr>
        <p:spPr>
          <a:xfrm>
            <a:off x="7180729" y="4885765"/>
            <a:ext cx="1506071" cy="9054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B88DF1-52CC-4F27-B505-87C4DDD209FA}"/>
              </a:ext>
            </a:extLst>
          </p:cNvPr>
          <p:cNvSpPr/>
          <p:nvPr/>
        </p:nvSpPr>
        <p:spPr>
          <a:xfrm>
            <a:off x="7180729" y="5791201"/>
            <a:ext cx="1506071" cy="6813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SMART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ORDER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951CB5-BBD5-44B8-9C4E-EE2EE46670D3}"/>
              </a:ext>
            </a:extLst>
          </p:cNvPr>
          <p:cNvCxnSpPr/>
          <p:nvPr/>
        </p:nvCxnSpPr>
        <p:spPr>
          <a:xfrm>
            <a:off x="7180729" y="4885765"/>
            <a:ext cx="1506071" cy="9054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03FC9E-40E4-458E-B4DE-482DD7D55D1C}"/>
              </a:ext>
            </a:extLst>
          </p:cNvPr>
          <p:cNvCxnSpPr/>
          <p:nvPr/>
        </p:nvCxnSpPr>
        <p:spPr>
          <a:xfrm flipV="1">
            <a:off x="7180729" y="4885764"/>
            <a:ext cx="1506071" cy="905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B455CC0-94E4-4E64-97C0-62EB5D529C42}"/>
              </a:ext>
            </a:extLst>
          </p:cNvPr>
          <p:cNvSpPr/>
          <p:nvPr/>
        </p:nvSpPr>
        <p:spPr>
          <a:xfrm>
            <a:off x="162427" y="2775994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221CCB-4C89-4573-8913-6C9135DB5E48}"/>
              </a:ext>
            </a:extLst>
          </p:cNvPr>
          <p:cNvSpPr/>
          <p:nvPr/>
        </p:nvSpPr>
        <p:spPr>
          <a:xfrm>
            <a:off x="7280476" y="5002308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430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main-2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 Button location :</a:t>
                      </a:r>
                    </a:p>
                    <a:p>
                      <a:pPr latinLnBrk="1"/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발생시 </a:t>
                      </a:r>
                      <a:r>
                        <a:rPr lang="en-US" altLang="ko-KR" sz="1100" dirty="0"/>
                        <a:t>Store Location</a:t>
                      </a:r>
                      <a:r>
                        <a:rPr lang="ko-KR" altLang="en-US" sz="1100" dirty="0"/>
                        <a:t>페이지로 이동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 Button Smart Order: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발생시 </a:t>
                      </a:r>
                      <a:r>
                        <a:rPr lang="en-US" altLang="ko-KR" sz="1100" dirty="0"/>
                        <a:t>Store Location</a:t>
                      </a:r>
                      <a:r>
                        <a:rPr lang="ko-KR" altLang="en-US" sz="1100" dirty="0"/>
                        <a:t>페이지로 이동 발생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#1. Button Smart Order:</a:t>
                      </a:r>
                    </a:p>
                    <a:p>
                      <a:pPr latinLnBrk="1"/>
                      <a:r>
                        <a:rPr lang="ko-KR" altLang="en-US" sz="1100" dirty="0"/>
                        <a:t>스크린 너비 </a:t>
                      </a:r>
                      <a:r>
                        <a:rPr lang="en-US" altLang="ko-KR" sz="1100" dirty="0"/>
                        <a:t>900px</a:t>
                      </a:r>
                      <a:r>
                        <a:rPr lang="ko-KR" altLang="en-US" sz="1100" dirty="0"/>
                        <a:t> 이하일 때 버튼 모양 변화 발생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하단 고정 특성을 갖는다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#2. Nav menu</a:t>
                      </a:r>
                    </a:p>
                    <a:p>
                      <a:pPr latinLnBrk="1"/>
                      <a:r>
                        <a:rPr lang="ko-KR" altLang="en-US" sz="1100" dirty="0"/>
                        <a:t>스크린 너비 </a:t>
                      </a:r>
                      <a:r>
                        <a:rPr lang="en-US" altLang="ko-KR" sz="1100" dirty="0"/>
                        <a:t>900px</a:t>
                      </a:r>
                      <a:r>
                        <a:rPr lang="ko-KR" altLang="en-US" sz="1100" dirty="0"/>
                        <a:t> 이하일 때 </a:t>
                      </a:r>
                      <a:r>
                        <a:rPr lang="en-US" altLang="ko-KR" sz="1100" dirty="0"/>
                        <a:t>menu</a:t>
                      </a:r>
                      <a:r>
                        <a:rPr lang="ko-KR" altLang="en-US" sz="1100" dirty="0"/>
                        <a:t>모양 변화 발생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#1, #2 :</a:t>
                      </a:r>
                    </a:p>
                    <a:p>
                      <a:pPr latinLnBrk="1"/>
                      <a:r>
                        <a:rPr lang="ko-KR" altLang="en-US" sz="1100" dirty="0"/>
                        <a:t>마우스 포인터 </a:t>
                      </a:r>
                      <a:r>
                        <a:rPr lang="en-US" altLang="ko-KR" sz="1100" dirty="0"/>
                        <a:t>hover </a:t>
                      </a:r>
                      <a:r>
                        <a:rPr lang="ko-KR" altLang="en-US" sz="1100" dirty="0"/>
                        <a:t>동작 시 </a:t>
                      </a:r>
                      <a:r>
                        <a:rPr lang="en-US" altLang="ko-KR" sz="1100" dirty="0"/>
                        <a:t>button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color </a:t>
                      </a:r>
                      <a:r>
                        <a:rPr lang="ko-KR" altLang="en-US" sz="1100" dirty="0"/>
                        <a:t>변화 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397060-BB37-4D63-8AB4-9BAC45D5DB9F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A4714-5A65-4562-BB67-22EA280FB847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A31237-834C-46BF-9AA9-B73CC3AC2E4A}"/>
              </a:ext>
            </a:extLst>
          </p:cNvPr>
          <p:cNvGrpSpPr/>
          <p:nvPr/>
        </p:nvGrpSpPr>
        <p:grpSpPr>
          <a:xfrm>
            <a:off x="1963156" y="2189810"/>
            <a:ext cx="1084844" cy="1086789"/>
            <a:chOff x="2294964" y="2096249"/>
            <a:chExt cx="1506071" cy="153820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DC7BC5-19AC-44D4-9E02-D440CCE42EBF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C1EF2AD-56CC-473E-BB1F-67E9CE5A8D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7AEB4D6-EB68-48BF-B84F-09AA55BD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32B2807-C47B-4C55-85DE-3863BF639B22}"/>
              </a:ext>
            </a:extLst>
          </p:cNvPr>
          <p:cNvGrpSpPr/>
          <p:nvPr/>
        </p:nvGrpSpPr>
        <p:grpSpPr>
          <a:xfrm>
            <a:off x="3783048" y="2189810"/>
            <a:ext cx="1084844" cy="1086789"/>
            <a:chOff x="2294964" y="2096249"/>
            <a:chExt cx="1506071" cy="153820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27462E4-9E49-4BD6-B168-90E3F1ACEF10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FE6566A-8787-4FD9-BE9B-718E8BB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722E9EE-F8B7-475B-A8BF-D1397A830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D8C4781-EBC2-4CA9-AB22-F7A4BC61C941}"/>
              </a:ext>
            </a:extLst>
          </p:cNvPr>
          <p:cNvGrpSpPr/>
          <p:nvPr/>
        </p:nvGrpSpPr>
        <p:grpSpPr>
          <a:xfrm>
            <a:off x="5602941" y="2189810"/>
            <a:ext cx="1084844" cy="1086789"/>
            <a:chOff x="2294964" y="2096249"/>
            <a:chExt cx="1506071" cy="153820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6194CF4-DEF1-487D-85BA-AA6098CBE589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FCA5CB4-FAD9-49F5-9B0A-42BF4913549B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F550D6D-EBC5-4589-A42A-907F37CDC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71ADA2E3-85F9-44F3-9A4E-87A9DD95C340}"/>
              </a:ext>
            </a:extLst>
          </p:cNvPr>
          <p:cNvSpPr/>
          <p:nvPr/>
        </p:nvSpPr>
        <p:spPr>
          <a:xfrm>
            <a:off x="1819721" y="210230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81944F2-24D3-45F8-908E-5D44963A2110}"/>
              </a:ext>
            </a:extLst>
          </p:cNvPr>
          <p:cNvSpPr/>
          <p:nvPr/>
        </p:nvSpPr>
        <p:spPr>
          <a:xfrm>
            <a:off x="3639442" y="210230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4BB7FA-B248-4636-B53E-CCFA351509E3}"/>
              </a:ext>
            </a:extLst>
          </p:cNvPr>
          <p:cNvSpPr txBox="1"/>
          <p:nvPr/>
        </p:nvSpPr>
        <p:spPr>
          <a:xfrm>
            <a:off x="1324536" y="3708719"/>
            <a:ext cx="610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Gold Coffee Blending Story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5015D2-7EE0-4C4F-B734-9635A0802F65}"/>
              </a:ext>
            </a:extLst>
          </p:cNvPr>
          <p:cNvSpPr txBox="1"/>
          <p:nvPr/>
        </p:nvSpPr>
        <p:spPr>
          <a:xfrm>
            <a:off x="2614994" y="5520154"/>
            <a:ext cx="352853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블렌딩이란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Nanum Myeongjo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각기 다른 커피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생두를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섞어</a:t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조화로운 맛을 낼 수 있도록 원두를 조합하는 방식입니다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Nanum Myeongjo"/>
              </a:rPr>
              <a:t>.</a:t>
            </a:r>
            <a:br>
              <a:rPr lang="ko-KR" altLang="en-US" sz="1050" dirty="0"/>
            </a:b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Nanum Myeongjo"/>
              </a:rPr>
              <a:t>GoldCoffee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에서는 사후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블렌딩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기법을 통해</a:t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각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생두에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가장 적합한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로스팅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포인트로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로스팅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후</a:t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원두를 혼합하는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블렌딩을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진행하여</a:t>
            </a:r>
            <a:br>
              <a:rPr lang="ko-KR" altLang="en-US" sz="1050" dirty="0"/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각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생두의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풍미와 개성미가 가장 살아있는</a:t>
            </a:r>
            <a:br>
              <a:rPr lang="ko-KR" altLang="en-US" sz="1050" dirty="0"/>
            </a:b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Nanum Myeongjo"/>
              </a:rPr>
              <a:t>사후블렌딩을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Nanum Myeongjo"/>
              </a:rPr>
              <a:t> 진행하였습니다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Nanum Myeongjo"/>
              </a:rPr>
              <a:t>.</a:t>
            </a:r>
            <a:endParaRPr lang="ko-KR" altLang="en-US" sz="105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F6CC11C-4587-4FC8-8C72-25A051B920E6}"/>
              </a:ext>
            </a:extLst>
          </p:cNvPr>
          <p:cNvGrpSpPr/>
          <p:nvPr/>
        </p:nvGrpSpPr>
        <p:grpSpPr>
          <a:xfrm>
            <a:off x="3007515" y="4086173"/>
            <a:ext cx="2743487" cy="1319547"/>
            <a:chOff x="2294964" y="2096249"/>
            <a:chExt cx="1506071" cy="153820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0012A3-82D4-4F9A-884A-F743EB6330C7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BEA0E4E-6242-499C-8342-CE55B9C947CF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F0D5044-0EA6-43DD-A82F-7119E1F67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D49FDD-0785-4C58-9D56-B70960822D70}"/>
              </a:ext>
            </a:extLst>
          </p:cNvPr>
          <p:cNvCxnSpPr/>
          <p:nvPr/>
        </p:nvCxnSpPr>
        <p:spPr>
          <a:xfrm>
            <a:off x="143435" y="3603812"/>
            <a:ext cx="8417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7CD9F5-2737-440A-BCAC-F8CD05C54531}"/>
              </a:ext>
            </a:extLst>
          </p:cNvPr>
          <p:cNvSpPr/>
          <p:nvPr/>
        </p:nvSpPr>
        <p:spPr>
          <a:xfrm>
            <a:off x="143435" y="6097211"/>
            <a:ext cx="8543365" cy="68131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SMART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ORDER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2BEAE85-7F38-4050-88DB-A0268E5D0D6A}"/>
              </a:ext>
            </a:extLst>
          </p:cNvPr>
          <p:cNvSpPr/>
          <p:nvPr/>
        </p:nvSpPr>
        <p:spPr>
          <a:xfrm>
            <a:off x="152400" y="613186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7C942E9-F680-4C39-B07C-A42D273380DC}"/>
              </a:ext>
            </a:extLst>
          </p:cNvPr>
          <p:cNvSpPr/>
          <p:nvPr/>
        </p:nvSpPr>
        <p:spPr>
          <a:xfrm>
            <a:off x="197223" y="1311857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065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Smart Order Page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 : </a:t>
                      </a:r>
                      <a:r>
                        <a:rPr lang="ko-KR" altLang="en-US" sz="1100" dirty="0"/>
                        <a:t>주문 </a:t>
                      </a:r>
                      <a:r>
                        <a:rPr lang="en-US" altLang="ko-KR" sz="1100" dirty="0"/>
                        <a:t>button :</a:t>
                      </a:r>
                    </a:p>
                    <a:p>
                      <a:pPr latinLnBrk="1"/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발생시 현 페이지위에 하나의 주문 팝업이 발생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05A3C97-E55B-4AC7-AC13-9FF6BB68A040}"/>
              </a:ext>
            </a:extLst>
          </p:cNvPr>
          <p:cNvSpPr/>
          <p:nvPr/>
        </p:nvSpPr>
        <p:spPr>
          <a:xfrm>
            <a:off x="71718" y="484094"/>
            <a:ext cx="8615082" cy="11833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7DEEC-1B23-413C-BDE0-34833CE93B0F}"/>
              </a:ext>
            </a:extLst>
          </p:cNvPr>
          <p:cNvSpPr txBox="1"/>
          <p:nvPr/>
        </p:nvSpPr>
        <p:spPr>
          <a:xfrm>
            <a:off x="3048000" y="665526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GOLD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COFFEE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C3270-1CE9-4181-AE5B-86AF33223065}"/>
              </a:ext>
            </a:extLst>
          </p:cNvPr>
          <p:cNvSpPr txBox="1"/>
          <p:nvPr/>
        </p:nvSpPr>
        <p:spPr>
          <a:xfrm>
            <a:off x="143435" y="120738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Menu Store Event Order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E70A1-A0A7-4872-815C-90ED5A67FB27}"/>
              </a:ext>
            </a:extLst>
          </p:cNvPr>
          <p:cNvSpPr txBox="1"/>
          <p:nvPr/>
        </p:nvSpPr>
        <p:spPr>
          <a:xfrm>
            <a:off x="263376" y="2067562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매장 주문</a:t>
            </a:r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297414-0A4D-40DA-A155-6FF61F5E6A11}"/>
              </a:ext>
            </a:extLst>
          </p:cNvPr>
          <p:cNvCxnSpPr/>
          <p:nvPr/>
        </p:nvCxnSpPr>
        <p:spPr>
          <a:xfrm>
            <a:off x="349624" y="2617694"/>
            <a:ext cx="8086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3F083A-E586-4261-AE04-0E66BC78CBE7}"/>
              </a:ext>
            </a:extLst>
          </p:cNvPr>
          <p:cNvSpPr/>
          <p:nvPr/>
        </p:nvSpPr>
        <p:spPr>
          <a:xfrm>
            <a:off x="349624" y="2713893"/>
            <a:ext cx="2599764" cy="12126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배달주문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19DE05-19BB-4D3A-B40F-EEC7965C9C74}"/>
              </a:ext>
            </a:extLst>
          </p:cNvPr>
          <p:cNvSpPr/>
          <p:nvPr/>
        </p:nvSpPr>
        <p:spPr>
          <a:xfrm>
            <a:off x="5836024" y="2713893"/>
            <a:ext cx="2599764" cy="12126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매장주문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128FDD-3CA2-451A-B802-C24D8C92D77D}"/>
              </a:ext>
            </a:extLst>
          </p:cNvPr>
          <p:cNvSpPr/>
          <p:nvPr/>
        </p:nvSpPr>
        <p:spPr>
          <a:xfrm>
            <a:off x="3092824" y="2713893"/>
            <a:ext cx="2599764" cy="12126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포장주문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68CA28-C100-4AA6-9D93-DFA5D91DC424}"/>
              </a:ext>
            </a:extLst>
          </p:cNvPr>
          <p:cNvSpPr/>
          <p:nvPr/>
        </p:nvSpPr>
        <p:spPr>
          <a:xfrm>
            <a:off x="3227180" y="282715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BCD676-3F34-4191-8296-F1A5C9EA0C57}"/>
              </a:ext>
            </a:extLst>
          </p:cNvPr>
          <p:cNvSpPr/>
          <p:nvPr/>
        </p:nvSpPr>
        <p:spPr>
          <a:xfrm>
            <a:off x="457085" y="282715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76FEE7-F51F-476D-A773-424E612DAD19}"/>
              </a:ext>
            </a:extLst>
          </p:cNvPr>
          <p:cNvSpPr/>
          <p:nvPr/>
        </p:nvSpPr>
        <p:spPr>
          <a:xfrm>
            <a:off x="5952565" y="282715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9A8CF-89AD-441D-8402-AB60473E085F}"/>
              </a:ext>
            </a:extLst>
          </p:cNvPr>
          <p:cNvSpPr txBox="1"/>
          <p:nvPr/>
        </p:nvSpPr>
        <p:spPr>
          <a:xfrm>
            <a:off x="304426" y="5650613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제휴 할인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이달의 할인</a:t>
            </a:r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B0D6CC-F260-4B9F-9B39-7B3C1D0C39AE}"/>
              </a:ext>
            </a:extLst>
          </p:cNvPr>
          <p:cNvGrpSpPr/>
          <p:nvPr/>
        </p:nvGrpSpPr>
        <p:grpSpPr>
          <a:xfrm>
            <a:off x="349624" y="6127702"/>
            <a:ext cx="2599764" cy="593156"/>
            <a:chOff x="2294964" y="2096249"/>
            <a:chExt cx="1506071" cy="15382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0851A-16B5-4279-B515-86B75AEBE26E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0CE3C54-AC7E-423A-A146-7B11CCA0A85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9821E47-4C11-4A7F-A066-037FE7909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4C23381-39E6-4226-9952-8F04EB493307}"/>
              </a:ext>
            </a:extLst>
          </p:cNvPr>
          <p:cNvGrpSpPr/>
          <p:nvPr/>
        </p:nvGrpSpPr>
        <p:grpSpPr>
          <a:xfrm>
            <a:off x="5836024" y="6127702"/>
            <a:ext cx="2599764" cy="593156"/>
            <a:chOff x="2294964" y="2096249"/>
            <a:chExt cx="1506071" cy="153820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5998BAB-A2A0-4B6E-B0B1-3DDA52C585C4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699A048-A730-425B-BD88-9E0F53B17734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7A97C30-184E-4818-99AA-D2141D52F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75472-D401-4F3B-BAFD-BE0EB6DE2ED7}"/>
              </a:ext>
            </a:extLst>
          </p:cNvPr>
          <p:cNvGrpSpPr/>
          <p:nvPr/>
        </p:nvGrpSpPr>
        <p:grpSpPr>
          <a:xfrm>
            <a:off x="3092824" y="6127702"/>
            <a:ext cx="2599764" cy="593156"/>
            <a:chOff x="2294964" y="2096249"/>
            <a:chExt cx="1506071" cy="15382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687340-708B-4B80-B45B-2EF7D2675015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0613E5E-8088-403B-BFE4-C286AC199A12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4248FDB-759E-4DB0-A20C-BC91DCA6F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AE6EB6-5950-4A29-8C81-1CCE0631AD82}"/>
              </a:ext>
            </a:extLst>
          </p:cNvPr>
          <p:cNvSpPr/>
          <p:nvPr/>
        </p:nvSpPr>
        <p:spPr>
          <a:xfrm>
            <a:off x="349624" y="4034118"/>
            <a:ext cx="8086164" cy="57003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dirty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주문전화 </a:t>
            </a:r>
            <a:r>
              <a:rPr lang="en-US" altLang="ko-KR" sz="1400" b="0" i="0" dirty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010-4519-1597 ( 09:00 ~ 18:00)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DEB23E-CA91-4C3D-83EF-B6CAEDDE482D}"/>
              </a:ext>
            </a:extLst>
          </p:cNvPr>
          <p:cNvSpPr/>
          <p:nvPr/>
        </p:nvSpPr>
        <p:spPr>
          <a:xfrm>
            <a:off x="349624" y="4768432"/>
            <a:ext cx="8086164" cy="57003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고객만족센터 </a:t>
            </a:r>
            <a:r>
              <a:rPr lang="en-US" altLang="ko-KR" sz="1400" b="0" i="0">
                <a:solidFill>
                  <a:sysClr val="windowText" lastClr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010-8915-2865 ( 09:00 ~ 18:00)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EBE209C-730E-42B5-88AE-36491A859DBD}"/>
              </a:ext>
            </a:extLst>
          </p:cNvPr>
          <p:cNvSpPr/>
          <p:nvPr/>
        </p:nvSpPr>
        <p:spPr>
          <a:xfrm>
            <a:off x="7135906" y="4125329"/>
            <a:ext cx="1048871" cy="365480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전화하기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FA35D9B-B4A5-481C-B369-49E25FAA0F6D}"/>
              </a:ext>
            </a:extLst>
          </p:cNvPr>
          <p:cNvSpPr/>
          <p:nvPr/>
        </p:nvSpPr>
        <p:spPr>
          <a:xfrm>
            <a:off x="7135906" y="4858817"/>
            <a:ext cx="1048871" cy="365480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전화하기</a:t>
            </a:r>
          </a:p>
        </p:txBody>
      </p:sp>
    </p:spTree>
    <p:extLst>
      <p:ext uri="{BB962C8B-B14F-4D97-AF65-F5344CB8AC3E}">
        <p14:creationId xmlns:p14="http://schemas.microsoft.com/office/powerpoint/2010/main" val="425824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656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Order Popup1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X-Button:</a:t>
                      </a:r>
                    </a:p>
                    <a:p>
                      <a:pPr latinLnBrk="1"/>
                      <a:r>
                        <a:rPr lang="ko-KR" altLang="en-US" sz="1100" dirty="0"/>
                        <a:t>버튼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해당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#2. :</a:t>
                      </a:r>
                    </a:p>
                    <a:p>
                      <a:pPr latinLnBrk="1"/>
                      <a:r>
                        <a:rPr lang="ko-KR" altLang="en-US" sz="1100" dirty="0"/>
                        <a:t>팝업 외 구역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 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nav menu:</a:t>
                      </a:r>
                    </a:p>
                    <a:p>
                      <a:pPr latinLnBrk="1"/>
                      <a:r>
                        <a:rPr lang="en-US" altLang="ko-KR" sz="1100" dirty="0"/>
                        <a:t>Nav </a:t>
                      </a:r>
                      <a:r>
                        <a:rPr lang="ko-KR" altLang="en-US" sz="1100" dirty="0"/>
                        <a:t>위 마우스 포인터 </a:t>
                      </a:r>
                      <a:r>
                        <a:rPr lang="en-US" altLang="ko-KR" sz="1100" dirty="0"/>
                        <a:t>hover </a:t>
                      </a:r>
                      <a:r>
                        <a:rPr lang="ko-KR" altLang="en-US" sz="1100" dirty="0"/>
                        <a:t>동작 발생시 </a:t>
                      </a:r>
                      <a:r>
                        <a:rPr lang="en-US" altLang="ko-KR" sz="1100" dirty="0"/>
                        <a:t>li 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background-color </a:t>
                      </a:r>
                      <a:r>
                        <a:rPr lang="ko-KR" altLang="en-US" sz="1100" dirty="0"/>
                        <a:t>변화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li click </a:t>
                      </a:r>
                      <a:r>
                        <a:rPr lang="ko-KR" altLang="en-US" sz="1100" dirty="0"/>
                        <a:t>동작 발생시 해당하는 카테고리의 </a:t>
                      </a:r>
                      <a:r>
                        <a:rPr lang="en-US" altLang="ko-KR" sz="1100" dirty="0"/>
                        <a:t>image</a:t>
                      </a:r>
                      <a:r>
                        <a:rPr lang="ko-KR" altLang="en-US" sz="1100" dirty="0"/>
                        <a:t>가 </a:t>
                      </a:r>
                      <a:r>
                        <a:rPr lang="en-US" altLang="ko-KR" sz="1100" dirty="0"/>
                        <a:t>popup</a:t>
                      </a:r>
                      <a:r>
                        <a:rPr lang="ko-KR" altLang="en-US" sz="1100" dirty="0"/>
                        <a:t>창에 출력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#4. menu image</a:t>
                      </a:r>
                    </a:p>
                    <a:p>
                      <a:pPr latinLnBrk="1"/>
                      <a:r>
                        <a:rPr lang="ko-KR" altLang="en-US" sz="1100" dirty="0"/>
                        <a:t>해당 </a:t>
                      </a:r>
                      <a:r>
                        <a:rPr lang="en-US" altLang="ko-KR" sz="1100" dirty="0"/>
                        <a:t>image</a:t>
                      </a:r>
                      <a:r>
                        <a:rPr lang="ko-KR" altLang="en-US" sz="1100" dirty="0"/>
                        <a:t>위 마우스 포인터 </a:t>
                      </a:r>
                      <a:r>
                        <a:rPr lang="en-US" altLang="ko-KR" sz="1100" dirty="0"/>
                        <a:t>hover </a:t>
                      </a:r>
                      <a:r>
                        <a:rPr lang="ko-KR" altLang="en-US" sz="1100" dirty="0"/>
                        <a:t>동작 발생시 이미지의 </a:t>
                      </a:r>
                      <a:r>
                        <a:rPr lang="en-US" altLang="ko-KR" sz="1100" dirty="0"/>
                        <a:t>background-color </a:t>
                      </a:r>
                      <a:r>
                        <a:rPr lang="ko-KR" altLang="en-US" sz="1100" dirty="0"/>
                        <a:t>변화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#5. order list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동작이 발생한 </a:t>
                      </a:r>
                      <a:r>
                        <a:rPr lang="en-US" altLang="ko-KR" sz="1100" dirty="0"/>
                        <a:t>menu </a:t>
                      </a:r>
                      <a:r>
                        <a:rPr lang="ko-KR" altLang="en-US" sz="1100" dirty="0"/>
                        <a:t>의 정보를 업데이트 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#6. order price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동작이 발생한 </a:t>
                      </a:r>
                      <a:r>
                        <a:rPr lang="en-US" altLang="ko-KR" sz="1100" dirty="0"/>
                        <a:t>menu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price value </a:t>
                      </a:r>
                      <a:r>
                        <a:rPr lang="ko-KR" altLang="en-US" sz="1100" dirty="0"/>
                        <a:t>합 동작 발생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총 주문 가격 및 개수 출력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#7 order button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동작 후 다음 팝업 </a:t>
                      </a:r>
                      <a:r>
                        <a:rPr lang="en-US" altLang="ko-KR" sz="1100" dirty="0"/>
                        <a:t>Order Popup 2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72F5F25-3564-42C6-9440-8E511C91F288}"/>
              </a:ext>
            </a:extLst>
          </p:cNvPr>
          <p:cNvSpPr/>
          <p:nvPr/>
        </p:nvSpPr>
        <p:spPr>
          <a:xfrm>
            <a:off x="878541" y="1138518"/>
            <a:ext cx="6813177" cy="474232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355972-BFD7-4369-A58C-8926AE6A80C7}"/>
              </a:ext>
            </a:extLst>
          </p:cNvPr>
          <p:cNvGrpSpPr/>
          <p:nvPr/>
        </p:nvGrpSpPr>
        <p:grpSpPr>
          <a:xfrm>
            <a:off x="1021862" y="1317812"/>
            <a:ext cx="224232" cy="228599"/>
            <a:chOff x="2294964" y="2096249"/>
            <a:chExt cx="1506071" cy="15382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9F35371-8F20-4415-8ECB-AD7A18EE3D9A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055AF71-CA82-42F6-A6BF-B66804270E7C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803D22-AAC3-4F25-8914-A2A94C197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D23B34-A60F-44C6-82B7-CD8A07D1A282}"/>
              </a:ext>
            </a:extLst>
          </p:cNvPr>
          <p:cNvSpPr/>
          <p:nvPr/>
        </p:nvSpPr>
        <p:spPr>
          <a:xfrm>
            <a:off x="1021862" y="1739153"/>
            <a:ext cx="1075879" cy="43927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Ice Coffee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B9617B-4953-45E2-A097-DCC860ADC896}"/>
              </a:ext>
            </a:extLst>
          </p:cNvPr>
          <p:cNvSpPr/>
          <p:nvPr/>
        </p:nvSpPr>
        <p:spPr>
          <a:xfrm>
            <a:off x="2097741" y="1739153"/>
            <a:ext cx="1075879" cy="43927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Hot Coffee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85E73-48C5-4B72-A2A6-DFE1AA10CED8}"/>
              </a:ext>
            </a:extLst>
          </p:cNvPr>
          <p:cNvSpPr/>
          <p:nvPr/>
        </p:nvSpPr>
        <p:spPr>
          <a:xfrm>
            <a:off x="3173620" y="1739153"/>
            <a:ext cx="1075879" cy="43927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Beverage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2F098-C35F-49BC-9CE9-D36D6C044793}"/>
              </a:ext>
            </a:extLst>
          </p:cNvPr>
          <p:cNvSpPr/>
          <p:nvPr/>
        </p:nvSpPr>
        <p:spPr>
          <a:xfrm>
            <a:off x="1895978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7A62BC-55A0-445D-B710-48655816DF28}"/>
              </a:ext>
            </a:extLst>
          </p:cNvPr>
          <p:cNvSpPr/>
          <p:nvPr/>
        </p:nvSpPr>
        <p:spPr>
          <a:xfrm>
            <a:off x="3137818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C2AB9B-330B-4AE1-BA9D-FE0914B11649}"/>
              </a:ext>
            </a:extLst>
          </p:cNvPr>
          <p:cNvSpPr/>
          <p:nvPr/>
        </p:nvSpPr>
        <p:spPr>
          <a:xfrm>
            <a:off x="4428907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4DBD40-C1B3-4D1C-90FB-D57B51BBE6B3}"/>
              </a:ext>
            </a:extLst>
          </p:cNvPr>
          <p:cNvSpPr/>
          <p:nvPr/>
        </p:nvSpPr>
        <p:spPr>
          <a:xfrm>
            <a:off x="5719996" y="2415990"/>
            <a:ext cx="963763" cy="9457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DCCD6-61A2-4841-AB84-D6F0DD76EAE5}"/>
              </a:ext>
            </a:extLst>
          </p:cNvPr>
          <p:cNvSpPr txBox="1"/>
          <p:nvPr/>
        </p:nvSpPr>
        <p:spPr>
          <a:xfrm>
            <a:off x="1133978" y="3585882"/>
            <a:ext cx="12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ORDER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D17EC9-5D8A-4F0B-94D3-C8DE8C5CCEF7}"/>
              </a:ext>
            </a:extLst>
          </p:cNvPr>
          <p:cNvSpPr/>
          <p:nvPr/>
        </p:nvSpPr>
        <p:spPr>
          <a:xfrm>
            <a:off x="1133978" y="4025153"/>
            <a:ext cx="6315693" cy="47513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6F5C18-819D-498B-BB67-6C8C9503B799}"/>
              </a:ext>
            </a:extLst>
          </p:cNvPr>
          <p:cNvSpPr/>
          <p:nvPr/>
        </p:nvSpPr>
        <p:spPr>
          <a:xfrm>
            <a:off x="1133978" y="5098677"/>
            <a:ext cx="6315693" cy="62080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주문하기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2DA52-FA95-4BC0-B354-74695B24BD0A}"/>
              </a:ext>
            </a:extLst>
          </p:cNvPr>
          <p:cNvSpPr txBox="1"/>
          <p:nvPr/>
        </p:nvSpPr>
        <p:spPr>
          <a:xfrm>
            <a:off x="3729745" y="4619528"/>
            <a:ext cx="13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총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잔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D126FB-546F-478B-8BD6-8C34126319DE}"/>
              </a:ext>
            </a:extLst>
          </p:cNvPr>
          <p:cNvSpPr/>
          <p:nvPr/>
        </p:nvSpPr>
        <p:spPr>
          <a:xfrm>
            <a:off x="1133978" y="117413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BCA77C5-EFCF-4A3A-9991-02A90F0E18B9}"/>
              </a:ext>
            </a:extLst>
          </p:cNvPr>
          <p:cNvSpPr/>
          <p:nvPr/>
        </p:nvSpPr>
        <p:spPr>
          <a:xfrm>
            <a:off x="1736826" y="62753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5F0674-6FFD-4470-B03E-35A14402F5F4}"/>
              </a:ext>
            </a:extLst>
          </p:cNvPr>
          <p:cNvSpPr/>
          <p:nvPr/>
        </p:nvSpPr>
        <p:spPr>
          <a:xfrm>
            <a:off x="936755" y="1677060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50BDE37-4DD9-4672-8C02-C3A7283F657B}"/>
              </a:ext>
            </a:extLst>
          </p:cNvPr>
          <p:cNvSpPr/>
          <p:nvPr/>
        </p:nvSpPr>
        <p:spPr>
          <a:xfrm>
            <a:off x="1777224" y="234605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A9111B-29A1-4E9A-8B9B-6397FE1520D4}"/>
              </a:ext>
            </a:extLst>
          </p:cNvPr>
          <p:cNvSpPr/>
          <p:nvPr/>
        </p:nvSpPr>
        <p:spPr>
          <a:xfrm>
            <a:off x="1021862" y="3881718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A0A1C3-16B2-451D-97F2-F095696E2E80}"/>
              </a:ext>
            </a:extLst>
          </p:cNvPr>
          <p:cNvSpPr/>
          <p:nvPr/>
        </p:nvSpPr>
        <p:spPr>
          <a:xfrm>
            <a:off x="3442875" y="4670149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7E6699-8D8E-4E61-918C-EF4569834415}"/>
              </a:ext>
            </a:extLst>
          </p:cNvPr>
          <p:cNvSpPr/>
          <p:nvPr/>
        </p:nvSpPr>
        <p:spPr>
          <a:xfrm>
            <a:off x="3442875" y="526854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6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763A9E6-6F72-4A94-BDFF-250A3F7A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066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482">
                  <a:extLst>
                    <a:ext uri="{9D8B030D-6E8A-4147-A177-3AD203B41FA5}">
                      <a16:colId xmlns:a16="http://schemas.microsoft.com/office/drawing/2014/main" val="3292570656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54804025"/>
                    </a:ext>
                  </a:extLst>
                </a:gridCol>
              </a:tblGrid>
              <a:tr h="36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: Order Popup2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Description &amp; function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60473"/>
                  </a:ext>
                </a:extLst>
              </a:tr>
              <a:tr h="64890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#1. X-Button:</a:t>
                      </a:r>
                    </a:p>
                    <a:p>
                      <a:pPr latinLnBrk="1"/>
                      <a:r>
                        <a:rPr lang="ko-KR" altLang="en-US" sz="1100" dirty="0"/>
                        <a:t>버튼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해당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#2. :</a:t>
                      </a:r>
                    </a:p>
                    <a:p>
                      <a:pPr latinLnBrk="1"/>
                      <a:r>
                        <a:rPr lang="ko-KR" altLang="en-US" sz="1100" dirty="0"/>
                        <a:t>팝업 외 구역 </a:t>
                      </a:r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발생시 </a:t>
                      </a:r>
                      <a:r>
                        <a:rPr lang="en-US" altLang="ko-KR" sz="1100" dirty="0"/>
                        <a:t>Order Popup1 </a:t>
                      </a:r>
                      <a:r>
                        <a:rPr lang="ko-KR" altLang="en-US" sz="1100" dirty="0"/>
                        <a:t>종료 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#3. radio box:</a:t>
                      </a:r>
                    </a:p>
                    <a:p>
                      <a:pPr latinLnBrk="1"/>
                      <a:r>
                        <a:rPr lang="ko-KR" altLang="en-US" sz="1100" dirty="0"/>
                        <a:t>신용카드 항목은 </a:t>
                      </a:r>
                      <a:r>
                        <a:rPr lang="en-US" altLang="ko-KR" sz="1100" dirty="0"/>
                        <a:t>checked </a:t>
                      </a:r>
                      <a:r>
                        <a:rPr lang="ko-KR" altLang="en-US" sz="1100" dirty="0"/>
                        <a:t>상태로 고정 되어있으며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카카오페이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현금결제는 </a:t>
                      </a:r>
                      <a:r>
                        <a:rPr lang="en-US" altLang="ko-KR" sz="1100" dirty="0"/>
                        <a:t>check </a:t>
                      </a:r>
                      <a:r>
                        <a:rPr lang="ko-KR" altLang="en-US" sz="1100" dirty="0"/>
                        <a:t>하지 못하는 상태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#4. submit : </a:t>
                      </a:r>
                    </a:p>
                    <a:p>
                      <a:pPr latinLnBrk="1"/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 err="1"/>
                        <a:t>동작시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Order Popup1, Order Popup2 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form Data</a:t>
                      </a:r>
                      <a:r>
                        <a:rPr lang="ko-KR" altLang="en-US" sz="1100" dirty="0"/>
                        <a:t>를 </a:t>
                      </a:r>
                      <a:r>
                        <a:rPr lang="en-US" altLang="ko-KR" sz="1100" dirty="0" err="1"/>
                        <a:t>validatio</a:t>
                      </a:r>
                      <a:r>
                        <a:rPr lang="ko-KR" altLang="en-US" sz="1100" dirty="0"/>
                        <a:t>처리 후 유효한 </a:t>
                      </a:r>
                      <a:r>
                        <a:rPr lang="en-US" altLang="ko-KR" sz="1100" dirty="0"/>
                        <a:t>Data</a:t>
                      </a:r>
                      <a:r>
                        <a:rPr lang="ko-KR" altLang="en-US" sz="1100" dirty="0"/>
                        <a:t>를</a:t>
                      </a:r>
                      <a:r>
                        <a:rPr lang="en-US" altLang="ko-KR" sz="1100" dirty="0"/>
                        <a:t> submit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273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96A5D0C-E3DD-4AE9-BD85-D807EA766C0A}"/>
              </a:ext>
            </a:extLst>
          </p:cNvPr>
          <p:cNvSpPr/>
          <p:nvPr/>
        </p:nvSpPr>
        <p:spPr>
          <a:xfrm>
            <a:off x="878541" y="1138518"/>
            <a:ext cx="6813177" cy="474232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결제 정보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결제수단 선택</a:t>
            </a:r>
          </a:p>
          <a:p>
            <a:pPr algn="l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신용카드     카카오페이     현금결제 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카드정보 입력</a:t>
            </a: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카드번호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유효기간</a:t>
            </a: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본인확인</a:t>
            </a:r>
          </a:p>
          <a:p>
            <a:pPr algn="l"/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카드비밀번호</a:t>
            </a:r>
            <a:endParaRPr lang="en-US" altLang="ko-KR" sz="12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2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결제금액</a:t>
            </a:r>
          </a:p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5000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원</a:t>
            </a:r>
          </a:p>
          <a:p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1E3AA7-DEF8-4DE4-9DD2-E538A8B676B9}"/>
              </a:ext>
            </a:extLst>
          </p:cNvPr>
          <p:cNvGrpSpPr/>
          <p:nvPr/>
        </p:nvGrpSpPr>
        <p:grpSpPr>
          <a:xfrm>
            <a:off x="1021862" y="1317812"/>
            <a:ext cx="224232" cy="228599"/>
            <a:chOff x="2294964" y="2096249"/>
            <a:chExt cx="1506071" cy="15382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18FEBDA-EB24-4316-A5CB-AA71F0D1ED04}"/>
                </a:ext>
              </a:extLst>
            </p:cNvPr>
            <p:cNvSpPr/>
            <p:nvPr/>
          </p:nvSpPr>
          <p:spPr>
            <a:xfrm>
              <a:off x="2294964" y="2099558"/>
              <a:ext cx="1506071" cy="1534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FA322F2-DC9C-42DB-9437-FDF68B304707}"/>
                </a:ext>
              </a:extLst>
            </p:cNvPr>
            <p:cNvCxnSpPr>
              <a:cxnSpLocks/>
            </p:cNvCxnSpPr>
            <p:nvPr/>
          </p:nvCxnSpPr>
          <p:spPr>
            <a:xfrm>
              <a:off x="2294964" y="2096249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935BA3C-A8EE-44CD-886C-932B7F266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964" y="2097904"/>
              <a:ext cx="1506071" cy="15348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DBC771A1-8D45-48B8-BA58-CD17AB3A126C}"/>
              </a:ext>
            </a:extLst>
          </p:cNvPr>
          <p:cNvSpPr/>
          <p:nvPr/>
        </p:nvSpPr>
        <p:spPr>
          <a:xfrm>
            <a:off x="1133978" y="1174131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5C8EAE-A5A0-4A55-A46B-7084FBB6BBCC}"/>
              </a:ext>
            </a:extLst>
          </p:cNvPr>
          <p:cNvSpPr/>
          <p:nvPr/>
        </p:nvSpPr>
        <p:spPr>
          <a:xfrm>
            <a:off x="1736826" y="627532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338832-63F8-4BB6-80AD-C2491F2E0C92}"/>
              </a:ext>
            </a:extLst>
          </p:cNvPr>
          <p:cNvSpPr/>
          <p:nvPr/>
        </p:nvSpPr>
        <p:spPr>
          <a:xfrm>
            <a:off x="982360" y="2331720"/>
            <a:ext cx="152400" cy="152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856768-242E-420D-B6C1-DB33694D795D}"/>
              </a:ext>
            </a:extLst>
          </p:cNvPr>
          <p:cNvSpPr/>
          <p:nvPr/>
        </p:nvSpPr>
        <p:spPr>
          <a:xfrm>
            <a:off x="1880847" y="2331720"/>
            <a:ext cx="152400" cy="152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39CD1F-AACB-4DD9-B182-FFC701C59393}"/>
              </a:ext>
            </a:extLst>
          </p:cNvPr>
          <p:cNvSpPr/>
          <p:nvPr/>
        </p:nvSpPr>
        <p:spPr>
          <a:xfrm>
            <a:off x="2911788" y="2331720"/>
            <a:ext cx="152400" cy="152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7AE828-CE65-430E-A7C4-62933506EB06}"/>
              </a:ext>
            </a:extLst>
          </p:cNvPr>
          <p:cNvSpPr/>
          <p:nvPr/>
        </p:nvSpPr>
        <p:spPr>
          <a:xfrm>
            <a:off x="98236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1834DD-588A-47E6-B48E-4D7ED84F2F98}"/>
              </a:ext>
            </a:extLst>
          </p:cNvPr>
          <p:cNvSpPr/>
          <p:nvPr/>
        </p:nvSpPr>
        <p:spPr>
          <a:xfrm>
            <a:off x="191200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C60509-B6C7-4945-BFA7-96B6BCD98B92}"/>
              </a:ext>
            </a:extLst>
          </p:cNvPr>
          <p:cNvSpPr/>
          <p:nvPr/>
        </p:nvSpPr>
        <p:spPr>
          <a:xfrm>
            <a:off x="284164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18E32C-4A72-4127-9D03-EB0F60A2AE49}"/>
              </a:ext>
            </a:extLst>
          </p:cNvPr>
          <p:cNvSpPr/>
          <p:nvPr/>
        </p:nvSpPr>
        <p:spPr>
          <a:xfrm>
            <a:off x="3771280" y="3067050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05C3AF-219D-4537-8F78-8AFB99730CF9}"/>
              </a:ext>
            </a:extLst>
          </p:cNvPr>
          <p:cNvCxnSpPr/>
          <p:nvPr/>
        </p:nvCxnSpPr>
        <p:spPr>
          <a:xfrm>
            <a:off x="1736826" y="3124200"/>
            <a:ext cx="9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E8B19B-2C52-4BE8-A0A4-32838B1802FB}"/>
              </a:ext>
            </a:extLst>
          </p:cNvPr>
          <p:cNvCxnSpPr/>
          <p:nvPr/>
        </p:nvCxnSpPr>
        <p:spPr>
          <a:xfrm>
            <a:off x="2658846" y="3124200"/>
            <a:ext cx="9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3666D58-9EEA-43D7-ACB7-3D72B4499703}"/>
              </a:ext>
            </a:extLst>
          </p:cNvPr>
          <p:cNvCxnSpPr/>
          <p:nvPr/>
        </p:nvCxnSpPr>
        <p:spPr>
          <a:xfrm>
            <a:off x="3592296" y="3124200"/>
            <a:ext cx="9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77A6CD-D446-4D47-BF8D-8C5B30455B53}"/>
              </a:ext>
            </a:extLst>
          </p:cNvPr>
          <p:cNvSpPr/>
          <p:nvPr/>
        </p:nvSpPr>
        <p:spPr>
          <a:xfrm>
            <a:off x="982360" y="3452532"/>
            <a:ext cx="32828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F3879A-F4FD-476F-98FA-6F7ED78D6DCD}"/>
              </a:ext>
            </a:extLst>
          </p:cNvPr>
          <p:cNvSpPr/>
          <p:nvPr/>
        </p:nvSpPr>
        <p:spPr>
          <a:xfrm>
            <a:off x="1473065" y="3452532"/>
            <a:ext cx="32828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E0DB0A-3AA8-477E-83C8-7403BFC962D7}"/>
              </a:ext>
            </a:extLst>
          </p:cNvPr>
          <p:cNvCxnSpPr/>
          <p:nvPr/>
        </p:nvCxnSpPr>
        <p:spPr>
          <a:xfrm flipV="1">
            <a:off x="1357703" y="3475533"/>
            <a:ext cx="68298" cy="68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7FC298-D732-4CF3-BD93-6A013A4285C9}"/>
              </a:ext>
            </a:extLst>
          </p:cNvPr>
          <p:cNvSpPr/>
          <p:nvPr/>
        </p:nvSpPr>
        <p:spPr>
          <a:xfrm>
            <a:off x="982360" y="3802783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552B8B-C9BB-43D4-BA08-992E67EC2876}"/>
              </a:ext>
            </a:extLst>
          </p:cNvPr>
          <p:cNvSpPr/>
          <p:nvPr/>
        </p:nvSpPr>
        <p:spPr>
          <a:xfrm>
            <a:off x="982360" y="4176035"/>
            <a:ext cx="674990" cy="1143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253ED9-EB3E-4EDF-A82C-AC6A8C3C94CE}"/>
              </a:ext>
            </a:extLst>
          </p:cNvPr>
          <p:cNvSpPr/>
          <p:nvPr/>
        </p:nvSpPr>
        <p:spPr>
          <a:xfrm>
            <a:off x="1058560" y="5028441"/>
            <a:ext cx="6391111" cy="65535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68D9628-8D7F-4967-9473-713E1592646B}"/>
              </a:ext>
            </a:extLst>
          </p:cNvPr>
          <p:cNvSpPr/>
          <p:nvPr/>
        </p:nvSpPr>
        <p:spPr>
          <a:xfrm>
            <a:off x="609600" y="2264485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925EACB-290B-497B-8422-46AEFC91CDDF}"/>
              </a:ext>
            </a:extLst>
          </p:cNvPr>
          <p:cNvSpPr/>
          <p:nvPr/>
        </p:nvSpPr>
        <p:spPr>
          <a:xfrm>
            <a:off x="1186195" y="5189088"/>
            <a:ext cx="286870" cy="2868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48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{C6808D24-1B09-46D8-BC91-5FE718277172}tf12214701</Template>
  <TotalTime>0</TotalTime>
  <Words>834</Words>
  <Application>Microsoft Office PowerPoint</Application>
  <PresentationFormat>와이드스크린</PresentationFormat>
  <Paragraphs>230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-apple-system</vt:lpstr>
      <vt:lpstr>Nanum Myeongjo</vt:lpstr>
      <vt:lpstr>Malgun Gothic</vt:lpstr>
      <vt:lpstr>Malgun Gothic</vt:lpstr>
      <vt:lpstr>Batang</vt:lpstr>
      <vt:lpstr>Calibri</vt:lpstr>
      <vt:lpstr>Goudy Old Style</vt:lpstr>
      <vt:lpstr>Wingdings 2</vt:lpstr>
      <vt:lpstr>SlateVTI</vt:lpstr>
      <vt:lpstr>Gold Coffee</vt:lpstr>
      <vt:lpstr>Gold Coffee</vt:lpstr>
      <vt:lpstr>화면 흐름도</vt:lpstr>
      <vt:lpstr>화면 구성도</vt:lpstr>
      <vt:lpstr>Story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2020-05-17T06:44:27Z</dcterms:created>
  <dcterms:modified xsi:type="dcterms:W3CDTF">2020-05-17T10:40:17Z</dcterms:modified>
</cp:coreProperties>
</file>